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301" r:id="rId5"/>
    <p:sldId id="300" r:id="rId6"/>
    <p:sldId id="262" r:id="rId7"/>
    <p:sldId id="266" r:id="rId8"/>
    <p:sldId id="297" r:id="rId9"/>
    <p:sldId id="298" r:id="rId10"/>
    <p:sldId id="296" r:id="rId11"/>
    <p:sldId id="267" r:id="rId12"/>
    <p:sldId id="299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ECF2F2"/>
    <a:srgbClr val="DCEDF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9D22C-B41D-419E-8EE6-CB357360371A}">
  <a:tblStyle styleId="{7C19D22C-B41D-419E-8EE6-CB3573603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25F7D-8389-4E44-8A5F-64B26341C6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52" d="100"/>
          <a:sy n="152" d="100"/>
        </p:scale>
        <p:origin x="4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661e22a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661e22a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3399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171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61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79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661e22a1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661e22a1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424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661e22a1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661e22a1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5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aster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12factor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clou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57700" y="1"/>
            <a:ext cx="46862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909617" y="1662405"/>
            <a:ext cx="4444353" cy="24751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bg2"/>
                </a:solidFill>
              </a:rPr>
              <a:t>Microservices</a:t>
            </a:r>
            <a:br>
              <a:rPr lang="en" sz="4000" dirty="0" smtClean="0">
                <a:solidFill>
                  <a:schemeClr val="bg2"/>
                </a:solidFill>
              </a:rPr>
            </a:br>
            <a:r>
              <a:rPr lang="en" sz="4000" dirty="0" smtClean="0">
                <a:solidFill>
                  <a:schemeClr val="bg2"/>
                </a:solidFill>
              </a:rPr>
              <a:t>O</a:t>
            </a:r>
            <a:r>
              <a:rPr lang="en-US" sz="4000" dirty="0" smtClean="0">
                <a:solidFill>
                  <a:schemeClr val="bg2"/>
                </a:solidFill>
              </a:rPr>
              <a:t>A</a:t>
            </a:r>
            <a:r>
              <a:rPr lang="en" sz="4000" dirty="0" smtClean="0">
                <a:solidFill>
                  <a:schemeClr val="bg2"/>
                </a:solidFill>
              </a:rPr>
              <a:t>uth2 Security</a:t>
            </a:r>
            <a:br>
              <a:rPr lang="en" sz="4000" dirty="0" smtClean="0">
                <a:solidFill>
                  <a:schemeClr val="bg2"/>
                </a:solidFill>
              </a:rPr>
            </a:br>
            <a:r>
              <a:rPr lang="en" sz="4000" dirty="0" smtClean="0">
                <a:solidFill>
                  <a:schemeClr val="bg2"/>
                </a:solidFill>
              </a:rPr>
              <a:t>&amp; React Js</a:t>
            </a:r>
            <a:endParaRPr sz="4000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3" y="667568"/>
            <a:ext cx="3005158" cy="87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770" y="964130"/>
            <a:ext cx="3243502" cy="3061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99" y="964130"/>
            <a:ext cx="340307" cy="3403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5" y="182127"/>
            <a:ext cx="8475545" cy="4765884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 Course Resources</a:t>
            </a:r>
            <a:endParaRPr dirty="0"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300228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" dirty="0" smtClean="0"/>
              <a:t>Membership Course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&amp; Some resources are Free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846320" y="1714500"/>
            <a:ext cx="4152900" cy="3345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6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621" y="2392680"/>
            <a:ext cx="40386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3161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158" name="Google Shape;158;p25"/>
          <p:cNvGrpSpPr/>
          <p:nvPr/>
        </p:nvGrpSpPr>
        <p:grpSpPr>
          <a:xfrm>
            <a:off x="320041" y="3693890"/>
            <a:ext cx="3749857" cy="710468"/>
            <a:chOff x="1370494" y="2511941"/>
            <a:chExt cx="3812761" cy="710468"/>
          </a:xfrm>
        </p:grpSpPr>
        <p:sp>
          <p:nvSpPr>
            <p:cNvPr id="159" name="Google Shape;159;p25"/>
            <p:cNvSpPr/>
            <p:nvPr/>
          </p:nvSpPr>
          <p:spPr>
            <a:xfrm rot="16200000">
              <a:off x="2921641" y="960794"/>
              <a:ext cx="710468" cy="3812761"/>
            </a:xfrm>
            <a:prstGeom prst="roundRect">
              <a:avLst>
                <a:gd name="adj" fmla="val 47727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5"/>
            <p:cNvSpPr txBox="1"/>
            <p:nvPr/>
          </p:nvSpPr>
          <p:spPr>
            <a:xfrm>
              <a:off x="2108065" y="2527182"/>
              <a:ext cx="2974516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-US" sz="1050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Log Analysis</a:t>
              </a:r>
              <a:endParaRPr sz="105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-US" sz="1050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Monitor Dashboard</a:t>
              </a:r>
              <a:endParaRPr sz="105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1050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Frontend UI – J</a:t>
              </a:r>
              <a:r>
                <a:rPr lang="en-US" sz="1050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Q</a:t>
              </a:r>
              <a:r>
                <a:rPr lang="en" sz="1050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uery / React Demo </a:t>
              </a:r>
              <a:endParaRPr sz="105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 rot="16200000">
              <a:off x="1405821" y="2537670"/>
              <a:ext cx="670500" cy="664443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477104" y="26086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66" name="Google Shape;166;p25"/>
            <p:cNvCxnSpPr/>
            <p:nvPr/>
          </p:nvCxnSpPr>
          <p:spPr>
            <a:xfrm>
              <a:off x="4862825" y="264062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7" name="Google Shape;167;p25"/>
          <p:cNvGrpSpPr/>
          <p:nvPr/>
        </p:nvGrpSpPr>
        <p:grpSpPr>
          <a:xfrm>
            <a:off x="334903" y="2973101"/>
            <a:ext cx="3727375" cy="694783"/>
            <a:chOff x="1385228" y="2449567"/>
            <a:chExt cx="3727375" cy="694783"/>
          </a:xfrm>
        </p:grpSpPr>
        <p:sp>
          <p:nvSpPr>
            <p:cNvPr id="168" name="Google Shape;168;p25"/>
            <p:cNvSpPr/>
            <p:nvPr/>
          </p:nvSpPr>
          <p:spPr>
            <a:xfrm rot="16200000">
              <a:off x="2901524" y="933271"/>
              <a:ext cx="694783" cy="3727375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2095769" y="2473842"/>
              <a:ext cx="2986812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-US" sz="1050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Service </a:t>
              </a:r>
              <a:r>
                <a:rPr lang="en-US" sz="1050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API Gateway</a:t>
              </a:r>
              <a:endParaRPr lang="en-US" sz="105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-US" sz="1050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OAuth2 </a:t>
              </a:r>
              <a:r>
                <a:rPr lang="en-US" sz="1050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Security Service</a:t>
              </a:r>
              <a:endParaRPr sz="105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1050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Load Balance, Circuit Breaker</a:t>
              </a:r>
              <a:endParaRPr sz="105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 rot="16200000">
              <a:off x="1428297" y="2469250"/>
              <a:ext cx="670500" cy="664444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499580" y="253260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75" name="Google Shape;175;p25"/>
            <p:cNvCxnSpPr/>
            <p:nvPr/>
          </p:nvCxnSpPr>
          <p:spPr>
            <a:xfrm>
              <a:off x="479841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6" name="Google Shape;176;p25"/>
          <p:cNvGrpSpPr/>
          <p:nvPr/>
        </p:nvGrpSpPr>
        <p:grpSpPr>
          <a:xfrm>
            <a:off x="334903" y="2217419"/>
            <a:ext cx="3727375" cy="731089"/>
            <a:chOff x="1305078" y="2398020"/>
            <a:chExt cx="3777503" cy="731089"/>
          </a:xfrm>
        </p:grpSpPr>
        <p:sp>
          <p:nvSpPr>
            <p:cNvPr id="177" name="Google Shape;177;p25"/>
            <p:cNvSpPr/>
            <p:nvPr/>
          </p:nvSpPr>
          <p:spPr>
            <a:xfrm rot="16200000">
              <a:off x="2828285" y="874813"/>
              <a:ext cx="731089" cy="3777503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2041029" y="2435748"/>
              <a:ext cx="2723134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1050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Microservice with Spring Boot </a:t>
              </a:r>
              <a:endParaRPr sz="105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-US" sz="1050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Service Discovery</a:t>
              </a:r>
              <a:endParaRPr sz="105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1050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Config Service</a:t>
              </a:r>
              <a:endParaRPr sz="105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 rot="16200000">
              <a:off x="1353237" y="2428413"/>
              <a:ext cx="670500" cy="673382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431401" y="250395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Easy Learn</a:t>
            </a:r>
            <a:endParaRPr dirty="0"/>
          </a:p>
        </p:txBody>
      </p:sp>
      <p:cxnSp>
        <p:nvCxnSpPr>
          <p:cNvPr id="32" name="Google Shape;175;p25"/>
          <p:cNvCxnSpPr/>
          <p:nvPr/>
        </p:nvCxnSpPr>
        <p:spPr>
          <a:xfrm>
            <a:off x="3739512" y="2353833"/>
            <a:ext cx="0" cy="444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5" name="Google Shape;161;p25"/>
          <p:cNvSpPr txBox="1"/>
          <p:nvPr/>
        </p:nvSpPr>
        <p:spPr>
          <a:xfrm>
            <a:off x="1264920" y="4636924"/>
            <a:ext cx="1939192" cy="2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>
              <a:lnSpc>
                <a:spcPct val="115000"/>
              </a:lnSpc>
              <a:buClr>
                <a:srgbClr val="FFFFFF"/>
              </a:buClr>
              <a:buSzPts val="800"/>
            </a:pPr>
            <a:r>
              <a:rPr lang="en-US" sz="1050" dirty="0">
                <a:solidFill>
                  <a:schemeClr val="tx1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More lessons </a:t>
            </a:r>
            <a:r>
              <a:rPr lang="en-US" sz="105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updating….</a:t>
            </a:r>
            <a:endParaRPr sz="1050" dirty="0">
              <a:solidFill>
                <a:schemeClr val="tx1">
                  <a:lumMod val="60000"/>
                  <a:lumOff val="4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46" y="561941"/>
            <a:ext cx="4586239" cy="4586239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8470" y="1706880"/>
            <a:ext cx="4025530" cy="3337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oogle Shape;6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79" y="2596162"/>
            <a:ext cx="3091729" cy="22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457199" y="1044175"/>
            <a:ext cx="426043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 Membership</a:t>
            </a:r>
            <a:endParaRPr dirty="0"/>
          </a:p>
        </p:txBody>
      </p:sp>
      <p:sp>
        <p:nvSpPr>
          <p:cNvPr id="229" name="Google Shape;22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pSp>
        <p:nvGrpSpPr>
          <p:cNvPr id="230" name="Google Shape;230;p30"/>
          <p:cNvGrpSpPr/>
          <p:nvPr/>
        </p:nvGrpSpPr>
        <p:grpSpPr>
          <a:xfrm>
            <a:off x="-168526" y="3033753"/>
            <a:ext cx="3040276" cy="1338140"/>
            <a:chOff x="1047099" y="2241353"/>
            <a:chExt cx="3040276" cy="1338140"/>
          </a:xfrm>
        </p:grpSpPr>
        <p:sp>
          <p:nvSpPr>
            <p:cNvPr id="231" name="Google Shape;231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CBE5F"/>
                </a:solidFill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1200" b="1" dirty="0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Videos &amp; Documents </a:t>
              </a:r>
              <a:endParaRPr sz="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5" name="Google Shape;235;p30"/>
          <p:cNvGrpSpPr/>
          <p:nvPr/>
        </p:nvGrpSpPr>
        <p:grpSpPr>
          <a:xfrm>
            <a:off x="1741695" y="3033303"/>
            <a:ext cx="3116239" cy="1338590"/>
            <a:chOff x="2957320" y="2240903"/>
            <a:chExt cx="3116239" cy="1338590"/>
          </a:xfrm>
        </p:grpSpPr>
        <p:sp>
          <p:nvSpPr>
            <p:cNvPr id="236" name="Google Shape;23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CBE5F"/>
                </a:solidFill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1200" b="1" dirty="0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Github Code Sample</a:t>
              </a:r>
              <a:endParaRPr sz="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9" name="Google Shape;239;p30"/>
            <p:cNvSpPr txBox="1"/>
            <p:nvPr/>
          </p:nvSpPr>
          <p:spPr>
            <a:xfrm rot="189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r>
                <a:rPr lang="en" sz="900" dirty="0" smtClean="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Sample code of Video. Project Code</a:t>
              </a:r>
              <a:endParaRPr sz="900" b="1" dirty="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40" name="Google Shape;240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1" name="Google Shape;241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1200" b="1" dirty="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Instant Chat Support</a:t>
              </a:r>
              <a:endParaRPr sz="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4" name="Google Shape;244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 dirty="0" smtClean="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Chat, Teamview, Quick </a:t>
              </a:r>
              <a:r>
                <a:rPr lang="en" sz="900" dirty="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F</a:t>
              </a:r>
              <a:r>
                <a:rPr lang="en" sz="900" dirty="0" smtClean="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ix, Discuss more on learning.</a:t>
              </a:r>
              <a:endParaRPr sz="900" b="1" dirty="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9" name="Google Shape;239;p30"/>
          <p:cNvSpPr txBox="1"/>
          <p:nvPr/>
        </p:nvSpPr>
        <p:spPr>
          <a:xfrm rot="18900000">
            <a:off x="803626" y="3300953"/>
            <a:ext cx="2203628" cy="50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900" dirty="0" smtClean="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Full HD Videos, documents, blogs</a:t>
            </a:r>
            <a:endParaRPr sz="900" b="1" dirty="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137473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7458" y="1935480"/>
            <a:ext cx="4110362" cy="3208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Google Shape;324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6" name="Google Shape;6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916" y="2178232"/>
            <a:ext cx="3795368" cy="274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1" y="2464500"/>
            <a:ext cx="3339935" cy="1941411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" sz="3600" b="1" dirty="0" smtClean="0"/>
              <a:t>J</a:t>
            </a:r>
            <a:r>
              <a:rPr lang="en-US" sz="3600" b="1" dirty="0"/>
              <a:t>M</a:t>
            </a:r>
            <a:r>
              <a:rPr lang="en" sz="3600" b="1" dirty="0" smtClean="0"/>
              <a:t>aster.io</a:t>
            </a:r>
            <a:endParaRPr sz="36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Find me at </a:t>
            </a:r>
            <a:r>
              <a:rPr lang="en" dirty="0">
                <a:hlinkClick r:id="rId3"/>
              </a:rPr>
              <a:t>www.jmaster.io</a:t>
            </a:r>
            <a:endParaRPr lang="en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</a:t>
            </a:r>
            <a:endParaRPr lang="en-US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smtClean="0"/>
              <a:t>Microservices </a:t>
            </a:r>
            <a:r>
              <a:rPr lang="en-US" dirty="0" smtClean="0"/>
              <a:t>with</a:t>
            </a:r>
            <a:r>
              <a:rPr lang="en-US" b="1" dirty="0" smtClean="0"/>
              <a:t> Spring Cloud &amp; OAuth 2 Security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01" y="1934817"/>
            <a:ext cx="273330" cy="27333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410787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Microservices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2813546"/>
            <a:ext cx="3687417" cy="10899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30000"/>
              </a:lnSpc>
            </a:pP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"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",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sung.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lvl="0" indent="0">
              <a:lnSpc>
                <a:spcPct val="130000"/>
              </a:lnSpc>
            </a:pPr>
            <a:endParaRPr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1" y="739375"/>
            <a:ext cx="538941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4400" dirty="0" smtClean="0"/>
              <a:t>Microservices </a:t>
            </a:r>
            <a:r>
              <a:rPr lang="en-US" sz="4400" b="0" dirty="0" smtClean="0"/>
              <a:t>are a modern approach</a:t>
            </a:r>
            <a:endParaRPr sz="4400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4695600" cy="29643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5000"/>
              </a:lnSpc>
            </a:pPr>
            <a:r>
              <a:rPr lang="en-US" sz="1800" dirty="0" smtClean="0"/>
              <a:t>Application </a:t>
            </a:r>
            <a:r>
              <a:rPr lang="en-US" sz="1800" dirty="0"/>
              <a:t>code is delivered in small, manageable pieces, independent of </a:t>
            </a:r>
            <a:r>
              <a:rPr lang="en-US" sz="1800" dirty="0" smtClean="0"/>
              <a:t>others</a:t>
            </a:r>
          </a:p>
          <a:p>
            <a:pPr lvl="0">
              <a:lnSpc>
                <a:spcPct val="125000"/>
              </a:lnSpc>
            </a:pPr>
            <a:r>
              <a:rPr lang="en-US" sz="1800" dirty="0" smtClean="0"/>
              <a:t>Small scale and relative isolation can lead to many </a:t>
            </a:r>
            <a:r>
              <a:rPr lang="en-US" sz="1800" dirty="0"/>
              <a:t>additional benefits, such as </a:t>
            </a:r>
            <a:r>
              <a:rPr lang="en-US" sz="1800" dirty="0" smtClean="0"/>
              <a:t>easier </a:t>
            </a:r>
            <a:r>
              <a:rPr lang="en-US" sz="1800" dirty="0"/>
              <a:t>maintenance, improved productivity, greater fault tolerance, better business alignment, </a:t>
            </a:r>
            <a:r>
              <a:rPr lang="en-US" sz="1800" dirty="0" smtClean="0"/>
              <a:t>etc.</a:t>
            </a:r>
            <a:endParaRPr sz="1800" b="1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37105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520541" y="411420"/>
            <a:ext cx="5832764" cy="17226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b="0" dirty="0" smtClean="0"/>
              <a:t>Making code </a:t>
            </a:r>
            <a:r>
              <a:rPr lang="en-US" sz="3600" b="0" dirty="0"/>
              <a:t>‘cloud-native’ means dealing with </a:t>
            </a:r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3600" dirty="0" smtClean="0">
                <a:hlinkClick r:id="rId3"/>
              </a:rPr>
              <a:t>12-factor</a:t>
            </a:r>
            <a:r>
              <a:rPr lang="en-US" sz="3600" b="0" dirty="0" smtClean="0"/>
              <a:t> </a:t>
            </a:r>
            <a:r>
              <a:rPr lang="en-US" sz="3600" b="0" dirty="0"/>
              <a:t>issues </a:t>
            </a:r>
            <a:endParaRPr sz="3600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1" y="2464716"/>
            <a:ext cx="4695600" cy="1962564"/>
          </a:xfrm>
          <a:prstGeom prst="rect">
            <a:avLst/>
          </a:prstGeom>
        </p:spPr>
        <p:txBody>
          <a:bodyPr spcFirstLastPara="1" wrap="square" lIns="0" tIns="0" rIns="0" bIns="0" numCol="2" anchor="t" anchorCtr="0">
            <a:noAutofit/>
          </a:bodyPr>
          <a:lstStyle/>
          <a:p>
            <a:pPr lvl="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en-US" sz="1200" b="1" dirty="0" smtClean="0"/>
              <a:t>Codebase</a:t>
            </a:r>
          </a:p>
          <a:p>
            <a:pPr lvl="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en-US" sz="1200" b="1" dirty="0" smtClean="0"/>
              <a:t>Dependencies</a:t>
            </a:r>
          </a:p>
          <a:p>
            <a:pPr lvl="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en-US" sz="1200" b="1" dirty="0" smtClean="0"/>
              <a:t>Config</a:t>
            </a:r>
          </a:p>
          <a:p>
            <a:pPr lvl="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en-US" sz="1200" b="1" dirty="0" smtClean="0"/>
              <a:t>Backing services</a:t>
            </a:r>
          </a:p>
          <a:p>
            <a:pPr lvl="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en-US" sz="1200" b="1" dirty="0" smtClean="0"/>
              <a:t>Build</a:t>
            </a:r>
            <a:r>
              <a:rPr lang="en-US" sz="1200" b="1" dirty="0"/>
              <a:t>, release, run </a:t>
            </a:r>
            <a:endParaRPr lang="en-US" sz="1200" b="1" dirty="0" smtClean="0"/>
          </a:p>
          <a:p>
            <a:pPr lvl="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en-US" sz="1200" b="1" dirty="0" smtClean="0"/>
              <a:t>Processes</a:t>
            </a:r>
          </a:p>
          <a:p>
            <a:pPr lvl="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en-US" sz="1200" b="1" dirty="0" smtClean="0"/>
              <a:t>Port binding</a:t>
            </a:r>
          </a:p>
          <a:p>
            <a:pPr lvl="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en-US" sz="1200" b="1" dirty="0" smtClean="0"/>
              <a:t>Concurrency </a:t>
            </a:r>
          </a:p>
          <a:p>
            <a:pPr lvl="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en-US" sz="1200" b="1" dirty="0" smtClean="0"/>
              <a:t>Disposability</a:t>
            </a:r>
          </a:p>
          <a:p>
            <a:pPr lvl="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en-US" sz="1200" b="1" dirty="0" smtClean="0"/>
              <a:t>Dev/prod parity</a:t>
            </a:r>
          </a:p>
          <a:p>
            <a:pPr lvl="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en-US" sz="1200" b="1" dirty="0" smtClean="0"/>
              <a:t>Logs </a:t>
            </a:r>
          </a:p>
          <a:p>
            <a:pPr lvl="0">
              <a:lnSpc>
                <a:spcPct val="125000"/>
              </a:lnSpc>
              <a:buSzPct val="100000"/>
              <a:buFont typeface="+mj-lt"/>
              <a:buAutoNum type="arabicPeriod"/>
            </a:pPr>
            <a:r>
              <a:rPr lang="en-US" sz="1200" b="1" dirty="0" smtClean="0"/>
              <a:t>Admin processes</a:t>
            </a:r>
            <a:endParaRPr sz="1200" b="1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819172" y="4465472"/>
            <a:ext cx="1617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hlinkClick r:id="rId3"/>
              </a:rPr>
              <a:t>www.12factor.net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7058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69864" y="1116511"/>
            <a:ext cx="547798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4400" dirty="0"/>
              <a:t>Spring Cloud</a:t>
            </a:r>
            <a:r>
              <a:rPr lang="en" sz="4400" b="0" dirty="0"/>
              <a:t> </a:t>
            </a:r>
            <a:r>
              <a:rPr lang="en" sz="4400" b="0" dirty="0" smtClean="0"/>
              <a:t>is great tools to build microservices</a:t>
            </a:r>
            <a:endParaRPr sz="4400" b="0"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2551712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1800" b="1" dirty="0" smtClean="0">
                <a:hlinkClick r:id="rId3"/>
              </a:rPr>
              <a:t>Spring </a:t>
            </a:r>
            <a:r>
              <a:rPr lang="en-US" sz="1800" b="1" u="sng" dirty="0" smtClean="0"/>
              <a:t>Boot</a:t>
            </a:r>
            <a:r>
              <a:rPr lang="en-US" sz="1800" dirty="0" smtClean="0"/>
              <a:t>, microservices </a:t>
            </a:r>
            <a:r>
              <a:rPr lang="en-US" sz="1800" dirty="0"/>
              <a:t>can start </a:t>
            </a:r>
            <a:r>
              <a:rPr lang="en-US" sz="1800" dirty="0" smtClean="0"/>
              <a:t>small config and grow business fast</a:t>
            </a:r>
          </a:p>
          <a:p>
            <a:pPr marL="342900" indent="-342900">
              <a:lnSpc>
                <a:spcPct val="125000"/>
              </a:lnSpc>
            </a:pPr>
            <a:r>
              <a:rPr lang="en-US" sz="1800" b="1" u="sng" dirty="0"/>
              <a:t>Spring </a:t>
            </a:r>
            <a:r>
              <a:rPr lang="en-US" sz="1800" b="1" u="sng" dirty="0" smtClean="0"/>
              <a:t>Cloud</a:t>
            </a:r>
            <a:r>
              <a:rPr lang="en-US" sz="1800" dirty="0"/>
              <a:t> </a:t>
            </a:r>
            <a:r>
              <a:rPr lang="en-US" sz="1800" dirty="0" smtClean="0"/>
              <a:t>with ready-to-run </a:t>
            </a:r>
            <a:r>
              <a:rPr lang="en-US" sz="1800" dirty="0"/>
              <a:t>cloud </a:t>
            </a:r>
            <a:r>
              <a:rPr lang="en-US" sz="1800" dirty="0" smtClean="0"/>
              <a:t>patterns, can help with </a:t>
            </a:r>
            <a:r>
              <a:rPr lang="en-US" sz="1800" i="1" dirty="0" smtClean="0"/>
              <a:t>service </a:t>
            </a:r>
            <a:r>
              <a:rPr lang="en-US" sz="1800" i="1" dirty="0"/>
              <a:t>discovery, load-balancing, circuit-breaking, distributed tracing, and </a:t>
            </a:r>
            <a:r>
              <a:rPr lang="en-US" sz="1800" i="1" dirty="0" smtClean="0"/>
              <a:t>monitoring, API gateway</a:t>
            </a: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6286805" y="3298417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8" y="319315"/>
            <a:ext cx="7212390" cy="4627336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>
            <a:spLocks noGrp="1"/>
          </p:cNvSpPr>
          <p:nvPr>
            <p:ph type="title" idx="4294967295"/>
          </p:nvPr>
        </p:nvSpPr>
        <p:spPr>
          <a:xfrm>
            <a:off x="457200" y="73532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Java Roadmap</a:t>
            </a:r>
            <a:endParaRPr dirty="0"/>
          </a:p>
        </p:txBody>
      </p:sp>
      <p:sp>
        <p:nvSpPr>
          <p:cNvPr id="397" name="Google Shape;397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398" name="Google Shape;398;p41"/>
          <p:cNvSpPr/>
          <p:nvPr/>
        </p:nvSpPr>
        <p:spPr>
          <a:xfrm rot="10800000" flipV="1">
            <a:off x="10583" y="2724518"/>
            <a:ext cx="9144000" cy="927106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1"/>
          <p:cNvSpPr/>
          <p:nvPr/>
        </p:nvSpPr>
        <p:spPr>
          <a:xfrm flipV="1">
            <a:off x="10583" y="2732121"/>
            <a:ext cx="9144000" cy="92821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1"/>
          <p:cNvSpPr txBox="1"/>
          <p:nvPr/>
        </p:nvSpPr>
        <p:spPr>
          <a:xfrm>
            <a:off x="1261231" y="4053853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Java Core</a:t>
            </a:r>
            <a:endParaRPr sz="1600" dirty="0">
              <a:solidFill>
                <a:schemeClr val="tx1">
                  <a:lumMod val="60000"/>
                  <a:lumOff val="4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9" name="Google Shape;419;p41"/>
          <p:cNvSpPr txBox="1"/>
          <p:nvPr/>
        </p:nvSpPr>
        <p:spPr>
          <a:xfrm>
            <a:off x="3278224" y="4044174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Spring Boot</a:t>
            </a:r>
            <a:endParaRPr sz="1600" dirty="0">
              <a:solidFill>
                <a:schemeClr val="tx1">
                  <a:lumMod val="60000"/>
                  <a:lumOff val="4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0" name="Google Shape;420;p41"/>
          <p:cNvSpPr txBox="1"/>
          <p:nvPr/>
        </p:nvSpPr>
        <p:spPr>
          <a:xfrm>
            <a:off x="4316524" y="1564604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bg2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Spring Cloud</a:t>
            </a:r>
            <a:endParaRPr sz="1600" dirty="0">
              <a:solidFill>
                <a:schemeClr val="bg2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2270548" y="1868758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Java Servlet</a:t>
            </a:r>
            <a:endParaRPr sz="1600" dirty="0">
              <a:solidFill>
                <a:schemeClr val="tx1">
                  <a:lumMod val="60000"/>
                  <a:lumOff val="4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3" name="Google Shape;423;p41"/>
          <p:cNvSpPr txBox="1"/>
          <p:nvPr/>
        </p:nvSpPr>
        <p:spPr>
          <a:xfrm>
            <a:off x="5333977" y="4340747"/>
            <a:ext cx="160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DevOps</a:t>
            </a:r>
            <a:endParaRPr sz="1600" dirty="0">
              <a:solidFill>
                <a:schemeClr val="tx1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6" name="Google Shape;412;p41"/>
          <p:cNvGrpSpPr/>
          <p:nvPr/>
        </p:nvGrpSpPr>
        <p:grpSpPr>
          <a:xfrm>
            <a:off x="3865517" y="3866278"/>
            <a:ext cx="473400" cy="473400"/>
            <a:chOff x="4852739" y="3576300"/>
            <a:chExt cx="473400" cy="473400"/>
          </a:xfrm>
        </p:grpSpPr>
        <p:sp>
          <p:nvSpPr>
            <p:cNvPr id="37" name="Google Shape;413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8" name="Google Shape;414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 smtClean="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39" name="Google Shape;406;p41"/>
          <p:cNvGrpSpPr/>
          <p:nvPr/>
        </p:nvGrpSpPr>
        <p:grpSpPr>
          <a:xfrm>
            <a:off x="2853858" y="2081474"/>
            <a:ext cx="473400" cy="473400"/>
            <a:chOff x="5842489" y="1703401"/>
            <a:chExt cx="473400" cy="473400"/>
          </a:xfrm>
        </p:grpSpPr>
        <p:sp>
          <p:nvSpPr>
            <p:cNvPr id="40" name="Google Shape;407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" name="Google Shape;408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 smtClean="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6" name="Google Shape;412;p41"/>
          <p:cNvGrpSpPr/>
          <p:nvPr/>
        </p:nvGrpSpPr>
        <p:grpSpPr>
          <a:xfrm>
            <a:off x="1826131" y="3858481"/>
            <a:ext cx="473400" cy="473400"/>
            <a:chOff x="4852739" y="3576300"/>
            <a:chExt cx="473400" cy="473400"/>
          </a:xfrm>
        </p:grpSpPr>
        <p:sp>
          <p:nvSpPr>
            <p:cNvPr id="47" name="Google Shape;413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8" name="Google Shape;414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 smtClean="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9" name="Google Shape;406;p41"/>
          <p:cNvGrpSpPr/>
          <p:nvPr/>
        </p:nvGrpSpPr>
        <p:grpSpPr>
          <a:xfrm>
            <a:off x="4881424" y="2091177"/>
            <a:ext cx="473400" cy="473400"/>
            <a:chOff x="5842489" y="1703401"/>
            <a:chExt cx="473400" cy="473400"/>
          </a:xfrm>
        </p:grpSpPr>
        <p:sp>
          <p:nvSpPr>
            <p:cNvPr id="50" name="Google Shape;407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1" name="Google Shape;408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 smtClean="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55" name="Google Shape;412;p41"/>
          <p:cNvGrpSpPr/>
          <p:nvPr/>
        </p:nvGrpSpPr>
        <p:grpSpPr>
          <a:xfrm>
            <a:off x="5879512" y="3878255"/>
            <a:ext cx="473400" cy="473400"/>
            <a:chOff x="4852739" y="3576300"/>
            <a:chExt cx="473400" cy="473400"/>
          </a:xfrm>
        </p:grpSpPr>
        <p:sp>
          <p:nvSpPr>
            <p:cNvPr id="56" name="Google Shape;413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7" name="Google Shape;414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 smtClean="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1775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"/>
          <p:cNvSpPr txBox="1">
            <a:spLocks noGrp="1"/>
          </p:cNvSpPr>
          <p:nvPr>
            <p:ph type="title"/>
          </p:nvPr>
        </p:nvSpPr>
        <p:spPr>
          <a:xfrm>
            <a:off x="528563" y="3463079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Pre Skills</a:t>
            </a:r>
            <a:endParaRPr dirty="0"/>
          </a:p>
        </p:txBody>
      </p:sp>
      <p:sp>
        <p:nvSpPr>
          <p:cNvPr id="494" name="Google Shape;494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495" name="Google Shape;495;p45"/>
          <p:cNvGrpSpPr/>
          <p:nvPr/>
        </p:nvGrpSpPr>
        <p:grpSpPr>
          <a:xfrm>
            <a:off x="717633" y="1108945"/>
            <a:ext cx="2416475" cy="1997049"/>
            <a:chOff x="3855025" y="4638595"/>
            <a:chExt cx="567821" cy="469265"/>
          </a:xfrm>
        </p:grpSpPr>
        <p:sp>
          <p:nvSpPr>
            <p:cNvPr id="496" name="Google Shape;496;p45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Java Servlet</a:t>
              </a:r>
              <a:endParaRPr sz="1200" b="1" i="0" u="none" strike="noStrike" cap="none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Java Core</a:t>
              </a:r>
              <a:endParaRPr sz="1200" b="1" i="0" u="none" strike="noStrike" cap="none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Spring Cloud</a:t>
              </a:r>
              <a:endParaRPr sz="1200" b="1" i="0" u="none" strike="noStrike" cap="none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01" name="Google Shape;501;p45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Spring Boot</a:t>
              </a:r>
              <a:endParaRPr sz="1200" b="1" i="0" u="none" strike="noStrike" cap="none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3855025" y="4638595"/>
              <a:ext cx="567821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07" name="Google Shape;507;p45"/>
          <p:cNvCxnSpPr/>
          <p:nvPr/>
        </p:nvCxnSpPr>
        <p:spPr>
          <a:xfrm>
            <a:off x="3069863" y="1625213"/>
            <a:ext cx="786520" cy="0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8" name="Google Shape;508;p45"/>
          <p:cNvSpPr txBox="1"/>
          <p:nvPr/>
        </p:nvSpPr>
        <p:spPr>
          <a:xfrm>
            <a:off x="4003458" y="1479057"/>
            <a:ext cx="2367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We learn this course</a:t>
            </a:r>
            <a:endParaRPr dirty="0">
              <a:solidFill>
                <a:schemeClr val="bg2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09" name="Google Shape;509;p45"/>
          <p:cNvCxnSpPr/>
          <p:nvPr/>
        </p:nvCxnSpPr>
        <p:spPr>
          <a:xfrm flipV="1">
            <a:off x="2909794" y="2034240"/>
            <a:ext cx="946589" cy="4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0" name="Google Shape;510;p45"/>
          <p:cNvSpPr txBox="1"/>
          <p:nvPr/>
        </p:nvSpPr>
        <p:spPr>
          <a:xfrm>
            <a:off x="4003458" y="1888140"/>
            <a:ext cx="2367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MVC, JPA, Security, REST</a:t>
            </a:r>
          </a:p>
        </p:txBody>
      </p:sp>
      <p:cxnSp>
        <p:nvCxnSpPr>
          <p:cNvPr id="511" name="Google Shape;511;p45"/>
          <p:cNvCxnSpPr/>
          <p:nvPr/>
        </p:nvCxnSpPr>
        <p:spPr>
          <a:xfrm flipV="1">
            <a:off x="2735795" y="2443323"/>
            <a:ext cx="1120588" cy="51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2" name="Google Shape;512;p45"/>
          <p:cNvSpPr txBox="1"/>
          <p:nvPr/>
        </p:nvSpPr>
        <p:spPr>
          <a:xfrm>
            <a:off x="4003458" y="2297223"/>
            <a:ext cx="2367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Servlet, Filter, Session, HTML/CSS</a:t>
            </a: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13" name="Google Shape;513;p45"/>
          <p:cNvCxnSpPr/>
          <p:nvPr/>
        </p:nvCxnSpPr>
        <p:spPr>
          <a:xfrm flipV="1">
            <a:off x="2554852" y="2852405"/>
            <a:ext cx="1301531" cy="39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4" name="Google Shape;514;p45"/>
          <p:cNvSpPr txBox="1"/>
          <p:nvPr/>
        </p:nvSpPr>
        <p:spPr>
          <a:xfrm>
            <a:off x="4003458" y="2706305"/>
            <a:ext cx="2367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 OOP, JDBC, SQL</a:t>
            </a: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5232571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wer · SlidesCarnival" id="{E3A0249C-2D09-644C-8811-CB3C0BB3678D}" vid="{E7085A42-3330-9740-A053-DE2FBD09C5D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Gower template</Template>
  <TotalTime>980</TotalTime>
  <Words>330</Words>
  <Application>Microsoft Office PowerPoint</Application>
  <PresentationFormat>On-screen Show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Muli</vt:lpstr>
      <vt:lpstr>Poppins</vt:lpstr>
      <vt:lpstr>Gower template</vt:lpstr>
      <vt:lpstr>Microservices OAuth2 Security &amp; React Js</vt:lpstr>
      <vt:lpstr>Hello!</vt:lpstr>
      <vt:lpstr>1. Microservices</vt:lpstr>
      <vt:lpstr>Microservices are a modern approach</vt:lpstr>
      <vt:lpstr>Making code ‘cloud-native’ means dealing with  12-factor issues </vt:lpstr>
      <vt:lpstr>Spring Cloud is great tools to build microservices</vt:lpstr>
      <vt:lpstr>PowerPoint Presentation</vt:lpstr>
      <vt:lpstr>2. Java Roadmap</vt:lpstr>
      <vt:lpstr>3. Pre Skills</vt:lpstr>
      <vt:lpstr>4. Course Resources</vt:lpstr>
      <vt:lpstr>Easy Learn</vt:lpstr>
      <vt:lpstr>5. Membership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cuong dinh</dc:creator>
  <cp:lastModifiedBy>DINHCUONG</cp:lastModifiedBy>
  <cp:revision>316</cp:revision>
  <dcterms:created xsi:type="dcterms:W3CDTF">2021-09-20T04:32:32Z</dcterms:created>
  <dcterms:modified xsi:type="dcterms:W3CDTF">2024-07-29T11:28:50Z</dcterms:modified>
</cp:coreProperties>
</file>