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oppins" panose="020B0604020202020204" charset="0"/>
      <p:regular r:id="rId11"/>
      <p:bold r:id="rId12"/>
      <p:italic r:id="rId13"/>
      <p:boldItalic r:id="rId14"/>
    </p:embeddedFont>
    <p:embeddedFont>
      <p:font typeface="Barlow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392F-B72F-5D42-A86F-A1D21082A40D}" type="datetimeFigureOut"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6DFB-42BC-3747-ABAA-C0ACCC3DB7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4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terms.com/definition/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6/tutorial/doc/gjbji.html" TargetMode="External"/><Relationship Id="rId2" Type="http://schemas.openxmlformats.org/officeDocument/2006/relationships/hyperlink" Target="https://techterms.com/definition/web_servi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oapui.org/learn/api/soap-vs-rest-api/" TargetMode="External"/><Relationship Id="rId4" Type="http://schemas.openxmlformats.org/officeDocument/2006/relationships/hyperlink" Target="https://labs.tadigital.com/index.php/2018/10/29/web-services-or-web-ap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6209852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5400" dirty="0" smtClean="0"/>
              <a:t>REST Web </a:t>
            </a:r>
            <a:r>
              <a:rPr lang="en-US" sz="5400" dirty="0"/>
              <a:t>Service with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Spring Boot</a:t>
            </a:r>
            <a:endParaRPr sz="5400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18FC-F6D3-A84C-8B62-E92BA1FE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7201"/>
            <a:ext cx="6300300" cy="857400"/>
          </a:xfrm>
        </p:spPr>
        <p:txBody>
          <a:bodyPr/>
          <a:lstStyle/>
          <a:p>
            <a:r>
              <a:rPr lang="en-VN" dirty="0">
                <a:solidFill>
                  <a:srgbClr val="92D050"/>
                </a:solidFill>
              </a:rPr>
              <a:t>Web Service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9752-AC07-3440-9582-235FD600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4601"/>
            <a:ext cx="8181191" cy="349214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VN" sz="1600" b="1" u="sng" dirty="0">
                <a:solidFill>
                  <a:srgbClr val="0070C0"/>
                </a:solidFill>
              </a:rPr>
              <a:t>Web Service</a:t>
            </a:r>
            <a:r>
              <a:rPr lang="en-VN" sz="1600" b="1" dirty="0"/>
              <a:t> </a:t>
            </a:r>
            <a:r>
              <a:rPr lang="en-US" sz="1600" dirty="0" smtClean="0"/>
              <a:t>can be an </a:t>
            </a:r>
            <a:r>
              <a:rPr lang="en-US" sz="1600" b="1" dirty="0" smtClean="0"/>
              <a:t>application, data source, or platform</a:t>
            </a:r>
            <a:r>
              <a:rPr lang="en-VN" sz="1600" dirty="0" smtClean="0"/>
              <a:t> </a:t>
            </a:r>
            <a:r>
              <a:rPr lang="en-US" sz="1600" dirty="0" smtClean="0"/>
              <a:t>that is accessible via</a:t>
            </a:r>
            <a:r>
              <a:rPr lang="en-VN" sz="1600" dirty="0" smtClean="0"/>
              <a:t> </a:t>
            </a:r>
            <a:r>
              <a:rPr lang="en-VN" sz="1600" b="1" dirty="0"/>
              <a:t>Internet </a:t>
            </a:r>
            <a:r>
              <a:rPr lang="en-US" sz="1600" dirty="0" smtClean="0"/>
              <a:t>with web protocol</a:t>
            </a:r>
            <a:r>
              <a:rPr lang="en-VN" sz="1600" b="1" dirty="0" smtClean="0"/>
              <a:t> </a:t>
            </a:r>
            <a:r>
              <a:rPr lang="en-VN" sz="1600" b="1" dirty="0"/>
              <a:t>HTTP(s). </a:t>
            </a:r>
          </a:p>
          <a:p>
            <a:pPr>
              <a:lnSpc>
                <a:spcPct val="150000"/>
              </a:lnSpc>
            </a:pPr>
            <a:r>
              <a:rPr lang="en-VN" sz="1600" b="1" u="sng" dirty="0">
                <a:solidFill>
                  <a:srgbClr val="0070C0"/>
                </a:solidFill>
              </a:rPr>
              <a:t>WS</a:t>
            </a:r>
            <a:r>
              <a:rPr lang="en-VN" sz="1600" dirty="0"/>
              <a:t> </a:t>
            </a:r>
            <a:r>
              <a:rPr lang="en-US" sz="1600" dirty="0" smtClean="0"/>
              <a:t>help to communicate between different software applications disregard to programming languages, environment or devices</a:t>
            </a:r>
            <a:endParaRPr lang="en-VN" sz="1600" dirty="0"/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Access via</a:t>
            </a:r>
            <a:r>
              <a:rPr lang="en-VN" sz="1600" dirty="0" smtClean="0"/>
              <a:t> </a:t>
            </a:r>
            <a:r>
              <a:rPr lang="en-VN" sz="1600" b="1" dirty="0"/>
              <a:t>Internet</a:t>
            </a:r>
            <a:r>
              <a:rPr lang="en-VN" sz="1600" dirty="0"/>
              <a:t>, </a:t>
            </a:r>
            <a:r>
              <a:rPr lang="en-US" sz="1600" dirty="0" smtClean="0"/>
              <a:t>with web protocol</a:t>
            </a:r>
            <a:r>
              <a:rPr lang="en-VN" sz="1600" dirty="0" smtClean="0"/>
              <a:t> </a:t>
            </a:r>
            <a:r>
              <a:rPr lang="en-VN" sz="1600" b="1" dirty="0"/>
              <a:t>HTTP</a:t>
            </a:r>
            <a:r>
              <a:rPr lang="en-VN" sz="1600" dirty="0"/>
              <a:t>(s)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Popular data format in</a:t>
            </a:r>
            <a:r>
              <a:rPr lang="en-VN" sz="1600" dirty="0" smtClean="0"/>
              <a:t> </a:t>
            </a:r>
            <a:r>
              <a:rPr lang="en-VN" sz="1600" b="1" dirty="0"/>
              <a:t>JSON</a:t>
            </a:r>
            <a:r>
              <a:rPr lang="en-VN" sz="1600" dirty="0"/>
              <a:t>, </a:t>
            </a:r>
            <a:r>
              <a:rPr lang="en-VN" sz="1600" b="1" dirty="0"/>
              <a:t>XML</a:t>
            </a:r>
            <a:r>
              <a:rPr lang="en-VN" sz="1600" dirty="0"/>
              <a:t>, ….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Help to develop </a:t>
            </a:r>
            <a:r>
              <a:rPr lang="en-US" sz="1600" b="1" dirty="0" smtClean="0"/>
              <a:t>independent system</a:t>
            </a:r>
            <a:endParaRPr lang="en-VN" sz="1600" b="1" dirty="0"/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2 common types are</a:t>
            </a:r>
            <a:r>
              <a:rPr lang="en-VN" sz="1600" dirty="0" smtClean="0"/>
              <a:t> </a:t>
            </a:r>
            <a:r>
              <a:rPr lang="en-VN" sz="1600" b="1" u="sng" dirty="0">
                <a:solidFill>
                  <a:srgbClr val="0070C0"/>
                </a:solidFill>
              </a:rPr>
              <a:t>SOAP</a:t>
            </a:r>
            <a:r>
              <a:rPr lang="en-VN" sz="1600" dirty="0"/>
              <a:t> </a:t>
            </a:r>
            <a:r>
              <a:rPr lang="en-US" sz="1600" dirty="0" smtClean="0"/>
              <a:t>&amp;</a:t>
            </a:r>
            <a:r>
              <a:rPr lang="en-VN" sz="1600" dirty="0" smtClean="0"/>
              <a:t> </a:t>
            </a:r>
            <a:r>
              <a:rPr lang="en-VN" sz="1600" b="1" u="sng" dirty="0">
                <a:solidFill>
                  <a:srgbClr val="0070C0"/>
                </a:solidFill>
              </a:rPr>
              <a:t>REST</a:t>
            </a:r>
          </a:p>
          <a:p>
            <a:pPr>
              <a:lnSpc>
                <a:spcPct val="170000"/>
              </a:lnSpc>
            </a:pPr>
            <a:endParaRPr lang="en-VN" sz="1600" dirty="0"/>
          </a:p>
        </p:txBody>
      </p:sp>
    </p:spTree>
    <p:extLst>
      <p:ext uri="{BB962C8B-B14F-4D97-AF65-F5344CB8AC3E}">
        <p14:creationId xmlns:p14="http://schemas.microsoft.com/office/powerpoint/2010/main" val="174128587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AD9C-E125-3346-B242-877D77BE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75"/>
            <a:ext cx="8229600" cy="857250"/>
          </a:xfrm>
        </p:spPr>
        <p:txBody>
          <a:bodyPr/>
          <a:lstStyle/>
          <a:p>
            <a:r>
              <a:rPr lang="en-VN" dirty="0">
                <a:solidFill>
                  <a:srgbClr val="92D050"/>
                </a:solidFill>
              </a:rPr>
              <a:t>Web Service vs API</a:t>
            </a:r>
            <a:endParaRPr lang="en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79504-2102-9840-A742-92134EAF6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526" y="1123320"/>
            <a:ext cx="7102947" cy="3814200"/>
          </a:xfrm>
        </p:spPr>
      </p:pic>
    </p:spTree>
    <p:extLst>
      <p:ext uri="{BB962C8B-B14F-4D97-AF65-F5344CB8AC3E}">
        <p14:creationId xmlns:p14="http://schemas.microsoft.com/office/powerpoint/2010/main" val="3573811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18FC-F6D3-A84C-8B62-E92BA1FE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7808"/>
            <a:ext cx="6300300" cy="857400"/>
          </a:xfrm>
        </p:spPr>
        <p:txBody>
          <a:bodyPr/>
          <a:lstStyle/>
          <a:p>
            <a:r>
              <a:rPr lang="en-VN" dirty="0">
                <a:solidFill>
                  <a:srgbClr val="92D050"/>
                </a:solidFill>
              </a:rPr>
              <a:t>Web Service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9752-AC07-3440-9582-235FD600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78952"/>
            <a:ext cx="8009069" cy="18627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VN" sz="1600" b="1" u="sng" dirty="0">
                <a:solidFill>
                  <a:srgbClr val="0070C0"/>
                </a:solidFill>
                <a:latin typeface="Barlow" panose="00000500000000000000" pitchFamily="2" charset="0"/>
              </a:rPr>
              <a:t>Web Service</a:t>
            </a:r>
            <a:r>
              <a:rPr lang="en-VN" sz="1600" dirty="0">
                <a:latin typeface="Barlow" panose="00000500000000000000" pitchFamily="2" charset="0"/>
              </a:rPr>
              <a:t> vs </a:t>
            </a:r>
            <a:r>
              <a:rPr lang="en-VN" sz="1600" b="1" u="sng" dirty="0">
                <a:solidFill>
                  <a:srgbClr val="0070C0"/>
                </a:solidFill>
                <a:latin typeface="Barlow" panose="00000500000000000000" pitchFamily="2" charset="0"/>
              </a:rPr>
              <a:t>Web Application</a:t>
            </a:r>
            <a:r>
              <a:rPr lang="en-VN" sz="1600" dirty="0">
                <a:latin typeface="Barlow" panose="000005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VN" sz="1600" b="1" dirty="0">
                <a:latin typeface="Barlow" panose="00000500000000000000" pitchFamily="2" charset="0"/>
              </a:rPr>
              <a:t>Web Application</a:t>
            </a:r>
            <a:r>
              <a:rPr lang="en-VN" sz="1600" dirty="0">
                <a:latin typeface="Barlow" panose="00000500000000000000" pitchFamily="2" charset="0"/>
              </a:rPr>
              <a:t> </a:t>
            </a:r>
            <a:r>
              <a:rPr lang="en-US" sz="1600" dirty="0" smtClean="0">
                <a:latin typeface="Barlow" panose="00000500000000000000" pitchFamily="2" charset="0"/>
              </a:rPr>
              <a:t>is designed for</a:t>
            </a:r>
            <a:r>
              <a:rPr lang="en-VN" sz="1600" dirty="0" smtClean="0">
                <a:latin typeface="Barlow" panose="00000500000000000000" pitchFamily="2" charset="0"/>
              </a:rPr>
              <a:t> </a:t>
            </a:r>
            <a:r>
              <a:rPr lang="en-VN" sz="1600" b="1" dirty="0">
                <a:latin typeface="Barlow" panose="00000500000000000000" pitchFamily="2" charset="0"/>
              </a:rPr>
              <a:t>end-users</a:t>
            </a:r>
          </a:p>
          <a:p>
            <a:pPr lvl="1">
              <a:lnSpc>
                <a:spcPct val="150000"/>
              </a:lnSpc>
            </a:pPr>
            <a:r>
              <a:rPr lang="en-VN" sz="1600" b="1" dirty="0">
                <a:latin typeface="Barlow" panose="00000500000000000000" pitchFamily="2" charset="0"/>
              </a:rPr>
              <a:t>Web Service</a:t>
            </a:r>
            <a:r>
              <a:rPr lang="en-VN" sz="1600" dirty="0">
                <a:latin typeface="Barlow" panose="00000500000000000000" pitchFamily="2" charset="0"/>
              </a:rPr>
              <a:t> </a:t>
            </a:r>
            <a:r>
              <a:rPr lang="en-US" sz="1600" dirty="0" smtClean="0">
                <a:latin typeface="Barlow" panose="00000500000000000000" pitchFamily="2" charset="0"/>
              </a:rPr>
              <a:t>is designed to communicate between different </a:t>
            </a:r>
            <a:r>
              <a:rPr lang="en-US" sz="1600" b="1" dirty="0" smtClean="0">
                <a:latin typeface="Barlow" panose="00000500000000000000" pitchFamily="2" charset="0"/>
              </a:rPr>
              <a:t>applications or platforms</a:t>
            </a:r>
            <a:endParaRPr lang="en-US" sz="1600" b="1" dirty="0" smtClean="0">
              <a:solidFill>
                <a:srgbClr val="0070C0"/>
              </a:solidFill>
              <a:latin typeface="Barlow" panose="00000500000000000000" pitchFamily="2" charset="0"/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0070C0"/>
                </a:solidFill>
                <a:latin typeface="Barlow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API</a:t>
            </a:r>
            <a:r>
              <a:rPr lang="en-US" sz="1600" dirty="0">
                <a:solidFill>
                  <a:srgbClr val="0070C0"/>
                </a:solidFill>
                <a:latin typeface="Barlow" panose="00000500000000000000" pitchFamily="2" charset="0"/>
              </a:rPr>
              <a:t>: </a:t>
            </a:r>
            <a:r>
              <a:rPr lang="en-US" sz="1600" dirty="0" smtClean="0">
                <a:latin typeface="Barlow" panose="00000500000000000000" pitchFamily="2" charset="0"/>
              </a:rPr>
              <a:t>a set of </a:t>
            </a:r>
            <a:r>
              <a:rPr lang="en-US" sz="1600" b="1" dirty="0" smtClean="0">
                <a:latin typeface="Barlow" panose="00000500000000000000" pitchFamily="2" charset="0"/>
              </a:rPr>
              <a:t>functions</a:t>
            </a:r>
            <a:r>
              <a:rPr lang="en-US" sz="1600" dirty="0" smtClean="0">
                <a:latin typeface="Barlow" panose="00000500000000000000" pitchFamily="2" charset="0"/>
              </a:rPr>
              <a:t> or </a:t>
            </a:r>
            <a:r>
              <a:rPr lang="en-US" sz="1600" b="1" dirty="0" smtClean="0">
                <a:latin typeface="Barlow" panose="00000500000000000000" pitchFamily="2" charset="0"/>
              </a:rPr>
              <a:t>commands</a:t>
            </a:r>
            <a:endParaRPr lang="en-US" sz="1600" b="1" dirty="0">
              <a:latin typeface="Barlow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Barlow" panose="00000500000000000000" pitchFamily="2" charset="0"/>
              </a:rPr>
              <a:t>is provided by </a:t>
            </a:r>
            <a:r>
              <a:rPr lang="en-US" sz="1600" dirty="0">
                <a:latin typeface="Barlow" panose="00000500000000000000" pitchFamily="2" charset="0"/>
              </a:rPr>
              <a:t>Web </a:t>
            </a:r>
            <a:r>
              <a:rPr lang="en-US" sz="1600" dirty="0" smtClean="0">
                <a:latin typeface="Barlow" panose="00000500000000000000" pitchFamily="2" charset="0"/>
              </a:rPr>
              <a:t>Service</a:t>
            </a:r>
            <a:endParaRPr lang="en-US" sz="1600" dirty="0">
              <a:latin typeface="Barlow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Barlow" panose="00000500000000000000" pitchFamily="2" charset="0"/>
              </a:rPr>
              <a:t>t</a:t>
            </a:r>
            <a:r>
              <a:rPr lang="en-US" sz="1600" dirty="0" smtClean="0">
                <a:latin typeface="Barlow" panose="00000500000000000000" pitchFamily="2" charset="0"/>
              </a:rPr>
              <a:t>o transfer data between applications or platforms via request &amp; response</a:t>
            </a:r>
            <a:endParaRPr lang="en-US" sz="1600" dirty="0">
              <a:latin typeface="Barlow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602264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54081-1C39-EC45-A678-115914444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59" y="1554128"/>
            <a:ext cx="3996466" cy="2021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F18FC-F6D3-A84C-8B62-E92BA1FE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92" y="205656"/>
            <a:ext cx="6300300" cy="857400"/>
          </a:xfrm>
        </p:spPr>
        <p:txBody>
          <a:bodyPr/>
          <a:lstStyle/>
          <a:p>
            <a:r>
              <a:rPr lang="en-VN" dirty="0">
                <a:solidFill>
                  <a:srgbClr val="92D050"/>
                </a:solidFill>
              </a:rPr>
              <a:t>SOAP VS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9752-AC07-3440-9582-235FD600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19" y="1349733"/>
            <a:ext cx="7114854" cy="3394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VN" sz="1400" u="sng" dirty="0">
                <a:solidFill>
                  <a:srgbClr val="0070C0"/>
                </a:solidFill>
              </a:rPr>
              <a:t>SOAP</a:t>
            </a:r>
            <a:r>
              <a:rPr lang="en-VN" sz="1400" dirty="0"/>
              <a:t>: (</a:t>
            </a:r>
            <a:r>
              <a:rPr lang="en-US" sz="1400" dirty="0"/>
              <a:t>Simple Object Access Protocol)</a:t>
            </a:r>
            <a:r>
              <a:rPr lang="en-VN" sz="1400" dirty="0"/>
              <a:t> </a:t>
            </a:r>
            <a:r>
              <a:rPr lang="en-US" sz="1400" dirty="0" smtClean="0"/>
              <a:t>as </a:t>
            </a:r>
            <a:r>
              <a:rPr lang="en-US" sz="1400" i="1" dirty="0" smtClean="0"/>
              <a:t>send mail</a:t>
            </a:r>
            <a:endParaRPr lang="en-VN" sz="1400" i="1" dirty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More information and complex structure</a:t>
            </a:r>
            <a:endParaRPr lang="en-VN" sz="1400" dirty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Cost more bandwidth</a:t>
            </a:r>
            <a:r>
              <a:rPr lang="en-US" sz="1400" dirty="0"/>
              <a:t> </a:t>
            </a:r>
            <a:r>
              <a:rPr lang="en-US" sz="1400" dirty="0" smtClean="0"/>
              <a:t>by </a:t>
            </a:r>
            <a:r>
              <a:rPr lang="en-VN" sz="1400" dirty="0" smtClean="0"/>
              <a:t>XML</a:t>
            </a:r>
            <a:r>
              <a:rPr lang="en-US" sz="1400" dirty="0" smtClean="0"/>
              <a:t> format</a:t>
            </a:r>
            <a:endParaRPr lang="en-VN" sz="1400" dirty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More works for both side provider &amp; consumer</a:t>
            </a:r>
            <a:endParaRPr lang="en-VN" sz="1400" dirty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Harder learn for beginner</a:t>
            </a:r>
            <a:endParaRPr lang="en-VN" sz="1400" dirty="0"/>
          </a:p>
          <a:p>
            <a:pPr>
              <a:lnSpc>
                <a:spcPct val="150000"/>
              </a:lnSpc>
            </a:pPr>
            <a:r>
              <a:rPr lang="en-VN" sz="1400" u="sng" dirty="0">
                <a:solidFill>
                  <a:srgbClr val="0070C0"/>
                </a:solidFill>
              </a:rPr>
              <a:t>REST</a:t>
            </a:r>
            <a:r>
              <a:rPr lang="en-VN" sz="1400" dirty="0"/>
              <a:t>: (</a:t>
            </a:r>
            <a:r>
              <a:rPr lang="en-US" sz="1400" dirty="0"/>
              <a:t>Representational State Transfer ) </a:t>
            </a:r>
            <a:r>
              <a:rPr lang="en-US" sz="1400" dirty="0" smtClean="0"/>
              <a:t>as </a:t>
            </a:r>
            <a:r>
              <a:rPr lang="en-US" sz="1400" i="1" dirty="0" smtClean="0"/>
              <a:t>send postcard</a:t>
            </a:r>
            <a:endParaRPr lang="en-VN" sz="1400" i="1" dirty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Lighter and faster</a:t>
            </a:r>
            <a:endParaRPr lang="en-VN" sz="1400" dirty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Less bandwidth</a:t>
            </a:r>
            <a:r>
              <a:rPr lang="en-VN" sz="1400" dirty="0" smtClean="0"/>
              <a:t>, </a:t>
            </a:r>
            <a:r>
              <a:rPr lang="en-US" sz="1400" dirty="0" smtClean="0"/>
              <a:t>popular in JSON format</a:t>
            </a:r>
            <a:endParaRPr lang="en-VN" sz="1400" dirty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Flexible update</a:t>
            </a:r>
            <a:endParaRPr lang="en-VN" sz="1400" dirty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Easy learn </a:t>
            </a:r>
            <a:endParaRPr lang="en-VN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VN" sz="1400" dirty="0"/>
          </a:p>
        </p:txBody>
      </p:sp>
    </p:spTree>
    <p:extLst>
      <p:ext uri="{BB962C8B-B14F-4D97-AF65-F5344CB8AC3E}">
        <p14:creationId xmlns:p14="http://schemas.microsoft.com/office/powerpoint/2010/main" val="14096096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18FC-F6D3-A84C-8B62-E92BA1FE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7201"/>
            <a:ext cx="6300300" cy="857400"/>
          </a:xfrm>
        </p:spPr>
        <p:txBody>
          <a:bodyPr/>
          <a:lstStyle/>
          <a:p>
            <a:r>
              <a:rPr lang="en-VN" dirty="0">
                <a:solidFill>
                  <a:srgbClr val="92D050"/>
                </a:solidFill>
              </a:rPr>
              <a:t>REST API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9752-AC07-3440-9582-235FD600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2830"/>
            <a:ext cx="8229600" cy="345097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1600" b="1" dirty="0"/>
              <a:t>URI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dirty="0"/>
              <a:t>HTTP verbs </a:t>
            </a:r>
            <a:r>
              <a:rPr lang="en-US" sz="1600" dirty="0" smtClean="0"/>
              <a:t>such as </a:t>
            </a:r>
            <a:r>
              <a:rPr lang="en-US" sz="1600" b="1" dirty="0"/>
              <a:t>GET, POST, </a:t>
            </a:r>
            <a:r>
              <a:rPr lang="en-US" sz="1600" b="1" dirty="0" smtClean="0"/>
              <a:t>PUT</a:t>
            </a:r>
            <a:r>
              <a:rPr lang="en-US" sz="1600" dirty="0" smtClean="0"/>
              <a:t>, </a:t>
            </a:r>
            <a:r>
              <a:rPr lang="en-US" sz="1600" b="1" dirty="0" smtClean="0"/>
              <a:t>DELETE</a:t>
            </a:r>
            <a:r>
              <a:rPr lang="en-US" sz="1600" dirty="0" smtClean="0"/>
              <a:t> to access resources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b="1" dirty="0"/>
              <a:t>JSON</a:t>
            </a:r>
            <a:r>
              <a:rPr lang="en-US" sz="1600" dirty="0"/>
              <a:t> </a:t>
            </a:r>
            <a:r>
              <a:rPr lang="en-US" sz="1600" dirty="0" smtClean="0"/>
              <a:t>is popular format data in </a:t>
            </a:r>
            <a:r>
              <a:rPr lang="en-US" sz="1600" dirty="0"/>
              <a:t>REST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43FD1D-6B46-134E-9F1C-FE3B189B6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63" y="2068674"/>
            <a:ext cx="4520737" cy="29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9336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18FC-F6D3-A84C-8B62-E92BA1FE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203"/>
            <a:ext cx="7342094" cy="857400"/>
          </a:xfrm>
        </p:spPr>
        <p:txBody>
          <a:bodyPr/>
          <a:lstStyle/>
          <a:p>
            <a:r>
              <a:rPr lang="en-VN" dirty="0">
                <a:solidFill>
                  <a:srgbClr val="92D050"/>
                </a:solidFill>
              </a:rPr>
              <a:t>REST </a:t>
            </a:r>
            <a:r>
              <a:rPr lang="en-US" dirty="0" smtClean="0">
                <a:solidFill>
                  <a:srgbClr val="92D050"/>
                </a:solidFill>
              </a:rPr>
              <a:t>with</a:t>
            </a:r>
            <a:r>
              <a:rPr lang="en-VN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Spring Boot</a:t>
            </a:r>
            <a:endParaRPr lang="en-V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9752-AC07-3440-9582-235FD600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89603"/>
            <a:ext cx="6814969" cy="284254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Spring </a:t>
            </a:r>
            <a:r>
              <a:rPr lang="en-US" sz="2000" dirty="0"/>
              <a:t>Framework, Web Application, JSON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Create project: </a:t>
            </a:r>
            <a:r>
              <a:rPr lang="en-US" sz="2000" dirty="0">
                <a:hlinkClick r:id="rId2"/>
              </a:rPr>
              <a:t>https://start.spring.io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Implement Controller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Start </a:t>
            </a:r>
            <a:r>
              <a:rPr lang="en-US" sz="2000" dirty="0" smtClean="0"/>
              <a:t>server then </a:t>
            </a:r>
            <a:r>
              <a:rPr lang="en-US" sz="2000" dirty="0"/>
              <a:t>Test </a:t>
            </a:r>
            <a:r>
              <a:rPr lang="en-US" sz="2000" dirty="0" smtClean="0"/>
              <a:t>with </a:t>
            </a:r>
            <a:r>
              <a:rPr lang="en-US" sz="2000" dirty="0"/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42740241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18FC-F6D3-A84C-8B62-E92BA1FE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solidFill>
                  <a:srgbClr val="92D050"/>
                </a:solidFill>
              </a:rPr>
              <a:t>Referals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9752-AC07-3440-9582-235FD600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8350"/>
            <a:ext cx="7761642" cy="18627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600" u="sng" dirty="0" smtClean="0">
                <a:solidFill>
                  <a:srgbClr val="0070C0"/>
                </a:solidFill>
                <a:hlinkClick r:id="rId2"/>
              </a:rPr>
              <a:t>techterms.com/definition/web_service</a:t>
            </a:r>
            <a:r>
              <a:rPr lang="en-US" sz="1600" u="sng" dirty="0" smtClean="0">
                <a:solidFill>
                  <a:srgbClr val="0070C0"/>
                </a:solidFill>
              </a:rPr>
              <a:t> </a:t>
            </a:r>
            <a:endParaRPr lang="en-US" sz="1600" u="sng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hlinkClick r:id="rId3"/>
              </a:rPr>
              <a:t>https://docs.oracle.com/javaee/6/tutorial/doc/gjbji.html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4"/>
              </a:rPr>
              <a:t>https://labs.tadigital.com/index.php/2018/10/29/web-services-or-web-api/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5"/>
              </a:rPr>
              <a:t>https://www.soapui.org/learn/api/soap-vs-rest-api/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09132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258</Words>
  <Application>Microsoft Office PowerPoint</Application>
  <PresentationFormat>On-screen Show (16:9)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Poppins</vt:lpstr>
      <vt:lpstr>Barlow</vt:lpstr>
      <vt:lpstr>Gower template</vt:lpstr>
      <vt:lpstr>REST Web Service with  Spring Boot</vt:lpstr>
      <vt:lpstr>Web Service vs API</vt:lpstr>
      <vt:lpstr>Web Service vs API</vt:lpstr>
      <vt:lpstr>Web Service vs API</vt:lpstr>
      <vt:lpstr>SOAP VS REST</vt:lpstr>
      <vt:lpstr>REST API MODEL</vt:lpstr>
      <vt:lpstr>REST with Spring Boot</vt:lpstr>
      <vt:lpstr>Referals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64</cp:revision>
  <dcterms:created xsi:type="dcterms:W3CDTF">2021-09-22T03:33:57Z</dcterms:created>
  <dcterms:modified xsi:type="dcterms:W3CDTF">2021-10-07T00:57:47Z</dcterms:modified>
</cp:coreProperties>
</file>