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7" r:id="rId3"/>
    <p:sldId id="262" r:id="rId4"/>
    <p:sldId id="264" r:id="rId5"/>
    <p:sldId id="263" r:id="rId6"/>
    <p:sldId id="265" r:id="rId7"/>
    <p:sldId id="266" r:id="rId8"/>
    <p:sldId id="259" r:id="rId9"/>
    <p:sldId id="258" r:id="rId10"/>
  </p:sldIdLst>
  <p:sldSz cx="9144000" cy="5143500" type="screen16x9"/>
  <p:notesSz cx="6858000" cy="9144000"/>
  <p:embeddedFontLst>
    <p:embeddedFont>
      <p:font typeface="Poppins" panose="020B0604020202020204" charset="0"/>
      <p:regular r:id="rId12"/>
      <p:bold r:id="rId13"/>
      <p:italic r:id="rId14"/>
      <p:boldItalic r:id="rId15"/>
    </p:embeddedFont>
    <p:embeddedFont>
      <p:font typeface="Barlow"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FID1yhvnkIWsc7tSeWfJwypma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 name="Google Shape;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5"/>
          <p:cNvPicPr preferRelativeResize="0"/>
          <p:nvPr/>
        </p:nvPicPr>
        <p:blipFill rotWithShape="1">
          <a:blip r:embed="rId2">
            <a:alphaModFix/>
          </a:blip>
          <a:srcRect/>
          <a:stretch/>
        </p:blipFill>
        <p:spPr>
          <a:xfrm>
            <a:off x="4581150" y="1759800"/>
            <a:ext cx="4371926" cy="3210074"/>
          </a:xfrm>
          <a:prstGeom prst="rect">
            <a:avLst/>
          </a:prstGeom>
          <a:noFill/>
          <a:ln>
            <a:noFill/>
          </a:ln>
        </p:spPr>
      </p:pic>
      <p:sp>
        <p:nvSpPr>
          <p:cNvPr id="11" name="Google Shape;11;p5"/>
          <p:cNvSpPr txBox="1">
            <a:spLocks noGrp="1"/>
          </p:cNvSpPr>
          <p:nvPr>
            <p:ph type="ctrTitle"/>
          </p:nvPr>
        </p:nvSpPr>
        <p:spPr>
          <a:xfrm>
            <a:off x="685800" y="696425"/>
            <a:ext cx="5391000" cy="2930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ED392F-B72F-5D42-A86F-A1D21082A40D}" type="datetimeFigureOut">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1A6DFB-42BC-3747-ABAA-C0ACCC3DB77C}" type="slidenum">
              <a:t>‹#›</a:t>
            </a:fld>
            <a:endParaRPr lang="en-US"/>
          </a:p>
        </p:txBody>
      </p:sp>
    </p:spTree>
    <p:extLst>
      <p:ext uri="{BB962C8B-B14F-4D97-AF65-F5344CB8AC3E}">
        <p14:creationId xmlns:p14="http://schemas.microsoft.com/office/powerpoint/2010/main" val="3617819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1044175"/>
            <a:ext cx="6300300" cy="857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4800"/>
              <a:buFont typeface="Poppins"/>
              <a:buNone/>
              <a:defRPr sz="4800" b="1" i="0" u="none" strike="noStrike" cap="none">
                <a:solidFill>
                  <a:schemeClr val="dk2"/>
                </a:solidFill>
                <a:latin typeface="Poppins"/>
                <a:ea typeface="Poppins"/>
                <a:cs typeface="Poppins"/>
                <a:sym typeface="Poppins"/>
              </a:defRPr>
            </a:lvl9pPr>
          </a:lstStyle>
          <a:p>
            <a:endParaRPr/>
          </a:p>
        </p:txBody>
      </p:sp>
      <p:sp>
        <p:nvSpPr>
          <p:cNvPr id="7" name="Google Shape;7;p4"/>
          <p:cNvSpPr txBox="1">
            <a:spLocks noGrp="1"/>
          </p:cNvSpPr>
          <p:nvPr>
            <p:ph type="body" idx="1"/>
          </p:nvPr>
        </p:nvSpPr>
        <p:spPr>
          <a:xfrm>
            <a:off x="457200" y="2038350"/>
            <a:ext cx="4929300" cy="1862700"/>
          </a:xfrm>
          <a:prstGeom prst="rect">
            <a:avLst/>
          </a:prstGeom>
          <a:noFill/>
          <a:ln>
            <a:noFill/>
          </a:ln>
        </p:spPr>
        <p:txBody>
          <a:bodyPr spcFirstLastPara="1" wrap="square" lIns="0" tIns="0" rIns="0" bIns="0" anchor="t" anchorCtr="0">
            <a:noAutofit/>
          </a:bodyPr>
          <a:lstStyle>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8" name="Google Shape;8;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spring.io/spring-cloud-circuitbreaker/docs/current/reference/html/" TargetMode="External"/><Relationship Id="rId2" Type="http://schemas.openxmlformats.org/officeDocument/2006/relationships/hyperlink" Target="https://docs.spring.io/spring-cloud-openfeign/docs/current/reference/html/" TargetMode="External"/><Relationship Id="rId1" Type="http://schemas.openxmlformats.org/officeDocument/2006/relationships/slideLayout" Target="../slideLayouts/slideLayout2.xml"/><Relationship Id="rId4" Type="http://schemas.openxmlformats.org/officeDocument/2006/relationships/hyperlink" Target="https://resilience4j.readme.io/do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136" y="848139"/>
            <a:ext cx="4373227" cy="4128053"/>
          </a:xfrm>
          <a:prstGeom prst="rect">
            <a:avLst/>
          </a:prstGeom>
        </p:spPr>
      </p:pic>
      <p:sp>
        <p:nvSpPr>
          <p:cNvPr id="6" name="Google Shape;35;p2"/>
          <p:cNvSpPr/>
          <p:nvPr/>
        </p:nvSpPr>
        <p:spPr>
          <a:xfrm>
            <a:off x="6312098" y="2831447"/>
            <a:ext cx="959302" cy="881139"/>
          </a:xfrm>
          <a:prstGeom prst="rect">
            <a:avLst/>
          </a:prstGeom>
          <a:solidFill>
            <a:srgbClr val="C9E7A6">
              <a:alpha val="40784"/>
            </a:srgbClr>
          </a:solid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lvl="0" algn="ctr"/>
            <a:endParaRPr lang="en-US" dirty="0">
              <a:solidFill>
                <a:srgbClr val="FF0000"/>
              </a:solidFill>
            </a:endParaRPr>
          </a:p>
        </p:txBody>
      </p:sp>
      <p:sp>
        <p:nvSpPr>
          <p:cNvPr id="25" name="Google Shape;25;p1"/>
          <p:cNvSpPr txBox="1">
            <a:spLocks noGrp="1"/>
          </p:cNvSpPr>
          <p:nvPr>
            <p:ph type="ctrTitle"/>
          </p:nvPr>
        </p:nvSpPr>
        <p:spPr>
          <a:xfrm>
            <a:off x="836204" y="554182"/>
            <a:ext cx="4471292" cy="2858253"/>
          </a:xfrm>
          <a:prstGeom prst="rect">
            <a:avLst/>
          </a:prstGeom>
          <a:noFill/>
          <a:ln>
            <a:noFill/>
          </a:ln>
        </p:spPr>
        <p:txBody>
          <a:bodyPr spcFirstLastPara="1" wrap="square" lIns="0" tIns="0" rIns="0" bIns="0" anchor="t" anchorCtr="0">
            <a:noAutofit/>
          </a:bodyPr>
          <a:lstStyle/>
          <a:p>
            <a:pPr lvl="0">
              <a:lnSpc>
                <a:spcPct val="110000"/>
              </a:lnSpc>
            </a:pPr>
            <a:r>
              <a:rPr lang="en-US" sz="4000" b="0" dirty="0" smtClean="0"/>
              <a:t>Spring Cloud </a:t>
            </a:r>
            <a:br>
              <a:rPr lang="en-US" sz="4000" b="0" dirty="0" smtClean="0"/>
            </a:br>
            <a:r>
              <a:rPr lang="en-US" sz="4000" dirty="0" smtClean="0"/>
              <a:t>Open </a:t>
            </a:r>
            <a:r>
              <a:rPr lang="en-US" sz="4000" dirty="0"/>
              <a:t>Feign </a:t>
            </a:r>
            <a:r>
              <a:rPr lang="en-US" sz="4000" b="0" dirty="0"/>
              <a:t>with </a:t>
            </a:r>
            <a:r>
              <a:rPr lang="en-US" sz="4000" b="0" dirty="0" smtClean="0"/>
              <a:t>Circuit </a:t>
            </a:r>
            <a:r>
              <a:rPr lang="en-US" sz="4000" b="0" dirty="0"/>
              <a:t>Breaker </a:t>
            </a:r>
            <a:r>
              <a:rPr lang="en-US" sz="4000" dirty="0" smtClean="0"/>
              <a:t>Resilience4j</a:t>
            </a:r>
            <a:endParaRPr sz="4000" dirty="0"/>
          </a:p>
        </p:txBody>
      </p:sp>
      <p:sp>
        <p:nvSpPr>
          <p:cNvPr id="7" name="TextBox 6"/>
          <p:cNvSpPr txBox="1"/>
          <p:nvPr/>
        </p:nvSpPr>
        <p:spPr>
          <a:xfrm>
            <a:off x="430569" y="4765637"/>
            <a:ext cx="4136051" cy="276999"/>
          </a:xfrm>
          <a:prstGeom prst="rect">
            <a:avLst/>
          </a:prstGeom>
          <a:noFill/>
        </p:spPr>
        <p:txBody>
          <a:bodyPr wrap="square" rtlCol="0">
            <a:spAutoFit/>
          </a:bodyPr>
          <a:lstStyle/>
          <a:p>
            <a:r>
              <a:rPr lang="en-US" sz="1200" dirty="0" smtClean="0">
                <a:solidFill>
                  <a:schemeClr val="accent5">
                    <a:lumMod val="75000"/>
                  </a:schemeClr>
                </a:solidFill>
                <a:latin typeface="Barlow" panose="00000500000000000000" pitchFamily="2" charset="0"/>
              </a:rPr>
              <a:t>www.jmaster.io/course/microservices-with-spring-cloud </a:t>
            </a:r>
            <a:endParaRPr lang="en-US" sz="1200" dirty="0">
              <a:solidFill>
                <a:schemeClr val="accent5">
                  <a:lumMod val="75000"/>
                </a:schemeClr>
              </a:solidFill>
              <a:latin typeface="Barlow" panose="00000500000000000000" pitchFamily="2"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53" y="4341825"/>
            <a:ext cx="1357745" cy="42381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18FC-F6D3-A84C-8B62-E92BA1FE4BAB}"/>
              </a:ext>
            </a:extLst>
          </p:cNvPr>
          <p:cNvSpPr>
            <a:spLocks noGrp="1"/>
          </p:cNvSpPr>
          <p:nvPr>
            <p:ph type="title"/>
          </p:nvPr>
        </p:nvSpPr>
        <p:spPr>
          <a:xfrm>
            <a:off x="457199" y="377201"/>
            <a:ext cx="8354291" cy="857400"/>
          </a:xfrm>
        </p:spPr>
        <p:txBody>
          <a:bodyPr/>
          <a:lstStyle/>
          <a:p>
            <a:r>
              <a:rPr lang="en-US" sz="4400" dirty="0"/>
              <a:t>Circuit Breaker</a:t>
            </a:r>
            <a:endParaRPr lang="en-VN" sz="4400" dirty="0">
              <a:solidFill>
                <a:srgbClr val="92D050"/>
              </a:solidFill>
            </a:endParaRPr>
          </a:p>
        </p:txBody>
      </p:sp>
      <p:sp>
        <p:nvSpPr>
          <p:cNvPr id="3" name="Content Placeholder 2">
            <a:extLst>
              <a:ext uri="{FF2B5EF4-FFF2-40B4-BE49-F238E27FC236}">
                <a16:creationId xmlns:a16="http://schemas.microsoft.com/office/drawing/2014/main" id="{978D9752-AC07-3440-9582-235FD60021AB}"/>
              </a:ext>
            </a:extLst>
          </p:cNvPr>
          <p:cNvSpPr>
            <a:spLocks noGrp="1"/>
          </p:cNvSpPr>
          <p:nvPr>
            <p:ph idx="1"/>
          </p:nvPr>
        </p:nvSpPr>
        <p:spPr>
          <a:xfrm>
            <a:off x="457199" y="1468581"/>
            <a:ext cx="8181191" cy="3258163"/>
          </a:xfrm>
        </p:spPr>
        <p:txBody>
          <a:bodyPr>
            <a:noAutofit/>
          </a:bodyPr>
          <a:lstStyle/>
          <a:p>
            <a:pPr marL="285750" indent="-285750">
              <a:lnSpc>
                <a:spcPct val="150000"/>
              </a:lnSpc>
              <a:buFont typeface="Courier New" panose="02070309020205020404" pitchFamily="49" charset="0"/>
              <a:buChar char="o"/>
            </a:pPr>
            <a:r>
              <a:rPr lang="en-US" b="1" dirty="0" err="1"/>
              <a:t>CircuitBreaker</a:t>
            </a:r>
            <a:r>
              <a:rPr lang="en-US" dirty="0"/>
              <a:t> </a:t>
            </a:r>
            <a:r>
              <a:rPr lang="en-US" dirty="0" smtClean="0"/>
              <a:t>(</a:t>
            </a:r>
            <a:r>
              <a:rPr lang="en-US" dirty="0" err="1" smtClean="0"/>
              <a:t>Công</a:t>
            </a:r>
            <a:r>
              <a:rPr lang="en-US" dirty="0" smtClean="0"/>
              <a:t> </a:t>
            </a:r>
            <a:r>
              <a:rPr lang="en-US" dirty="0" err="1" smtClean="0"/>
              <a:t>tắc</a:t>
            </a:r>
            <a:r>
              <a:rPr lang="en-US" dirty="0" smtClean="0"/>
              <a:t>) </a:t>
            </a:r>
            <a:r>
              <a:rPr lang="en-US" dirty="0" err="1" smtClean="0"/>
              <a:t>là</a:t>
            </a:r>
            <a:r>
              <a:rPr lang="en-US" dirty="0" smtClean="0"/>
              <a:t> </a:t>
            </a:r>
            <a:r>
              <a:rPr lang="en-US" dirty="0" err="1"/>
              <a:t>một</a:t>
            </a:r>
            <a:r>
              <a:rPr lang="en-US" dirty="0"/>
              <a:t> </a:t>
            </a:r>
            <a:r>
              <a:rPr lang="en-US" dirty="0" err="1"/>
              <a:t>thiết</a:t>
            </a:r>
            <a:r>
              <a:rPr lang="en-US" dirty="0"/>
              <a:t> </a:t>
            </a:r>
            <a:r>
              <a:rPr lang="en-US" dirty="0" err="1"/>
              <a:t>kế</a:t>
            </a:r>
            <a:r>
              <a:rPr lang="en-US" dirty="0"/>
              <a:t> </a:t>
            </a:r>
            <a:r>
              <a:rPr lang="en-US" dirty="0" smtClean="0"/>
              <a:t>(</a:t>
            </a:r>
            <a:r>
              <a:rPr lang="en-US" dirty="0"/>
              <a:t>design </a:t>
            </a:r>
            <a:r>
              <a:rPr lang="en-US" dirty="0" smtClean="0"/>
              <a:t>pattern) </a:t>
            </a:r>
            <a:r>
              <a:rPr lang="en-US" dirty="0" err="1" smtClean="0"/>
              <a:t>ngăn</a:t>
            </a:r>
            <a:r>
              <a:rPr lang="en-US" dirty="0" smtClean="0"/>
              <a:t> </a:t>
            </a:r>
            <a:r>
              <a:rPr lang="en-US" dirty="0" err="1"/>
              <a:t>chặn</a:t>
            </a:r>
            <a:r>
              <a:rPr lang="en-US" dirty="0"/>
              <a:t> </a:t>
            </a:r>
            <a:r>
              <a:rPr lang="en-US" dirty="0" err="1"/>
              <a:t>các</a:t>
            </a:r>
            <a:r>
              <a:rPr lang="en-US" dirty="0"/>
              <a:t> </a:t>
            </a:r>
            <a:r>
              <a:rPr lang="en-US" dirty="0" smtClean="0"/>
              <a:t>request </a:t>
            </a:r>
            <a:r>
              <a:rPr lang="en-US" dirty="0" err="1"/>
              <a:t>đến</a:t>
            </a:r>
            <a:r>
              <a:rPr lang="en-US" dirty="0"/>
              <a:t> </a:t>
            </a:r>
            <a:r>
              <a:rPr lang="en-US" dirty="0" smtClean="0"/>
              <a:t>services </a:t>
            </a:r>
            <a:r>
              <a:rPr lang="en-US" dirty="0" err="1" smtClean="0"/>
              <a:t>không</a:t>
            </a:r>
            <a:r>
              <a:rPr lang="en-US" dirty="0" smtClean="0"/>
              <a:t> </a:t>
            </a:r>
            <a:r>
              <a:rPr lang="en-US" dirty="0" err="1"/>
              <a:t>khả</a:t>
            </a:r>
            <a:r>
              <a:rPr lang="en-US" dirty="0"/>
              <a:t> </a:t>
            </a:r>
            <a:r>
              <a:rPr lang="en-US" dirty="0" err="1" smtClean="0"/>
              <a:t>dụng</a:t>
            </a:r>
            <a:r>
              <a:rPr lang="en-US" dirty="0" smtClean="0"/>
              <a:t> (</a:t>
            </a:r>
            <a:r>
              <a:rPr lang="en-US" dirty="0" err="1" smtClean="0"/>
              <a:t>lỗi</a:t>
            </a:r>
            <a:r>
              <a:rPr lang="en-US" dirty="0" smtClean="0"/>
              <a:t>) </a:t>
            </a:r>
            <a:r>
              <a:rPr lang="en-US" dirty="0" err="1" smtClean="0"/>
              <a:t>tạm</a:t>
            </a:r>
            <a:r>
              <a:rPr lang="en-US" dirty="0" smtClean="0"/>
              <a:t> </a:t>
            </a:r>
            <a:r>
              <a:rPr lang="en-US" dirty="0" err="1" smtClean="0"/>
              <a:t>thời</a:t>
            </a:r>
            <a:r>
              <a:rPr lang="en-US" dirty="0" smtClean="0"/>
              <a:t>.</a:t>
            </a:r>
          </a:p>
          <a:p>
            <a:pPr marL="285750" indent="-285750">
              <a:lnSpc>
                <a:spcPct val="150000"/>
              </a:lnSpc>
              <a:buFont typeface="Courier New" panose="02070309020205020404" pitchFamily="49" charset="0"/>
              <a:buChar char="o"/>
            </a:pPr>
            <a:r>
              <a:rPr lang="en-US" b="1" dirty="0" err="1" smtClean="0"/>
              <a:t>Chống</a:t>
            </a:r>
            <a:r>
              <a:rPr lang="en-US" b="1" dirty="0" smtClean="0"/>
              <a:t> </a:t>
            </a:r>
            <a:r>
              <a:rPr lang="en-US" b="1" dirty="0" err="1" smtClean="0"/>
              <a:t>lỗi</a:t>
            </a:r>
            <a:r>
              <a:rPr lang="en-US" dirty="0" smtClean="0"/>
              <a:t> </a:t>
            </a:r>
            <a:r>
              <a:rPr lang="en-US" dirty="0" err="1" smtClean="0"/>
              <a:t>liên</a:t>
            </a:r>
            <a:r>
              <a:rPr lang="en-US" dirty="0" smtClean="0"/>
              <a:t> </a:t>
            </a:r>
            <a:r>
              <a:rPr lang="en-US" dirty="0" err="1" smtClean="0"/>
              <a:t>tục</a:t>
            </a:r>
            <a:r>
              <a:rPr lang="en-US" dirty="0" smtClean="0"/>
              <a:t> </a:t>
            </a:r>
            <a:r>
              <a:rPr lang="en-US" dirty="0" err="1" smtClean="0"/>
              <a:t>và</a:t>
            </a:r>
            <a:r>
              <a:rPr lang="en-US" dirty="0" smtClean="0"/>
              <a:t> </a:t>
            </a:r>
            <a:r>
              <a:rPr lang="en-US" b="1" dirty="0" err="1"/>
              <a:t>phục</a:t>
            </a:r>
            <a:r>
              <a:rPr lang="en-US" b="1" dirty="0"/>
              <a:t> </a:t>
            </a:r>
            <a:r>
              <a:rPr lang="en-US" b="1" dirty="0" err="1"/>
              <a:t>hồi</a:t>
            </a:r>
            <a:r>
              <a:rPr lang="en-US" b="1" dirty="0"/>
              <a:t> </a:t>
            </a:r>
            <a:r>
              <a:rPr lang="en-US" dirty="0" err="1" smtClean="0"/>
              <a:t>hệ</a:t>
            </a:r>
            <a:r>
              <a:rPr lang="en-US" dirty="0" smtClean="0"/>
              <a:t> </a:t>
            </a:r>
            <a:r>
              <a:rPr lang="en-US" dirty="0" err="1" smtClean="0"/>
              <a:t>thống</a:t>
            </a:r>
            <a:endParaRPr lang="en-US" dirty="0" smtClean="0"/>
          </a:p>
          <a:p>
            <a:pPr marL="285750" indent="-285750">
              <a:lnSpc>
                <a:spcPct val="150000"/>
              </a:lnSpc>
              <a:buFont typeface="Courier New" panose="02070309020205020404" pitchFamily="49" charset="0"/>
              <a:buChar char="o"/>
            </a:pPr>
            <a:r>
              <a:rPr lang="en-US" dirty="0" smtClean="0"/>
              <a:t>Spring </a:t>
            </a:r>
            <a:r>
              <a:rPr lang="en-US" dirty="0"/>
              <a:t>Cloud Circuit </a:t>
            </a:r>
            <a:r>
              <a:rPr lang="en-US" dirty="0" smtClean="0"/>
              <a:t>Breaker </a:t>
            </a:r>
            <a:r>
              <a:rPr lang="en-US" dirty="0"/>
              <a:t>provides an </a:t>
            </a:r>
            <a:r>
              <a:rPr lang="en-US" dirty="0" smtClean="0"/>
              <a:t>abstraction layer</a:t>
            </a:r>
            <a:endParaRPr lang="en-US" dirty="0"/>
          </a:p>
          <a:p>
            <a:pPr marL="285750" indent="-285750">
              <a:lnSpc>
                <a:spcPct val="150000"/>
              </a:lnSpc>
              <a:buFont typeface="Courier New" panose="02070309020205020404" pitchFamily="49" charset="0"/>
              <a:buChar char="o"/>
            </a:pPr>
            <a:r>
              <a:rPr lang="en-US" dirty="0" smtClean="0"/>
              <a:t>Supported Implementations: </a:t>
            </a:r>
            <a:r>
              <a:rPr lang="en-US" b="1" dirty="0" smtClean="0"/>
              <a:t>Resilience4J, </a:t>
            </a:r>
            <a:r>
              <a:rPr lang="en-US" dirty="0" smtClean="0"/>
              <a:t>Netfix Hystrix, Sentinel, Spring Retry</a:t>
            </a:r>
            <a:endParaRPr lang="en-US" dirty="0"/>
          </a:p>
        </p:txBody>
      </p:sp>
    </p:spTree>
    <p:extLst>
      <p:ext uri="{BB962C8B-B14F-4D97-AF65-F5344CB8AC3E}">
        <p14:creationId xmlns:p14="http://schemas.microsoft.com/office/powerpoint/2010/main" val="657907265"/>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61" y="514088"/>
            <a:ext cx="6300300" cy="857400"/>
          </a:xfrm>
        </p:spPr>
        <p:txBody>
          <a:bodyPr/>
          <a:lstStyle/>
          <a:p>
            <a:r>
              <a:rPr lang="en-US" sz="3600" dirty="0" smtClean="0"/>
              <a:t>Circuit </a:t>
            </a:r>
            <a:r>
              <a:rPr lang="en-US" sz="3600" dirty="0"/>
              <a:t>Breaker</a:t>
            </a:r>
          </a:p>
        </p:txBody>
      </p:sp>
      <p:sp>
        <p:nvSpPr>
          <p:cNvPr id="4" name="Slide Number Placeholder 3"/>
          <p:cNvSpPr>
            <a:spLocks noGrp="1"/>
          </p:cNvSpPr>
          <p:nvPr>
            <p:ph type="sldNum" sz="quarter" idx="12"/>
          </p:nvPr>
        </p:nvSpPr>
        <p:spPr/>
        <p:txBody>
          <a:bodyPr/>
          <a:lstStyle/>
          <a:p>
            <a:fld id="{041A6DFB-42BC-3747-ABAA-C0ACCC3DB77C}" type="slidenum">
              <a:rPr lang="en-US" smtClean="0"/>
              <a:t>3</a:t>
            </a:fld>
            <a:endParaRPr lang="en-US"/>
          </a:p>
        </p:txBody>
      </p:sp>
      <p:sp>
        <p:nvSpPr>
          <p:cNvPr id="6" name="Content Placeholder 2">
            <a:extLst>
              <a:ext uri="{FF2B5EF4-FFF2-40B4-BE49-F238E27FC236}">
                <a16:creationId xmlns:a16="http://schemas.microsoft.com/office/drawing/2014/main" id="{978D9752-AC07-3440-9582-235FD60021AB}"/>
              </a:ext>
            </a:extLst>
          </p:cNvPr>
          <p:cNvSpPr txBox="1">
            <a:spLocks/>
          </p:cNvSpPr>
          <p:nvPr/>
        </p:nvSpPr>
        <p:spPr>
          <a:xfrm>
            <a:off x="457199" y="1468581"/>
            <a:ext cx="4896679" cy="325816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pPr marL="285750" indent="-285750">
              <a:lnSpc>
                <a:spcPct val="130000"/>
              </a:lnSpc>
              <a:buFont typeface="Courier New" panose="02070309020205020404" pitchFamily="49" charset="0"/>
              <a:buChar char="o"/>
            </a:pPr>
            <a:r>
              <a:rPr lang="en-US" sz="1400" dirty="0" err="1" smtClean="0"/>
              <a:t>Bắt</a:t>
            </a:r>
            <a:r>
              <a:rPr lang="en-US" sz="1400" dirty="0" smtClean="0"/>
              <a:t> </a:t>
            </a:r>
            <a:r>
              <a:rPr lang="en-US" sz="1400" dirty="0" err="1" smtClean="0"/>
              <a:t>đầu</a:t>
            </a:r>
            <a:r>
              <a:rPr lang="en-US" sz="1400" dirty="0" smtClean="0"/>
              <a:t> “</a:t>
            </a:r>
            <a:r>
              <a:rPr lang="en-US" sz="1400" dirty="0" smtClean="0">
                <a:solidFill>
                  <a:srgbClr val="FF0000"/>
                </a:solidFill>
              </a:rPr>
              <a:t>CLOSED</a:t>
            </a:r>
            <a:r>
              <a:rPr lang="en-US" sz="1400" dirty="0" smtClean="0"/>
              <a:t>” </a:t>
            </a:r>
          </a:p>
          <a:p>
            <a:pPr marL="285750" indent="-285750">
              <a:lnSpc>
                <a:spcPct val="130000"/>
              </a:lnSpc>
              <a:buFont typeface="Courier New" panose="02070309020205020404" pitchFamily="49" charset="0"/>
              <a:buChar char="o"/>
            </a:pPr>
            <a:r>
              <a:rPr lang="vi-VN" sz="1400" dirty="0" smtClean="0"/>
              <a:t>Khi </a:t>
            </a:r>
            <a:r>
              <a:rPr lang="vi-VN" sz="1400" dirty="0"/>
              <a:t>số lượng lỗi vượt quá một ngưỡng nhất </a:t>
            </a:r>
            <a:r>
              <a:rPr lang="vi-VN" sz="1400" dirty="0" smtClean="0"/>
              <a:t>định</a:t>
            </a:r>
            <a:r>
              <a:rPr lang="en-US" sz="1400" dirty="0" smtClean="0"/>
              <a:t> threshold</a:t>
            </a:r>
            <a:r>
              <a:rPr lang="vi-VN" sz="1400" dirty="0" smtClean="0"/>
              <a:t>, </a:t>
            </a:r>
            <a:r>
              <a:rPr lang="vi-VN" sz="1400" dirty="0"/>
              <a:t>circuit breaker sẽ chuyển sang trạng thái </a:t>
            </a:r>
            <a:r>
              <a:rPr lang="vi-VN" sz="1400" dirty="0" smtClean="0"/>
              <a:t>“</a:t>
            </a:r>
            <a:r>
              <a:rPr lang="en-US" sz="1400" dirty="0" smtClean="0">
                <a:solidFill>
                  <a:srgbClr val="FF0000"/>
                </a:solidFill>
              </a:rPr>
              <a:t>OPEN</a:t>
            </a:r>
            <a:r>
              <a:rPr lang="vi-VN" sz="1400" dirty="0" smtClean="0"/>
              <a:t>", </a:t>
            </a:r>
            <a:r>
              <a:rPr lang="vi-VN" sz="1400" dirty="0"/>
              <a:t>tạm thời chặn tất cả các cuộc gọi đến dịch vụ đó. </a:t>
            </a:r>
            <a:endParaRPr lang="en-US" sz="1400" dirty="0" smtClean="0"/>
          </a:p>
          <a:p>
            <a:pPr marL="285750" indent="-285750">
              <a:lnSpc>
                <a:spcPct val="130000"/>
              </a:lnSpc>
              <a:buFont typeface="Courier New" panose="02070309020205020404" pitchFamily="49" charset="0"/>
              <a:buChar char="o"/>
            </a:pPr>
            <a:r>
              <a:rPr lang="vi-VN" sz="1400" dirty="0" smtClean="0"/>
              <a:t>Sau </a:t>
            </a:r>
            <a:r>
              <a:rPr lang="vi-VN" sz="1400" dirty="0"/>
              <a:t>một thời gian, circuit breaker có thể chuyển sang trạng thái </a:t>
            </a:r>
            <a:r>
              <a:rPr lang="vi-VN" sz="1400" dirty="0" smtClean="0"/>
              <a:t>“</a:t>
            </a:r>
            <a:r>
              <a:rPr lang="en-US" sz="1400" dirty="0" smtClean="0">
                <a:solidFill>
                  <a:srgbClr val="FF0000"/>
                </a:solidFill>
              </a:rPr>
              <a:t>HALF_OPEN</a:t>
            </a:r>
            <a:r>
              <a:rPr lang="vi-VN" sz="1400" dirty="0" smtClean="0"/>
              <a:t>" </a:t>
            </a:r>
            <a:r>
              <a:rPr lang="vi-VN" sz="1400" dirty="0"/>
              <a:t>để thử lại một số </a:t>
            </a:r>
            <a:r>
              <a:rPr lang="en-US" sz="1400" dirty="0" smtClean="0"/>
              <a:t>request, </a:t>
            </a:r>
            <a:r>
              <a:rPr lang="en-US" sz="1400" dirty="0" err="1" smtClean="0"/>
              <a:t>nếu</a:t>
            </a:r>
            <a:r>
              <a:rPr lang="en-US" sz="1400" dirty="0" smtClean="0"/>
              <a:t> </a:t>
            </a:r>
            <a:r>
              <a:rPr lang="en-US" sz="1400" dirty="0" err="1" smtClean="0"/>
              <a:t>thành</a:t>
            </a:r>
            <a:r>
              <a:rPr lang="en-US" sz="1400" dirty="0" smtClean="0"/>
              <a:t> </a:t>
            </a:r>
            <a:r>
              <a:rPr lang="en-US" sz="1400" dirty="0" err="1" smtClean="0"/>
              <a:t>công</a:t>
            </a:r>
            <a:r>
              <a:rPr lang="en-US" sz="1400" dirty="0" smtClean="0"/>
              <a:t> </a:t>
            </a:r>
            <a:r>
              <a:rPr lang="en-US" sz="1400" dirty="0" err="1" smtClean="0"/>
              <a:t>chuyển</a:t>
            </a:r>
            <a:r>
              <a:rPr lang="en-US" sz="1400" dirty="0" smtClean="0"/>
              <a:t> </a:t>
            </a:r>
            <a:r>
              <a:rPr lang="en-US" sz="1400" dirty="0" err="1" smtClean="0"/>
              <a:t>về</a:t>
            </a:r>
            <a:r>
              <a:rPr lang="en-US" sz="1400" dirty="0" smtClean="0"/>
              <a:t> “</a:t>
            </a:r>
            <a:r>
              <a:rPr lang="en-US" sz="1400" dirty="0" smtClean="0">
                <a:solidFill>
                  <a:srgbClr val="FF0000"/>
                </a:solidFill>
              </a:rPr>
              <a:t>CLOSED</a:t>
            </a:r>
            <a:r>
              <a:rPr lang="en-US" sz="1400" dirty="0" smtClean="0">
                <a:solidFill>
                  <a:schemeClr val="tx1"/>
                </a:solidFill>
              </a:rPr>
              <a:t>”, </a:t>
            </a:r>
            <a:r>
              <a:rPr lang="en-US" sz="1400" dirty="0" err="1" smtClean="0">
                <a:solidFill>
                  <a:schemeClr val="tx1"/>
                </a:solidFill>
              </a:rPr>
              <a:t>ngược</a:t>
            </a:r>
            <a:r>
              <a:rPr lang="en-US" sz="1400" dirty="0" smtClean="0">
                <a:solidFill>
                  <a:schemeClr val="tx1"/>
                </a:solidFill>
              </a:rPr>
              <a:t> </a:t>
            </a:r>
            <a:r>
              <a:rPr lang="en-US" sz="1400" dirty="0" err="1" smtClean="0">
                <a:solidFill>
                  <a:schemeClr val="tx1"/>
                </a:solidFill>
              </a:rPr>
              <a:t>lại</a:t>
            </a:r>
            <a:r>
              <a:rPr lang="en-US" sz="1400" dirty="0" smtClean="0">
                <a:solidFill>
                  <a:schemeClr val="tx1"/>
                </a:solidFill>
              </a:rPr>
              <a:t> “</a:t>
            </a:r>
            <a:r>
              <a:rPr lang="en-US" sz="1400" dirty="0" smtClean="0">
                <a:solidFill>
                  <a:srgbClr val="FF0000"/>
                </a:solidFill>
              </a:rPr>
              <a:t>OPEN</a:t>
            </a:r>
            <a:r>
              <a:rPr lang="en-US" sz="1400" dirty="0" smtClean="0">
                <a:solidFill>
                  <a:schemeClr val="tx1"/>
                </a:solidFill>
              </a:rPr>
              <a:t>”</a:t>
            </a:r>
          </a:p>
          <a:p>
            <a:pPr marL="285750" indent="-285750">
              <a:lnSpc>
                <a:spcPct val="130000"/>
              </a:lnSpc>
              <a:buFont typeface="Courier New" panose="02070309020205020404" pitchFamily="49" charset="0"/>
              <a:buChar char="o"/>
            </a:pPr>
            <a:r>
              <a:rPr lang="en-US" sz="1400" dirty="0" smtClean="0"/>
              <a:t>Resilience4J </a:t>
            </a:r>
            <a:r>
              <a:rPr lang="en-US" sz="1400" dirty="0" err="1" smtClean="0">
                <a:solidFill>
                  <a:schemeClr val="tx1"/>
                </a:solidFill>
              </a:rPr>
              <a:t>dựa</a:t>
            </a:r>
            <a:r>
              <a:rPr lang="en-US" sz="1400" dirty="0" smtClean="0">
                <a:solidFill>
                  <a:schemeClr val="tx1"/>
                </a:solidFill>
              </a:rPr>
              <a:t> </a:t>
            </a:r>
            <a:r>
              <a:rPr lang="en-US" sz="1400" dirty="0" err="1" smtClean="0">
                <a:solidFill>
                  <a:schemeClr val="tx1"/>
                </a:solidFill>
              </a:rPr>
              <a:t>trên</a:t>
            </a:r>
            <a:r>
              <a:rPr lang="en-US" sz="1400" dirty="0" smtClean="0">
                <a:solidFill>
                  <a:schemeClr val="tx1"/>
                </a:solidFill>
              </a:rPr>
              <a:t> </a:t>
            </a:r>
            <a:r>
              <a:rPr lang="en-US" sz="1400" dirty="0" err="1" smtClean="0">
                <a:solidFill>
                  <a:schemeClr val="tx1"/>
                </a:solidFill>
              </a:rPr>
              <a:t>thuật</a:t>
            </a:r>
            <a:r>
              <a:rPr lang="en-US" sz="1400" dirty="0" smtClean="0">
                <a:solidFill>
                  <a:schemeClr val="tx1"/>
                </a:solidFill>
              </a:rPr>
              <a:t> </a:t>
            </a:r>
            <a:r>
              <a:rPr lang="en-US" sz="1400" dirty="0" err="1" smtClean="0">
                <a:solidFill>
                  <a:schemeClr val="tx1"/>
                </a:solidFill>
              </a:rPr>
              <a:t>toán</a:t>
            </a:r>
            <a:r>
              <a:rPr lang="en-US" sz="1400" dirty="0" smtClean="0">
                <a:solidFill>
                  <a:schemeClr val="tx1"/>
                </a:solidFill>
              </a:rPr>
              <a:t>: slide window</a:t>
            </a:r>
          </a:p>
          <a:p>
            <a:pPr marL="742950" lvl="1" indent="-285750">
              <a:lnSpc>
                <a:spcPct val="130000"/>
              </a:lnSpc>
              <a:buFont typeface="Courier New" panose="02070309020205020404" pitchFamily="49" charset="0"/>
              <a:buChar char="o"/>
            </a:pPr>
            <a:r>
              <a:rPr lang="en-US" sz="1400" dirty="0" smtClean="0">
                <a:solidFill>
                  <a:schemeClr val="tx1"/>
                </a:solidFill>
              </a:rPr>
              <a:t>count –base: </a:t>
            </a:r>
            <a:r>
              <a:rPr lang="en-US" sz="1400" dirty="0" err="1" smtClean="0">
                <a:solidFill>
                  <a:schemeClr val="tx1"/>
                </a:solidFill>
              </a:rPr>
              <a:t>số</a:t>
            </a:r>
            <a:r>
              <a:rPr lang="en-US" sz="1400" dirty="0" smtClean="0">
                <a:solidFill>
                  <a:schemeClr val="tx1"/>
                </a:solidFill>
              </a:rPr>
              <a:t> </a:t>
            </a:r>
            <a:r>
              <a:rPr lang="en-US" sz="1400" dirty="0" err="1" smtClean="0">
                <a:solidFill>
                  <a:schemeClr val="tx1"/>
                </a:solidFill>
              </a:rPr>
              <a:t>lượng</a:t>
            </a:r>
            <a:r>
              <a:rPr lang="en-US" sz="1400" dirty="0" smtClean="0">
                <a:solidFill>
                  <a:schemeClr val="tx1"/>
                </a:solidFill>
              </a:rPr>
              <a:t> </a:t>
            </a:r>
            <a:r>
              <a:rPr lang="en-US" sz="1400" dirty="0" err="1" smtClean="0">
                <a:solidFill>
                  <a:schemeClr val="tx1"/>
                </a:solidFill>
              </a:rPr>
              <a:t>yêu</a:t>
            </a:r>
            <a:r>
              <a:rPr lang="en-US" sz="1400" dirty="0" smtClean="0">
                <a:solidFill>
                  <a:schemeClr val="tx1"/>
                </a:solidFill>
              </a:rPr>
              <a:t> </a:t>
            </a:r>
            <a:r>
              <a:rPr lang="en-US" sz="1400" dirty="0" err="1" smtClean="0">
                <a:solidFill>
                  <a:schemeClr val="tx1"/>
                </a:solidFill>
              </a:rPr>
              <a:t>cầu</a:t>
            </a:r>
            <a:r>
              <a:rPr lang="en-US" sz="1400" dirty="0" smtClean="0">
                <a:solidFill>
                  <a:schemeClr val="tx1"/>
                </a:solidFill>
              </a:rPr>
              <a:t> / </a:t>
            </a:r>
            <a:r>
              <a:rPr lang="en-US" sz="1400" dirty="0" err="1">
                <a:solidFill>
                  <a:schemeClr val="tx1"/>
                </a:solidFill>
              </a:rPr>
              <a:t>tỷ</a:t>
            </a:r>
            <a:r>
              <a:rPr lang="en-US" sz="1400" dirty="0">
                <a:solidFill>
                  <a:schemeClr val="tx1"/>
                </a:solidFill>
              </a:rPr>
              <a:t> </a:t>
            </a:r>
            <a:r>
              <a:rPr lang="en-US" sz="1400" dirty="0" err="1">
                <a:solidFill>
                  <a:schemeClr val="tx1"/>
                </a:solidFill>
              </a:rPr>
              <a:t>lệ</a:t>
            </a:r>
            <a:r>
              <a:rPr lang="en-US" sz="1400" dirty="0">
                <a:solidFill>
                  <a:schemeClr val="tx1"/>
                </a:solidFill>
              </a:rPr>
              <a:t> </a:t>
            </a:r>
            <a:r>
              <a:rPr lang="en-US" sz="1400" dirty="0" err="1" smtClean="0">
                <a:solidFill>
                  <a:schemeClr val="tx1"/>
                </a:solidFill>
              </a:rPr>
              <a:t>thất</a:t>
            </a:r>
            <a:r>
              <a:rPr lang="en-US" sz="1400" dirty="0" smtClean="0">
                <a:solidFill>
                  <a:schemeClr val="tx1"/>
                </a:solidFill>
              </a:rPr>
              <a:t> </a:t>
            </a:r>
            <a:r>
              <a:rPr lang="en-US" sz="1400" dirty="0" err="1" smtClean="0">
                <a:solidFill>
                  <a:schemeClr val="tx1"/>
                </a:solidFill>
              </a:rPr>
              <a:t>bại</a:t>
            </a:r>
            <a:endParaRPr lang="en-US" sz="1400" dirty="0" smtClean="0">
              <a:solidFill>
                <a:schemeClr val="tx1"/>
              </a:solidFill>
            </a:endParaRPr>
          </a:p>
          <a:p>
            <a:pPr marL="742950" lvl="1" indent="-285750">
              <a:lnSpc>
                <a:spcPct val="130000"/>
              </a:lnSpc>
              <a:buFont typeface="Courier New" panose="02070309020205020404" pitchFamily="49" charset="0"/>
              <a:buChar char="o"/>
            </a:pPr>
            <a:r>
              <a:rPr lang="en-US" sz="1400" dirty="0" smtClean="0">
                <a:solidFill>
                  <a:schemeClr val="tx1"/>
                </a:solidFill>
              </a:rPr>
              <a:t>time – base: </a:t>
            </a:r>
            <a:r>
              <a:rPr lang="en-US" sz="1400" dirty="0" err="1" smtClean="0">
                <a:solidFill>
                  <a:schemeClr val="tx1"/>
                </a:solidFill>
              </a:rPr>
              <a:t>khoảng</a:t>
            </a:r>
            <a:r>
              <a:rPr lang="en-US" sz="1400" dirty="0" smtClean="0">
                <a:solidFill>
                  <a:schemeClr val="tx1"/>
                </a:solidFill>
              </a:rPr>
              <a:t> </a:t>
            </a:r>
            <a:r>
              <a:rPr lang="en-US" sz="1400" dirty="0" err="1" smtClean="0">
                <a:solidFill>
                  <a:schemeClr val="tx1"/>
                </a:solidFill>
              </a:rPr>
              <a:t>thời</a:t>
            </a:r>
            <a:r>
              <a:rPr lang="en-US" sz="1400" dirty="0" smtClean="0">
                <a:solidFill>
                  <a:schemeClr val="tx1"/>
                </a:solidFill>
              </a:rPr>
              <a:t> </a:t>
            </a:r>
            <a:r>
              <a:rPr lang="en-US" sz="1400" dirty="0" err="1" smtClean="0">
                <a:solidFill>
                  <a:schemeClr val="tx1"/>
                </a:solidFill>
              </a:rPr>
              <a:t>gian</a:t>
            </a:r>
            <a:r>
              <a:rPr lang="en-US" sz="1400" dirty="0" smtClean="0">
                <a:solidFill>
                  <a:schemeClr val="tx1"/>
                </a:solidFill>
              </a:rPr>
              <a:t> / </a:t>
            </a:r>
            <a:r>
              <a:rPr lang="en-US" sz="1400" dirty="0" err="1" smtClean="0">
                <a:solidFill>
                  <a:schemeClr val="tx1"/>
                </a:solidFill>
              </a:rPr>
              <a:t>tỷ</a:t>
            </a:r>
            <a:r>
              <a:rPr lang="en-US" sz="1400" dirty="0" smtClean="0">
                <a:solidFill>
                  <a:schemeClr val="tx1"/>
                </a:solidFill>
              </a:rPr>
              <a:t> </a:t>
            </a:r>
            <a:r>
              <a:rPr lang="en-US" sz="1400" dirty="0" err="1" smtClean="0">
                <a:solidFill>
                  <a:schemeClr val="tx1"/>
                </a:solidFill>
              </a:rPr>
              <a:t>lệ</a:t>
            </a:r>
            <a:r>
              <a:rPr lang="en-US" sz="1400" dirty="0" smtClean="0">
                <a:solidFill>
                  <a:schemeClr val="tx1"/>
                </a:solidFill>
              </a:rPr>
              <a:t> </a:t>
            </a:r>
            <a:r>
              <a:rPr lang="en-US" sz="1400" dirty="0" err="1" smtClean="0">
                <a:solidFill>
                  <a:schemeClr val="tx1"/>
                </a:solidFill>
              </a:rPr>
              <a:t>thất</a:t>
            </a:r>
            <a:r>
              <a:rPr lang="en-US" sz="1400" dirty="0" smtClean="0">
                <a:solidFill>
                  <a:schemeClr val="tx1"/>
                </a:solidFill>
              </a:rPr>
              <a:t> </a:t>
            </a:r>
            <a:r>
              <a:rPr lang="en-US" sz="1400" dirty="0" err="1" smtClean="0">
                <a:solidFill>
                  <a:schemeClr val="tx1"/>
                </a:solidFill>
              </a:rPr>
              <a:t>bại</a:t>
            </a:r>
            <a:endParaRPr lang="en-US" sz="1400" dirty="0">
              <a:solidFill>
                <a:schemeClr val="tx1"/>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43" y="573032"/>
            <a:ext cx="2206822" cy="2047931"/>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007" y="2620964"/>
            <a:ext cx="2499577" cy="1927155"/>
          </a:xfrm>
          <a:prstGeom prst="rect">
            <a:avLst/>
          </a:prstGeom>
        </p:spPr>
      </p:pic>
    </p:spTree>
    <p:extLst>
      <p:ext uri="{BB962C8B-B14F-4D97-AF65-F5344CB8AC3E}">
        <p14:creationId xmlns:p14="http://schemas.microsoft.com/office/powerpoint/2010/main" val="24835647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61" y="514088"/>
            <a:ext cx="6300300" cy="857400"/>
          </a:xfrm>
        </p:spPr>
        <p:txBody>
          <a:bodyPr/>
          <a:lstStyle/>
          <a:p>
            <a:r>
              <a:rPr lang="en-US" sz="3600" dirty="0" smtClean="0"/>
              <a:t>Time Limiter</a:t>
            </a:r>
            <a:endParaRPr lang="en-US" sz="3600" dirty="0"/>
          </a:p>
        </p:txBody>
      </p:sp>
      <p:sp>
        <p:nvSpPr>
          <p:cNvPr id="4" name="Slide Number Placeholder 3"/>
          <p:cNvSpPr>
            <a:spLocks noGrp="1"/>
          </p:cNvSpPr>
          <p:nvPr>
            <p:ph type="sldNum" sz="quarter" idx="12"/>
          </p:nvPr>
        </p:nvSpPr>
        <p:spPr/>
        <p:txBody>
          <a:bodyPr/>
          <a:lstStyle/>
          <a:p>
            <a:fld id="{041A6DFB-42BC-3747-ABAA-C0ACCC3DB77C}" type="slidenum">
              <a:rPr lang="en-US" smtClean="0"/>
              <a:t>4</a:t>
            </a:fld>
            <a:endParaRPr lang="en-US"/>
          </a:p>
        </p:txBody>
      </p:sp>
      <p:sp>
        <p:nvSpPr>
          <p:cNvPr id="6" name="Content Placeholder 2">
            <a:extLst>
              <a:ext uri="{FF2B5EF4-FFF2-40B4-BE49-F238E27FC236}">
                <a16:creationId xmlns:a16="http://schemas.microsoft.com/office/drawing/2014/main" id="{978D9752-AC07-3440-9582-235FD60021AB}"/>
              </a:ext>
            </a:extLst>
          </p:cNvPr>
          <p:cNvSpPr txBox="1">
            <a:spLocks/>
          </p:cNvSpPr>
          <p:nvPr/>
        </p:nvSpPr>
        <p:spPr>
          <a:xfrm>
            <a:off x="470452" y="1952425"/>
            <a:ext cx="4161183" cy="171856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pPr>
              <a:lnSpc>
                <a:spcPct val="150000"/>
              </a:lnSpc>
            </a:pPr>
            <a:r>
              <a:rPr lang="en-US" sz="1800" dirty="0" err="1" smtClean="0">
                <a:solidFill>
                  <a:srgbClr val="FF0000"/>
                </a:solidFill>
              </a:rPr>
              <a:t>Chức</a:t>
            </a:r>
            <a:r>
              <a:rPr lang="en-US" sz="1800" dirty="0" smtClean="0">
                <a:solidFill>
                  <a:srgbClr val="FF0000"/>
                </a:solidFill>
              </a:rPr>
              <a:t> </a:t>
            </a:r>
            <a:r>
              <a:rPr lang="en-US" sz="1800" dirty="0" err="1">
                <a:solidFill>
                  <a:srgbClr val="FF0000"/>
                </a:solidFill>
              </a:rPr>
              <a:t>năng</a:t>
            </a:r>
            <a:r>
              <a:rPr lang="en-US" sz="1800" dirty="0"/>
              <a:t>: </a:t>
            </a:r>
            <a:r>
              <a:rPr lang="en-US" sz="1800" dirty="0" err="1"/>
              <a:t>Hạn</a:t>
            </a:r>
            <a:r>
              <a:rPr lang="en-US" sz="1800" dirty="0"/>
              <a:t> </a:t>
            </a:r>
            <a:r>
              <a:rPr lang="en-US" sz="1800" dirty="0" err="1"/>
              <a:t>chế</a:t>
            </a:r>
            <a:r>
              <a:rPr lang="en-US" sz="1800" dirty="0"/>
              <a:t> </a:t>
            </a:r>
            <a:r>
              <a:rPr lang="en-US" sz="1800" dirty="0" err="1"/>
              <a:t>thời</a:t>
            </a:r>
            <a:r>
              <a:rPr lang="en-US" sz="1800" dirty="0"/>
              <a:t> </a:t>
            </a:r>
            <a:r>
              <a:rPr lang="en-US" sz="1800" dirty="0" err="1"/>
              <a:t>gian</a:t>
            </a:r>
            <a:r>
              <a:rPr lang="en-US" sz="1800" dirty="0"/>
              <a:t> </a:t>
            </a:r>
            <a:r>
              <a:rPr lang="en-US" sz="1800" dirty="0" err="1"/>
              <a:t>thực</a:t>
            </a:r>
            <a:r>
              <a:rPr lang="en-US" sz="1800" dirty="0"/>
              <a:t> </a:t>
            </a:r>
            <a:r>
              <a:rPr lang="en-US" sz="1800" dirty="0" err="1"/>
              <a:t>hiện</a:t>
            </a:r>
            <a:r>
              <a:rPr lang="en-US" sz="1800" dirty="0"/>
              <a:t> </a:t>
            </a:r>
            <a:r>
              <a:rPr lang="en-US" sz="1800" dirty="0" err="1"/>
              <a:t>của</a:t>
            </a:r>
            <a:r>
              <a:rPr lang="en-US" sz="1800" dirty="0"/>
              <a:t> </a:t>
            </a:r>
            <a:r>
              <a:rPr lang="en-US" sz="1800" dirty="0" err="1"/>
              <a:t>một</a:t>
            </a:r>
            <a:r>
              <a:rPr lang="en-US" sz="1800" dirty="0"/>
              <a:t> </a:t>
            </a:r>
            <a:r>
              <a:rPr lang="en-US" sz="1800" dirty="0" smtClean="0"/>
              <a:t>request.</a:t>
            </a:r>
            <a:endParaRPr lang="en-US" sz="1800" dirty="0"/>
          </a:p>
          <a:p>
            <a:pPr>
              <a:lnSpc>
                <a:spcPct val="150000"/>
              </a:lnSpc>
            </a:pPr>
            <a:r>
              <a:rPr lang="en-US" sz="1800" dirty="0" err="1">
                <a:solidFill>
                  <a:srgbClr val="FF0000"/>
                </a:solidFill>
              </a:rPr>
              <a:t>Hoạt</a:t>
            </a:r>
            <a:r>
              <a:rPr lang="en-US" sz="1800" dirty="0">
                <a:solidFill>
                  <a:srgbClr val="FF0000"/>
                </a:solidFill>
              </a:rPr>
              <a:t> </a:t>
            </a:r>
            <a:r>
              <a:rPr lang="en-US" sz="1800" dirty="0" err="1">
                <a:solidFill>
                  <a:srgbClr val="FF0000"/>
                </a:solidFill>
              </a:rPr>
              <a:t>động</a:t>
            </a:r>
            <a:r>
              <a:rPr lang="en-US" sz="1800" dirty="0"/>
              <a:t>: </a:t>
            </a:r>
            <a:r>
              <a:rPr lang="en-US" sz="1800" dirty="0" err="1"/>
              <a:t>Nếu</a:t>
            </a:r>
            <a:r>
              <a:rPr lang="en-US" sz="1800" dirty="0"/>
              <a:t> </a:t>
            </a:r>
            <a:r>
              <a:rPr lang="en-US" sz="1800" dirty="0" err="1"/>
              <a:t>một</a:t>
            </a:r>
            <a:r>
              <a:rPr lang="en-US" sz="1800" dirty="0"/>
              <a:t> request</a:t>
            </a:r>
            <a:r>
              <a:rPr lang="en-US" sz="1800" dirty="0" smtClean="0"/>
              <a:t> </a:t>
            </a:r>
            <a:r>
              <a:rPr lang="en-US" sz="1800" dirty="0" err="1"/>
              <a:t>không</a:t>
            </a:r>
            <a:r>
              <a:rPr lang="en-US" sz="1800" dirty="0"/>
              <a:t> </a:t>
            </a:r>
            <a:r>
              <a:rPr lang="en-US" sz="1800" dirty="0" err="1"/>
              <a:t>hoàn</a:t>
            </a:r>
            <a:r>
              <a:rPr lang="en-US" sz="1800" dirty="0"/>
              <a:t> </a:t>
            </a:r>
            <a:r>
              <a:rPr lang="en-US" sz="1800" dirty="0" err="1"/>
              <a:t>thành</a:t>
            </a:r>
            <a:r>
              <a:rPr lang="en-US" sz="1800" dirty="0"/>
              <a:t> </a:t>
            </a:r>
            <a:r>
              <a:rPr lang="en-US" sz="1800" dirty="0" err="1"/>
              <a:t>trong</a:t>
            </a:r>
            <a:r>
              <a:rPr lang="en-US" sz="1800" dirty="0"/>
              <a:t> </a:t>
            </a:r>
            <a:r>
              <a:rPr lang="en-US" sz="1800" dirty="0" err="1"/>
              <a:t>thời</a:t>
            </a:r>
            <a:r>
              <a:rPr lang="en-US" sz="1800" dirty="0"/>
              <a:t> </a:t>
            </a:r>
            <a:r>
              <a:rPr lang="en-US" sz="1800" dirty="0" err="1"/>
              <a:t>gian</a:t>
            </a:r>
            <a:r>
              <a:rPr lang="en-US" sz="1800" dirty="0"/>
              <a:t> </a:t>
            </a:r>
            <a:r>
              <a:rPr lang="en-US" sz="1800" dirty="0" err="1"/>
              <a:t>quy</a:t>
            </a:r>
            <a:r>
              <a:rPr lang="en-US" sz="1800" dirty="0"/>
              <a:t> </a:t>
            </a:r>
            <a:r>
              <a:rPr lang="en-US" sz="1800" dirty="0" err="1"/>
              <a:t>định</a:t>
            </a:r>
            <a:r>
              <a:rPr lang="en-US" sz="1800" dirty="0"/>
              <a:t>, </a:t>
            </a:r>
            <a:r>
              <a:rPr lang="en-US" sz="1800" dirty="0" err="1"/>
              <a:t>nó</a:t>
            </a:r>
            <a:r>
              <a:rPr lang="en-US" sz="1800" dirty="0"/>
              <a:t> </a:t>
            </a:r>
            <a:r>
              <a:rPr lang="en-US" sz="1800" dirty="0" err="1"/>
              <a:t>sẽ</a:t>
            </a:r>
            <a:r>
              <a:rPr lang="en-US" sz="1800" dirty="0"/>
              <a:t> </a:t>
            </a:r>
            <a:r>
              <a:rPr lang="en-US" sz="1800" dirty="0" err="1"/>
              <a:t>bị</a:t>
            </a:r>
            <a:r>
              <a:rPr lang="en-US" sz="1800" dirty="0"/>
              <a:t> </a:t>
            </a:r>
            <a:r>
              <a:rPr lang="en-US" sz="1800" dirty="0" err="1"/>
              <a:t>hủy</a:t>
            </a:r>
            <a:r>
              <a:rPr lang="en-US" sz="1800" dirty="0"/>
              <a:t> </a:t>
            </a:r>
            <a:r>
              <a:rPr lang="en-US" sz="1800" dirty="0" err="1" smtClean="0"/>
              <a:t>bỏ</a:t>
            </a:r>
            <a:r>
              <a:rPr lang="en-US" sz="1800" dirty="0"/>
              <a:t> </a:t>
            </a:r>
            <a:r>
              <a:rPr lang="en-US" sz="1800" dirty="0" err="1" smtClean="0"/>
              <a:t>và</a:t>
            </a:r>
            <a:r>
              <a:rPr lang="en-US" sz="1800" dirty="0" smtClean="0"/>
              <a:t> fallback</a:t>
            </a: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248" y="1654111"/>
            <a:ext cx="3733336" cy="2315196"/>
          </a:xfrm>
          <a:prstGeom prst="rect">
            <a:avLst/>
          </a:prstGeom>
        </p:spPr>
      </p:pic>
    </p:spTree>
    <p:extLst>
      <p:ext uri="{BB962C8B-B14F-4D97-AF65-F5344CB8AC3E}">
        <p14:creationId xmlns:p14="http://schemas.microsoft.com/office/powerpoint/2010/main" val="206506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61" y="249044"/>
            <a:ext cx="6300300" cy="857400"/>
          </a:xfrm>
        </p:spPr>
        <p:txBody>
          <a:bodyPr/>
          <a:lstStyle/>
          <a:p>
            <a:r>
              <a:rPr lang="en-US" sz="3600" b="0" dirty="0" smtClean="0"/>
              <a:t>Rate Limiter</a:t>
            </a:r>
            <a:endParaRPr lang="en-US" sz="3600" b="0" dirty="0"/>
          </a:p>
        </p:txBody>
      </p:sp>
      <p:sp>
        <p:nvSpPr>
          <p:cNvPr id="4" name="Slide Number Placeholder 3"/>
          <p:cNvSpPr>
            <a:spLocks noGrp="1"/>
          </p:cNvSpPr>
          <p:nvPr>
            <p:ph type="sldNum" sz="quarter" idx="12"/>
          </p:nvPr>
        </p:nvSpPr>
        <p:spPr/>
        <p:txBody>
          <a:bodyPr/>
          <a:lstStyle/>
          <a:p>
            <a:fld id="{041A6DFB-42BC-3747-ABAA-C0ACCC3DB77C}" type="slidenum">
              <a:rPr lang="en-US" smtClean="0"/>
              <a:t>5</a:t>
            </a:fld>
            <a:endParaRPr lang="en-US"/>
          </a:p>
        </p:txBody>
      </p:sp>
      <p:sp>
        <p:nvSpPr>
          <p:cNvPr id="6" name="Content Placeholder 2">
            <a:extLst>
              <a:ext uri="{FF2B5EF4-FFF2-40B4-BE49-F238E27FC236}">
                <a16:creationId xmlns:a16="http://schemas.microsoft.com/office/drawing/2014/main" id="{978D9752-AC07-3440-9582-235FD60021AB}"/>
              </a:ext>
            </a:extLst>
          </p:cNvPr>
          <p:cNvSpPr txBox="1">
            <a:spLocks/>
          </p:cNvSpPr>
          <p:nvPr/>
        </p:nvSpPr>
        <p:spPr>
          <a:xfrm>
            <a:off x="457199" y="1283052"/>
            <a:ext cx="8023385" cy="12083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pPr>
              <a:lnSpc>
                <a:spcPct val="150000"/>
              </a:lnSpc>
            </a:pPr>
            <a:r>
              <a:rPr lang="en-US" sz="1600" dirty="0" smtClean="0">
                <a:solidFill>
                  <a:srgbClr val="FF0000"/>
                </a:solidFill>
              </a:rPr>
              <a:t>C</a:t>
            </a:r>
            <a:r>
              <a:rPr lang="vi-VN" sz="1600" dirty="0" smtClean="0">
                <a:solidFill>
                  <a:srgbClr val="FF0000"/>
                </a:solidFill>
              </a:rPr>
              <a:t>hức </a:t>
            </a:r>
            <a:r>
              <a:rPr lang="vi-VN" sz="1600" dirty="0">
                <a:solidFill>
                  <a:srgbClr val="FF0000"/>
                </a:solidFill>
              </a:rPr>
              <a:t>năng</a:t>
            </a:r>
            <a:r>
              <a:rPr lang="vi-VN" sz="1600" dirty="0"/>
              <a:t>: Giới hạn tốc độ </a:t>
            </a:r>
            <a:r>
              <a:rPr lang="en-US" sz="1600" dirty="0" err="1" smtClean="0"/>
              <a:t>gửi</a:t>
            </a:r>
            <a:r>
              <a:rPr lang="en-US" sz="1600" dirty="0" smtClean="0"/>
              <a:t> </a:t>
            </a:r>
            <a:r>
              <a:rPr lang="vi-VN" sz="1600" dirty="0" smtClean="0"/>
              <a:t>các </a:t>
            </a:r>
            <a:r>
              <a:rPr lang="en-US" sz="1600" dirty="0"/>
              <a:t>request </a:t>
            </a:r>
            <a:r>
              <a:rPr lang="vi-VN" sz="1600" dirty="0" smtClean="0"/>
              <a:t>đến </a:t>
            </a:r>
            <a:r>
              <a:rPr lang="vi-VN" sz="1600" dirty="0"/>
              <a:t>một </a:t>
            </a:r>
            <a:r>
              <a:rPr lang="en-US" sz="1600" dirty="0" smtClean="0"/>
              <a:t>services</a:t>
            </a:r>
            <a:r>
              <a:rPr lang="vi-VN" sz="1600" dirty="0" smtClean="0"/>
              <a:t>.</a:t>
            </a:r>
            <a:endParaRPr lang="vi-VN" sz="1600" dirty="0"/>
          </a:p>
          <a:p>
            <a:pPr>
              <a:lnSpc>
                <a:spcPct val="150000"/>
              </a:lnSpc>
            </a:pPr>
            <a:r>
              <a:rPr lang="vi-VN" sz="1600" dirty="0">
                <a:solidFill>
                  <a:srgbClr val="FF0000"/>
                </a:solidFill>
              </a:rPr>
              <a:t>Hoạt động</a:t>
            </a:r>
            <a:r>
              <a:rPr lang="vi-VN" sz="1600" dirty="0"/>
              <a:t>: Đặt một giới hạn </a:t>
            </a:r>
            <a:r>
              <a:rPr lang="vi-VN" sz="1600" dirty="0" smtClean="0"/>
              <a:t>số </a:t>
            </a:r>
            <a:r>
              <a:rPr lang="vi-VN" sz="1600" dirty="0"/>
              <a:t>lượng </a:t>
            </a:r>
            <a:r>
              <a:rPr lang="en-US" sz="1600" dirty="0" smtClean="0"/>
              <a:t>request</a:t>
            </a:r>
            <a:r>
              <a:rPr lang="vi-VN" sz="1600" dirty="0" smtClean="0"/>
              <a:t> </a:t>
            </a:r>
            <a:r>
              <a:rPr lang="vi-VN" sz="1600" dirty="0"/>
              <a:t>có thể được xử lý trong một khoảng thời gian nhất định</a:t>
            </a:r>
            <a:r>
              <a:rPr lang="vi-VN" sz="1600" dirty="0" smtClean="0"/>
              <a:t>.</a:t>
            </a:r>
            <a:r>
              <a:rPr lang="en-US" sz="1600" dirty="0" smtClean="0"/>
              <a:t> </a:t>
            </a:r>
            <a:r>
              <a:rPr lang="en-US" sz="1600" dirty="0" err="1" smtClean="0"/>
              <a:t>ví</a:t>
            </a:r>
            <a:r>
              <a:rPr lang="en-US" sz="1600" dirty="0" smtClean="0"/>
              <a:t> </a:t>
            </a:r>
            <a:r>
              <a:rPr lang="en-US" sz="1600" dirty="0" err="1" smtClean="0"/>
              <a:t>dụ</a:t>
            </a:r>
            <a:r>
              <a:rPr lang="en-US" sz="1600" dirty="0" smtClean="0"/>
              <a:t>: 20 request / 1ms</a:t>
            </a:r>
            <a:endParaRPr lang="vi-VN"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507" y="2774034"/>
            <a:ext cx="4777254" cy="2015524"/>
          </a:xfrm>
          <a:prstGeom prst="rect">
            <a:avLst/>
          </a:prstGeom>
        </p:spPr>
      </p:pic>
    </p:spTree>
    <p:extLst>
      <p:ext uri="{BB962C8B-B14F-4D97-AF65-F5344CB8AC3E}">
        <p14:creationId xmlns:p14="http://schemas.microsoft.com/office/powerpoint/2010/main" val="1676691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61" y="514088"/>
            <a:ext cx="6300300" cy="857400"/>
          </a:xfrm>
        </p:spPr>
        <p:txBody>
          <a:bodyPr/>
          <a:lstStyle/>
          <a:p>
            <a:r>
              <a:rPr lang="en-US" sz="3600" b="0" dirty="0"/>
              <a:t>Bulkhead</a:t>
            </a:r>
          </a:p>
        </p:txBody>
      </p:sp>
      <p:sp>
        <p:nvSpPr>
          <p:cNvPr id="4" name="Slide Number Placeholder 3"/>
          <p:cNvSpPr>
            <a:spLocks noGrp="1"/>
          </p:cNvSpPr>
          <p:nvPr>
            <p:ph type="sldNum" sz="quarter" idx="12"/>
          </p:nvPr>
        </p:nvSpPr>
        <p:spPr/>
        <p:txBody>
          <a:bodyPr/>
          <a:lstStyle/>
          <a:p>
            <a:fld id="{041A6DFB-42BC-3747-ABAA-C0ACCC3DB77C}" type="slidenum">
              <a:rPr lang="en-US" smtClean="0"/>
              <a:t>6</a:t>
            </a:fld>
            <a:endParaRPr lang="en-US"/>
          </a:p>
        </p:txBody>
      </p:sp>
      <p:sp>
        <p:nvSpPr>
          <p:cNvPr id="6" name="Content Placeholder 2">
            <a:extLst>
              <a:ext uri="{FF2B5EF4-FFF2-40B4-BE49-F238E27FC236}">
                <a16:creationId xmlns:a16="http://schemas.microsoft.com/office/drawing/2014/main" id="{978D9752-AC07-3440-9582-235FD60021AB}"/>
              </a:ext>
            </a:extLst>
          </p:cNvPr>
          <p:cNvSpPr txBox="1">
            <a:spLocks/>
          </p:cNvSpPr>
          <p:nvPr/>
        </p:nvSpPr>
        <p:spPr>
          <a:xfrm>
            <a:off x="457199" y="1468581"/>
            <a:ext cx="8023385" cy="18974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pPr>
              <a:lnSpc>
                <a:spcPct val="150000"/>
              </a:lnSpc>
            </a:pPr>
            <a:r>
              <a:rPr lang="en-US" sz="1600" dirty="0" smtClean="0">
                <a:solidFill>
                  <a:srgbClr val="FF0000"/>
                </a:solidFill>
              </a:rPr>
              <a:t>C</a:t>
            </a:r>
            <a:r>
              <a:rPr lang="vi-VN" sz="1600" dirty="0" smtClean="0">
                <a:solidFill>
                  <a:srgbClr val="FF0000"/>
                </a:solidFill>
              </a:rPr>
              <a:t>hức </a:t>
            </a:r>
            <a:r>
              <a:rPr lang="vi-VN" sz="1600" dirty="0">
                <a:solidFill>
                  <a:srgbClr val="FF0000"/>
                </a:solidFill>
              </a:rPr>
              <a:t>năng</a:t>
            </a:r>
            <a:r>
              <a:rPr lang="vi-VN" sz="1600" dirty="0"/>
              <a:t>: </a:t>
            </a:r>
            <a:r>
              <a:rPr lang="en-US" sz="1600" dirty="0" err="1" smtClean="0"/>
              <a:t>Giới</a:t>
            </a:r>
            <a:r>
              <a:rPr lang="en-US" sz="1600" dirty="0" smtClean="0"/>
              <a:t> </a:t>
            </a:r>
            <a:r>
              <a:rPr lang="en-US" sz="1600" dirty="0" err="1" smtClean="0"/>
              <a:t>hạn</a:t>
            </a:r>
            <a:r>
              <a:rPr lang="en-US" sz="1600" dirty="0" smtClean="0"/>
              <a:t> </a:t>
            </a:r>
            <a:r>
              <a:rPr lang="en-US" sz="1600" dirty="0" err="1" smtClean="0"/>
              <a:t>việc</a:t>
            </a:r>
            <a:r>
              <a:rPr lang="en-US" sz="1600" dirty="0" smtClean="0"/>
              <a:t> </a:t>
            </a:r>
            <a:r>
              <a:rPr lang="en-US" sz="1600" dirty="0" err="1" smtClean="0"/>
              <a:t>gọi</a:t>
            </a:r>
            <a:r>
              <a:rPr lang="en-US" sz="1600" dirty="0" smtClean="0"/>
              <a:t> </a:t>
            </a:r>
            <a:r>
              <a:rPr lang="en-US" sz="1600" dirty="0" err="1" smtClean="0"/>
              <a:t>thực</a:t>
            </a:r>
            <a:r>
              <a:rPr lang="en-US" sz="1600" dirty="0" smtClean="0"/>
              <a:t> </a:t>
            </a:r>
            <a:r>
              <a:rPr lang="en-US" sz="1600" dirty="0" err="1" smtClean="0"/>
              <a:t>thi</a:t>
            </a:r>
            <a:r>
              <a:rPr lang="en-US" sz="1600" dirty="0" smtClean="0"/>
              <a:t> </a:t>
            </a:r>
            <a:r>
              <a:rPr lang="en-US" sz="1600" dirty="0" err="1" smtClean="0"/>
              <a:t>đồng</a:t>
            </a:r>
            <a:r>
              <a:rPr lang="en-US" sz="1600" dirty="0" smtClean="0"/>
              <a:t> </a:t>
            </a:r>
            <a:r>
              <a:rPr lang="en-US" sz="1600" dirty="0" err="1" smtClean="0"/>
              <a:t>thời</a:t>
            </a:r>
            <a:r>
              <a:rPr lang="en-US" sz="1600" dirty="0" smtClean="0"/>
              <a:t> </a:t>
            </a:r>
            <a:r>
              <a:rPr lang="en-US" sz="1600" dirty="0" err="1" smtClean="0"/>
              <a:t>tới</a:t>
            </a:r>
            <a:r>
              <a:rPr lang="en-US" sz="1600" dirty="0" smtClean="0"/>
              <a:t> service</a:t>
            </a:r>
            <a:endParaRPr lang="vi-VN" sz="1600" dirty="0"/>
          </a:p>
          <a:p>
            <a:pPr>
              <a:lnSpc>
                <a:spcPct val="150000"/>
              </a:lnSpc>
            </a:pPr>
            <a:r>
              <a:rPr lang="vi-VN" sz="1600" dirty="0">
                <a:solidFill>
                  <a:srgbClr val="FF0000"/>
                </a:solidFill>
              </a:rPr>
              <a:t>Hoạt động</a:t>
            </a:r>
            <a:r>
              <a:rPr lang="vi-VN" sz="1600" dirty="0"/>
              <a:t>: Tạo ra các nhóm thread hoặc pool để xử lý các yêu cầu khác nhau, giúp ngăn chặn một nhóm thread bị quá tải và ảnh hưởng đến các nhóm khác</a:t>
            </a:r>
            <a:r>
              <a:rPr lang="vi-VN" sz="1600" dirty="0" smtClean="0"/>
              <a:t>.</a:t>
            </a:r>
            <a:r>
              <a:rPr lang="en-US" sz="1600" dirty="0" smtClean="0"/>
              <a:t> </a:t>
            </a:r>
            <a:r>
              <a:rPr lang="en-US" sz="1600" dirty="0" err="1" smtClean="0"/>
              <a:t>Mỗi</a:t>
            </a:r>
            <a:r>
              <a:rPr lang="en-US" sz="1600" dirty="0" smtClean="0"/>
              <a:t> </a:t>
            </a:r>
            <a:r>
              <a:rPr lang="en-US" sz="1600" dirty="0" err="1" smtClean="0"/>
              <a:t>nhóm</a:t>
            </a:r>
            <a:r>
              <a:rPr lang="en-US" sz="1600" dirty="0" smtClean="0"/>
              <a:t> </a:t>
            </a:r>
            <a:r>
              <a:rPr lang="en-US" sz="1600" dirty="0" err="1" smtClean="0"/>
              <a:t>có</a:t>
            </a:r>
            <a:r>
              <a:rPr lang="en-US" sz="1600" dirty="0" smtClean="0"/>
              <a:t> </a:t>
            </a:r>
            <a:r>
              <a:rPr lang="en-US" sz="1600" dirty="0" err="1" smtClean="0"/>
              <a:t>phân</a:t>
            </a:r>
            <a:r>
              <a:rPr lang="en-US" sz="1600" dirty="0" smtClean="0"/>
              <a:t> chia </a:t>
            </a:r>
            <a:r>
              <a:rPr lang="en-US" sz="1600" dirty="0" err="1" smtClean="0"/>
              <a:t>một</a:t>
            </a:r>
            <a:r>
              <a:rPr lang="en-US" sz="1600" dirty="0" smtClean="0"/>
              <a:t> </a:t>
            </a:r>
            <a:r>
              <a:rPr lang="en-US" sz="1600" dirty="0" err="1" smtClean="0"/>
              <a:t>lượng</a:t>
            </a:r>
            <a:r>
              <a:rPr lang="en-US" sz="1600" dirty="0" smtClean="0"/>
              <a:t> </a:t>
            </a:r>
            <a:r>
              <a:rPr lang="en-US" sz="1600" dirty="0" err="1" smtClean="0"/>
              <a:t>tài</a:t>
            </a:r>
            <a:r>
              <a:rPr lang="en-US" sz="1600" dirty="0" smtClean="0"/>
              <a:t> </a:t>
            </a:r>
            <a:r>
              <a:rPr lang="en-US" sz="1600" dirty="0" err="1" smtClean="0"/>
              <a:t>nguyên</a:t>
            </a:r>
            <a:endParaRPr lang="vi-VN" sz="1600" dirty="0"/>
          </a:p>
        </p:txBody>
      </p:sp>
    </p:spTree>
    <p:extLst>
      <p:ext uri="{BB962C8B-B14F-4D97-AF65-F5344CB8AC3E}">
        <p14:creationId xmlns:p14="http://schemas.microsoft.com/office/powerpoint/2010/main" val="21613763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461" y="514088"/>
            <a:ext cx="6300300" cy="857400"/>
          </a:xfrm>
        </p:spPr>
        <p:txBody>
          <a:bodyPr/>
          <a:lstStyle/>
          <a:p>
            <a:r>
              <a:rPr lang="en-US" sz="3600" b="0" dirty="0"/>
              <a:t>Retry</a:t>
            </a:r>
          </a:p>
        </p:txBody>
      </p:sp>
      <p:sp>
        <p:nvSpPr>
          <p:cNvPr id="4" name="Slide Number Placeholder 3"/>
          <p:cNvSpPr>
            <a:spLocks noGrp="1"/>
          </p:cNvSpPr>
          <p:nvPr>
            <p:ph type="sldNum" sz="quarter" idx="12"/>
          </p:nvPr>
        </p:nvSpPr>
        <p:spPr/>
        <p:txBody>
          <a:bodyPr/>
          <a:lstStyle/>
          <a:p>
            <a:fld id="{041A6DFB-42BC-3747-ABAA-C0ACCC3DB77C}" type="slidenum">
              <a:rPr lang="en-US" smtClean="0"/>
              <a:t>7</a:t>
            </a:fld>
            <a:endParaRPr lang="en-US"/>
          </a:p>
        </p:txBody>
      </p:sp>
      <p:sp>
        <p:nvSpPr>
          <p:cNvPr id="6" name="Content Placeholder 2">
            <a:extLst>
              <a:ext uri="{FF2B5EF4-FFF2-40B4-BE49-F238E27FC236}">
                <a16:creationId xmlns:a16="http://schemas.microsoft.com/office/drawing/2014/main" id="{978D9752-AC07-3440-9582-235FD60021AB}"/>
              </a:ext>
            </a:extLst>
          </p:cNvPr>
          <p:cNvSpPr txBox="1">
            <a:spLocks/>
          </p:cNvSpPr>
          <p:nvPr/>
        </p:nvSpPr>
        <p:spPr>
          <a:xfrm>
            <a:off x="457199" y="1468582"/>
            <a:ext cx="8023385" cy="159929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15000"/>
              </a:lnSpc>
              <a:spcBef>
                <a:spcPts val="0"/>
              </a:spcBef>
              <a:spcAft>
                <a:spcPts val="0"/>
              </a:spcAft>
              <a:buClr>
                <a:schemeClr val="accent5"/>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15000"/>
              </a:lnSpc>
              <a:spcBef>
                <a:spcPts val="0"/>
              </a:spcBef>
              <a:spcAft>
                <a:spcPts val="0"/>
              </a:spcAft>
              <a:buClr>
                <a:schemeClr val="accent4"/>
              </a:buClr>
              <a:buSzPts val="2200"/>
              <a:buFont typeface="Arial"/>
              <a:buChar char="■"/>
              <a:defRPr sz="2200" b="0" i="0" u="none" strike="noStrike" cap="none">
                <a:solidFill>
                  <a:schemeClr val="dk1"/>
                </a:solidFill>
                <a:latin typeface="Arial"/>
                <a:ea typeface="Arial"/>
                <a:cs typeface="Arial"/>
                <a:sym typeface="Arial"/>
              </a:defRPr>
            </a:lvl3pPr>
            <a:lvl4pPr marL="1828800" marR="0" lvl="3"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15000"/>
              </a:lnSpc>
              <a:spcBef>
                <a:spcPts val="0"/>
              </a:spcBef>
              <a:spcAft>
                <a:spcPts val="0"/>
              </a:spcAft>
              <a:buClr>
                <a:schemeClr val="dk1"/>
              </a:buClr>
              <a:buSzPts val="2200"/>
              <a:buFont typeface="Arial"/>
              <a:buChar char="■"/>
              <a:defRPr sz="2200" b="0" i="0" u="none" strike="noStrike" cap="none">
                <a:solidFill>
                  <a:schemeClr val="dk1"/>
                </a:solidFill>
                <a:latin typeface="Arial"/>
                <a:ea typeface="Arial"/>
                <a:cs typeface="Arial"/>
                <a:sym typeface="Arial"/>
              </a:defRPr>
            </a:lvl9pPr>
          </a:lstStyle>
          <a:p>
            <a:pPr>
              <a:lnSpc>
                <a:spcPct val="150000"/>
              </a:lnSpc>
            </a:pPr>
            <a:r>
              <a:rPr lang="en-US" sz="1600" dirty="0" smtClean="0">
                <a:solidFill>
                  <a:srgbClr val="FF0000"/>
                </a:solidFill>
              </a:rPr>
              <a:t>C</a:t>
            </a:r>
            <a:r>
              <a:rPr lang="vi-VN" sz="1600" dirty="0" smtClean="0">
                <a:solidFill>
                  <a:srgbClr val="FF0000"/>
                </a:solidFill>
              </a:rPr>
              <a:t>hức </a:t>
            </a:r>
            <a:r>
              <a:rPr lang="vi-VN" sz="1600" dirty="0">
                <a:solidFill>
                  <a:srgbClr val="FF0000"/>
                </a:solidFill>
              </a:rPr>
              <a:t>năng</a:t>
            </a:r>
            <a:r>
              <a:rPr lang="vi-VN" sz="1600" dirty="0"/>
              <a:t>: Thực hiện lại các yêu cầu thất bại một số lần.</a:t>
            </a:r>
          </a:p>
          <a:p>
            <a:pPr>
              <a:lnSpc>
                <a:spcPct val="150000"/>
              </a:lnSpc>
            </a:pPr>
            <a:r>
              <a:rPr lang="vi-VN" sz="1600" dirty="0">
                <a:solidFill>
                  <a:srgbClr val="FF0000"/>
                </a:solidFill>
              </a:rPr>
              <a:t>Hoạt động</a:t>
            </a:r>
            <a:r>
              <a:rPr lang="vi-VN" sz="1600" dirty="0"/>
              <a:t>: Khi một yêu cầu thất bại, Retry sẽ tự động thực hiện lại yêu cầu đó một số lần, với các chiến lược khác </a:t>
            </a:r>
            <a:r>
              <a:rPr lang="vi-VN" sz="1600" dirty="0" smtClean="0"/>
              <a:t>nhau</a:t>
            </a:r>
            <a:endParaRPr lang="vi-VN" sz="1600" dirty="0"/>
          </a:p>
        </p:txBody>
      </p:sp>
    </p:spTree>
    <p:extLst>
      <p:ext uri="{BB962C8B-B14F-4D97-AF65-F5344CB8AC3E}">
        <p14:creationId xmlns:p14="http://schemas.microsoft.com/office/powerpoint/2010/main" val="2583613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965" y="887392"/>
            <a:ext cx="5413957" cy="3785655"/>
          </a:xfrm>
          <a:prstGeom prst="rect">
            <a:avLst/>
          </a:prstGeom>
        </p:spPr>
      </p:pic>
    </p:spTree>
    <p:extLst>
      <p:ext uri="{BB962C8B-B14F-4D97-AF65-F5344CB8AC3E}">
        <p14:creationId xmlns:p14="http://schemas.microsoft.com/office/powerpoint/2010/main" val="3887370462"/>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457199" y="2038349"/>
            <a:ext cx="8023385" cy="2626415"/>
          </a:xfrm>
        </p:spPr>
        <p:txBody>
          <a:bodyPr/>
          <a:lstStyle/>
          <a:p>
            <a:pPr>
              <a:lnSpc>
                <a:spcPct val="150000"/>
              </a:lnSpc>
            </a:pPr>
            <a:r>
              <a:rPr lang="en-US" sz="2000" dirty="0">
                <a:hlinkClick r:id="rId2"/>
              </a:rPr>
              <a:t>https://docs.spring.io/spring-cloud-openfeign/docs/current/reference/html</a:t>
            </a:r>
            <a:r>
              <a:rPr lang="en-US" sz="2000" dirty="0" smtClean="0">
                <a:hlinkClick r:id="rId2"/>
              </a:rPr>
              <a:t>/</a:t>
            </a:r>
            <a:endParaRPr lang="en-US" sz="2000" dirty="0" smtClean="0"/>
          </a:p>
          <a:p>
            <a:pPr>
              <a:lnSpc>
                <a:spcPct val="150000"/>
              </a:lnSpc>
            </a:pPr>
            <a:r>
              <a:rPr lang="en-US" sz="2000" dirty="0">
                <a:hlinkClick r:id="rId3"/>
              </a:rPr>
              <a:t>https://docs.spring.io/spring-cloud-circuitbreaker/docs/current/reference/html</a:t>
            </a:r>
            <a:r>
              <a:rPr lang="en-US" sz="2000" dirty="0" smtClean="0">
                <a:hlinkClick r:id="rId3"/>
              </a:rPr>
              <a:t>/</a:t>
            </a:r>
            <a:endParaRPr lang="en-US" sz="2000" dirty="0"/>
          </a:p>
          <a:p>
            <a:pPr>
              <a:lnSpc>
                <a:spcPct val="150000"/>
              </a:lnSpc>
            </a:pPr>
            <a:r>
              <a:rPr lang="en-US" sz="2000" dirty="0" smtClean="0">
                <a:hlinkClick r:id="rId4"/>
              </a:rPr>
              <a:t>https</a:t>
            </a:r>
            <a:r>
              <a:rPr lang="en-US" sz="2000" dirty="0">
                <a:hlinkClick r:id="rId4"/>
              </a:rPr>
              <a:t>://resilience4j.readme.io/docs</a:t>
            </a:r>
            <a:r>
              <a:rPr lang="en-US" sz="2000" dirty="0" smtClean="0">
                <a:hlinkClick r:id="rId4"/>
              </a:rPr>
              <a:t>/</a:t>
            </a:r>
            <a:endParaRPr lang="en-US" sz="2000" dirty="0"/>
          </a:p>
        </p:txBody>
      </p:sp>
      <p:sp>
        <p:nvSpPr>
          <p:cNvPr id="4" name="Slide Number Placeholder 3"/>
          <p:cNvSpPr>
            <a:spLocks noGrp="1"/>
          </p:cNvSpPr>
          <p:nvPr>
            <p:ph type="sldNum" sz="quarter" idx="12"/>
          </p:nvPr>
        </p:nvSpPr>
        <p:spPr/>
        <p:txBody>
          <a:bodyPr/>
          <a:lstStyle/>
          <a:p>
            <a:fld id="{041A6DFB-42BC-3747-ABAA-C0ACCC3DB77C}" type="slidenum">
              <a:rPr lang="en-US" smtClean="0"/>
              <a:t>9</a:t>
            </a:fld>
            <a:endParaRPr lang="en-US"/>
          </a:p>
        </p:txBody>
      </p:sp>
    </p:spTree>
    <p:extLst>
      <p:ext uri="{BB962C8B-B14F-4D97-AF65-F5344CB8AC3E}">
        <p14:creationId xmlns:p14="http://schemas.microsoft.com/office/powerpoint/2010/main" val="425023324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Gower template">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1115</TotalTime>
  <Words>383</Words>
  <Application>Microsoft Office PowerPoint</Application>
  <PresentationFormat>On-screen Show (16:9)</PresentationFormat>
  <Paragraphs>36</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Poppins</vt:lpstr>
      <vt:lpstr>Barlow</vt:lpstr>
      <vt:lpstr>Arial</vt:lpstr>
      <vt:lpstr>Courier New</vt:lpstr>
      <vt:lpstr>Gower template</vt:lpstr>
      <vt:lpstr>Spring Cloud  Open Feign with Circuit Breaker Resilience4j</vt:lpstr>
      <vt:lpstr>Circuit Breaker</vt:lpstr>
      <vt:lpstr>Circuit Breaker</vt:lpstr>
      <vt:lpstr>Time Limiter</vt:lpstr>
      <vt:lpstr>Rate Limiter</vt:lpstr>
      <vt:lpstr>Bulkhead</vt:lpstr>
      <vt:lpstr>Retry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Micro Apps with Spring Boot</dc:title>
  <dc:creator>cuong dinh</dc:creator>
  <cp:lastModifiedBy>DINHCUONG</cp:lastModifiedBy>
  <cp:revision>170</cp:revision>
  <dcterms:created xsi:type="dcterms:W3CDTF">2021-09-22T03:33:57Z</dcterms:created>
  <dcterms:modified xsi:type="dcterms:W3CDTF">2024-08-15T04:47:04Z</dcterms:modified>
</cp:coreProperties>
</file>