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58" r:id="rId5"/>
    <p:sldId id="263" r:id="rId6"/>
    <p:sldId id="264" r:id="rId7"/>
  </p:sldIdLst>
  <p:sldSz cx="9144000" cy="5143500" type="screen16x9"/>
  <p:notesSz cx="6858000" cy="9144000"/>
  <p:embeddedFontLst>
    <p:embeddedFont>
      <p:font typeface="Poppins" panose="020B0604020202020204" charset="0"/>
      <p:regular r:id="rId9"/>
      <p:bold r:id="rId10"/>
      <p:italic r:id="rId11"/>
      <p:boldItalic r:id="rId12"/>
    </p:embeddedFon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Bahnschrift Light" panose="020B0502040204020203" pitchFamily="3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1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48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80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9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19" y="903352"/>
            <a:ext cx="4305385" cy="4064014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4512365" y="2965659"/>
            <a:ext cx="899944" cy="1043124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4772892" cy="292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000" b="0" dirty="0" err="1" smtClean="0">
                <a:latin typeface="Poppins" panose="020B0604020202020204" charset="0"/>
                <a:cs typeface="Poppins" panose="020B0604020202020204" charset="0"/>
              </a:rPr>
              <a:t>Microservices</a:t>
            </a:r>
            <a:r>
              <a:rPr lang="en-US" sz="4000" b="0" dirty="0" smtClean="0">
                <a:latin typeface="Poppins" panose="020B0604020202020204" charset="0"/>
                <a:cs typeface="Poppins" panose="020B0604020202020204" charset="0"/>
              </a:rPr>
              <a:t/>
            </a:r>
            <a:br>
              <a:rPr lang="en-US" sz="4000" b="0" dirty="0" smtClean="0">
                <a:latin typeface="Poppins" panose="020B0604020202020204" charset="0"/>
                <a:cs typeface="Poppins" panose="020B0604020202020204" charset="0"/>
              </a:rPr>
            </a:br>
            <a:r>
              <a:rPr lang="en-US" sz="4000" dirty="0" smtClean="0">
                <a:latin typeface="Poppins" panose="020B0604020202020204" charset="0"/>
                <a:cs typeface="Poppins" panose="020B0604020202020204" charset="0"/>
              </a:rPr>
              <a:t>Observability</a:t>
            </a:r>
            <a:endParaRPr sz="40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9762" y="2417862"/>
            <a:ext cx="1364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Observability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7479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Observability</a:t>
            </a:r>
            <a:endParaRPr sz="44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212574"/>
            <a:ext cx="7834747" cy="36102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  <a:latin typeface="Bahnschrift Light" panose="020B0502040204020203" pitchFamily="34" charset="0"/>
              </a:rPr>
              <a:t>Observability</a:t>
            </a:r>
            <a:r>
              <a:rPr lang="en-US" sz="1600" dirty="0" smtClean="0">
                <a:latin typeface="Bahnschrift Light" panose="020B0502040204020203" pitchFamily="34" charset="0"/>
              </a:rPr>
              <a:t> (</a:t>
            </a:r>
            <a:r>
              <a:rPr lang="en-US" sz="1600" dirty="0" err="1" smtClean="0">
                <a:latin typeface="Bahnschrift Light" panose="020B0502040204020203" pitchFamily="34" charset="0"/>
              </a:rPr>
              <a:t>giám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sát</a:t>
            </a:r>
            <a:r>
              <a:rPr lang="en-US" sz="1600" dirty="0" smtClean="0">
                <a:latin typeface="Bahnschrift Light" panose="020B0502040204020203" pitchFamily="34" charset="0"/>
              </a:rPr>
              <a:t>) </a:t>
            </a:r>
            <a:r>
              <a:rPr lang="en-US" sz="1600" dirty="0" err="1" smtClean="0">
                <a:latin typeface="Bahnschrift Light" panose="020B0502040204020203" pitchFamily="34" charset="0"/>
              </a:rPr>
              <a:t>hệ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thống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trong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microservices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rất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quan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trọng</a:t>
            </a:r>
            <a:r>
              <a:rPr lang="en-US" sz="1600" dirty="0" smtClean="0">
                <a:latin typeface="Bahnschrift Light" panose="020B0502040204020203" pitchFamily="34" charset="0"/>
              </a:rPr>
              <a:t> , </a:t>
            </a:r>
            <a:r>
              <a:rPr lang="en-US" sz="1600" dirty="0" err="1" smtClean="0">
                <a:latin typeface="Bahnschrift Light" panose="020B0502040204020203" pitchFamily="34" charset="0"/>
              </a:rPr>
              <a:t>để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hiểu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rõ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các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dịch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vụ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đang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hoạt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động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thế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nào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theo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thời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gian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thực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r>
              <a:rPr lang="en-US" sz="1600" dirty="0" err="1" smtClean="0">
                <a:latin typeface="Bahnschrift Light" panose="020B0502040204020203" pitchFamily="34" charset="0"/>
              </a:rPr>
              <a:t>Tập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hợp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các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công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cụ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thu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thập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phân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tích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là</a:t>
            </a:r>
            <a:r>
              <a:rPr lang="en-US" sz="1600" dirty="0" smtClean="0">
                <a:latin typeface="Bahnschrift Light" panose="020B0502040204020203" pitchFamily="34" charset="0"/>
              </a:rPr>
              <a:t>: 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logs, metrics, traces</a:t>
            </a:r>
            <a:endParaRPr lang="en-US" sz="1600" dirty="0" smtClean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Logs </a:t>
            </a:r>
            <a:r>
              <a:rPr lang="en-US" sz="1600" dirty="0" err="1" smtClean="0">
                <a:latin typeface="Bahnschrift Light" panose="020B0502040204020203" pitchFamily="34" charset="0"/>
              </a:rPr>
              <a:t>là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các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bản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ghi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nhật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ký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sự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kiện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hoạt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động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của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Giúp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tìm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lại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nguyên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nhân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vấn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đề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dễ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dàng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khi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gặp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sự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cố</a:t>
            </a:r>
            <a:endParaRPr lang="en-US" sz="1600" i="1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Metrics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chỉ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số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đo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lường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về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hoạt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động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của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hệ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thống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như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cpu</a:t>
            </a:r>
            <a:r>
              <a:rPr lang="en-US" sz="1600" dirty="0" smtClean="0">
                <a:latin typeface="Bahnschrift Light" panose="020B0502040204020203" pitchFamily="34" charset="0"/>
              </a:rPr>
              <a:t>, requests,….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Giúp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nhận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biết</a:t>
            </a:r>
            <a:r>
              <a:rPr lang="en-US" sz="1600" i="1" dirty="0">
                <a:latin typeface="Bahnschrift Light" panose="020B0502040204020203" pitchFamily="34" charset="0"/>
              </a:rPr>
              <a:t> </a:t>
            </a:r>
            <a:r>
              <a:rPr lang="en-US" sz="1600" i="1" dirty="0" err="1">
                <a:latin typeface="Bahnschrift Light" panose="020B0502040204020203" pitchFamily="34" charset="0"/>
              </a:rPr>
              <a:t>hiệu</a:t>
            </a:r>
            <a:r>
              <a:rPr lang="en-US" sz="1600" i="1" dirty="0">
                <a:latin typeface="Bahnschrift Light" panose="020B0502040204020203" pitchFamily="34" charset="0"/>
              </a:rPr>
              <a:t> </a:t>
            </a:r>
            <a:r>
              <a:rPr lang="en-US" sz="1600" i="1" dirty="0" err="1">
                <a:latin typeface="Bahnschrift Light" panose="020B0502040204020203" pitchFamily="34" charset="0"/>
              </a:rPr>
              <a:t>suất</a:t>
            </a:r>
            <a:r>
              <a:rPr lang="en-US" sz="1600" i="1" dirty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và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khắc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phục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sớm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sự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cố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diễn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ra.</a:t>
            </a:r>
            <a:endParaRPr lang="en-US" sz="1600" i="1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Traces </a:t>
            </a:r>
            <a:r>
              <a:rPr lang="en-US" sz="1600" dirty="0" err="1">
                <a:latin typeface="Bahnschrift Light" panose="020B0502040204020203" pitchFamily="34" charset="0"/>
              </a:rPr>
              <a:t>là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bản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ghi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theo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dõi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dấu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vết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của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các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yêu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cầu</a:t>
            </a:r>
            <a:r>
              <a:rPr lang="en-US" sz="1600" dirty="0" smtClean="0">
                <a:latin typeface="Bahnschrift Light" panose="020B0502040204020203" pitchFamily="34" charset="0"/>
              </a:rPr>
              <a:t> qua </a:t>
            </a:r>
            <a:r>
              <a:rPr lang="en-US" sz="1600" dirty="0" err="1" smtClean="0">
                <a:latin typeface="Bahnschrift Light" panose="020B0502040204020203" pitchFamily="34" charset="0"/>
              </a:rPr>
              <a:t>nhiều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trong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microservice</a:t>
            </a:r>
            <a:r>
              <a:rPr lang="en-US" sz="1600" dirty="0" smtClean="0">
                <a:latin typeface="Bahnschrift Light" panose="020B0502040204020203" pitchFamily="34" charset="0"/>
              </a:rPr>
              <a:t>.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Giúp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theo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dõi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luồng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và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dò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tìm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điểm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lỗi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nhanh</a:t>
            </a:r>
            <a:r>
              <a:rPr lang="en-US" sz="1600" i="1" dirty="0" smtClean="0">
                <a:latin typeface="Bahnschrift Light" panose="020B0502040204020203" pitchFamily="34" charset="0"/>
              </a:rPr>
              <a:t> </a:t>
            </a:r>
            <a:r>
              <a:rPr lang="en-US" sz="1600" i="1" dirty="0" err="1" smtClean="0">
                <a:latin typeface="Bahnschrift Light" panose="020B0502040204020203" pitchFamily="34" charset="0"/>
              </a:rPr>
              <a:t>chóng</a:t>
            </a:r>
            <a:endParaRPr lang="en-US" sz="1600" i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2931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43450"/>
            <a:ext cx="7682346" cy="7365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latin typeface="Poppins" panose="020B0604020202020204" charset="0"/>
                <a:cs typeface="Poppins" panose="020B0604020202020204" charset="0"/>
              </a:rPr>
              <a:t>Logs</a:t>
            </a:r>
            <a:endParaRPr sz="44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101005"/>
            <a:ext cx="7834747" cy="36565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Logs</a:t>
            </a:r>
            <a:r>
              <a:rPr lang="vi-VN" sz="2000" dirty="0">
                <a:latin typeface="Bahnschrift Light" panose="020B0502040204020203" pitchFamily="34" charset="0"/>
              </a:rPr>
              <a:t> là các </a:t>
            </a:r>
            <a:r>
              <a:rPr lang="vi-VN" sz="2000" dirty="0">
                <a:solidFill>
                  <a:schemeClr val="tx1"/>
                </a:solidFill>
                <a:latin typeface="Bahnschrift Light" panose="020B0502040204020203" pitchFamily="34" charset="0"/>
              </a:rPr>
              <a:t>bản ghi </a:t>
            </a:r>
            <a:r>
              <a:rPr lang="vi-VN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các </a:t>
            </a:r>
            <a:r>
              <a:rPr lang="vi-VN" sz="2000" dirty="0">
                <a:solidFill>
                  <a:schemeClr val="tx1"/>
                </a:solidFill>
                <a:latin typeface="Bahnschrift Light" panose="020B0502040204020203" pitchFamily="34" charset="0"/>
              </a:rPr>
              <a:t>sự kiện </a:t>
            </a: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lịch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sử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vi-VN" sz="2000" dirty="0" smtClean="0">
                <a:latin typeface="Bahnschrift Light" panose="020B0502040204020203" pitchFamily="34" charset="0"/>
              </a:rPr>
              <a:t>xảy </a:t>
            </a:r>
            <a:r>
              <a:rPr lang="vi-VN" sz="2000" dirty="0">
                <a:latin typeface="Bahnschrift Light" panose="020B0502040204020203" pitchFamily="34" charset="0"/>
              </a:rPr>
              <a:t>ra trong hệ </a:t>
            </a:r>
            <a:r>
              <a:rPr lang="vi-VN" sz="2000" dirty="0" smtClean="0">
                <a:latin typeface="Bahnschrift Light" panose="020B0502040204020203" pitchFamily="34" charset="0"/>
              </a:rPr>
              <a:t>thống</a:t>
            </a:r>
            <a:endParaRPr lang="en-US" sz="20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ahnschrift Light" panose="020B0502040204020203" pitchFamily="34" charset="0"/>
              </a:rPr>
              <a:t>Chia </a:t>
            </a:r>
            <a:r>
              <a:rPr lang="en-US" sz="2000" dirty="0" err="1" smtClean="0">
                <a:latin typeface="Bahnschrift Light" panose="020B0502040204020203" pitchFamily="34" charset="0"/>
              </a:rPr>
              <a:t>nhiều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cấp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độ</a:t>
            </a:r>
            <a:r>
              <a:rPr lang="en-US" sz="2000" dirty="0" smtClean="0">
                <a:latin typeface="Bahnschrift Light" panose="020B0502040204020203" pitchFamily="34" charset="0"/>
              </a:rPr>
              <a:t> (level) : 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Trace, Debug, Info, Warn, Error, Fatal</a:t>
            </a:r>
            <a:endParaRPr lang="en-US" sz="2000" dirty="0" smtClean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Đóng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v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ai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trò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tìm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và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phân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tích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nguyên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nhân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khi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có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lỗi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xảy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ra.</a:t>
            </a:r>
            <a:endParaRPr lang="en-US" sz="2000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Ví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Bahnschrift Light" panose="020B0502040204020203" pitchFamily="34" charset="0"/>
              </a:rPr>
              <a:t>dụ</a:t>
            </a:r>
            <a:r>
              <a:rPr lang="en-US" sz="2000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: </a:t>
            </a:r>
            <a:r>
              <a:rPr lang="vi-VN" sz="2000" i="1" dirty="0">
                <a:solidFill>
                  <a:schemeClr val="tx1"/>
                </a:solidFill>
                <a:latin typeface="Bahnschrift Light" panose="020B0502040204020203" pitchFamily="34" charset="0"/>
              </a:rPr>
              <a:t>Lỗi ngoại lệ khi truy cập cơ sở dữ liệu</a:t>
            </a:r>
            <a:endParaRPr lang="en-US" sz="2000" i="1" dirty="0" smtClean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ahnschrift Light" panose="020B0502040204020203" pitchFamily="34" charset="0"/>
              </a:rPr>
              <a:t>Spring </a:t>
            </a:r>
            <a:r>
              <a:rPr lang="en-US" sz="2000" dirty="0" err="1" smtClean="0">
                <a:latin typeface="Bahnschrift Light" panose="020B0502040204020203" pitchFamily="34" charset="0"/>
              </a:rPr>
              <a:t>sử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SLF4J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và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ogback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mặc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định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để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ghi</a:t>
            </a:r>
            <a:r>
              <a:rPr lang="en-US" sz="2000" dirty="0" smtClean="0">
                <a:latin typeface="Bahnschrift Light" panose="020B0502040204020203" pitchFamily="34" charset="0"/>
              </a:rPr>
              <a:t> logs (console, log files)</a:t>
            </a:r>
            <a:endParaRPr lang="en-US" sz="20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Bahnschrift Light" panose="020B0502040204020203" pitchFamily="34" charset="0"/>
              </a:rPr>
              <a:t>Công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cụ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phân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tích</a:t>
            </a:r>
            <a:r>
              <a:rPr lang="en-US" sz="2000" dirty="0" smtClean="0">
                <a:latin typeface="Bahnschrift Light" panose="020B0502040204020203" pitchFamily="34" charset="0"/>
              </a:rPr>
              <a:t> logs:  </a:t>
            </a:r>
            <a:r>
              <a:rPr lang="en-US" sz="2000" dirty="0">
                <a:solidFill>
                  <a:srgbClr val="FF0000"/>
                </a:solidFill>
                <a:latin typeface="Bahnschrift Light" panose="020B0502040204020203" pitchFamily="34" charset="0"/>
              </a:rPr>
              <a:t>ELK 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Stack,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Grafana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Loki</a:t>
            </a:r>
            <a:endParaRPr lang="en-US" sz="20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90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8737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Metrics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265583"/>
            <a:ext cx="7834747" cy="35780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2000" dirty="0">
                <a:solidFill>
                  <a:srgbClr val="FF0000"/>
                </a:solidFill>
                <a:latin typeface="Bahnschrift Light" panose="020B0502040204020203" pitchFamily="34" charset="0"/>
              </a:rPr>
              <a:t>Metrics</a:t>
            </a:r>
            <a:r>
              <a:rPr lang="vi-VN" sz="2000" dirty="0">
                <a:latin typeface="Bahnschrift Light" panose="020B0502040204020203" pitchFamily="34" charset="0"/>
              </a:rPr>
              <a:t> là các số đo định lượng về trạng thái của hệ thống </a:t>
            </a:r>
            <a:r>
              <a:rPr lang="en-US" sz="2000" dirty="0" err="1" smtClean="0">
                <a:latin typeface="Bahnschrift Light" panose="020B0502040204020203" pitchFamily="34" charset="0"/>
              </a:rPr>
              <a:t>theo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thời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gian</a:t>
            </a:r>
            <a:r>
              <a:rPr lang="vi-VN" sz="2000" dirty="0" smtClean="0">
                <a:latin typeface="Bahnschrift Light" panose="020B0502040204020203" pitchFamily="34" charset="0"/>
              </a:rPr>
              <a:t> </a:t>
            </a:r>
            <a:endParaRPr lang="en-US" sz="20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Bahnschrift Light" panose="020B0502040204020203" pitchFamily="34" charset="0"/>
              </a:rPr>
              <a:t>Vai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trò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theo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dõi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hiệu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suất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2000" dirty="0" smtClean="0">
                <a:latin typeface="Bahnschrift Light" panose="020B0502040204020203" pitchFamily="34" charset="0"/>
              </a:rPr>
              <a:t>, </a:t>
            </a:r>
            <a:r>
              <a:rPr lang="en-US" sz="2000" dirty="0" err="1" smtClean="0">
                <a:latin typeface="Bahnschrift Light" panose="020B0502040204020203" pitchFamily="34" charset="0"/>
              </a:rPr>
              <a:t>phá</a:t>
            </a:r>
            <a:r>
              <a:rPr lang="en-US" sz="2000" dirty="0" err="1" smtClean="0">
                <a:latin typeface="Bahnschrift Light" panose="020B0502040204020203" pitchFamily="34" charset="0"/>
              </a:rPr>
              <a:t>t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hiện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sự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cố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và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xử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lý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sớm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vấn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đề</a:t>
            </a:r>
            <a:r>
              <a:rPr lang="en-US" sz="2000" dirty="0" smtClean="0">
                <a:latin typeface="Bahnschrift Light" panose="020B0502040204020203" pitchFamily="34" charset="0"/>
              </a:rPr>
              <a:t>.</a:t>
            </a:r>
            <a:endParaRPr lang="en-US" sz="20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Bahnschrift Light" panose="020B0502040204020203" pitchFamily="34" charset="0"/>
              </a:rPr>
              <a:t>Ví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dụ</a:t>
            </a:r>
            <a:r>
              <a:rPr lang="en-US" sz="2000" dirty="0" smtClean="0">
                <a:latin typeface="Bahnschrift Light" panose="020B0502040204020203" pitchFamily="34" charset="0"/>
              </a:rPr>
              <a:t>: </a:t>
            </a:r>
            <a:r>
              <a:rPr lang="en-US" sz="2000" i="1" dirty="0" smtClean="0">
                <a:latin typeface="Bahnschrift Light" panose="020B0502040204020203" pitchFamily="34" charset="0"/>
              </a:rPr>
              <a:t>CPU, RAM, network traffic, Requests, Threads,…</a:t>
            </a:r>
            <a:endParaRPr lang="en-US" sz="2000" i="1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ahnschrift Light" panose="020B0502040204020203" pitchFamily="34" charset="0"/>
              </a:rPr>
              <a:t>Spring 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Actuator, Micrometer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Bahnschrift Light" panose="020B0502040204020203" pitchFamily="34" charset="0"/>
              </a:rPr>
              <a:t>Công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cụ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phân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tích</a:t>
            </a:r>
            <a:r>
              <a:rPr lang="en-US" sz="2000" dirty="0" smtClean="0">
                <a:latin typeface="Bahnschrift Light" panose="020B0502040204020203" pitchFamily="34" charset="0"/>
              </a:rPr>
              <a:t>: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Prometheus -&gt;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Grafana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trực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quan</a:t>
            </a:r>
            <a:endParaRPr lang="en-US" sz="20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98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7147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Traces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993913"/>
            <a:ext cx="7834747" cy="40617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Traces</a:t>
            </a:r>
            <a:r>
              <a:rPr lang="vi-VN" sz="2000" dirty="0">
                <a:latin typeface="Bahnschrift Light" panose="020B0502040204020203" pitchFamily="34" charset="0"/>
              </a:rPr>
              <a:t> là các bản ghi lại toàn bộ hành trình của một yêu cầu khi nó đi qua nhiều dịch vụ trong một hệ thống phân tán.</a:t>
            </a:r>
            <a:endParaRPr lang="en-US" sz="2000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>
                <a:latin typeface="Bahnschrift Light" panose="020B0502040204020203" pitchFamily="34" charset="0"/>
              </a:rPr>
              <a:t>Vai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trò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theo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dõi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luồng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gọi</a:t>
            </a:r>
            <a:r>
              <a:rPr lang="en-US" sz="2000" dirty="0" smtClean="0">
                <a:latin typeface="Bahnschrift Light" panose="020B0502040204020203" pitchFamily="34" charset="0"/>
              </a:rPr>
              <a:t> qua </a:t>
            </a:r>
            <a:r>
              <a:rPr lang="en-US" sz="2000" dirty="0" err="1" smtClean="0">
                <a:latin typeface="Bahnschrift Light" panose="020B0502040204020203" pitchFamily="34" charset="0"/>
              </a:rPr>
              <a:t>các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dụng</a:t>
            </a:r>
            <a:r>
              <a:rPr lang="en-US" sz="2000" dirty="0">
                <a:latin typeface="Bahnschrift Light" panose="020B0502040204020203" pitchFamily="34" charset="0"/>
              </a:rPr>
              <a:t>, </a:t>
            </a:r>
            <a:r>
              <a:rPr lang="en-US" sz="2000" dirty="0" err="1">
                <a:latin typeface="Bahnschrift Light" panose="020B0502040204020203" pitchFamily="34" charset="0"/>
              </a:rPr>
              <a:t>phát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hiện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điểm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lỗi</a:t>
            </a:r>
            <a:r>
              <a:rPr lang="en-US" sz="2000" dirty="0" smtClean="0">
                <a:latin typeface="Bahnschrift Light" panose="020B0502040204020203" pitchFamily="34" charset="0"/>
              </a:rPr>
              <a:t>.</a:t>
            </a:r>
            <a:endParaRPr lang="en-US" sz="2000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>
                <a:latin typeface="Bahnschrift Light" panose="020B0502040204020203" pitchFamily="34" charset="0"/>
              </a:rPr>
              <a:t>Ví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dụ</a:t>
            </a:r>
            <a:r>
              <a:rPr lang="en-US" sz="2000" dirty="0">
                <a:latin typeface="Bahnschrift Light" panose="020B0502040204020203" pitchFamily="34" charset="0"/>
              </a:rPr>
              <a:t>: </a:t>
            </a:r>
            <a:r>
              <a:rPr lang="en-US" sz="2000" i="1" dirty="0" smtClean="0">
                <a:latin typeface="Bahnschrift Light" panose="020B0502040204020203" pitchFamily="34" charset="0"/>
              </a:rPr>
              <a:t>http request </a:t>
            </a:r>
            <a:r>
              <a:rPr lang="en-US" sz="2000" i="1" dirty="0" err="1" smtClean="0">
                <a:latin typeface="Bahnschrift Light" panose="020B0502040204020203" pitchFamily="34" charset="0"/>
              </a:rPr>
              <a:t>gọi</a:t>
            </a:r>
            <a:r>
              <a:rPr lang="en-US" sz="2000" i="1" dirty="0" smtClean="0">
                <a:latin typeface="Bahnschrift Light" panose="020B0502040204020203" pitchFamily="34" charset="0"/>
              </a:rPr>
              <a:t> qua Gateway -&gt; Product -&gt; Payment</a:t>
            </a:r>
            <a:endParaRPr lang="en-US" sz="2000" i="1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Micrometer Tracing, Brave</a:t>
            </a:r>
            <a:r>
              <a:rPr lang="en-US" sz="2000" dirty="0">
                <a:solidFill>
                  <a:srgbClr val="FF0000"/>
                </a:solidFill>
                <a:latin typeface="Bahnschrift Light" panose="020B0502040204020203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OpenTelemetry</a:t>
            </a:r>
            <a:endParaRPr lang="en-US" sz="20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>
                <a:latin typeface="Bahnschrift Light" panose="020B0502040204020203" pitchFamily="34" charset="0"/>
              </a:rPr>
              <a:t>Công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cụ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phân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tích</a:t>
            </a:r>
            <a:r>
              <a:rPr lang="en-US" sz="2000" dirty="0">
                <a:latin typeface="Bahnschrift Light" panose="020B0502040204020203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Zipkin</a:t>
            </a:r>
            <a:r>
              <a:rPr lang="en-US" sz="2000" dirty="0">
                <a:solidFill>
                  <a:srgbClr val="FF0000"/>
                </a:solidFill>
                <a:latin typeface="Bahnschrift Light" panose="020B0502040204020203" pitchFamily="34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Jaeger -&gt;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Grafana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trực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quan</a:t>
            </a:r>
            <a:endParaRPr lang="en-US" sz="20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915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82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373</Words>
  <Application>Microsoft Office PowerPoint</Application>
  <PresentationFormat>On-screen Show (16:9)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</vt:lpstr>
      <vt:lpstr>Barlow</vt:lpstr>
      <vt:lpstr>Wingdings</vt:lpstr>
      <vt:lpstr>Bahnschrift Light</vt:lpstr>
      <vt:lpstr>Arial</vt:lpstr>
      <vt:lpstr>Gower template</vt:lpstr>
      <vt:lpstr>Microservices Observability</vt:lpstr>
      <vt:lpstr>Observability</vt:lpstr>
      <vt:lpstr>Logs</vt:lpstr>
      <vt:lpstr>Metrics</vt:lpstr>
      <vt:lpstr>Traces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521</cp:revision>
  <dcterms:created xsi:type="dcterms:W3CDTF">2021-09-22T03:33:57Z</dcterms:created>
  <dcterms:modified xsi:type="dcterms:W3CDTF">2024-08-16T08:43:21Z</dcterms:modified>
</cp:coreProperties>
</file>