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41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65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98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4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3" y="394133"/>
            <a:ext cx="4417636" cy="4620793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4451703" y="2736062"/>
            <a:ext cx="1020840" cy="11570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600" dirty="0" smtClean="0"/>
              <a:t>Spring Cloud</a:t>
            </a:r>
            <a:r>
              <a:rPr lang="en-US" sz="4600" b="0" dirty="0" smtClean="0"/>
              <a:t/>
            </a:r>
            <a:br>
              <a:rPr lang="en-US" sz="4600" b="0" dirty="0" smtClean="0"/>
            </a:br>
            <a:r>
              <a:rPr lang="en-US" sz="4600" dirty="0" smtClean="0"/>
              <a:t>Sleuth</a:t>
            </a:r>
            <a:br>
              <a:rPr lang="en-US" sz="4600" dirty="0" smtClean="0"/>
            </a:br>
            <a:r>
              <a:rPr lang="en-US" sz="4600" b="0" dirty="0" smtClean="0"/>
              <a:t>Tracing Log</a:t>
            </a:r>
            <a:endParaRPr sz="46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6034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Spring Cloud Sleuth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425943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rlow" panose="00000500000000000000" pitchFamily="2" charset="0"/>
              </a:rPr>
              <a:t>Distributed </a:t>
            </a:r>
            <a:r>
              <a:rPr lang="en-US" b="1" dirty="0">
                <a:latin typeface="Barlow" panose="00000500000000000000" pitchFamily="2" charset="0"/>
              </a:rPr>
              <a:t>tracing solution</a:t>
            </a:r>
            <a:r>
              <a:rPr lang="en-US" dirty="0">
                <a:latin typeface="Barlow" panose="00000500000000000000" pitchFamily="2" charset="0"/>
              </a:rPr>
              <a:t> for </a:t>
            </a:r>
            <a:r>
              <a:rPr lang="en-US" u="sng" dirty="0">
                <a:latin typeface="Barlow" panose="00000500000000000000" pitchFamily="2" charset="0"/>
              </a:rPr>
              <a:t>Spring </a:t>
            </a:r>
            <a:r>
              <a:rPr lang="en-US" u="sng" dirty="0" smtClean="0">
                <a:latin typeface="Barlow" panose="00000500000000000000" pitchFamily="2" charset="0"/>
              </a:rPr>
              <a:t>Cloud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rlow" panose="00000500000000000000" pitchFamily="2" charset="0"/>
              </a:rPr>
              <a:t>Add </a:t>
            </a:r>
            <a:r>
              <a:rPr lang="en-US" b="1" dirty="0" smtClean="0">
                <a:latin typeface="Barlow" panose="00000500000000000000" pitchFamily="2" charset="0"/>
              </a:rPr>
              <a:t>TRACE</a:t>
            </a:r>
            <a:r>
              <a:rPr lang="en-US" dirty="0" smtClean="0">
                <a:latin typeface="Barlow" panose="00000500000000000000" pitchFamily="2" charset="0"/>
              </a:rPr>
              <a:t> </a:t>
            </a:r>
            <a:r>
              <a:rPr lang="en-US" b="1" dirty="0" smtClean="0">
                <a:latin typeface="Barlow" panose="00000500000000000000" pitchFamily="2" charset="0"/>
              </a:rPr>
              <a:t>ID</a:t>
            </a:r>
            <a:r>
              <a:rPr lang="en-US" dirty="0" smtClean="0">
                <a:latin typeface="Barlow" panose="00000500000000000000" pitchFamily="2" charset="0"/>
              </a:rPr>
              <a:t> and </a:t>
            </a:r>
            <a:r>
              <a:rPr lang="en-US" b="1" dirty="0" smtClean="0">
                <a:latin typeface="Barlow" panose="00000500000000000000" pitchFamily="2" charset="0"/>
              </a:rPr>
              <a:t>SPAN</a:t>
            </a:r>
            <a:r>
              <a:rPr lang="en-US" dirty="0" smtClean="0">
                <a:latin typeface="Barlow" panose="00000500000000000000" pitchFamily="2" charset="0"/>
              </a:rPr>
              <a:t> </a:t>
            </a:r>
            <a:r>
              <a:rPr lang="en-US" b="1" dirty="0" smtClean="0">
                <a:latin typeface="Barlow" panose="00000500000000000000" pitchFamily="2" charset="0"/>
              </a:rPr>
              <a:t>ID</a:t>
            </a:r>
            <a:r>
              <a:rPr lang="en-US" dirty="0" smtClean="0">
                <a:latin typeface="Barlow" panose="00000500000000000000" pitchFamily="2" charset="0"/>
              </a:rPr>
              <a:t> to track a request, thread, or job in application </a:t>
            </a:r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rlow" panose="00000500000000000000" pitchFamily="2" charset="0"/>
              </a:rPr>
              <a:t>Integrate with 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rlow" panose="00000500000000000000" pitchFamily="2" charset="0"/>
              </a:rPr>
              <a:t>log framework: </a:t>
            </a:r>
            <a:r>
              <a:rPr lang="en-US" b="1" dirty="0" smtClean="0">
                <a:latin typeface="Barlow" panose="00000500000000000000" pitchFamily="2" charset="0"/>
              </a:rPr>
              <a:t>Logback</a:t>
            </a:r>
            <a:r>
              <a:rPr lang="en-US" dirty="0" smtClean="0">
                <a:latin typeface="Barlow" panose="00000500000000000000" pitchFamily="2" charset="0"/>
              </a:rPr>
              <a:t>, </a:t>
            </a:r>
            <a:r>
              <a:rPr lang="en-US" b="1" dirty="0" smtClean="0">
                <a:latin typeface="Barlow" panose="00000500000000000000" pitchFamily="2" charset="0"/>
              </a:rPr>
              <a:t>SLF4J</a:t>
            </a:r>
          </a:p>
          <a:p>
            <a:pPr marL="800100" lvl="1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rlow" panose="00000500000000000000" pitchFamily="2" charset="0"/>
              </a:rPr>
              <a:t>OpenFeign</a:t>
            </a:r>
            <a:r>
              <a:rPr lang="en-US" dirty="0" smtClean="0">
                <a:latin typeface="Barlow" panose="00000500000000000000" pitchFamily="2" charset="0"/>
              </a:rPr>
              <a:t>, etc. to add trace/span  info into Request Header to track flow in mircoservice</a:t>
            </a:r>
          </a:p>
        </p:txBody>
      </p:sp>
    </p:spTree>
    <p:extLst>
      <p:ext uri="{BB962C8B-B14F-4D97-AF65-F5344CB8AC3E}">
        <p14:creationId xmlns:p14="http://schemas.microsoft.com/office/powerpoint/2010/main" val="36073501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147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Traces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993913"/>
            <a:ext cx="7834747" cy="4061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Traces</a:t>
            </a:r>
            <a:r>
              <a:rPr lang="vi-VN" sz="2000" dirty="0">
                <a:latin typeface="Barlow" panose="020B0604020202020204" charset="0"/>
              </a:rPr>
              <a:t> là các bản ghi lại toàn bộ hành trình của một yêu cầu khi nó đi qua nhiều dịch vụ trong một hệ thống phân tán.</a:t>
            </a:r>
            <a:endParaRPr lang="en-US" sz="2000" dirty="0"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rlow" panose="020B0604020202020204" charset="0"/>
              </a:rPr>
              <a:t>Vai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trò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theo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dõi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rlow" panose="020B0604020202020204" charset="0"/>
              </a:rPr>
              <a:t>luồng</a:t>
            </a: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rlow" panose="020B0604020202020204" charset="0"/>
              </a:rPr>
              <a:t>gọi</a:t>
            </a:r>
            <a:r>
              <a:rPr lang="en-US" sz="2000" dirty="0" smtClean="0">
                <a:latin typeface="Barlow" panose="020B0604020202020204" charset="0"/>
              </a:rPr>
              <a:t> qua </a:t>
            </a:r>
            <a:r>
              <a:rPr lang="en-US" sz="2000" dirty="0" err="1" smtClean="0">
                <a:latin typeface="Barlow" panose="020B0604020202020204" charset="0"/>
              </a:rPr>
              <a:t>các</a:t>
            </a:r>
            <a:r>
              <a:rPr lang="en-US" sz="2000" dirty="0" smtClean="0">
                <a:latin typeface="Barlow" panose="020B0604020202020204" charset="0"/>
              </a:rPr>
              <a:t> </a:t>
            </a:r>
            <a:r>
              <a:rPr lang="en-US" sz="2000" dirty="0" err="1" smtClean="0">
                <a:latin typeface="Barlow" panose="020B0604020202020204" charset="0"/>
              </a:rPr>
              <a:t>ứng</a:t>
            </a:r>
            <a:r>
              <a:rPr lang="en-US" sz="2000" dirty="0" smtClean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dụng</a:t>
            </a:r>
            <a:r>
              <a:rPr lang="en-US" sz="2000" dirty="0">
                <a:latin typeface="Barlow" panose="020B0604020202020204" charset="0"/>
              </a:rPr>
              <a:t>, </a:t>
            </a:r>
            <a:r>
              <a:rPr lang="en-US" sz="2000" dirty="0" err="1">
                <a:latin typeface="Barlow" panose="020B0604020202020204" charset="0"/>
              </a:rPr>
              <a:t>phát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hiện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 smtClean="0">
                <a:latin typeface="Barlow" panose="020B0604020202020204" charset="0"/>
              </a:rPr>
              <a:t>điểm</a:t>
            </a:r>
            <a:r>
              <a:rPr lang="en-US" sz="2000" dirty="0" smtClean="0">
                <a:latin typeface="Barlow" panose="020B0604020202020204" charset="0"/>
              </a:rPr>
              <a:t> </a:t>
            </a:r>
            <a:r>
              <a:rPr lang="en-US" sz="2000" dirty="0" err="1" smtClean="0">
                <a:latin typeface="Barlow" panose="020B0604020202020204" charset="0"/>
              </a:rPr>
              <a:t>lỗi</a:t>
            </a:r>
            <a:r>
              <a:rPr lang="en-US" sz="2000" dirty="0" smtClean="0">
                <a:latin typeface="Barlow" panose="020B0604020202020204" charset="0"/>
              </a:rPr>
              <a:t>.</a:t>
            </a:r>
            <a:endParaRPr lang="en-US" sz="2000" dirty="0"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rlow" panose="020B0604020202020204" charset="0"/>
              </a:rPr>
              <a:t>Ví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dụ</a:t>
            </a:r>
            <a:r>
              <a:rPr lang="en-US" sz="2000" dirty="0">
                <a:latin typeface="Barlow" panose="020B0604020202020204" charset="0"/>
              </a:rPr>
              <a:t>: </a:t>
            </a:r>
            <a:r>
              <a:rPr lang="en-US" sz="2000" i="1" dirty="0" smtClean="0">
                <a:latin typeface="Barlow" panose="020B0604020202020204" charset="0"/>
              </a:rPr>
              <a:t>http request </a:t>
            </a:r>
            <a:r>
              <a:rPr lang="en-US" sz="2000" i="1" dirty="0" err="1" smtClean="0">
                <a:latin typeface="Barlow" panose="020B0604020202020204" charset="0"/>
              </a:rPr>
              <a:t>gọi</a:t>
            </a:r>
            <a:r>
              <a:rPr lang="en-US" sz="2000" i="1" dirty="0" smtClean="0">
                <a:latin typeface="Barlow" panose="020B0604020202020204" charset="0"/>
              </a:rPr>
              <a:t> qua Gateway -&gt; Product -&gt; Payment</a:t>
            </a:r>
            <a:endParaRPr lang="en-US" sz="2000" i="1" dirty="0"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Micrometer Tracing, </a:t>
            </a:r>
            <a:r>
              <a:rPr lang="en-US" sz="2000" dirty="0" err="1" smtClean="0">
                <a:solidFill>
                  <a:srgbClr val="FF0000"/>
                </a:solidFill>
                <a:latin typeface="Barlow" panose="020B0604020202020204" charset="0"/>
              </a:rPr>
              <a:t>OpenTelemetry</a:t>
            </a:r>
            <a:endParaRPr lang="en-US" sz="2000" dirty="0">
              <a:solidFill>
                <a:srgbClr val="FF0000"/>
              </a:solidFill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rlow" panose="020B0604020202020204" charset="0"/>
              </a:rPr>
              <a:t>Công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cụ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phân</a:t>
            </a:r>
            <a:r>
              <a:rPr lang="en-US" sz="2000" dirty="0">
                <a:latin typeface="Barlow" panose="020B0604020202020204" charset="0"/>
              </a:rPr>
              <a:t> </a:t>
            </a:r>
            <a:r>
              <a:rPr lang="en-US" sz="2000" dirty="0" err="1">
                <a:latin typeface="Barlow" panose="020B0604020202020204" charset="0"/>
              </a:rPr>
              <a:t>tích</a:t>
            </a:r>
            <a:r>
              <a:rPr lang="en-US" sz="2000" dirty="0">
                <a:latin typeface="Barlow" panose="020B060402020202020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Tempo </a:t>
            </a: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-&gt; </a:t>
            </a:r>
            <a:r>
              <a:rPr lang="en-US" sz="2000" dirty="0" err="1" smtClean="0">
                <a:solidFill>
                  <a:srgbClr val="FF0000"/>
                </a:solidFill>
                <a:latin typeface="Barlow" panose="020B0604020202020204" charset="0"/>
              </a:rPr>
              <a:t>Grafana</a:t>
            </a: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rlow" panose="020B0604020202020204" charset="0"/>
              </a:rPr>
              <a:t>trực</a:t>
            </a:r>
            <a:r>
              <a:rPr lang="en-US" sz="2000" dirty="0" smtClean="0">
                <a:solidFill>
                  <a:srgbClr val="FF0000"/>
                </a:solidFill>
                <a:latin typeface="Barlow" panose="020B060402020202020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arlow" panose="020B0604020202020204" charset="0"/>
              </a:rPr>
              <a:t>quan</a:t>
            </a:r>
            <a:endParaRPr lang="en-US" sz="2000" dirty="0">
              <a:solidFill>
                <a:srgbClr val="FF0000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139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15040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TRACE </a:t>
            </a:r>
            <a:r>
              <a:rPr lang="en-US" dirty="0" smtClean="0"/>
              <a:t>ID vs SPAN ID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10199"/>
            <a:ext cx="7682346" cy="35069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arlow" panose="020B0604020202020204" charset="0"/>
              </a:rPr>
              <a:t>TRACE ID </a:t>
            </a:r>
            <a:r>
              <a:rPr lang="en-US" sz="2400" b="1" dirty="0" smtClean="0">
                <a:latin typeface="Barlow" panose="020B0604020202020204" charset="0"/>
              </a:rPr>
              <a:t>is unique ID, to track a flow of </a:t>
            </a:r>
            <a:r>
              <a:rPr lang="en-US" sz="2400" dirty="0" smtClean="0">
                <a:latin typeface="Barlow" panose="020B0604020202020204" charset="0"/>
              </a:rPr>
              <a:t>a </a:t>
            </a:r>
            <a:r>
              <a:rPr lang="en-US" sz="2400" dirty="0" smtClean="0">
                <a:latin typeface="Barlow" panose="020B0604020202020204" charset="0"/>
              </a:rPr>
              <a:t>request or </a:t>
            </a:r>
            <a:r>
              <a:rPr lang="en-US" sz="2400" dirty="0" smtClean="0">
                <a:latin typeface="Barlow" panose="020B0604020202020204" charset="0"/>
              </a:rPr>
              <a:t>job traveling in micro services, </a:t>
            </a:r>
            <a:r>
              <a:rPr lang="en-US" sz="2400" dirty="0" smtClean="0">
                <a:latin typeface="Barlow" panose="020B0604020202020204" charset="0"/>
              </a:rPr>
              <a:t>include </a:t>
            </a:r>
            <a:r>
              <a:rPr lang="en-US" sz="2400" dirty="0">
                <a:latin typeface="Barlow" panose="020B0604020202020204" charset="0"/>
              </a:rPr>
              <a:t>many </a:t>
            </a:r>
            <a:r>
              <a:rPr lang="en-US" sz="2400" b="1" dirty="0" smtClean="0">
                <a:latin typeface="Barlow" panose="020B0604020202020204" charset="0"/>
              </a:rPr>
              <a:t>SPAN</a:t>
            </a:r>
            <a:endParaRPr lang="en-US" sz="2400" dirty="0" smtClean="0"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Barlow" panose="020B0604020202020204" charset="0"/>
              </a:rPr>
              <a:t>SPAN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smtClean="0">
                <a:latin typeface="Barlow" panose="020B0604020202020204" charset="0"/>
              </a:rPr>
              <a:t>ID is unique ID, to track a </a:t>
            </a:r>
            <a:r>
              <a:rPr lang="en-US" sz="2400" dirty="0" smtClean="0">
                <a:latin typeface="Barlow" panose="020B0604020202020204" charset="0"/>
              </a:rPr>
              <a:t>unit of small </a:t>
            </a:r>
            <a:r>
              <a:rPr lang="en-US" sz="2400" dirty="0" smtClean="0">
                <a:latin typeface="Barlow" panose="020B0604020202020204" charset="0"/>
              </a:rPr>
              <a:t>work </a:t>
            </a:r>
            <a:r>
              <a:rPr lang="en-US" sz="2400" dirty="0" smtClean="0">
                <a:latin typeface="Barlow" panose="020B0604020202020204" charset="0"/>
              </a:rPr>
              <a:t>(</a:t>
            </a:r>
            <a:r>
              <a:rPr lang="en-US" sz="2400" dirty="0" err="1" smtClean="0">
                <a:latin typeface="Barlow" panose="020B0604020202020204" charset="0"/>
              </a:rPr>
              <a:t>e.g</a:t>
            </a:r>
            <a:r>
              <a:rPr lang="en-US" sz="2400" dirty="0" smtClean="0">
                <a:latin typeface="Barlow" panose="020B0604020202020204" charset="0"/>
              </a:rPr>
              <a:t>: </a:t>
            </a:r>
            <a:r>
              <a:rPr lang="en-US" sz="2400" dirty="0" smtClean="0">
                <a:latin typeface="Barlow" panose="020B0604020202020204" charset="0"/>
              </a:rPr>
              <a:t>Thread)</a:t>
            </a:r>
            <a:endParaRPr lang="en-US" sz="2400" dirty="0">
              <a:latin typeface="Barlow" panose="020B060402020202020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arlow" panose="020B0604020202020204" charset="0"/>
              </a:rPr>
              <a:t>Integrate with </a:t>
            </a:r>
            <a:r>
              <a:rPr lang="en-US" sz="2400" dirty="0" err="1" smtClean="0">
                <a:latin typeface="Barlow" panose="020B0604020202020204" charset="0"/>
              </a:rPr>
              <a:t>logback</a:t>
            </a:r>
            <a:r>
              <a:rPr lang="en-US" sz="2400" dirty="0">
                <a:latin typeface="Barlow" panose="020B0604020202020204" charset="0"/>
              </a:rPr>
              <a:t> </a:t>
            </a:r>
            <a:r>
              <a:rPr lang="en-US" sz="2400" dirty="0" smtClean="0">
                <a:latin typeface="Barlow" panose="020B0604020202020204" charset="0"/>
              </a:rPr>
              <a:t>to add</a:t>
            </a:r>
            <a:r>
              <a:rPr lang="en-US" sz="2400" dirty="0" smtClean="0">
                <a:latin typeface="Barlow" panose="020B0604020202020204" charset="0"/>
              </a:rPr>
              <a:t> </a:t>
            </a:r>
            <a:r>
              <a:rPr lang="en-US" sz="2400" dirty="0" smtClean="0">
                <a:latin typeface="Barlow" panose="020B0604020202020204" charset="0"/>
              </a:rPr>
              <a:t>traceId, spanId in log message</a:t>
            </a:r>
            <a:r>
              <a:rPr lang="en-US" sz="2400" b="1" dirty="0" smtClean="0">
                <a:latin typeface="Barlow" panose="020B0604020202020204" charset="0"/>
              </a:rPr>
              <a:t>: [application name, traceId, spanId]</a:t>
            </a:r>
            <a:endParaRPr lang="en-US" sz="2400" dirty="0" smtClean="0"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185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147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Barlow</vt:lpstr>
      <vt:lpstr>Poppins</vt:lpstr>
      <vt:lpstr>Wingdings</vt:lpstr>
      <vt:lpstr>Gower template</vt:lpstr>
      <vt:lpstr>Spring Cloud Sleuth Tracing Log</vt:lpstr>
      <vt:lpstr>Spring Cloud Sleuth</vt:lpstr>
      <vt:lpstr>Traces</vt:lpstr>
      <vt:lpstr>TRACE ID vs SPAN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279</cp:revision>
  <dcterms:created xsi:type="dcterms:W3CDTF">2021-09-22T03:33:57Z</dcterms:created>
  <dcterms:modified xsi:type="dcterms:W3CDTF">2024-09-11T15:15:03Z</dcterms:modified>
</cp:coreProperties>
</file>