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0" r:id="rId9"/>
  </p:sldIdLst>
  <p:sldSz cx="9144000" cy="5143500" type="screen16x9"/>
  <p:notesSz cx="6858000" cy="9144000"/>
  <p:embeddedFontLs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Barlow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80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197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59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5819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752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799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1777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auth.n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5521362" cy="2165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4400" dirty="0" smtClean="0"/>
              <a:t>OAuth </a:t>
            </a:r>
            <a:r>
              <a:rPr lang="en-US" sz="4400" dirty="0" smtClean="0"/>
              <a:t>2 Security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OAuth</a:t>
            </a:r>
            <a:r>
              <a:rPr lang="en-US" sz="4400" dirty="0"/>
              <a:t> </a:t>
            </a:r>
            <a:r>
              <a:rPr lang="en-US" sz="4400" dirty="0" smtClean="0"/>
              <a:t>2.0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Barlow" panose="00000500000000000000" pitchFamily="2" charset="0"/>
              </a:rPr>
              <a:t>OAuth 2.0 is the </a:t>
            </a:r>
            <a:r>
              <a:rPr lang="en-US" b="1" dirty="0">
                <a:latin typeface="Barlow" panose="00000500000000000000" pitchFamily="2" charset="0"/>
              </a:rPr>
              <a:t>industry-standard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b="1" dirty="0">
                <a:latin typeface="Barlow" panose="00000500000000000000" pitchFamily="2" charset="0"/>
              </a:rPr>
              <a:t>protocol</a:t>
            </a:r>
            <a:r>
              <a:rPr lang="en-US" dirty="0">
                <a:latin typeface="Barlow" panose="00000500000000000000" pitchFamily="2" charset="0"/>
              </a:rPr>
              <a:t> for </a:t>
            </a:r>
            <a:r>
              <a:rPr lang="en-US" dirty="0" smtClean="0">
                <a:latin typeface="Barlow" panose="00000500000000000000" pitchFamily="2" charset="0"/>
              </a:rPr>
              <a:t>authorization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Provide</a:t>
            </a:r>
            <a:r>
              <a:rPr lang="en-US" b="1" dirty="0" smtClean="0">
                <a:latin typeface="Barlow" panose="00000500000000000000" pitchFamily="2" charset="0"/>
              </a:rPr>
              <a:t> simple</a:t>
            </a:r>
            <a:r>
              <a:rPr lang="en-US" dirty="0" smtClean="0">
                <a:latin typeface="Barlow" panose="00000500000000000000" pitchFamily="2" charset="0"/>
              </a:rPr>
              <a:t> and </a:t>
            </a:r>
            <a:r>
              <a:rPr lang="en-US" b="1" dirty="0" smtClean="0">
                <a:latin typeface="Barlow" panose="00000500000000000000" pitchFamily="2" charset="0"/>
              </a:rPr>
              <a:t>secure</a:t>
            </a:r>
            <a:r>
              <a:rPr lang="en-US" dirty="0" smtClean="0">
                <a:latin typeface="Barlow" panose="00000500000000000000" pitchFamily="2" charset="0"/>
              </a:rPr>
              <a:t> flow for web, mobile and desktop applications, others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Grant third-party applications to access</a:t>
            </a:r>
            <a:r>
              <a:rPr lang="en-US" b="1" dirty="0" smtClean="0">
                <a:latin typeface="Barlow" panose="00000500000000000000" pitchFamily="2" charset="0"/>
              </a:rPr>
              <a:t> </a:t>
            </a:r>
            <a:r>
              <a:rPr lang="en-US" b="1" i="1" dirty="0" smtClean="0">
                <a:latin typeface="Barlow" panose="00000500000000000000" pitchFamily="2" charset="0"/>
              </a:rPr>
              <a:t>protected resource</a:t>
            </a:r>
            <a:r>
              <a:rPr lang="en-US" dirty="0" smtClean="0">
                <a:latin typeface="Barlow" panose="00000500000000000000" pitchFamily="2" charset="0"/>
              </a:rPr>
              <a:t> on </a:t>
            </a:r>
            <a:r>
              <a:rPr lang="en-US" b="1" i="1" dirty="0" smtClean="0">
                <a:latin typeface="Barlow" panose="00000500000000000000" pitchFamily="2" charset="0"/>
              </a:rPr>
              <a:t>behalf of owner or itself</a:t>
            </a:r>
            <a:r>
              <a:rPr lang="en-US" dirty="0" smtClean="0">
                <a:latin typeface="Barlow" panose="00000500000000000000" pitchFamily="2" charset="0"/>
              </a:rPr>
              <a:t> with </a:t>
            </a:r>
            <a:r>
              <a:rPr lang="en-US" b="1" i="1" dirty="0" smtClean="0">
                <a:latin typeface="Barlow" panose="00000500000000000000" pitchFamily="2" charset="0"/>
              </a:rPr>
              <a:t>access token</a:t>
            </a:r>
            <a:r>
              <a:rPr lang="en-US" dirty="0" smtClean="0">
                <a:latin typeface="Barlow" panose="00000500000000000000" pitchFamily="2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OAuth </a:t>
            </a:r>
            <a:r>
              <a:rPr lang="en-US" dirty="0">
                <a:latin typeface="Barlow" panose="00000500000000000000" pitchFamily="2" charset="0"/>
              </a:rPr>
              <a:t>2.0 is the right choice for </a:t>
            </a:r>
            <a:r>
              <a:rPr lang="en-US" b="1" dirty="0">
                <a:latin typeface="Barlow" panose="00000500000000000000" pitchFamily="2" charset="0"/>
              </a:rPr>
              <a:t>securing </a:t>
            </a:r>
            <a:r>
              <a:rPr lang="en-US" b="1" dirty="0" smtClean="0">
                <a:latin typeface="Barlow" panose="00000500000000000000" pitchFamily="2" charset="0"/>
              </a:rPr>
              <a:t>their APIs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980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OAuth</a:t>
            </a:r>
            <a:r>
              <a:rPr lang="en-US" sz="4400" dirty="0"/>
              <a:t> 2.0 Roles 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>
                <a:latin typeface="Barlow" panose="00000500000000000000" pitchFamily="2" charset="0"/>
              </a:rPr>
              <a:t>Resource Server</a:t>
            </a:r>
            <a:r>
              <a:rPr lang="en-US" sz="2100" dirty="0">
                <a:latin typeface="Barlow" panose="00000500000000000000" pitchFamily="2" charset="0"/>
              </a:rPr>
              <a:t>: Server hosting the protected resources </a:t>
            </a:r>
            <a:endParaRPr lang="en-US" sz="2100" dirty="0" smtClean="0">
              <a:latin typeface="Barlow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100" b="1" dirty="0" smtClean="0">
                <a:latin typeface="Barlow" panose="00000500000000000000" pitchFamily="2" charset="0"/>
              </a:rPr>
              <a:t>Resource </a:t>
            </a:r>
            <a:r>
              <a:rPr lang="en-US" sz="2100" b="1" dirty="0">
                <a:latin typeface="Barlow" panose="00000500000000000000" pitchFamily="2" charset="0"/>
              </a:rPr>
              <a:t>Owner</a:t>
            </a:r>
            <a:r>
              <a:rPr lang="en-US" sz="2100" dirty="0">
                <a:latin typeface="Barlow" panose="00000500000000000000" pitchFamily="2" charset="0"/>
              </a:rPr>
              <a:t>: An </a:t>
            </a:r>
            <a:r>
              <a:rPr lang="en-US" sz="2100" dirty="0" smtClean="0">
                <a:latin typeface="Barlow" panose="00000500000000000000" pitchFamily="2" charset="0"/>
              </a:rPr>
              <a:t>entity (End User) </a:t>
            </a:r>
            <a:r>
              <a:rPr lang="en-US" sz="2100" dirty="0">
                <a:latin typeface="Barlow" panose="00000500000000000000" pitchFamily="2" charset="0"/>
              </a:rPr>
              <a:t>capable of granting access to a protected resource</a:t>
            </a:r>
            <a:r>
              <a:rPr lang="en-US" sz="2100" dirty="0" smtClean="0">
                <a:latin typeface="Barlow" panose="00000500000000000000" pitchFamily="2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100" b="1" dirty="0" smtClean="0">
                <a:latin typeface="Barlow" panose="00000500000000000000" pitchFamily="2" charset="0"/>
              </a:rPr>
              <a:t>Client</a:t>
            </a:r>
            <a:r>
              <a:rPr lang="en-US" sz="2100" dirty="0">
                <a:latin typeface="Barlow" panose="00000500000000000000" pitchFamily="2" charset="0"/>
              </a:rPr>
              <a:t>: Application requesting access to a protected resource on behalf of the Resource Owner</a:t>
            </a:r>
            <a:r>
              <a:rPr lang="en-US" sz="2100" dirty="0" smtClean="0">
                <a:latin typeface="Barlow" panose="00000500000000000000" pitchFamily="2" charset="0"/>
              </a:rPr>
              <a:t>.</a:t>
            </a:r>
            <a:endParaRPr lang="en-US" sz="2100" dirty="0">
              <a:latin typeface="Barlow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sz="2100" b="1" dirty="0">
                <a:latin typeface="Barlow" panose="00000500000000000000" pitchFamily="2" charset="0"/>
              </a:rPr>
              <a:t>Authorization Server</a:t>
            </a:r>
            <a:r>
              <a:rPr lang="en-US" sz="2100" dirty="0">
                <a:latin typeface="Barlow" panose="00000500000000000000" pitchFamily="2" charset="0"/>
              </a:rPr>
              <a:t>: Server that authenticates the Resource Owner and issues access tokens after getting proper authorization. </a:t>
            </a:r>
          </a:p>
        </p:txBody>
      </p:sp>
    </p:spTree>
    <p:extLst>
      <p:ext uri="{BB962C8B-B14F-4D97-AF65-F5344CB8AC3E}">
        <p14:creationId xmlns:p14="http://schemas.microsoft.com/office/powerpoint/2010/main" val="357558763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519" y="348265"/>
            <a:ext cx="5855730" cy="44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98086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4400" dirty="0"/>
              <a:t>Access </a:t>
            </a:r>
            <a:r>
              <a:rPr lang="en-US" sz="4400" dirty="0" smtClean="0"/>
              <a:t>vs </a:t>
            </a:r>
            <a:r>
              <a:rPr lang="en-US" sz="4400" dirty="0"/>
              <a:t>Refresh Token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425942"/>
            <a:ext cx="7834747" cy="3399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100" b="1" dirty="0" smtClean="0">
                <a:latin typeface="Barlow" panose="00000500000000000000" pitchFamily="2" charset="0"/>
              </a:rPr>
              <a:t>Access Token</a:t>
            </a:r>
            <a:r>
              <a:rPr lang="en-US" sz="2100" dirty="0" smtClean="0">
                <a:latin typeface="Barlow" panose="00000500000000000000" pitchFamily="2" charset="0"/>
              </a:rPr>
              <a:t>: a authorized string issued to client with scopes and short expired time. </a:t>
            </a:r>
            <a:endParaRPr lang="en-US" sz="2100" dirty="0">
              <a:latin typeface="Barlow" panose="00000500000000000000" pitchFamily="2" charset="0"/>
            </a:endParaRPr>
          </a:p>
          <a:p>
            <a:pPr lvl="1">
              <a:lnSpc>
                <a:spcPct val="120000"/>
              </a:lnSpc>
            </a:pPr>
            <a:r>
              <a:rPr lang="en-US" sz="2100" i="1" dirty="0" smtClean="0">
                <a:latin typeface="Barlow" panose="00000500000000000000" pitchFamily="2" charset="0"/>
              </a:rPr>
              <a:t>Resource owner</a:t>
            </a:r>
            <a:r>
              <a:rPr lang="en-US" sz="2100" dirty="0" smtClean="0">
                <a:latin typeface="Barlow" panose="00000500000000000000" pitchFamily="2" charset="0"/>
              </a:rPr>
              <a:t> grants token. </a:t>
            </a:r>
            <a:r>
              <a:rPr lang="en-US" sz="2100" i="1" dirty="0" smtClean="0">
                <a:latin typeface="Barlow" panose="00000500000000000000" pitchFamily="2" charset="0"/>
              </a:rPr>
              <a:t>OAuth Server</a:t>
            </a:r>
            <a:r>
              <a:rPr lang="en-US" sz="2100" dirty="0" smtClean="0">
                <a:latin typeface="Barlow" panose="00000500000000000000" pitchFamily="2" charset="0"/>
              </a:rPr>
              <a:t> generates it. </a:t>
            </a:r>
            <a:r>
              <a:rPr lang="en-US" sz="2100" i="1" dirty="0" smtClean="0">
                <a:latin typeface="Barlow" panose="00000500000000000000" pitchFamily="2" charset="0"/>
              </a:rPr>
              <a:t>Resource Server</a:t>
            </a:r>
            <a:r>
              <a:rPr lang="en-US" sz="2100" dirty="0" smtClean="0">
                <a:latin typeface="Barlow" panose="00000500000000000000" pitchFamily="2" charset="0"/>
              </a:rPr>
              <a:t> verifies valid token</a:t>
            </a:r>
          </a:p>
          <a:p>
            <a:pPr>
              <a:lnSpc>
                <a:spcPct val="120000"/>
              </a:lnSpc>
            </a:pPr>
            <a:r>
              <a:rPr lang="en-US" sz="2100" b="1" dirty="0" smtClean="0">
                <a:latin typeface="Barlow" panose="00000500000000000000" pitchFamily="2" charset="0"/>
              </a:rPr>
              <a:t>Refresh Token</a:t>
            </a:r>
            <a:r>
              <a:rPr lang="en-US" sz="2100" dirty="0" smtClean="0">
                <a:latin typeface="Barlow" panose="00000500000000000000" pitchFamily="2" charset="0"/>
              </a:rPr>
              <a:t>: </a:t>
            </a:r>
            <a:r>
              <a:rPr lang="en-US" sz="2100" dirty="0">
                <a:latin typeface="Barlow" panose="00000500000000000000" pitchFamily="2" charset="0"/>
              </a:rPr>
              <a:t>issued </a:t>
            </a:r>
            <a:r>
              <a:rPr lang="en-US" sz="2100" dirty="0" smtClean="0">
                <a:latin typeface="Barlow" panose="00000500000000000000" pitchFamily="2" charset="0"/>
              </a:rPr>
              <a:t>along </a:t>
            </a:r>
            <a:r>
              <a:rPr lang="en-US" sz="2100" dirty="0">
                <a:latin typeface="Barlow" panose="00000500000000000000" pitchFamily="2" charset="0"/>
              </a:rPr>
              <a:t>with access </a:t>
            </a:r>
            <a:r>
              <a:rPr lang="en-US" sz="2100" dirty="0" smtClean="0">
                <a:latin typeface="Barlow" panose="00000500000000000000" pitchFamily="2" charset="0"/>
              </a:rPr>
              <a:t>token, longer expired time to request a new access token from OAuth Server</a:t>
            </a:r>
          </a:p>
          <a:p>
            <a:pPr>
              <a:lnSpc>
                <a:spcPct val="120000"/>
              </a:lnSpc>
            </a:pPr>
            <a:r>
              <a:rPr lang="en-US" sz="2100" b="1" dirty="0" smtClean="0">
                <a:latin typeface="Barlow" panose="00000500000000000000" pitchFamily="2" charset="0"/>
              </a:rPr>
              <a:t>JSON </a:t>
            </a:r>
            <a:r>
              <a:rPr lang="en-US" sz="2100" b="1" dirty="0">
                <a:latin typeface="Barlow" panose="00000500000000000000" pitchFamily="2" charset="0"/>
              </a:rPr>
              <a:t>Web </a:t>
            </a:r>
            <a:r>
              <a:rPr lang="en-US" sz="2100" b="1" dirty="0" smtClean="0">
                <a:latin typeface="Barlow" panose="00000500000000000000" pitchFamily="2" charset="0"/>
              </a:rPr>
              <a:t>Token (JWT)</a:t>
            </a:r>
            <a:r>
              <a:rPr lang="en-US" sz="2100" dirty="0" smtClean="0">
                <a:latin typeface="Barlow" panose="00000500000000000000" pitchFamily="2" charset="0"/>
              </a:rPr>
              <a:t>: </a:t>
            </a:r>
            <a:r>
              <a:rPr lang="en-US" sz="2100" dirty="0">
                <a:latin typeface="Barlow" panose="00000500000000000000" pitchFamily="2" charset="0"/>
              </a:rPr>
              <a:t>is a way to </a:t>
            </a:r>
            <a:r>
              <a:rPr lang="en-US" sz="2100" b="1" dirty="0" smtClean="0">
                <a:latin typeface="Barlow" panose="00000500000000000000" pitchFamily="2" charset="0"/>
              </a:rPr>
              <a:t>encode</a:t>
            </a:r>
            <a:r>
              <a:rPr lang="en-US" sz="2100" dirty="0" smtClean="0">
                <a:latin typeface="Barlow" panose="00000500000000000000" pitchFamily="2" charset="0"/>
              </a:rPr>
              <a:t> </a:t>
            </a:r>
            <a:r>
              <a:rPr lang="en-US" sz="2100" dirty="0">
                <a:latin typeface="Barlow" panose="00000500000000000000" pitchFamily="2" charset="0"/>
              </a:rPr>
              <a:t>all relevant parts of an </a:t>
            </a:r>
            <a:r>
              <a:rPr lang="en-US" sz="2100" dirty="0" smtClean="0">
                <a:latin typeface="Barlow" panose="00000500000000000000" pitchFamily="2" charset="0"/>
              </a:rPr>
              <a:t>token (JSON)  </a:t>
            </a:r>
            <a:r>
              <a:rPr lang="en-US" sz="2100" dirty="0">
                <a:latin typeface="Barlow" panose="00000500000000000000" pitchFamily="2" charset="0"/>
              </a:rPr>
              <a:t>into the </a:t>
            </a:r>
            <a:r>
              <a:rPr lang="en-US" sz="2100" dirty="0" smtClean="0">
                <a:latin typeface="Barlow" panose="00000500000000000000" pitchFamily="2" charset="0"/>
              </a:rPr>
              <a:t>signed token itself (String)</a:t>
            </a:r>
          </a:p>
          <a:p>
            <a:pPr>
              <a:lnSpc>
                <a:spcPct val="120000"/>
              </a:lnSpc>
            </a:pPr>
            <a:endParaRPr lang="en-US" sz="21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9164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124391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 smtClean="0"/>
              <a:t>Client </a:t>
            </a:r>
            <a:r>
              <a:rPr lang="en-US" dirty="0"/>
              <a:t>Registration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425943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latin typeface="Barlow" panose="00000500000000000000" pitchFamily="2" charset="0"/>
              </a:rPr>
              <a:t>Must </a:t>
            </a:r>
            <a:r>
              <a:rPr lang="en-US" sz="2000" dirty="0">
                <a:latin typeface="Barlow" panose="00000500000000000000" pitchFamily="2" charset="0"/>
              </a:rPr>
              <a:t>register </a:t>
            </a:r>
            <a:r>
              <a:rPr lang="en-US" sz="2000" dirty="0" smtClean="0">
                <a:latin typeface="Barlow" panose="00000500000000000000" pitchFamily="2" charset="0"/>
              </a:rPr>
              <a:t>client </a:t>
            </a:r>
            <a:r>
              <a:rPr lang="en-US" sz="2000" dirty="0">
                <a:latin typeface="Barlow" panose="00000500000000000000" pitchFamily="2" charset="0"/>
              </a:rPr>
              <a:t>application with the </a:t>
            </a:r>
            <a:r>
              <a:rPr lang="en-US" sz="2000" dirty="0" smtClean="0">
                <a:latin typeface="Barlow" panose="00000500000000000000" pitchFamily="2" charset="0"/>
              </a:rPr>
              <a:t>OAuth Server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Barlow" panose="00000500000000000000" pitchFamily="2" charset="0"/>
              </a:rPr>
              <a:t>Application </a:t>
            </a:r>
            <a:r>
              <a:rPr lang="en-US" sz="2000" b="1" dirty="0" smtClean="0">
                <a:latin typeface="Barlow" panose="00000500000000000000" pitchFamily="2" charset="0"/>
              </a:rPr>
              <a:t>Name </a:t>
            </a:r>
            <a:r>
              <a:rPr lang="en-US" sz="2000" dirty="0" smtClean="0">
                <a:latin typeface="Barlow" panose="00000500000000000000" pitchFamily="2" charset="0"/>
              </a:rPr>
              <a:t>and</a:t>
            </a:r>
            <a:r>
              <a:rPr lang="en-US" sz="2000" b="1" dirty="0" smtClean="0">
                <a:latin typeface="Barlow" panose="00000500000000000000" pitchFamily="2" charset="0"/>
              </a:rPr>
              <a:t>  </a:t>
            </a:r>
            <a:r>
              <a:rPr lang="en-US" sz="2000" b="1" dirty="0">
                <a:latin typeface="Barlow" panose="00000500000000000000" pitchFamily="2" charset="0"/>
              </a:rPr>
              <a:t>Website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Barlow" panose="00000500000000000000" pitchFamily="2" charset="0"/>
              </a:rPr>
              <a:t>Redirect URI </a:t>
            </a:r>
            <a:r>
              <a:rPr lang="en-US" sz="2000" dirty="0">
                <a:latin typeface="Barlow" panose="00000500000000000000" pitchFamily="2" charset="0"/>
              </a:rPr>
              <a:t>or</a:t>
            </a:r>
            <a:r>
              <a:rPr lang="en-US" sz="2000" b="1" dirty="0">
                <a:latin typeface="Barlow" panose="00000500000000000000" pitchFamily="2" charset="0"/>
              </a:rPr>
              <a:t> Callback </a:t>
            </a:r>
            <a:r>
              <a:rPr lang="en-US" sz="2000" b="1" dirty="0" smtClean="0">
                <a:latin typeface="Barlow" panose="00000500000000000000" pitchFamily="2" charset="0"/>
              </a:rPr>
              <a:t>URL</a:t>
            </a:r>
            <a:r>
              <a:rPr lang="en-US" sz="2000" dirty="0" smtClean="0">
                <a:latin typeface="Barlow" panose="00000500000000000000" pitchFamily="2" charset="0"/>
              </a:rPr>
              <a:t> after user </a:t>
            </a:r>
            <a:r>
              <a:rPr lang="en-US" sz="2000" dirty="0">
                <a:latin typeface="Barlow" panose="00000500000000000000" pitchFamily="2" charset="0"/>
              </a:rPr>
              <a:t>authorize (or deny</a:t>
            </a:r>
            <a:r>
              <a:rPr lang="en-US" sz="2000" dirty="0" smtClean="0">
                <a:latin typeface="Barlow" panose="00000500000000000000" pitchFamily="2" charset="0"/>
              </a:rPr>
              <a:t>), </a:t>
            </a:r>
            <a:r>
              <a:rPr lang="en-US" sz="2000" dirty="0">
                <a:latin typeface="Barlow" panose="00000500000000000000" pitchFamily="2" charset="0"/>
              </a:rPr>
              <a:t>client</a:t>
            </a:r>
            <a:r>
              <a:rPr lang="en-US" sz="2000" dirty="0" smtClean="0">
                <a:latin typeface="Barlow" panose="00000500000000000000" pitchFamily="2" charset="0"/>
              </a:rPr>
              <a:t> </a:t>
            </a:r>
            <a:r>
              <a:rPr lang="en-US" sz="2000" dirty="0">
                <a:latin typeface="Barlow" panose="00000500000000000000" pitchFamily="2" charset="0"/>
              </a:rPr>
              <a:t>application </a:t>
            </a:r>
            <a:r>
              <a:rPr lang="en-US" sz="2000" dirty="0" smtClean="0">
                <a:latin typeface="Barlow" panose="00000500000000000000" pitchFamily="2" charset="0"/>
              </a:rPr>
              <a:t>will </a:t>
            </a:r>
            <a:r>
              <a:rPr lang="en-US" sz="2000" dirty="0">
                <a:latin typeface="Barlow" panose="00000500000000000000" pitchFamily="2" charset="0"/>
              </a:rPr>
              <a:t>handle authorization codes or access tokens</a:t>
            </a:r>
            <a:r>
              <a:rPr lang="en-US" sz="2000" dirty="0" smtClean="0">
                <a:latin typeface="Barlow" panose="00000500000000000000" pitchFamily="2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sz="2000" b="1" dirty="0">
                <a:latin typeface="Barlow" panose="00000500000000000000" pitchFamily="2" charset="0"/>
              </a:rPr>
              <a:t>Client ID</a:t>
            </a:r>
            <a:r>
              <a:rPr lang="en-US" sz="2000" dirty="0">
                <a:latin typeface="Barlow" panose="00000500000000000000" pitchFamily="2" charset="0"/>
              </a:rPr>
              <a:t> </a:t>
            </a:r>
            <a:r>
              <a:rPr lang="en-US" sz="2000" dirty="0" smtClean="0">
                <a:latin typeface="Barlow" panose="00000500000000000000" pitchFamily="2" charset="0"/>
              </a:rPr>
              <a:t>and </a:t>
            </a:r>
            <a:r>
              <a:rPr lang="en-US" sz="2000" b="1" dirty="0">
                <a:latin typeface="Barlow" panose="00000500000000000000" pitchFamily="2" charset="0"/>
              </a:rPr>
              <a:t>Client </a:t>
            </a:r>
            <a:r>
              <a:rPr lang="en-US" sz="2000" b="1" dirty="0" smtClean="0">
                <a:latin typeface="Barlow" panose="00000500000000000000" pitchFamily="2" charset="0"/>
              </a:rPr>
              <a:t>Secret</a:t>
            </a:r>
            <a:r>
              <a:rPr lang="en-US" sz="2000" dirty="0" smtClean="0">
                <a:latin typeface="Barlow" panose="00000500000000000000" pitchFamily="2" charset="0"/>
              </a:rPr>
              <a:t> are </a:t>
            </a:r>
            <a:r>
              <a:rPr lang="en-US" sz="2000" i="1" dirty="0">
                <a:latin typeface="Barlow" panose="00000500000000000000" pitchFamily="2" charset="0"/>
              </a:rPr>
              <a:t>client credentials</a:t>
            </a:r>
            <a:r>
              <a:rPr lang="en-US" sz="2000" dirty="0">
                <a:latin typeface="Barlow" panose="00000500000000000000" pitchFamily="2" charset="0"/>
              </a:rPr>
              <a:t> </a:t>
            </a:r>
            <a:r>
              <a:rPr lang="en-US" sz="2000" dirty="0" smtClean="0">
                <a:latin typeface="Barlow" panose="00000500000000000000" pitchFamily="2" charset="0"/>
              </a:rPr>
              <a:t>issued  by OAuth Server. </a:t>
            </a:r>
            <a:r>
              <a:rPr lang="en-US" sz="2000" dirty="0">
                <a:latin typeface="Barlow" panose="00000500000000000000" pitchFamily="2" charset="0"/>
              </a:rPr>
              <a:t>Client </a:t>
            </a:r>
            <a:r>
              <a:rPr lang="en-US" sz="2000" dirty="0" smtClean="0">
                <a:latin typeface="Barlow" panose="00000500000000000000" pitchFamily="2" charset="0"/>
              </a:rPr>
              <a:t>ID is public , </a:t>
            </a:r>
            <a:r>
              <a:rPr lang="en-US" sz="2000" dirty="0">
                <a:latin typeface="Barlow" panose="00000500000000000000" pitchFamily="2" charset="0"/>
              </a:rPr>
              <a:t>Client </a:t>
            </a:r>
            <a:r>
              <a:rPr lang="en-US" sz="2000" dirty="0" smtClean="0">
                <a:latin typeface="Barlow" panose="00000500000000000000" pitchFamily="2" charset="0"/>
              </a:rPr>
              <a:t>Secret is private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Barlow" panose="00000500000000000000" pitchFamily="2" charset="0"/>
              </a:rPr>
              <a:t>Scopes</a:t>
            </a:r>
            <a:r>
              <a:rPr lang="en-US" sz="2000" dirty="0" smtClean="0">
                <a:latin typeface="Barlow" panose="00000500000000000000" pitchFamily="2" charset="0"/>
              </a:rPr>
              <a:t>: limit access grant of client to owner’s resource</a:t>
            </a:r>
          </a:p>
          <a:p>
            <a:pPr lvl="1">
              <a:lnSpc>
                <a:spcPct val="120000"/>
              </a:lnSpc>
            </a:pPr>
            <a:r>
              <a:rPr lang="en-US" sz="2000" b="1" dirty="0" smtClean="0">
                <a:latin typeface="Barlow" panose="00000500000000000000" pitchFamily="2" charset="0"/>
              </a:rPr>
              <a:t>Grant types</a:t>
            </a:r>
            <a:r>
              <a:rPr lang="en-US" sz="2000" dirty="0" smtClean="0">
                <a:latin typeface="Barlow" panose="00000500000000000000" pitchFamily="2" charset="0"/>
              </a:rPr>
              <a:t>: are </a:t>
            </a:r>
            <a:r>
              <a:rPr lang="en-US" sz="2000" dirty="0">
                <a:latin typeface="Barlow" panose="00000500000000000000" pitchFamily="2" charset="0"/>
              </a:rPr>
              <a:t>flows to get an access </a:t>
            </a:r>
            <a:r>
              <a:rPr lang="en-US" sz="2000" dirty="0" smtClean="0">
                <a:latin typeface="Barlow" panose="00000500000000000000" pitchFamily="2" charset="0"/>
              </a:rPr>
              <a:t>token</a:t>
            </a:r>
            <a:endParaRPr lang="en-US" sz="2000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1661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dirty="0"/>
              <a:t>Grant types</a:t>
            </a:r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292431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Barlow" panose="00000500000000000000" pitchFamily="2" charset="0"/>
              </a:rPr>
              <a:t>Authorization </a:t>
            </a:r>
            <a:r>
              <a:rPr lang="en-US" dirty="0" smtClean="0">
                <a:latin typeface="Barlow" panose="00000500000000000000" pitchFamily="2" charset="0"/>
              </a:rPr>
              <a:t>Code</a:t>
            </a:r>
            <a:endParaRPr lang="en-US" dirty="0">
              <a:latin typeface="Barlow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Barlow" panose="00000500000000000000" pitchFamily="2" charset="0"/>
              </a:rPr>
              <a:t>Client </a:t>
            </a:r>
            <a:r>
              <a:rPr lang="en-US" dirty="0" smtClean="0">
                <a:latin typeface="Barlow" panose="00000500000000000000" pitchFamily="2" charset="0"/>
              </a:rPr>
              <a:t>Credentials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Device Code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Barlow" panose="00000500000000000000" pitchFamily="2" charset="0"/>
              </a:rPr>
              <a:t>Refresh Token</a:t>
            </a:r>
          </a:p>
          <a:p>
            <a:pPr>
              <a:lnSpc>
                <a:spcPct val="120000"/>
              </a:lnSpc>
            </a:pPr>
            <a:r>
              <a:rPr lang="en-US" u="sng" dirty="0" smtClean="0">
                <a:latin typeface="Barlow" panose="00000500000000000000" pitchFamily="2" charset="0"/>
              </a:rPr>
              <a:t>Implicit Flow</a:t>
            </a:r>
            <a:endParaRPr lang="en-US" u="sng" dirty="0">
              <a:latin typeface="Barlow" panose="00000500000000000000" pitchFamily="2" charset="0"/>
            </a:endParaRPr>
          </a:p>
          <a:p>
            <a:pPr>
              <a:lnSpc>
                <a:spcPct val="120000"/>
              </a:lnSpc>
            </a:pPr>
            <a:r>
              <a:rPr lang="en-US" u="sng" dirty="0" smtClean="0">
                <a:latin typeface="Barlow" panose="00000500000000000000" pitchFamily="2" charset="0"/>
              </a:rPr>
              <a:t>Password Flow</a:t>
            </a:r>
            <a:endParaRPr lang="en-US" u="sng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3832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 smtClean="0"/>
              <a:t>Reference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672259"/>
            <a:ext cx="7834747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>
                <a:hlinkClick r:id="rId3"/>
              </a:rPr>
              <a:t>https://oauth.net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615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226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Poppins</vt:lpstr>
      <vt:lpstr>Barlow</vt:lpstr>
      <vt:lpstr>Gower template</vt:lpstr>
      <vt:lpstr>OAuth 2 Security</vt:lpstr>
      <vt:lpstr>OAuth 2.0</vt:lpstr>
      <vt:lpstr>OAuth 2.0 Roles </vt:lpstr>
      <vt:lpstr>PowerPoint Presentation</vt:lpstr>
      <vt:lpstr>Access vs Refresh Token</vt:lpstr>
      <vt:lpstr>Client Registration</vt:lpstr>
      <vt:lpstr>Grant types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425</cp:revision>
  <dcterms:created xsi:type="dcterms:W3CDTF">2021-09-22T03:33:57Z</dcterms:created>
  <dcterms:modified xsi:type="dcterms:W3CDTF">2021-10-19T15:44:39Z</dcterms:modified>
</cp:coreProperties>
</file>