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7"/>
  </p:notesMasterIdLst>
  <p:sldIdLst>
    <p:sldId id="256" r:id="rId2"/>
    <p:sldId id="261" r:id="rId3"/>
    <p:sldId id="258" r:id="rId4"/>
    <p:sldId id="262" r:id="rId5"/>
    <p:sldId id="263" r:id="rId6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8"/>
      <p: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Bahnschrift SemiBold" panose="020B0502040204020203" pitchFamily="34" charset="0"/>
      <p:bold r:id="rId14"/>
    </p:embeddedFont>
    <p:embeddedFont>
      <p:font typeface="Tahoma" panose="020B0604030504040204" pitchFamily="34" charset="0"/>
      <p:regular r:id="rId15"/>
      <p:bold r:id="rId16"/>
    </p:embeddedFont>
    <p:embeddedFont>
      <p:font typeface="Bahnschrift Light" panose="020B0502040204020203" pitchFamily="34" charset="0"/>
      <p:regular r:id="rId17"/>
    </p:embeddedFont>
    <p:embeddedFont>
      <p:font typeface="Barlow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authorization-server" TargetMode="External"/><Relationship Id="rId2" Type="http://schemas.openxmlformats.org/officeDocument/2006/relationships/hyperlink" Target="https://docs.spring.io/spring-authorization-server/reference/guides/how-to-jp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762000"/>
            <a:ext cx="4525035" cy="271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4000" b="1" dirty="0" smtClean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Oauth2 Authorization Code</a:t>
            </a:r>
            <a:r>
              <a:rPr lang="en-US" sz="4800" dirty="0" smtClean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4800" dirty="0" smtClean="0">
                <a:solidFill>
                  <a:srgbClr val="92D050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3400" dirty="0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(Spring </a:t>
            </a:r>
            <a:r>
              <a:rPr lang="en-US" sz="3400" dirty="0" err="1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Auth</a:t>
            </a:r>
            <a:r>
              <a:rPr lang="en-US" sz="3400" dirty="0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Server)</a:t>
            </a:r>
            <a:endParaRPr lang="vi-VN" sz="3400" dirty="0">
              <a:solidFill>
                <a:srgbClr val="92D050"/>
              </a:solidFill>
              <a:latin typeface="Bahnschrift Light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84" y="978418"/>
            <a:ext cx="3675987" cy="3599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93" y="1172818"/>
            <a:ext cx="429359" cy="3445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Bahnschrift Light" panose="020B0502040204020203" pitchFamily="34" charset="0"/>
              </a:rPr>
              <a:t>OAuth </a:t>
            </a:r>
            <a:r>
              <a:rPr lang="en-US" sz="3600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2.0 Protocol</a:t>
            </a:r>
            <a:endParaRPr lang="en-US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OAuth 2.0 cung cấp một cách thức đơn giản và linh hoạt để cấp quyền truy cập cho các ứng </a:t>
            </a:r>
            <a:r>
              <a:rPr lang="vi-VN" dirty="0" smtClean="0">
                <a:latin typeface="Bahnschrift Light" panose="020B0502040204020203" pitchFamily="34" charset="0"/>
              </a:rPr>
              <a:t>dụng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OAuth 2.0 sử dụng Token, một chuỗi ký tự cấp quyền truy cập</a:t>
            </a:r>
            <a:r>
              <a:rPr lang="vi-VN" dirty="0" smtClean="0">
                <a:latin typeface="Bahnschrift Light" panose="020B0502040204020203" pitchFamily="34" charset="0"/>
              </a:rPr>
              <a:t>.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T</a:t>
            </a:r>
            <a:r>
              <a:rPr lang="vi-VN" dirty="0" smtClean="0">
                <a:latin typeface="Bahnschrift Light" panose="020B0502040204020203" pitchFamily="34" charset="0"/>
              </a:rPr>
              <a:t>ính </a:t>
            </a:r>
            <a:r>
              <a:rPr lang="vi-VN" dirty="0">
                <a:latin typeface="Bahnschrift Light" panose="020B0502040204020203" pitchFamily="34" charset="0"/>
              </a:rPr>
              <a:t>năng của OAuth 2.0 như</a:t>
            </a:r>
            <a:r>
              <a:rPr lang="vi-VN" dirty="0" smtClean="0">
                <a:latin typeface="Bahnschrift Light" panose="020B0502040204020203" pitchFamily="34" charset="0"/>
              </a:rPr>
              <a:t>: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Bahnschrift Light" panose="020B0502040204020203" pitchFamily="34" charset="0"/>
              </a:rPr>
              <a:t>Token-based</a:t>
            </a:r>
            <a:r>
              <a:rPr lang="vi-VN" dirty="0">
                <a:latin typeface="Bahnschrift Light" panose="020B0502040204020203" pitchFamily="34" charset="0"/>
              </a:rPr>
              <a:t>: Sử dụng token để xác thực và ủy quyền</a:t>
            </a:r>
            <a:r>
              <a:rPr lang="vi-VN" dirty="0" smtClean="0">
                <a:latin typeface="Bahnschrift Light" panose="020B0502040204020203" pitchFamily="34" charset="0"/>
              </a:rPr>
              <a:t>.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Bahnschrift Light" panose="020B0502040204020203" pitchFamily="34" charset="0"/>
              </a:rPr>
              <a:t>Client </a:t>
            </a:r>
            <a:r>
              <a:rPr lang="vi-VN" dirty="0">
                <a:latin typeface="Bahnschrift Light" panose="020B0502040204020203" pitchFamily="34" charset="0"/>
              </a:rPr>
              <a:t>Credentials: Cho phép ứng dụng xác thực chính nó</a:t>
            </a:r>
            <a:r>
              <a:rPr lang="vi-VN" dirty="0" smtClean="0">
                <a:latin typeface="Bahnschrift Light" panose="020B0502040204020203" pitchFamily="34" charset="0"/>
              </a:rPr>
              <a:t>.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vi-VN" dirty="0" smtClean="0">
                <a:latin typeface="Bahnschrift Light" panose="020B0502040204020203" pitchFamily="34" charset="0"/>
              </a:rPr>
              <a:t>Authorization </a:t>
            </a:r>
            <a:r>
              <a:rPr lang="vi-VN" dirty="0">
                <a:latin typeface="Bahnschrift Light" panose="020B0502040204020203" pitchFamily="34" charset="0"/>
              </a:rPr>
              <a:t>Code Flow: Một cách phổ biến để trao đổi mã xác thực để lấy </a:t>
            </a:r>
            <a:r>
              <a:rPr lang="vi-VN" dirty="0" smtClean="0">
                <a:latin typeface="Bahnschrift Light" panose="020B0502040204020203" pitchFamily="34" charset="0"/>
              </a:rPr>
              <a:t>token</a:t>
            </a:r>
            <a:endParaRPr lang="vi-V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OpenID</a:t>
            </a:r>
            <a:r>
              <a:rPr lang="en-US" sz="3600" b="1" dirty="0" smtClean="0">
                <a:solidFill>
                  <a:srgbClr val="92D050"/>
                </a:solidFill>
                <a:latin typeface="Bahnschrift Light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Connect 1.0 (OIDC)</a:t>
            </a:r>
            <a:endParaRPr lang="en-US" b="1" dirty="0">
              <a:latin typeface="Bahnschrift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OpenID Connect là một lớp xây dựng trên OAuth 2.0, tập trung </a:t>
            </a:r>
            <a:r>
              <a:rPr lang="vi-VN" dirty="0" smtClean="0">
                <a:latin typeface="Bahnschrift Light" panose="020B0502040204020203" pitchFamily="34" charset="0"/>
              </a:rPr>
              <a:t>vào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định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danh</a:t>
            </a:r>
            <a:r>
              <a:rPr lang="en-US" dirty="0" smtClean="0">
                <a:latin typeface="Bahnschrift Light" panose="020B0502040204020203" pitchFamily="34" charset="0"/>
              </a:rPr>
              <a:t>,</a:t>
            </a:r>
            <a:r>
              <a:rPr lang="vi-VN" dirty="0" smtClean="0">
                <a:latin typeface="Bahnschrift Light" panose="020B0502040204020203" pitchFamily="34" charset="0"/>
              </a:rPr>
              <a:t> </a:t>
            </a:r>
            <a:r>
              <a:rPr lang="vi-VN" dirty="0">
                <a:latin typeface="Bahnschrift Light" panose="020B0502040204020203" pitchFamily="34" charset="0"/>
              </a:rPr>
              <a:t>xác thực người dùng và cung cấp thông tin cơ bản về người dùng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 Light" panose="020B0502040204020203" pitchFamily="34" charset="0"/>
              </a:rPr>
              <a:t>H</a:t>
            </a:r>
            <a:r>
              <a:rPr lang="vi-VN" dirty="0" smtClean="0">
                <a:latin typeface="Bahnschrift Light" panose="020B0502040204020203" pitchFamily="34" charset="0"/>
              </a:rPr>
              <a:t>oạt động</a:t>
            </a:r>
            <a:r>
              <a:rPr lang="en-US" dirty="0" smtClean="0">
                <a:latin typeface="Bahnschrift Light" panose="020B0502040204020203" pitchFamily="34" charset="0"/>
              </a:rPr>
              <a:t> d</a:t>
            </a:r>
            <a:r>
              <a:rPr lang="vi-VN" dirty="0" smtClean="0">
                <a:latin typeface="Bahnschrift Light" panose="020B0502040204020203" pitchFamily="34" charset="0"/>
              </a:rPr>
              <a:t>ựa </a:t>
            </a:r>
            <a:r>
              <a:rPr lang="vi-VN" dirty="0">
                <a:latin typeface="Bahnschrift Light" panose="020B0502040204020203" pitchFamily="34" charset="0"/>
              </a:rPr>
              <a:t>trên OAuth 2.0, sử dụng token để xác </a:t>
            </a:r>
            <a:r>
              <a:rPr lang="vi-VN" dirty="0" smtClean="0">
                <a:latin typeface="Bahnschrift Light" panose="020B0502040204020203" pitchFamily="34" charset="0"/>
              </a:rPr>
              <a:t>thực</a:t>
            </a:r>
            <a:r>
              <a:rPr lang="en-US" dirty="0" smtClean="0">
                <a:latin typeface="Bahnschrift Light" panose="020B0502040204020203" pitchFamily="34" charset="0"/>
              </a:rPr>
              <a:t>, </a:t>
            </a:r>
            <a:r>
              <a:rPr lang="en-US" dirty="0" err="1" smtClean="0">
                <a:latin typeface="Bahnschrift Light" panose="020B0502040204020203" pitchFamily="34" charset="0"/>
              </a:rPr>
              <a:t>ủy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quyền</a:t>
            </a:r>
            <a:endParaRPr lang="vi-VN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Sử dụng phổ </a:t>
            </a:r>
            <a:r>
              <a:rPr lang="vi-VN" dirty="0" smtClean="0">
                <a:latin typeface="Bahnschrift Light" panose="020B0502040204020203" pitchFamily="34" charset="0"/>
              </a:rPr>
              <a:t>biến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trong</a:t>
            </a:r>
            <a:r>
              <a:rPr lang="vi-VN" dirty="0" smtClean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</a:rPr>
              <a:t>ứ</a:t>
            </a:r>
            <a:r>
              <a:rPr lang="vi-VN" dirty="0" smtClean="0">
                <a:latin typeface="Bahnschrift Light" panose="020B0502040204020203" pitchFamily="34" charset="0"/>
              </a:rPr>
              <a:t>ng </a:t>
            </a:r>
            <a:r>
              <a:rPr lang="vi-VN" dirty="0">
                <a:latin typeface="Bahnschrift Light" panose="020B0502040204020203" pitchFamily="34" charset="0"/>
              </a:rPr>
              <a:t>dụng web, di </a:t>
            </a:r>
            <a:r>
              <a:rPr lang="vi-VN" dirty="0" smtClean="0">
                <a:latin typeface="Bahnschrift Light" panose="020B0502040204020203" pitchFamily="34" charset="0"/>
              </a:rPr>
              <a:t>động</a:t>
            </a:r>
            <a:r>
              <a:rPr lang="en-US" dirty="0" smtClean="0">
                <a:latin typeface="Bahnschrift Light" panose="020B0502040204020203" pitchFamily="34" charset="0"/>
              </a:rPr>
              <a:t>, API</a:t>
            </a:r>
            <a:endParaRPr lang="vi-VN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atin typeface="Bahnschrift Light" panose="020B0502040204020203" pitchFamily="34" charset="0"/>
              </a:rPr>
              <a:t>Kiểm soát truy </a:t>
            </a:r>
            <a:r>
              <a:rPr lang="vi-VN" dirty="0" smtClean="0">
                <a:latin typeface="Bahnschrift Light" panose="020B0502040204020203" pitchFamily="34" charset="0"/>
              </a:rPr>
              <a:t>cập</a:t>
            </a:r>
            <a:r>
              <a:rPr lang="en-US" dirty="0" smtClean="0">
                <a:latin typeface="Bahnschrift Light" panose="020B0502040204020203" pitchFamily="34" charset="0"/>
              </a:rPr>
              <a:t> c</a:t>
            </a:r>
            <a:r>
              <a:rPr lang="vi-VN" dirty="0" smtClean="0">
                <a:latin typeface="Bahnschrift Light" panose="020B0502040204020203" pitchFamily="34" charset="0"/>
              </a:rPr>
              <a:t>hủ </a:t>
            </a:r>
            <a:r>
              <a:rPr lang="vi-VN" dirty="0">
                <a:latin typeface="Bahnschrift Light" panose="020B0502040204020203" pitchFamily="34" charset="0"/>
              </a:rPr>
              <a:t>yếu dựa trên </a:t>
            </a:r>
            <a:r>
              <a:rPr lang="vi-VN" dirty="0" smtClean="0">
                <a:latin typeface="Bahnschrift Light" panose="020B0502040204020203" pitchFamily="34" charset="0"/>
              </a:rPr>
              <a:t>scope</a:t>
            </a:r>
            <a:endParaRPr lang="vi-VN" dirty="0">
              <a:latin typeface="Bahnschrift Ligh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Bahnschrift Light" panose="020B0502040204020203" pitchFamily="34" charset="0"/>
              </a:rPr>
              <a:t>Đơn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giản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và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dễ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tích</a:t>
            </a:r>
            <a:r>
              <a:rPr lang="en-US" dirty="0" smtClean="0">
                <a:latin typeface="Bahnschrift Light" panose="020B0502040204020203" pitchFamily="34" charset="0"/>
              </a:rPr>
              <a:t> </a:t>
            </a:r>
            <a:r>
              <a:rPr lang="en-US" dirty="0" err="1" smtClean="0">
                <a:latin typeface="Bahnschrift Light" panose="020B0502040204020203" pitchFamily="34" charset="0"/>
              </a:rPr>
              <a:t>hợp</a:t>
            </a:r>
            <a:endParaRPr lang="vi-V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References</a:t>
            </a:r>
            <a:endParaRPr lang="en-US" sz="3600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docs.spring.io/spring-authorization-server/reference/guides/how-to-jpa.html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github.com/spring-projects/spring-authorization-server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01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68" y="1268016"/>
            <a:ext cx="4427141" cy="328404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92D050"/>
                </a:solidFill>
                <a:latin typeface="Bahnschrift Light" panose="020B0502040204020203" pitchFamily="34" charset="0"/>
              </a:rPr>
              <a:t>Authorization Code Grant Flow</a:t>
            </a:r>
            <a:endParaRPr lang="en-US" sz="3600" b="1" dirty="0">
              <a:solidFill>
                <a:srgbClr val="92D05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7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5981</TotalTime>
  <Words>190</Words>
  <Application>Microsoft Office PowerPoint</Application>
  <PresentationFormat>On-screen Show (16:9)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 Light</vt:lpstr>
      <vt:lpstr>Calibri</vt:lpstr>
      <vt:lpstr>Bahnschrift SemiBold</vt:lpstr>
      <vt:lpstr>Tahoma</vt:lpstr>
      <vt:lpstr>Arial</vt:lpstr>
      <vt:lpstr>Bahnschrift Light</vt:lpstr>
      <vt:lpstr>Barlow</vt:lpstr>
      <vt:lpstr>Office Theme</vt:lpstr>
      <vt:lpstr>Oauth2 Authorization Code (Spring Auth Server)</vt:lpstr>
      <vt:lpstr>OAuth 2.0 Protocol</vt:lpstr>
      <vt:lpstr>OpenID Connect 1.0 (OIDC)</vt:lpstr>
      <vt:lpstr>References</vt:lpstr>
      <vt:lpstr>Authorization Code Grant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821</cp:revision>
  <dcterms:created xsi:type="dcterms:W3CDTF">2021-09-22T03:33:57Z</dcterms:created>
  <dcterms:modified xsi:type="dcterms:W3CDTF">2024-09-03T09:03:19Z</dcterms:modified>
</cp:coreProperties>
</file>