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7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59" r:id="rId6"/>
    <p:sldId id="261" r:id="rId7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9"/>
      <p:italic r:id="rId10"/>
    </p:embeddedFont>
    <p:embeddedFont>
      <p:font typeface="Bahnschrift Light SemiCondensed" panose="020B0502040204020203" pitchFamily="3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Tahoma" panose="020B0604030504040204" pitchFamily="34" charset="0"/>
      <p:regular r:id="rId16"/>
      <p:bold r:id="rId17"/>
    </p:embeddedFont>
    <p:embeddedFont>
      <p:font typeface="Barlow" panose="020B0604020202020204" charset="0"/>
      <p:regular r:id="rId18"/>
      <p:bold r:id="rId19"/>
      <p:italic r:id="rId20"/>
      <p:boldItalic r:id="rId21"/>
    </p:embeddedFont>
    <p:embeddedFont>
      <p:font typeface="Bahnschrift SemiBold SemiConden" panose="020B0502040204020203" pitchFamily="34" charset="0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DE7"/>
    <a:srgbClr val="088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5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3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customschemas.google.com/relationships/presentationmetadata" Target="meta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21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20797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3932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60333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986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12491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16201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9286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40075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56317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95804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41659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87269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583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565039" y="1965323"/>
            <a:ext cx="4174567" cy="91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800" b="1" dirty="0" smtClean="0">
                <a:solidFill>
                  <a:srgbClr val="00B0F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Docker là gì ?</a:t>
            </a:r>
            <a:endParaRPr lang="vi-VN" sz="4800" b="1" dirty="0">
              <a:solidFill>
                <a:srgbClr val="00B0F0"/>
              </a:solidFill>
              <a:latin typeface="Bahnschrift SemiBold SemiConden" panose="020B05020402040202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556" y="444051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56" y="3904062"/>
            <a:ext cx="1357745" cy="4238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37" y="1233804"/>
            <a:ext cx="2778606" cy="2377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64005" y="65122"/>
            <a:ext cx="7886700" cy="994172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rgbClr val="00B0F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Khái</a:t>
            </a:r>
            <a:r>
              <a:rPr lang="en-US" sz="4400" dirty="0" smtClean="0">
                <a:solidFill>
                  <a:srgbClr val="00B0F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solidFill>
                  <a:srgbClr val="00B0F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niệm</a:t>
            </a:r>
            <a:r>
              <a:rPr lang="en-US" sz="4400" dirty="0" smtClean="0">
                <a:solidFill>
                  <a:srgbClr val="00B0F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 Docker</a:t>
            </a:r>
            <a:endParaRPr lang="en-US" sz="4400" dirty="0">
              <a:solidFill>
                <a:srgbClr val="00B0F0"/>
              </a:solidFill>
              <a:latin typeface="Bahnschrift SemiBold SemiConden" panose="020B05020402040202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64005" y="1059293"/>
            <a:ext cx="7926414" cy="3745181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 là 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platform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(phần mềm hệ thống 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endParaRPr lang="en-US" sz="1700" dirty="0" smtClean="0">
              <a:solidFill>
                <a:schemeClr val="accent3">
                  <a:lumMod val="50000"/>
                </a:schemeClr>
              </a:solidFill>
              <a:latin typeface="Bahnschrift Light SemiCondensed" panose="020B050204020402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phép nhiều 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phẩm chạy trong 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và giao 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 đặt và chia sẻ tài 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hệ 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hành như 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macOS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Window, Linux</a:t>
            </a:r>
          </a:p>
          <a:p>
            <a:pPr>
              <a:lnSpc>
                <a:spcPct val="140000"/>
              </a:lnSpc>
            </a:pP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Đóng gói 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 triển khai 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thư viện, cấu hình 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vào 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hệ thống file chia lớp (</a:t>
            </a:r>
            <a:r>
              <a:rPr lang="en-US" sz="1700" b="1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 Image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) và chạy 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độc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lập trong Docker gọi là </a:t>
            </a:r>
            <a:r>
              <a:rPr lang="en-US" sz="1700" b="1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 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(như 1 process trên OS chính)</a:t>
            </a:r>
            <a:endParaRPr lang="en-US" sz="1700" b="1" dirty="0" smtClean="0">
              <a:solidFill>
                <a:schemeClr val="accent3">
                  <a:lumMod val="50000"/>
                </a:schemeClr>
              </a:solidFill>
              <a:latin typeface="Bahnschrift Light SemiCondensed" panose="020B050204020402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 viết bằng </a:t>
            </a:r>
            <a:r>
              <a:rPr lang="en-US" sz="1700" b="1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Go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dựa trên đặc điểm của Linux kernel. Sử 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i="1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namespace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để tạo và quản lý </a:t>
            </a:r>
            <a:r>
              <a:rPr lang="en-US" sz="1700" b="1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chạy 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độc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lập trong 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700" dirty="0">
              <a:solidFill>
                <a:schemeClr val="accent3">
                  <a:lumMod val="50000"/>
                </a:schemeClr>
              </a:solidFill>
              <a:latin typeface="Bahnschrift Light SemiCondensed" panose="020B050204020402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817" y="562208"/>
            <a:ext cx="2403602" cy="232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6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0858"/>
            <a:ext cx="7886700" cy="994172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Bahnschrift SemiBold SemiConden" panose="020B0502040204020203" pitchFamily="34" charset="0"/>
                <a:cs typeface="Arial" panose="020B0604020202020204" pitchFamily="34" charset="0"/>
              </a:rPr>
              <a:t>Kiến trúc Docker</a:t>
            </a:r>
            <a:endParaRPr lang="en-US" sz="4400" dirty="0">
              <a:solidFill>
                <a:srgbClr val="00B0F0"/>
              </a:solidFill>
              <a:latin typeface="Bahnschrift SemiBold SemiConden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62" y="1128722"/>
            <a:ext cx="4481432" cy="233126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5180792" y="997301"/>
            <a:ext cx="3934391" cy="3769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Tx/>
            </a:pPr>
            <a:r>
              <a:rPr lang="en-US" sz="15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Client-server architecture</a:t>
            </a:r>
          </a:p>
          <a:p>
            <a:pPr fontAlgn="base">
              <a:lnSpc>
                <a:spcPct val="130000"/>
              </a:lnSpc>
            </a:pPr>
            <a:r>
              <a:rPr lang="en-US" sz="1500" b="1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 client </a:t>
            </a:r>
            <a:r>
              <a:rPr lang="en-US" sz="15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500" i="1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</a:t>
            </a:r>
            <a:r>
              <a:rPr lang="en-US" sz="15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1500" b="1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chứa</a:t>
            </a:r>
            <a:r>
              <a:rPr lang="en-US" sz="15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tệp</a:t>
            </a:r>
            <a:r>
              <a:rPr lang="en-US" sz="15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lệnh </a:t>
            </a:r>
            <a:r>
              <a:rPr lang="en-US" sz="1500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</a:t>
            </a:r>
            <a:r>
              <a:rPr lang="en-US" sz="15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500" b="1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Dockerfile</a:t>
            </a:r>
            <a:r>
              <a:rPr lang="en-US" sz="15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gồm nhiều lệnh</a:t>
            </a:r>
          </a:p>
          <a:p>
            <a:pPr>
              <a:lnSpc>
                <a:spcPct val="130000"/>
              </a:lnSpc>
            </a:pPr>
            <a:r>
              <a:rPr lang="en-US" sz="1500" b="1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 daemon</a:t>
            </a:r>
            <a:r>
              <a:rPr lang="en-US" sz="15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1500" i="1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dockerd</a:t>
            </a:r>
            <a:r>
              <a:rPr lang="en-US" sz="15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) nhận lệnh và quản lý các </a:t>
            </a:r>
            <a:r>
              <a:rPr lang="en-US" sz="1500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15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tượng trong </a:t>
            </a:r>
            <a:r>
              <a:rPr lang="en-US" sz="1500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</a:t>
            </a:r>
            <a:r>
              <a:rPr lang="en-US" sz="15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server</a:t>
            </a:r>
          </a:p>
          <a:p>
            <a:pPr>
              <a:lnSpc>
                <a:spcPct val="130000"/>
              </a:lnSpc>
            </a:pPr>
            <a:r>
              <a:rPr lang="en-US" sz="1500" b="1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Images</a:t>
            </a:r>
            <a:r>
              <a:rPr lang="en-US" sz="15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là </a:t>
            </a:r>
            <a:r>
              <a:rPr lang="en-US" sz="1500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15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template mẫu sẵn chỉ đọc, </a:t>
            </a:r>
            <a:r>
              <a:rPr lang="en-US" sz="1500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chứa</a:t>
            </a:r>
            <a:r>
              <a:rPr lang="en-US" sz="15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tệp</a:t>
            </a:r>
            <a:r>
              <a:rPr lang="en-US" sz="15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lệnh để tạo </a:t>
            </a:r>
            <a:r>
              <a:rPr lang="en-US" sz="1500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15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i="1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</a:t>
            </a:r>
            <a:r>
              <a:rPr lang="en-US" sz="15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sz="1500" b="1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</a:t>
            </a:r>
            <a:r>
              <a:rPr lang="en-US" sz="15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là </a:t>
            </a:r>
            <a:r>
              <a:rPr lang="en-US" sz="1500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15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1500" dirty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5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chạy </a:t>
            </a:r>
            <a:r>
              <a:rPr lang="en-US" sz="1500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độc</a:t>
            </a:r>
            <a:r>
              <a:rPr lang="en-US" sz="15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lập từ </a:t>
            </a:r>
            <a:r>
              <a:rPr lang="en-US" sz="1500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15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i="1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</a:t>
            </a:r>
            <a:endParaRPr lang="en-US" sz="1500" i="1" dirty="0">
              <a:latin typeface="Bahnschrift Light SemiCondensed" panose="020B050204020402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1500" b="1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Registry</a:t>
            </a:r>
            <a:r>
              <a:rPr lang="en-US" sz="15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500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sz="15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và chia sẻ Images</a:t>
            </a:r>
            <a:endParaRPr lang="en-US" sz="1500" dirty="0">
              <a:solidFill>
                <a:schemeClr val="accent3">
                  <a:lumMod val="50000"/>
                </a:schemeClr>
              </a:solidFill>
              <a:latin typeface="Bahnschrift Light SemiCondensed" panose="020B050204020402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86" y="3811321"/>
            <a:ext cx="4615347" cy="92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4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Bahnschrift SemiBold SemiConden" panose="020B0502040204020203" pitchFamily="34" charset="0"/>
                <a:cs typeface="Arial" panose="020B0604020202020204" pitchFamily="34" charset="0"/>
              </a:rPr>
              <a:t>Image và Container</a:t>
            </a:r>
            <a:endParaRPr lang="en-US" sz="4400" dirty="0">
              <a:solidFill>
                <a:srgbClr val="00B0F0"/>
              </a:solidFill>
              <a:latin typeface="Bahnschrift SemiBold SemiConden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46119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1300" b="1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làm </a:t>
            </a:r>
            <a:r>
              <a:rPr lang="en-US" sz="1300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mẫu template chỉ đọc </a:t>
            </a:r>
            <a:r>
              <a:rPr lang="en-US" sz="1300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các lệnh để tạo </a:t>
            </a:r>
            <a:r>
              <a:rPr lang="en-US" sz="1300" b="1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Container. </a:t>
            </a:r>
          </a:p>
          <a:p>
            <a:pPr lvl="1">
              <a:lnSpc>
                <a:spcPct val="130000"/>
              </a:lnSpc>
            </a:pP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Dựa trên layer file system, hệ thống file chia nhiều lớp. Do vậy, </a:t>
            </a:r>
            <a:r>
              <a:rPr lang="en-US" sz="1300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b="1" i="1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mới có thể được tạo </a:t>
            </a:r>
            <a:r>
              <a:rPr lang="en-US" sz="1300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từ </a:t>
            </a:r>
            <a:r>
              <a:rPr lang="en-US" sz="1300" b="1" i="1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image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các tùy biến bằng cách tạo </a:t>
            </a:r>
            <a:r>
              <a:rPr lang="en-US" sz="1300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lớp bên trên lớp base </a:t>
            </a:r>
            <a:r>
              <a:rPr lang="en-US" sz="1300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chứa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lệnh Docker bổ sung (</a:t>
            </a:r>
            <a:r>
              <a:rPr lang="en-US" sz="1300" b="1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Dockerfile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lvl="1">
              <a:lnSpc>
                <a:spcPct val="130000"/>
              </a:lnSpc>
            </a:pPr>
            <a:r>
              <a:rPr lang="en-US" sz="1300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b="1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Images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mới chỉ </a:t>
            </a:r>
            <a:r>
              <a:rPr lang="en-US" sz="1300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chứa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lệnh khác so </a:t>
            </a:r>
            <a:r>
              <a:rPr lang="en-US" sz="1300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lớp base, vì thế dung lượng </a:t>
            </a:r>
            <a:r>
              <a:rPr lang="en-US" sz="1300" b="1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rất </a:t>
            </a:r>
            <a:r>
              <a:rPr lang="en-US" sz="1300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nhẹ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chạy </a:t>
            </a:r>
            <a:r>
              <a:rPr lang="en-US" sz="1300" b="1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thì Docker sẽ hợp nhất </a:t>
            </a:r>
            <a:r>
              <a:rPr lang="en-US" sz="1300" b="1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images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lớp </a:t>
            </a:r>
            <a:r>
              <a:rPr lang="en-US" sz="1300" b="1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ở trên </a:t>
            </a:r>
            <a:r>
              <a:rPr lang="en-US" sz="1300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sz="1300" dirty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 chạy.</a:t>
            </a:r>
          </a:p>
          <a:p>
            <a:pPr lvl="1">
              <a:lnSpc>
                <a:spcPct val="130000"/>
              </a:lnSpc>
            </a:pPr>
            <a:r>
              <a:rPr lang="en-US" sz="1300" b="1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thể được </a:t>
            </a:r>
            <a:r>
              <a:rPr lang="en-US" sz="1300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và chia sẻ lên </a:t>
            </a:r>
            <a:r>
              <a:rPr lang="en-US" sz="1300" b="1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Registry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en-US" sz="1300" i="1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dụ: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Image dựa trên Ubuntu image nhưng kèm </a:t>
            </a:r>
            <a:r>
              <a:rPr lang="en-US" sz="1300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Tomcat server, JDK</a:t>
            </a:r>
          </a:p>
          <a:p>
            <a:pPr>
              <a:lnSpc>
                <a:spcPct val="130000"/>
              </a:lnSpc>
            </a:pPr>
            <a:r>
              <a:rPr lang="en-US" sz="1300" b="1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: (instance of image) là </a:t>
            </a:r>
            <a:r>
              <a:rPr lang="en-US" sz="1300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bản chạy của </a:t>
            </a:r>
            <a:r>
              <a:rPr lang="en-US" sz="1300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Image </a:t>
            </a:r>
            <a:r>
              <a:rPr lang="en-US" sz="1300" dirty="0" err="1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độc</a:t>
            </a:r>
            <a:r>
              <a:rPr lang="en-US" sz="1300" dirty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lập 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 Docker server </a:t>
            </a:r>
            <a:r>
              <a:rPr lang="en-US" sz="1300" dirty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 </a:t>
            </a:r>
            <a:r>
              <a:rPr lang="en-US" sz="1300" dirty="0" err="1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1300" dirty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process trên 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OS</a:t>
            </a:r>
          </a:p>
          <a:p>
            <a:pPr lvl="1">
              <a:lnSpc>
                <a:spcPct val="130000"/>
              </a:lnSpc>
            </a:pPr>
            <a:r>
              <a:rPr lang="en-US" sz="1300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Độc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lập </a:t>
            </a:r>
            <a:r>
              <a:rPr lang="en-US" sz="1300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và </a:t>
            </a:r>
            <a:r>
              <a:rPr lang="en-US" sz="1300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máy chủ, </a:t>
            </a:r>
            <a:r>
              <a:rPr lang="en-US" sz="1300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độc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lập về mạng và bộ nhớ </a:t>
            </a:r>
            <a:r>
              <a:rPr lang="en-US" sz="1300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trữ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thể kết nối container </a:t>
            </a:r>
            <a:r>
              <a:rPr lang="en-US" sz="1300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mạng, thêm bộ nhớ </a:t>
            </a:r>
            <a:r>
              <a:rPr lang="en-US" sz="1300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dirty="0" err="1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trữ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, hoặc tạo image </a:t>
            </a:r>
            <a:r>
              <a:rPr lang="en-US" sz="130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 tại </a:t>
            </a: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 điểm đó</a:t>
            </a:r>
          </a:p>
          <a:p>
            <a:pPr lvl="1">
              <a:lnSpc>
                <a:spcPct val="130000"/>
              </a:lnSpc>
            </a:pPr>
            <a:r>
              <a:rPr lang="en-US" sz="1300" dirty="0" smtClean="0"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thể được kết nối dùng lệnh bash trên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469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6354"/>
            <a:ext cx="7886700" cy="994172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 tiêu của Docker</a:t>
            </a:r>
            <a:endParaRPr lang="en-US" sz="4400" dirty="0">
              <a:solidFill>
                <a:srgbClr val="00B0F0"/>
              </a:solidFill>
              <a:latin typeface="Bahnschrift SemiBold SemiConden" panose="020B050204020402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0380"/>
            <a:ext cx="7886700" cy="381258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riển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lên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nhanh,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 nhất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môi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trường khác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(CI/CD)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dev, test,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live qua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 Image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(stop/start…)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tâm kiến trúc hệ thống nền dưới.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ít tài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trữ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và chia sẻ dễ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dàng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Registry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các Docker khác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b="1" dirty="0" smtClean="0">
              <a:solidFill>
                <a:schemeClr val="accent3">
                  <a:lumMod val="50000"/>
                </a:schemeClr>
              </a:solidFill>
              <a:latin typeface="Bahnschrift Light SemiCondensed" panose="020B050204020402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Linh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triển khai và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mở rộng, tối đa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hiệu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suất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sử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phần cứng.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dàng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cập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từ bản gốc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cấu trúc 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layered </a:t>
            </a:r>
            <a:r>
              <a:rPr lang="en-US" b="1" i="1" dirty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ile system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tùy biến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triển khai Container 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Bahnschrift Light SemiCondensed" panose="020B050204020402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833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Bahnschrift SemiBold SemiConden" panose="020B0502040204020203" pitchFamily="34" charset="0"/>
                <a:cs typeface="Arial" panose="020B0604020202020204" pitchFamily="34" charset="0"/>
              </a:rPr>
              <a:t>Docker vs Virtual Machine</a:t>
            </a:r>
            <a:endParaRPr lang="en-US" sz="4400" dirty="0">
              <a:solidFill>
                <a:srgbClr val="00B0F0"/>
              </a:solidFill>
              <a:latin typeface="Bahnschrift SemiBold SemiConden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287193"/>
              </p:ext>
            </p:extLst>
          </p:nvPr>
        </p:nvGraphicFramePr>
        <p:xfrm>
          <a:off x="628650" y="1172043"/>
          <a:ext cx="7886700" cy="3869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1318288556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926291868"/>
                    </a:ext>
                  </a:extLst>
                </a:gridCol>
              </a:tblGrid>
              <a:tr h="3869064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en-US" b="1" dirty="0" smtClean="0">
                          <a:latin typeface="Bahnschrift Light SemiCondensed" panose="020B0502040204020203" pitchFamily="34" charset="0"/>
                        </a:rPr>
                        <a:t>Docker</a:t>
                      </a:r>
                      <a:r>
                        <a:rPr lang="en-US" dirty="0" smtClean="0">
                          <a:latin typeface="Bahnschrift Light SemiCondensed" panose="020B0502040204020203" pitchFamily="34" charset="0"/>
                        </a:rPr>
                        <a:t> dùng</a:t>
                      </a:r>
                      <a:r>
                        <a:rPr lang="en-US" baseline="0" dirty="0" smtClean="0">
                          <a:latin typeface="Bahnschrift Light SemiCondensed" panose="020B0502040204020203" pitchFamily="34" charset="0"/>
                        </a:rPr>
                        <a:t> </a:t>
                      </a:r>
                      <a:r>
                        <a:rPr lang="en-US" b="1" dirty="0" smtClean="0">
                          <a:latin typeface="Bahnschrift Light SemiCondensed" panose="020B0502040204020203" pitchFamily="34" charset="0"/>
                        </a:rPr>
                        <a:t>Container</a:t>
                      </a:r>
                      <a:r>
                        <a:rPr lang="en-US" baseline="0" dirty="0" smtClean="0">
                          <a:latin typeface="Bahnschrift Light SemiCondensed" panose="020B0502040204020203" pitchFamily="34" charset="0"/>
                        </a:rPr>
                        <a:t> chạy </a:t>
                      </a:r>
                      <a:r>
                        <a:rPr lang="en-US" baseline="0" dirty="0" err="1" smtClean="0">
                          <a:latin typeface="Bahnschrift Light SemiCondensed" panose="020B0502040204020203" pitchFamily="34" charset="0"/>
                        </a:rPr>
                        <a:t>ứng</a:t>
                      </a:r>
                      <a:r>
                        <a:rPr lang="en-US" baseline="0" dirty="0" smtClean="0">
                          <a:latin typeface="Bahnschrift Light SemiCondensed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 Light SemiCondensed" panose="020B0502040204020203" pitchFamily="34" charset="0"/>
                        </a:rPr>
                        <a:t>dụng</a:t>
                      </a:r>
                      <a:r>
                        <a:rPr lang="en-US" baseline="0" dirty="0" smtClean="0">
                          <a:latin typeface="Bahnschrift Light SemiCondensed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 Light SemiCondensed" panose="020B0502040204020203" pitchFamily="34" charset="0"/>
                        </a:rPr>
                        <a:t>độc</a:t>
                      </a:r>
                      <a:r>
                        <a:rPr lang="en-US" baseline="0" dirty="0" smtClean="0">
                          <a:latin typeface="Bahnschrift Light SemiCondensed" panose="020B0502040204020203" pitchFamily="34" charset="0"/>
                        </a:rPr>
                        <a:t> lập, </a:t>
                      </a:r>
                      <a:r>
                        <a:rPr lang="en-US" baseline="0" dirty="0" err="1" smtClean="0">
                          <a:latin typeface="Bahnschrift Light SemiCondensed" panose="020B0502040204020203" pitchFamily="34" charset="0"/>
                        </a:rPr>
                        <a:t>cùng</a:t>
                      </a:r>
                      <a:r>
                        <a:rPr lang="en-US" baseline="0" dirty="0" smtClean="0">
                          <a:latin typeface="Bahnschrift Light SemiCondensed" panose="020B0502040204020203" pitchFamily="34" charset="0"/>
                        </a:rPr>
                        <a:t> hệ </a:t>
                      </a:r>
                      <a:r>
                        <a:rPr lang="en-US" baseline="0" dirty="0" err="1" smtClean="0">
                          <a:latin typeface="Bahnschrift Light SemiCondensed" panose="020B0502040204020203" pitchFamily="34" charset="0"/>
                        </a:rPr>
                        <a:t>điều</a:t>
                      </a:r>
                      <a:r>
                        <a:rPr lang="en-US" baseline="0" dirty="0" smtClean="0">
                          <a:latin typeface="Bahnschrift Light SemiCondensed" panose="020B0502040204020203" pitchFamily="34" charset="0"/>
                        </a:rPr>
                        <a:t> hành và chia sẻ tài </a:t>
                      </a:r>
                      <a:r>
                        <a:rPr lang="en-US" baseline="0" dirty="0" err="1" smtClean="0">
                          <a:latin typeface="Bahnschrift Light SemiCondensed" panose="020B0502040204020203" pitchFamily="34" charset="0"/>
                        </a:rPr>
                        <a:t>nguyên</a:t>
                      </a:r>
                      <a:r>
                        <a:rPr lang="en-US" baseline="0" dirty="0" smtClean="0">
                          <a:latin typeface="Bahnschrift Light SemiCondensed" panose="020B0502040204020203" pitchFamily="34" charset="0"/>
                        </a:rPr>
                        <a:t>, sử </a:t>
                      </a:r>
                      <a:r>
                        <a:rPr lang="en-US" baseline="0" dirty="0" err="1" smtClean="0">
                          <a:latin typeface="Bahnschrift Light SemiCondensed" panose="020B0502040204020203" pitchFamily="34" charset="0"/>
                        </a:rPr>
                        <a:t>dụng</a:t>
                      </a:r>
                      <a:r>
                        <a:rPr lang="en-US" baseline="0" dirty="0" smtClean="0">
                          <a:latin typeface="Bahnschrift Light SemiCondensed" panose="020B0502040204020203" pitchFamily="34" charset="0"/>
                        </a:rPr>
                        <a:t> process </a:t>
                      </a:r>
                      <a:r>
                        <a:rPr lang="en-US" baseline="0" dirty="0" err="1" smtClean="0">
                          <a:latin typeface="Bahnschrift Light SemiCondensed" panose="020B0502040204020203" pitchFamily="34" charset="0"/>
                        </a:rPr>
                        <a:t>độc</a:t>
                      </a:r>
                      <a:r>
                        <a:rPr lang="en-US" baseline="0" dirty="0" smtClean="0">
                          <a:latin typeface="Bahnschrift Light SemiCondensed" panose="020B0502040204020203" pitchFamily="34" charset="0"/>
                        </a:rPr>
                        <a:t> lập </a:t>
                      </a:r>
                      <a:r>
                        <a:rPr lang="en-US" baseline="0" dirty="0" err="1" smtClean="0">
                          <a:latin typeface="Bahnschrift Light SemiCondensed" panose="020B0502040204020203" pitchFamily="34" charset="0"/>
                        </a:rPr>
                        <a:t>cho</a:t>
                      </a:r>
                      <a:r>
                        <a:rPr lang="en-US" baseline="0" dirty="0" smtClean="0">
                          <a:latin typeface="Bahnschrift Light SemiCondensed" panose="020B0502040204020203" pitchFamily="34" charset="0"/>
                        </a:rPr>
                        <a:t> Container.</a:t>
                      </a:r>
                    </a:p>
                    <a:p>
                      <a:pPr marL="285750" indent="-285750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en-US" baseline="0" dirty="0" err="1" smtClean="0">
                          <a:latin typeface="Bahnschrift Light SemiCondensed" panose="020B0502040204020203" pitchFamily="34" charset="0"/>
                        </a:rPr>
                        <a:t>Tốn</a:t>
                      </a:r>
                      <a:r>
                        <a:rPr lang="en-US" baseline="0" dirty="0" smtClean="0">
                          <a:latin typeface="Bahnschrift Light SemiCondensed" panose="020B0502040204020203" pitchFamily="34" charset="0"/>
                        </a:rPr>
                        <a:t> ít tài </a:t>
                      </a:r>
                      <a:r>
                        <a:rPr lang="en-US" baseline="0" dirty="0" err="1" smtClean="0">
                          <a:latin typeface="Bahnschrift Light SemiCondensed" panose="020B0502040204020203" pitchFamily="34" charset="0"/>
                        </a:rPr>
                        <a:t>nguyên</a:t>
                      </a:r>
                      <a:r>
                        <a:rPr lang="en-US" baseline="0" dirty="0" smtClean="0">
                          <a:latin typeface="Bahnschrift Light SemiCondensed" panose="020B0502040204020203" pitchFamily="34" charset="0"/>
                        </a:rPr>
                        <a:t> do cấu trúc layer file system, </a:t>
                      </a:r>
                      <a:r>
                        <a:rPr lang="en-US" baseline="0" dirty="0" err="1" smtClean="0">
                          <a:latin typeface="Bahnschrift Light SemiCondensed" panose="020B0502040204020203" pitchFamily="34" charset="0"/>
                        </a:rPr>
                        <a:t>khởi</a:t>
                      </a:r>
                      <a:r>
                        <a:rPr lang="en-US" baseline="0" dirty="0" smtClean="0">
                          <a:latin typeface="Bahnschrift Light SemiCondensed" panose="020B0502040204020203" pitchFamily="34" charset="0"/>
                        </a:rPr>
                        <a:t> chạy nhanh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en-US" b="1" baseline="0" dirty="0" smtClean="0">
                          <a:latin typeface="Bahnschrift Light SemiCondensed" panose="020B0502040204020203" pitchFamily="34" charset="0"/>
                        </a:rPr>
                        <a:t>VM </a:t>
                      </a:r>
                      <a:r>
                        <a:rPr lang="en-US" b="0" baseline="0" dirty="0" smtClean="0">
                          <a:latin typeface="Bahnschrift Light SemiCondensed" panose="020B0502040204020203" pitchFamily="34" charset="0"/>
                        </a:rPr>
                        <a:t>là</a:t>
                      </a:r>
                      <a:r>
                        <a:rPr lang="en-US" baseline="0" dirty="0" smtClean="0">
                          <a:latin typeface="Bahnschrift Light SemiCondensed" panose="020B0502040204020203" pitchFamily="34" charset="0"/>
                        </a:rPr>
                        <a:t> máy ảo </a:t>
                      </a:r>
                      <a:r>
                        <a:rPr lang="en-US" baseline="0" dirty="0" err="1" smtClean="0">
                          <a:latin typeface="Bahnschrift Light SemiCondensed" panose="020B0502040204020203" pitchFamily="34" charset="0"/>
                        </a:rPr>
                        <a:t>độc</a:t>
                      </a:r>
                      <a:r>
                        <a:rPr lang="en-US" baseline="0" dirty="0" smtClean="0">
                          <a:latin typeface="Bahnschrift Light SemiCondensed" panose="020B0502040204020203" pitchFamily="34" charset="0"/>
                        </a:rPr>
                        <a:t> lập có hệ </a:t>
                      </a:r>
                      <a:r>
                        <a:rPr lang="en-US" baseline="0" dirty="0" err="1" smtClean="0">
                          <a:latin typeface="Bahnschrift Light SemiCondensed" panose="020B0502040204020203" pitchFamily="34" charset="0"/>
                        </a:rPr>
                        <a:t>điều</a:t>
                      </a:r>
                      <a:r>
                        <a:rPr lang="en-US" baseline="0" dirty="0" smtClean="0">
                          <a:latin typeface="Bahnschrift Light SemiCondensed" panose="020B0502040204020203" pitchFamily="34" charset="0"/>
                        </a:rPr>
                        <a:t> hành, phần mềm riêng </a:t>
                      </a:r>
                      <a:r>
                        <a:rPr lang="en-US" baseline="0" dirty="0" err="1" smtClean="0">
                          <a:latin typeface="Bahnschrift Light SemiCondensed" panose="020B0502040204020203" pitchFamily="34" charset="0"/>
                        </a:rPr>
                        <a:t>nhau</a:t>
                      </a:r>
                      <a:r>
                        <a:rPr lang="en-US" baseline="0" dirty="0" smtClean="0">
                          <a:latin typeface="Bahnschrift Light SemiCondensed" panose="020B0502040204020203" pitchFamily="34" charset="0"/>
                        </a:rPr>
                        <a:t>, trên nền kiến trúc phần cứng hỗ trợ.</a:t>
                      </a:r>
                    </a:p>
                    <a:p>
                      <a:pPr marL="285750" indent="-285750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en-US" b="1" baseline="0" dirty="0" smtClean="0">
                          <a:latin typeface="Bahnschrift Light SemiCondensed" panose="020B0502040204020203" pitchFamily="34" charset="0"/>
                        </a:rPr>
                        <a:t>VM </a:t>
                      </a:r>
                      <a:r>
                        <a:rPr lang="en-US" baseline="0" dirty="0" err="1" smtClean="0">
                          <a:latin typeface="Bahnschrift Light SemiCondensed" panose="020B0502040204020203" pitchFamily="34" charset="0"/>
                        </a:rPr>
                        <a:t>tốn</a:t>
                      </a:r>
                      <a:r>
                        <a:rPr lang="en-US" baseline="0" dirty="0" smtClean="0">
                          <a:latin typeface="Bahnschrift Light SemiCondensed" panose="020B0502040204020203" pitchFamily="34" charset="0"/>
                        </a:rPr>
                        <a:t> nhiều tài </a:t>
                      </a:r>
                      <a:r>
                        <a:rPr lang="en-US" baseline="0" dirty="0" err="1" smtClean="0">
                          <a:latin typeface="Bahnschrift Light SemiCondensed" panose="020B0502040204020203" pitchFamily="34" charset="0"/>
                        </a:rPr>
                        <a:t>nguyên</a:t>
                      </a:r>
                      <a:r>
                        <a:rPr lang="en-US" baseline="0" dirty="0" smtClean="0">
                          <a:latin typeface="Bahnschrift Light SemiCondensed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 Light SemiCondensed" panose="020B0502040204020203" pitchFamily="34" charset="0"/>
                        </a:rPr>
                        <a:t>lưu</a:t>
                      </a:r>
                      <a:r>
                        <a:rPr lang="en-US" baseline="0" dirty="0" smtClean="0">
                          <a:latin typeface="Bahnschrift Light SemiCondensed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 Light SemiCondensed" panose="020B0502040204020203" pitchFamily="34" charset="0"/>
                        </a:rPr>
                        <a:t>trữ</a:t>
                      </a:r>
                      <a:r>
                        <a:rPr lang="en-US" baseline="0" dirty="0" smtClean="0">
                          <a:latin typeface="Bahnschrift Light SemiCondensed" panose="020B0502040204020203" pitchFamily="34" charset="0"/>
                        </a:rPr>
                        <a:t>, </a:t>
                      </a:r>
                      <a:r>
                        <a:rPr lang="en-US" baseline="0" dirty="0" err="1" smtClean="0">
                          <a:latin typeface="Bahnschrift Light SemiCondensed" panose="020B0502040204020203" pitchFamily="34" charset="0"/>
                        </a:rPr>
                        <a:t>khởi</a:t>
                      </a:r>
                      <a:r>
                        <a:rPr lang="en-US" baseline="0" dirty="0" smtClean="0">
                          <a:latin typeface="Bahnschrift Light SemiCondensed" panose="020B0502040204020203" pitchFamily="34" charset="0"/>
                        </a:rPr>
                        <a:t> chạy lâu</a:t>
                      </a:r>
                      <a:endParaRPr lang="en-US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670634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04" y="2680149"/>
            <a:ext cx="2463826" cy="2204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694" y="2680149"/>
            <a:ext cx="2455722" cy="220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0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3292</TotalTime>
  <Words>596</Words>
  <Application>Microsoft Office PowerPoint</Application>
  <PresentationFormat>On-screen Show (16:9)</PresentationFormat>
  <Paragraphs>42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 Light</vt:lpstr>
      <vt:lpstr>Bahnschrift Light SemiCondensed</vt:lpstr>
      <vt:lpstr>Calibri</vt:lpstr>
      <vt:lpstr>Tahoma</vt:lpstr>
      <vt:lpstr>Barlow</vt:lpstr>
      <vt:lpstr>Bahnschrift SemiBold SemiConden</vt:lpstr>
      <vt:lpstr>Arial</vt:lpstr>
      <vt:lpstr>Office Theme</vt:lpstr>
      <vt:lpstr>Docker là gì ?</vt:lpstr>
      <vt:lpstr>Khái niệm Docker</vt:lpstr>
      <vt:lpstr>Kiến trúc Docker</vt:lpstr>
      <vt:lpstr>Image và Container</vt:lpstr>
      <vt:lpstr>Mục tiêu của Docker</vt:lpstr>
      <vt:lpstr>Docker vs Virtual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cuong dinh</cp:lastModifiedBy>
  <cp:revision>722</cp:revision>
  <dcterms:created xsi:type="dcterms:W3CDTF">2021-09-22T03:33:57Z</dcterms:created>
  <dcterms:modified xsi:type="dcterms:W3CDTF">2022-01-07T09:48:13Z</dcterms:modified>
</cp:coreProperties>
</file>