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70" r:id="rId3"/>
    <p:sldId id="267" r:id="rId4"/>
    <p:sldId id="269" r:id="rId5"/>
    <p:sldId id="273" r:id="rId6"/>
    <p:sldId id="264" r:id="rId7"/>
    <p:sldId id="272" r:id="rId8"/>
    <p:sldId id="271" r:id="rId9"/>
  </p:sldIdLst>
  <p:sldSz cx="9144000" cy="5143500" type="screen16x9"/>
  <p:notesSz cx="6858000" cy="9144000"/>
  <p:embeddedFontLst>
    <p:embeddedFont>
      <p:font typeface="Poppins" panose="020B0604020202020204" charset="0"/>
      <p:regular r:id="rId11"/>
      <p:bold r:id="rId12"/>
      <p:italic r:id="rId13"/>
      <p:boldItalic r:id="rId14"/>
    </p:embeddedFont>
    <p:embeddedFont>
      <p:font typeface="Barlow" panose="020B0604020202020204" charset="0"/>
      <p:regular r:id="rId15"/>
      <p:bold r:id="rId16"/>
      <p:italic r:id="rId17"/>
      <p:boldItalic r:id="rId18"/>
    </p:embeddedFont>
    <p:embeddedFont>
      <p:font typeface="Bahnschrift Light" panose="020B0502040204020203" pitchFamily="3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jFID1yhvnkIWsc7tSeWfJwypma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70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2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4212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5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41170" y="2518284"/>
            <a:ext cx="3450425" cy="2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1445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meter.io/" TargetMode="External"/><Relationship Id="rId2" Type="http://schemas.openxmlformats.org/officeDocument/2006/relationships/hyperlink" Target="https://docs.spring.io/spring-boot/docs/current/reference/html/actuato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rafana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"/>
          <p:cNvSpPr txBox="1">
            <a:spLocks noGrp="1"/>
          </p:cNvSpPr>
          <p:nvPr>
            <p:ph type="ctrTitle"/>
          </p:nvPr>
        </p:nvSpPr>
        <p:spPr>
          <a:xfrm>
            <a:off x="649895" y="360102"/>
            <a:ext cx="7802217" cy="1253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sz="3000" b="0" dirty="0" smtClean="0"/>
              <a:t>Spring Boot </a:t>
            </a:r>
            <a:r>
              <a:rPr lang="en-US" sz="3000" b="0" dirty="0" smtClean="0"/>
              <a:t>Metric</a:t>
            </a:r>
            <a:br>
              <a:rPr lang="en-US" sz="3000" b="0" dirty="0" smtClean="0"/>
            </a:br>
            <a:r>
              <a:rPr lang="en-US" sz="3000" dirty="0" smtClean="0"/>
              <a:t>Micrometer</a:t>
            </a:r>
            <a:r>
              <a:rPr lang="en-US" sz="3000" dirty="0" smtClean="0"/>
              <a:t>, Prometheus, </a:t>
            </a:r>
            <a:r>
              <a:rPr lang="en-US" sz="3000" dirty="0" err="1" smtClean="0"/>
              <a:t>Grafana</a:t>
            </a:r>
            <a:endParaRPr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565040" y="4765638"/>
            <a:ext cx="4136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Barlow" panose="00000500000000000000" pitchFamily="2" charset="0"/>
              </a:rPr>
              <a:t>www.jmaster.io/course/microservices-with-spring-cloud </a:t>
            </a:r>
            <a:endParaRPr lang="en-US" sz="1200" dirty="0">
              <a:solidFill>
                <a:schemeClr val="accent5">
                  <a:lumMod val="75000"/>
                </a:schemeClr>
              </a:solidFill>
              <a:latin typeface="Barlow" panose="000005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24" y="4341826"/>
            <a:ext cx="1357745" cy="42381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51004" y="1702904"/>
            <a:ext cx="4578626" cy="33397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8" y="1702904"/>
            <a:ext cx="5179970" cy="25492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22618" y="859084"/>
            <a:ext cx="4821382" cy="4284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Google Shape;79;p16"/>
          <p:cNvSpPr txBox="1">
            <a:spLocks noGrp="1"/>
          </p:cNvSpPr>
          <p:nvPr>
            <p:ph type="ctrTitle" idx="4294967295"/>
          </p:nvPr>
        </p:nvSpPr>
        <p:spPr>
          <a:xfrm>
            <a:off x="685798" y="150400"/>
            <a:ext cx="7682346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Spring Boot Actuator</a:t>
            </a:r>
            <a:endParaRPr sz="4400" dirty="0"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4294967295"/>
          </p:nvPr>
        </p:nvSpPr>
        <p:spPr>
          <a:xfrm>
            <a:off x="685798" y="1310200"/>
            <a:ext cx="7682346" cy="315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dirty="0" smtClean="0">
                <a:latin typeface="Bahnschrift Light" panose="020B0502040204020203" pitchFamily="34" charset="0"/>
              </a:rPr>
              <a:t>Many production-ready features</a:t>
            </a:r>
          </a:p>
          <a:p>
            <a:pPr marL="800100" lvl="1" indent="-342900">
              <a:lnSpc>
                <a:spcPct val="150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b="1" dirty="0">
                <a:latin typeface="Bahnschrift Light" panose="020B0502040204020203" pitchFamily="34" charset="0"/>
              </a:rPr>
              <a:t>Expose </a:t>
            </a:r>
            <a:r>
              <a:rPr lang="en-US" dirty="0">
                <a:latin typeface="Bahnschrift Light" panose="020B0502040204020203" pitchFamily="34" charset="0"/>
              </a:rPr>
              <a:t>operational information about the running application — health, metrics, info, dump, env, etc. </a:t>
            </a:r>
            <a:endParaRPr lang="en-US" dirty="0" smtClean="0">
              <a:latin typeface="Bahnschrift Light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b="1" dirty="0" smtClean="0">
                <a:latin typeface="Bahnschrift Light" panose="020B0502040204020203" pitchFamily="34" charset="0"/>
              </a:rPr>
              <a:t>Built-in endpoints</a:t>
            </a:r>
            <a:r>
              <a:rPr lang="en-US" dirty="0" smtClean="0">
                <a:latin typeface="Bahnschrift Light" panose="020B0502040204020203" pitchFamily="34" charset="0"/>
              </a:rPr>
              <a:t> and more, </a:t>
            </a:r>
            <a:r>
              <a:rPr lang="en-US" dirty="0">
                <a:latin typeface="Bahnschrift Light" panose="020B0502040204020203" pitchFamily="34" charset="0"/>
              </a:rPr>
              <a:t>exposed over </a:t>
            </a:r>
            <a:r>
              <a:rPr lang="en-US" b="1" dirty="0">
                <a:latin typeface="Bahnschrift Light" panose="020B0502040204020203" pitchFamily="34" charset="0"/>
              </a:rPr>
              <a:t>HTTP</a:t>
            </a:r>
            <a:r>
              <a:rPr lang="en-US" dirty="0">
                <a:latin typeface="Bahnschrift Light" panose="020B0502040204020203" pitchFamily="34" charset="0"/>
              </a:rPr>
              <a:t> or </a:t>
            </a:r>
            <a:r>
              <a:rPr lang="en-US" b="1" dirty="0">
                <a:latin typeface="Bahnschrift Light" panose="020B0502040204020203" pitchFamily="34" charset="0"/>
              </a:rPr>
              <a:t>JMX</a:t>
            </a:r>
            <a:endParaRPr lang="en-US" b="1" dirty="0" smtClean="0">
              <a:latin typeface="Bahnschrift Light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dirty="0" smtClean="0">
                <a:latin typeface="Bahnschrift Light" panose="020B0502040204020203" pitchFamily="34" charset="0"/>
              </a:rPr>
              <a:t>Easy configure and customize with spring boot project</a:t>
            </a:r>
          </a:p>
        </p:txBody>
      </p:sp>
    </p:spTree>
    <p:extLst>
      <p:ext uri="{BB962C8B-B14F-4D97-AF65-F5344CB8AC3E}">
        <p14:creationId xmlns:p14="http://schemas.microsoft.com/office/powerpoint/2010/main" val="200440836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95455" y="983672"/>
            <a:ext cx="3948545" cy="41597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79;p16"/>
          <p:cNvSpPr txBox="1">
            <a:spLocks/>
          </p:cNvSpPr>
          <p:nvPr/>
        </p:nvSpPr>
        <p:spPr>
          <a:xfrm>
            <a:off x="685798" y="279135"/>
            <a:ext cx="7682346" cy="572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z="4000" dirty="0"/>
              <a:t>Micrometer</a:t>
            </a:r>
            <a:endParaRPr lang="en-US" sz="4000" b="0" dirty="0"/>
          </a:p>
        </p:txBody>
      </p:sp>
      <p:sp>
        <p:nvSpPr>
          <p:cNvPr id="6" name="Google Shape;80;p16"/>
          <p:cNvSpPr txBox="1">
            <a:spLocks/>
          </p:cNvSpPr>
          <p:nvPr/>
        </p:nvSpPr>
        <p:spPr>
          <a:xfrm>
            <a:off x="685798" y="983672"/>
            <a:ext cx="7682346" cy="3581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000" dirty="0">
                <a:latin typeface="Bahnschrift Light" panose="020B0502040204020203" pitchFamily="34" charset="0"/>
              </a:rPr>
              <a:t>Vendor-neutral application observability </a:t>
            </a:r>
            <a:r>
              <a:rPr lang="en-US" sz="2000" dirty="0" smtClean="0">
                <a:latin typeface="Bahnschrift Light" panose="020B0502040204020203" pitchFamily="34" charset="0"/>
              </a:rPr>
              <a:t>facade (Unified Abstract API) in JVM apps</a:t>
            </a:r>
          </a:p>
          <a:p>
            <a:pPr>
              <a:lnSpc>
                <a:spcPct val="130000"/>
              </a:lnSpc>
            </a:pPr>
            <a:r>
              <a:rPr lang="en-US" sz="2000" dirty="0" smtClean="0">
                <a:latin typeface="Bahnschrift Light" panose="020B0502040204020203" pitchFamily="34" charset="0"/>
              </a:rPr>
              <a:t>Timers</a:t>
            </a:r>
            <a:r>
              <a:rPr lang="en-US" sz="2000" dirty="0">
                <a:latin typeface="Bahnschrift Light" panose="020B0502040204020203" pitchFamily="34" charset="0"/>
              </a:rPr>
              <a:t>, gauges, counters, distribution summaries, and long task timers with a dimensional </a:t>
            </a:r>
            <a:r>
              <a:rPr lang="en-US" sz="2000" dirty="0" smtClean="0">
                <a:latin typeface="Bahnschrift Light" panose="020B0502040204020203" pitchFamily="34" charset="0"/>
              </a:rPr>
              <a:t>data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latin typeface="Bahnschrift Light" panose="020B0502040204020203" pitchFamily="34" charset="0"/>
              </a:rPr>
              <a:t>Pre-configured </a:t>
            </a:r>
            <a:r>
              <a:rPr lang="en-US" sz="2000" dirty="0" smtClean="0">
                <a:latin typeface="Bahnschrift Light" panose="020B0502040204020203" pitchFamily="34" charset="0"/>
              </a:rPr>
              <a:t>Bindings: </a:t>
            </a:r>
            <a:r>
              <a:rPr lang="en-US" sz="2000" dirty="0">
                <a:latin typeface="Bahnschrift Light" panose="020B0502040204020203" pitchFamily="34" charset="0"/>
              </a:rPr>
              <a:t>caches, the class loader, garbage </a:t>
            </a:r>
            <a:r>
              <a:rPr lang="en-US" sz="2000" dirty="0" smtClean="0">
                <a:latin typeface="Bahnschrift Light" panose="020B0502040204020203" pitchFamily="34" charset="0"/>
              </a:rPr>
              <a:t>collection, etc…</a:t>
            </a:r>
          </a:p>
          <a:p>
            <a:pPr>
              <a:lnSpc>
                <a:spcPct val="130000"/>
              </a:lnSpc>
            </a:pPr>
            <a:r>
              <a:rPr lang="en-US" sz="2000" dirty="0" smtClean="0">
                <a:latin typeface="Bahnschrift Light" panose="020B0502040204020203" pitchFamily="34" charset="0"/>
              </a:rPr>
              <a:t>Integrated </a:t>
            </a:r>
            <a:r>
              <a:rPr lang="en-US" sz="2000" dirty="0">
                <a:latin typeface="Bahnschrift Light" panose="020B0502040204020203" pitchFamily="34" charset="0"/>
              </a:rPr>
              <a:t>into </a:t>
            </a:r>
            <a:r>
              <a:rPr lang="en-US" sz="2000" dirty="0" smtClean="0">
                <a:latin typeface="Bahnschrift Light" panose="020B0502040204020203" pitchFamily="34" charset="0"/>
              </a:rPr>
              <a:t>Spring Actuator</a:t>
            </a:r>
            <a:endParaRPr lang="en-US" sz="2000" dirty="0">
              <a:latin typeface="Bahnschrift Light" panose="020B0502040204020203" pitchFamily="34" charset="0"/>
            </a:endParaRPr>
          </a:p>
          <a:p>
            <a:pPr>
              <a:lnSpc>
                <a:spcPct val="130000"/>
              </a:lnSpc>
            </a:pPr>
            <a:r>
              <a:rPr lang="en-US" sz="2000" dirty="0" smtClean="0">
                <a:latin typeface="Bahnschrift Light" panose="020B0502040204020203" pitchFamily="34" charset="0"/>
              </a:rPr>
              <a:t>Support most </a:t>
            </a:r>
            <a:r>
              <a:rPr lang="en-US" sz="2000" dirty="0">
                <a:latin typeface="Bahnschrift Light" panose="020B0502040204020203" pitchFamily="34" charset="0"/>
              </a:rPr>
              <a:t>popular observability </a:t>
            </a:r>
            <a:r>
              <a:rPr lang="en-US" sz="2000" dirty="0" smtClean="0">
                <a:latin typeface="Bahnschrift Light" panose="020B0502040204020203" pitchFamily="34" charset="0"/>
              </a:rPr>
              <a:t>systems: </a:t>
            </a:r>
            <a:r>
              <a:rPr lang="en-US" sz="2000" dirty="0" err="1">
                <a:latin typeface="Bahnschrift Light" panose="020B0502040204020203" pitchFamily="34" charset="0"/>
              </a:rPr>
              <a:t>CloudWatch</a:t>
            </a:r>
            <a:r>
              <a:rPr lang="en-US" sz="2000" dirty="0">
                <a:latin typeface="Bahnschrift Light" panose="020B0502040204020203" pitchFamily="34" charset="0"/>
              </a:rPr>
              <a:t>, </a:t>
            </a:r>
            <a:r>
              <a:rPr lang="en-US" sz="2000" dirty="0" err="1" smtClean="0">
                <a:latin typeface="Bahnschrift Light" panose="020B0502040204020203" pitchFamily="34" charset="0"/>
              </a:rPr>
              <a:t>Datadog</a:t>
            </a:r>
            <a:r>
              <a:rPr lang="en-US" sz="2000" dirty="0" smtClean="0">
                <a:latin typeface="Bahnschrift Light" panose="020B0502040204020203" pitchFamily="34" charset="0"/>
              </a:rPr>
              <a:t>, Prometheus, </a:t>
            </a:r>
            <a:r>
              <a:rPr lang="en-US" sz="2000" dirty="0" err="1" smtClean="0">
                <a:latin typeface="Bahnschrift Light" panose="020B0502040204020203" pitchFamily="34" charset="0"/>
              </a:rPr>
              <a:t>OpenTelemetry</a:t>
            </a:r>
            <a:r>
              <a:rPr lang="en-US" sz="2000" dirty="0" smtClean="0">
                <a:latin typeface="Bahnschrift Light" panose="020B0502040204020203" pitchFamily="34" charset="0"/>
              </a:rPr>
              <a:t>, etc…</a:t>
            </a:r>
          </a:p>
        </p:txBody>
      </p:sp>
    </p:spTree>
    <p:extLst>
      <p:ext uri="{BB962C8B-B14F-4D97-AF65-F5344CB8AC3E}">
        <p14:creationId xmlns:p14="http://schemas.microsoft.com/office/powerpoint/2010/main" val="135858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95455" y="983672"/>
            <a:ext cx="3948545" cy="41597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79;p16"/>
          <p:cNvSpPr txBox="1">
            <a:spLocks/>
          </p:cNvSpPr>
          <p:nvPr/>
        </p:nvSpPr>
        <p:spPr>
          <a:xfrm>
            <a:off x="685798" y="279135"/>
            <a:ext cx="7682346" cy="572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z="4000" dirty="0" smtClean="0"/>
              <a:t>Prometheus</a:t>
            </a:r>
            <a:endParaRPr lang="en-US" sz="4000" b="0" dirty="0"/>
          </a:p>
        </p:txBody>
      </p:sp>
      <p:sp>
        <p:nvSpPr>
          <p:cNvPr id="6" name="Google Shape;80;p16"/>
          <p:cNvSpPr txBox="1">
            <a:spLocks/>
          </p:cNvSpPr>
          <p:nvPr/>
        </p:nvSpPr>
        <p:spPr>
          <a:xfrm>
            <a:off x="685798" y="983672"/>
            <a:ext cx="7682346" cy="3581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400" dirty="0">
                <a:latin typeface="Bahnschrift Light" panose="020B0502040204020203" pitchFamily="34" charset="0"/>
              </a:rPr>
              <a:t>Prometheus </a:t>
            </a:r>
            <a:r>
              <a:rPr lang="en-US" sz="2400" dirty="0" smtClean="0">
                <a:latin typeface="Bahnschrift Light" panose="020B0502040204020203" pitchFamily="34" charset="0"/>
              </a:rPr>
              <a:t>is power </a:t>
            </a:r>
            <a:r>
              <a:rPr lang="en-US" sz="2400" dirty="0">
                <a:latin typeface="Bahnschrift Light" panose="020B0502040204020203" pitchFamily="34" charset="0"/>
              </a:rPr>
              <a:t>your metrics and alerting with the </a:t>
            </a:r>
            <a:r>
              <a:rPr lang="en-US" sz="2400" dirty="0" smtClean="0">
                <a:latin typeface="Bahnschrift Light" panose="020B0502040204020203" pitchFamily="34" charset="0"/>
              </a:rPr>
              <a:t>leading open-source </a:t>
            </a:r>
            <a:r>
              <a:rPr lang="en-US" sz="2400" dirty="0">
                <a:latin typeface="Bahnschrift Light" panose="020B0502040204020203" pitchFamily="34" charset="0"/>
              </a:rPr>
              <a:t>monitoring solution</a:t>
            </a:r>
            <a:r>
              <a:rPr lang="en-US" sz="2400" dirty="0" smtClean="0">
                <a:latin typeface="Bahnschrift Light" panose="020B0502040204020203" pitchFamily="34" charset="0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sz="2400" dirty="0" smtClean="0">
                <a:latin typeface="Bahnschrift Light" panose="020B0502040204020203" pitchFamily="34" charset="0"/>
              </a:rPr>
              <a:t>Dimensional data, power query</a:t>
            </a:r>
            <a:r>
              <a:rPr lang="en-US" sz="2400" dirty="0">
                <a:latin typeface="Bahnschrift Light" panose="020B0502040204020203" pitchFamily="34" charset="0"/>
              </a:rPr>
              <a:t>, time </a:t>
            </a:r>
            <a:r>
              <a:rPr lang="en-US" sz="2400" dirty="0" smtClean="0">
                <a:latin typeface="Bahnschrift Light" panose="020B0502040204020203" pitchFamily="34" charset="0"/>
              </a:rPr>
              <a:t>series storage, alert, support client libs, easy integration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Bahnschrift Light" panose="020B0502040204020203" pitchFamily="34" charset="0"/>
              </a:rPr>
              <a:t>Integrated into </a:t>
            </a:r>
            <a:r>
              <a:rPr lang="en-US" sz="2400" dirty="0" smtClean="0">
                <a:latin typeface="Bahnschrift Light" panose="020B0502040204020203" pitchFamily="34" charset="0"/>
              </a:rPr>
              <a:t>Sprin</a:t>
            </a:r>
            <a:r>
              <a:rPr lang="en-US" sz="2400" dirty="0">
                <a:latin typeface="Bahnschrift Light" panose="020B0502040204020203" pitchFamily="34" charset="0"/>
              </a:rPr>
              <a:t>g</a:t>
            </a:r>
            <a:r>
              <a:rPr lang="en-US" sz="2400" dirty="0" smtClean="0">
                <a:latin typeface="Bahnschrift Light" panose="020B0502040204020203" pitchFamily="34" charset="0"/>
              </a:rPr>
              <a:t> Actuator, Micrometer Prometheus</a:t>
            </a:r>
            <a:endParaRPr lang="en-US" sz="2400" dirty="0">
              <a:latin typeface="Bahnschrift Light" panose="020B0502040204020203" pitchFamily="34" charset="0"/>
            </a:endParaRPr>
          </a:p>
          <a:p>
            <a:pPr>
              <a:lnSpc>
                <a:spcPct val="130000"/>
              </a:lnSpc>
            </a:pPr>
            <a:endParaRPr lang="en-US" sz="2400" dirty="0" smtClean="0">
              <a:latin typeface="Bahnschrift Light" panose="020B0502040204020203" pitchFamily="34" charset="0"/>
            </a:endParaRPr>
          </a:p>
          <a:p>
            <a:pPr>
              <a:lnSpc>
                <a:spcPct val="130000"/>
              </a:lnSpc>
            </a:pPr>
            <a:endParaRPr lang="en-US" sz="24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90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95455" y="983672"/>
            <a:ext cx="3948545" cy="41597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79;p16"/>
          <p:cNvSpPr txBox="1">
            <a:spLocks/>
          </p:cNvSpPr>
          <p:nvPr/>
        </p:nvSpPr>
        <p:spPr>
          <a:xfrm>
            <a:off x="685798" y="279135"/>
            <a:ext cx="7682346" cy="572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z="4000" dirty="0" err="1" smtClean="0"/>
              <a:t>Grafana</a:t>
            </a:r>
            <a:endParaRPr lang="en-US" sz="4000" b="0" dirty="0"/>
          </a:p>
        </p:txBody>
      </p:sp>
      <p:sp>
        <p:nvSpPr>
          <p:cNvPr id="6" name="Google Shape;80;p16"/>
          <p:cNvSpPr txBox="1">
            <a:spLocks/>
          </p:cNvSpPr>
          <p:nvPr/>
        </p:nvSpPr>
        <p:spPr>
          <a:xfrm>
            <a:off x="685798" y="983672"/>
            <a:ext cx="4231597" cy="3740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>
                <a:latin typeface="Bahnschrift Light" panose="020B0502040204020203" pitchFamily="34" charset="0"/>
              </a:rPr>
              <a:t>Dashboard anything. Observe everything.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Bahnschrift Light" panose="020B0502040204020203" pitchFamily="34" charset="0"/>
              </a:rPr>
              <a:t>Query, visualize, alert on, and understand your data </a:t>
            </a:r>
            <a:r>
              <a:rPr lang="en-US" sz="2000" dirty="0" smtClean="0">
                <a:latin typeface="Bahnschrift Light" panose="020B0502040204020203" pitchFamily="34" charset="0"/>
              </a:rPr>
              <a:t>form </a:t>
            </a:r>
            <a:r>
              <a:rPr lang="en-US" sz="2000" dirty="0" err="1" smtClean="0">
                <a:latin typeface="Bahnschrift Light" panose="020B0502040204020203" pitchFamily="34" charset="0"/>
              </a:rPr>
              <a:t>mutli-datasources</a:t>
            </a:r>
            <a:r>
              <a:rPr lang="en-US" sz="2000" dirty="0" smtClean="0">
                <a:latin typeface="Bahnschrift Light" panose="020B0502040204020203" pitchFamily="34" charset="0"/>
              </a:rPr>
              <a:t>. </a:t>
            </a:r>
            <a:r>
              <a:rPr lang="en-US" sz="2000" dirty="0" err="1" smtClean="0">
                <a:latin typeface="Bahnschrift Light" panose="020B0502040204020203" pitchFamily="34" charset="0"/>
              </a:rPr>
              <a:t>Grafana</a:t>
            </a:r>
            <a:r>
              <a:rPr lang="en-US" sz="2000" dirty="0" smtClean="0">
                <a:latin typeface="Bahnschrift Light" panose="020B0502040204020203" pitchFamily="34" charset="0"/>
              </a:rPr>
              <a:t> can </a:t>
            </a:r>
            <a:r>
              <a:rPr lang="en-US" sz="2000" dirty="0">
                <a:latin typeface="Bahnschrift Light" panose="020B0502040204020203" pitchFamily="34" charset="0"/>
              </a:rPr>
              <a:t>create, explore, and share all of your data through beautiful, flexible </a:t>
            </a:r>
            <a:r>
              <a:rPr lang="en-US" sz="2000" dirty="0" smtClean="0">
                <a:latin typeface="Bahnschrift Light" panose="020B0502040204020203" pitchFamily="34" charset="0"/>
              </a:rPr>
              <a:t>UI.</a:t>
            </a:r>
            <a:br>
              <a:rPr lang="en-US" sz="2000" dirty="0" smtClean="0">
                <a:latin typeface="Bahnschrift Light" panose="020B0502040204020203" pitchFamily="34" charset="0"/>
              </a:rPr>
            </a:br>
            <a:endParaRPr lang="en-US" sz="1800" dirty="0">
              <a:latin typeface="Bahnschrift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395" y="1580999"/>
            <a:ext cx="4047096" cy="238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74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95455" y="983672"/>
            <a:ext cx="3948545" cy="41597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544" y="1281498"/>
            <a:ext cx="6769402" cy="3028109"/>
          </a:xfrm>
          <a:prstGeom prst="rect">
            <a:avLst/>
          </a:prstGeom>
        </p:spPr>
      </p:pic>
      <p:sp>
        <p:nvSpPr>
          <p:cNvPr id="5" name="Google Shape;79;p16"/>
          <p:cNvSpPr txBox="1">
            <a:spLocks/>
          </p:cNvSpPr>
          <p:nvPr/>
        </p:nvSpPr>
        <p:spPr>
          <a:xfrm>
            <a:off x="685798" y="279135"/>
            <a:ext cx="7682346" cy="572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ctr"/>
            <a:r>
              <a:rPr lang="en-US" sz="4000" b="0" dirty="0" err="1" smtClean="0"/>
              <a:t>Grafana</a:t>
            </a:r>
            <a:r>
              <a:rPr lang="en-US" sz="4000" b="0" dirty="0" smtClean="0"/>
              <a:t> System</a:t>
            </a:r>
            <a:endParaRPr lang="en-US" sz="4000" b="0" dirty="0"/>
          </a:p>
        </p:txBody>
      </p:sp>
    </p:spTree>
    <p:extLst>
      <p:ext uri="{BB962C8B-B14F-4D97-AF65-F5344CB8AC3E}">
        <p14:creationId xmlns:p14="http://schemas.microsoft.com/office/powerpoint/2010/main" val="379522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95455" y="983672"/>
            <a:ext cx="3948545" cy="41597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875" y="1027043"/>
            <a:ext cx="5538110" cy="3903913"/>
          </a:xfrm>
          <a:prstGeom prst="rect">
            <a:avLst/>
          </a:prstGeom>
        </p:spPr>
      </p:pic>
      <p:sp>
        <p:nvSpPr>
          <p:cNvPr id="6" name="Google Shape;79;p16"/>
          <p:cNvSpPr txBox="1">
            <a:spLocks/>
          </p:cNvSpPr>
          <p:nvPr/>
        </p:nvSpPr>
        <p:spPr>
          <a:xfrm>
            <a:off x="639416" y="120108"/>
            <a:ext cx="7682346" cy="58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ctr"/>
            <a:r>
              <a:rPr lang="en-US" sz="3600" b="0" dirty="0" smtClean="0"/>
              <a:t>Observability System</a:t>
            </a:r>
            <a:endParaRPr lang="en-US" sz="3600" b="0" dirty="0"/>
          </a:p>
        </p:txBody>
      </p:sp>
    </p:spTree>
    <p:extLst>
      <p:ext uri="{BB962C8B-B14F-4D97-AF65-F5344CB8AC3E}">
        <p14:creationId xmlns:p14="http://schemas.microsoft.com/office/powerpoint/2010/main" val="422244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95455" y="983672"/>
            <a:ext cx="3948545" cy="41597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79;p16"/>
          <p:cNvSpPr txBox="1">
            <a:spLocks/>
          </p:cNvSpPr>
          <p:nvPr/>
        </p:nvSpPr>
        <p:spPr>
          <a:xfrm>
            <a:off x="685798" y="279135"/>
            <a:ext cx="7682346" cy="572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z="4000" dirty="0"/>
              <a:t>Prometheus, </a:t>
            </a:r>
            <a:r>
              <a:rPr lang="en-US" sz="4000" dirty="0" err="1"/>
              <a:t>Grafana</a:t>
            </a:r>
            <a:endParaRPr lang="en-US" sz="4000" b="0" dirty="0"/>
          </a:p>
        </p:txBody>
      </p:sp>
      <p:sp>
        <p:nvSpPr>
          <p:cNvPr id="6" name="Google Shape;80;p16"/>
          <p:cNvSpPr txBox="1">
            <a:spLocks/>
          </p:cNvSpPr>
          <p:nvPr/>
        </p:nvSpPr>
        <p:spPr>
          <a:xfrm>
            <a:off x="685798" y="1058408"/>
            <a:ext cx="7682346" cy="3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lnSpc>
                <a:spcPct val="135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docs.spring.io/spring-boot/docs/current/reference/html/actuator.html</a:t>
            </a:r>
            <a:endParaRPr lang="en-US" sz="2400" dirty="0" smtClean="0"/>
          </a:p>
          <a:p>
            <a:pPr marL="342900" indent="-342900">
              <a:lnSpc>
                <a:spcPct val="135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hlinkClick r:id="rId3"/>
              </a:rPr>
              <a:t>https://micrometer.io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  <a:p>
            <a:pPr marL="342900" indent="-342900">
              <a:lnSpc>
                <a:spcPct val="135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hlinkClick r:id="rId4"/>
              </a:rPr>
              <a:t>https://grafana.com</a:t>
            </a:r>
            <a:r>
              <a:rPr lang="en-US" sz="2400" dirty="0" smtClean="0">
                <a:hlinkClick r:id="rId4"/>
              </a:rPr>
              <a:t>/</a:t>
            </a:r>
            <a:endParaRPr lang="en-US" sz="2400" dirty="0" smtClean="0"/>
          </a:p>
          <a:p>
            <a:pPr marL="342900" indent="-342900">
              <a:lnSpc>
                <a:spcPct val="135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 smtClean="0"/>
          </a:p>
          <a:p>
            <a:pPr marL="342900" indent="-342900">
              <a:lnSpc>
                <a:spcPct val="135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 smtClean="0"/>
          </a:p>
          <a:p>
            <a:pPr marL="342900" indent="-342900">
              <a:lnSpc>
                <a:spcPct val="135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839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65617D"/>
      </a:dk1>
      <a:lt1>
        <a:srgbClr val="FFFFFF"/>
      </a:lt1>
      <a:dk2>
        <a:srgbClr val="A7D86D"/>
      </a:dk2>
      <a:lt2>
        <a:srgbClr val="ECEBF0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65617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</TotalTime>
  <Words>178</Words>
  <Application>Microsoft Office PowerPoint</Application>
  <PresentationFormat>On-screen Show (16:9)</PresentationFormat>
  <Paragraphs>27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Poppins</vt:lpstr>
      <vt:lpstr>Wingdings</vt:lpstr>
      <vt:lpstr>Barlow</vt:lpstr>
      <vt:lpstr>Bahnschrift Light</vt:lpstr>
      <vt:lpstr>Arial</vt:lpstr>
      <vt:lpstr>Gower template</vt:lpstr>
      <vt:lpstr>Spring Boot Metric Micrometer, Prometheus, Grafana</vt:lpstr>
      <vt:lpstr>Spring Boot Actuator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Micro Apps with Spring Boot</dc:title>
  <dc:creator>cuong dinh</dc:creator>
  <cp:lastModifiedBy>DINHCUONG</cp:lastModifiedBy>
  <cp:revision>472</cp:revision>
  <dcterms:created xsi:type="dcterms:W3CDTF">2021-09-22T03:33:57Z</dcterms:created>
  <dcterms:modified xsi:type="dcterms:W3CDTF">2024-09-10T11:05:35Z</dcterms:modified>
</cp:coreProperties>
</file>