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74" r:id="rId4"/>
    <p:sldId id="276" r:id="rId5"/>
    <p:sldId id="277" r:id="rId6"/>
    <p:sldId id="275" r:id="rId7"/>
    <p:sldId id="278" r:id="rId8"/>
    <p:sldId id="279" r:id="rId9"/>
    <p:sldId id="269" r:id="rId10"/>
    <p:sldId id="265" r:id="rId11"/>
    <p:sldId id="268" r:id="rId12"/>
    <p:sldId id="270" r:id="rId13"/>
    <p:sldId id="280" r:id="rId14"/>
    <p:sldId id="264" r:id="rId15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  <p:embeddedFont>
      <p:font typeface="Barlow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FID1yhvnkIWsc7tSeWfJwypm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15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89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858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1852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896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56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150" y="1759800"/>
            <a:ext cx="4371926" cy="321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"/>
          <p:cNvSpPr txBox="1">
            <a:spLocks noGrp="1"/>
          </p:cNvSpPr>
          <p:nvPr>
            <p:ph type="ctrTitle"/>
          </p:nvPr>
        </p:nvSpPr>
        <p:spPr>
          <a:xfrm>
            <a:off x="685800" y="696425"/>
            <a:ext cx="5391000" cy="2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1170" y="2518284"/>
            <a:ext cx="3450425" cy="24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4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1044175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2038350"/>
            <a:ext cx="4929300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49113" y="1651367"/>
            <a:ext cx="4537361" cy="3492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685800" y="438242"/>
            <a:ext cx="7689574" cy="81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30000"/>
              </a:lnSpc>
            </a:pPr>
            <a:r>
              <a:rPr lang="en-US" sz="4400" b="0" dirty="0" smtClean="0"/>
              <a:t>Spring </a:t>
            </a:r>
            <a:r>
              <a:rPr lang="en-US" sz="4400" dirty="0" smtClean="0"/>
              <a:t>Trace  </a:t>
            </a:r>
            <a:r>
              <a:rPr lang="en-US" sz="4400" dirty="0" smtClean="0"/>
              <a:t>with Tempo</a:t>
            </a:r>
            <a:endParaRPr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65040" y="4765638"/>
            <a:ext cx="413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Barlow" panose="00000500000000000000" pitchFamily="2" charset="0"/>
              </a:rPr>
              <a:t>www.jmaster.io/course/microservices-with-spring-cloud 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Barlow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41" y="4341826"/>
            <a:ext cx="1357745" cy="423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8174" r="18102" b="8902"/>
          <a:stretch/>
        </p:blipFill>
        <p:spPr>
          <a:xfrm>
            <a:off x="921026" y="1881808"/>
            <a:ext cx="3953666" cy="16896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4" t="37647" b="37468"/>
          <a:stretch/>
        </p:blipFill>
        <p:spPr>
          <a:xfrm>
            <a:off x="4912793" y="2479719"/>
            <a:ext cx="3597965" cy="894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351722"/>
            <a:ext cx="7834747" cy="3471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Grafana Tempo is an open source, easy-to-use, and high-scale distributed tracing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backend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Tempo is cost-efficient, requiring only object storage to operate, and is deeply integrated with Grafana, Prometheus, and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Loki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Support many tracing protocols (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Zipkin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)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" name="Picture 2" descr="images (310×16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71" y="195981"/>
            <a:ext cx="1875184" cy="9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28271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596347"/>
            <a:ext cx="7079973" cy="398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8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5"/>
            <a:ext cx="7682346" cy="57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400" b="0" dirty="0" smtClean="0"/>
              <a:t>Grafana</a:t>
            </a:r>
            <a:endParaRPr lang="en-US" sz="4400" b="0" dirty="0"/>
          </a:p>
        </p:txBody>
      </p:sp>
      <p:sp>
        <p:nvSpPr>
          <p:cNvPr id="6" name="Google Shape;80;p16"/>
          <p:cNvSpPr txBox="1">
            <a:spLocks/>
          </p:cNvSpPr>
          <p:nvPr/>
        </p:nvSpPr>
        <p:spPr>
          <a:xfrm>
            <a:off x="685798" y="983672"/>
            <a:ext cx="4231597" cy="3740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>
                <a:latin typeface="Bahnschrift Light" panose="020B0502040204020203" pitchFamily="34" charset="0"/>
              </a:rPr>
              <a:t>Dashboard anything. Observe everything.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Bahnschrift Light" panose="020B0502040204020203" pitchFamily="34" charset="0"/>
              </a:rPr>
              <a:t>Query, visualize, alert on, and understand your data </a:t>
            </a:r>
            <a:r>
              <a:rPr lang="en-US" sz="2000" dirty="0" smtClean="0">
                <a:latin typeface="Bahnschrift Light" panose="020B0502040204020203" pitchFamily="34" charset="0"/>
              </a:rPr>
              <a:t>form mutli-datasources. Grafana can </a:t>
            </a:r>
            <a:r>
              <a:rPr lang="en-US" sz="2000" dirty="0">
                <a:latin typeface="Bahnschrift Light" panose="020B0502040204020203" pitchFamily="34" charset="0"/>
              </a:rPr>
              <a:t>create, explore, and share all of your data through beautiful, flexible </a:t>
            </a:r>
            <a:r>
              <a:rPr lang="en-US" sz="2000" dirty="0" smtClean="0">
                <a:latin typeface="Bahnschrift Light" panose="020B0502040204020203" pitchFamily="34" charset="0"/>
              </a:rPr>
              <a:t>UI</a:t>
            </a:r>
            <a:r>
              <a:rPr lang="en-US" sz="2000" dirty="0" smtClean="0">
                <a:latin typeface="Bahnschrift Light" panose="020B0502040204020203" pitchFamily="34" charset="0"/>
              </a:rPr>
              <a:t>.</a:t>
            </a:r>
            <a:endParaRPr lang="en-US" sz="1800" dirty="0">
              <a:latin typeface="Bahnschrift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95" y="1580999"/>
            <a:ext cx="4047096" cy="23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9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6"/>
            <a:ext cx="7682346" cy="7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4000" b="0" dirty="0"/>
              <a:t>Grafana System</a:t>
            </a:r>
            <a:endParaRPr lang="en-US" sz="4000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69" y="1436762"/>
            <a:ext cx="5800049" cy="290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9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8" y="1354385"/>
            <a:ext cx="6245029" cy="2793545"/>
          </a:xfrm>
          <a:prstGeom prst="rect">
            <a:avLst/>
          </a:prstGeom>
        </p:spPr>
      </p:pic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5"/>
            <a:ext cx="7682346" cy="572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4400" b="0" dirty="0" smtClean="0"/>
              <a:t>Grafana System</a:t>
            </a:r>
            <a:endParaRPr lang="en-US" sz="4400" b="0" dirty="0"/>
          </a:p>
        </p:txBody>
      </p:sp>
    </p:spTree>
    <p:extLst>
      <p:ext uri="{BB962C8B-B14F-4D97-AF65-F5344CB8AC3E}">
        <p14:creationId xmlns:p14="http://schemas.microsoft.com/office/powerpoint/2010/main" val="9697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71477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b="0" dirty="0" smtClean="0"/>
              <a:t>Traces</a:t>
            </a:r>
            <a:endParaRPr sz="4000" b="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800" y="993913"/>
            <a:ext cx="3806687" cy="40617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Traces</a:t>
            </a:r>
            <a:r>
              <a:rPr lang="vi-VN" sz="2000" dirty="0">
                <a:latin typeface="Bahnschrift Light" panose="020B0502040204020203" pitchFamily="34" charset="0"/>
              </a:rPr>
              <a:t> là các bản ghi lại toàn bộ hành trình của một yêu cầu khi nó đi qua nhiều dịch vụ trong một hệ thống phân tán.</a:t>
            </a:r>
            <a:endParaRPr lang="en-US" sz="2000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>
                <a:latin typeface="Bahnschrift Light" panose="020B0502040204020203" pitchFamily="34" charset="0"/>
              </a:rPr>
              <a:t>Vai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trò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theo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dõi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luồng</a:t>
            </a:r>
            <a:r>
              <a:rPr lang="en-US" sz="20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gọi</a:t>
            </a:r>
            <a:r>
              <a:rPr lang="en-US" sz="2000" dirty="0" smtClean="0">
                <a:latin typeface="Bahnschrift Light" panose="020B0502040204020203" pitchFamily="34" charset="0"/>
              </a:rPr>
              <a:t> qua </a:t>
            </a:r>
            <a:r>
              <a:rPr lang="en-US" sz="2000" dirty="0" err="1" smtClean="0">
                <a:latin typeface="Bahnschrift Light" panose="020B0502040204020203" pitchFamily="34" charset="0"/>
              </a:rPr>
              <a:t>các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ứng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dụng</a:t>
            </a:r>
            <a:r>
              <a:rPr lang="en-US" sz="2000" dirty="0">
                <a:latin typeface="Bahnschrift Light" panose="020B0502040204020203" pitchFamily="34" charset="0"/>
              </a:rPr>
              <a:t>, </a:t>
            </a:r>
            <a:r>
              <a:rPr lang="en-US" sz="2000" dirty="0" err="1">
                <a:latin typeface="Bahnschrift Light" panose="020B0502040204020203" pitchFamily="34" charset="0"/>
              </a:rPr>
              <a:t>phát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>
                <a:latin typeface="Bahnschrift Light" panose="020B0502040204020203" pitchFamily="34" charset="0"/>
              </a:rPr>
              <a:t>hiện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điểm</a:t>
            </a:r>
            <a:r>
              <a:rPr lang="en-US" sz="2000" dirty="0" smtClean="0">
                <a:latin typeface="Bahnschrift Light" panose="020B0502040204020203" pitchFamily="34" charset="0"/>
              </a:rPr>
              <a:t> </a:t>
            </a:r>
            <a:r>
              <a:rPr lang="en-US" sz="2000" dirty="0" err="1" smtClean="0">
                <a:latin typeface="Bahnschrift Light" panose="020B0502040204020203" pitchFamily="34" charset="0"/>
              </a:rPr>
              <a:t>lỗi</a:t>
            </a:r>
            <a:r>
              <a:rPr lang="en-US" sz="2000" dirty="0" smtClean="0">
                <a:latin typeface="Bahnschrift Light" panose="020B0502040204020203" pitchFamily="34" charset="0"/>
              </a:rPr>
              <a:t>.</a:t>
            </a:r>
            <a:endParaRPr lang="en-US" sz="2000" dirty="0">
              <a:solidFill>
                <a:srgbClr val="FF0000"/>
              </a:solidFill>
              <a:latin typeface="Bahnschrift Light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720" y="1573813"/>
            <a:ext cx="4161178" cy="210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990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91252"/>
            <a:ext cx="7682346" cy="79336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400" b="0" dirty="0"/>
              <a:t>TRACE </a:t>
            </a:r>
            <a:r>
              <a:rPr lang="en-US" sz="4400" b="0" dirty="0" smtClean="0"/>
              <a:t>ID vs </a:t>
            </a:r>
            <a:r>
              <a:rPr lang="en-US" sz="4400" b="0" dirty="0" smtClean="0"/>
              <a:t>SPAN ID</a:t>
            </a:r>
            <a:endParaRPr sz="4000" b="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310199"/>
            <a:ext cx="7682346" cy="350696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Bahnschrift Light" panose="020B0502040204020203" pitchFamily="34" charset="0"/>
              </a:rPr>
              <a:t>TRACE ID is unique ID, to track a flow of </a:t>
            </a:r>
            <a:r>
              <a:rPr lang="en-US" sz="2000" dirty="0" smtClean="0">
                <a:latin typeface="Bahnschrift Light" panose="020B0502040204020203" pitchFamily="34" charset="0"/>
              </a:rPr>
              <a:t>a request or job traveling in micro services, include </a:t>
            </a:r>
            <a:r>
              <a:rPr lang="en-US" sz="2000" dirty="0">
                <a:latin typeface="Bahnschrift Light" panose="020B0502040204020203" pitchFamily="34" charset="0"/>
              </a:rPr>
              <a:t>many </a:t>
            </a:r>
            <a:r>
              <a:rPr lang="en-US" sz="2000" b="1" dirty="0" smtClean="0">
                <a:latin typeface="Bahnschrift Light" panose="020B0502040204020203" pitchFamily="34" charset="0"/>
              </a:rPr>
              <a:t>SPAN</a:t>
            </a:r>
            <a:endParaRPr lang="en-US" sz="20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Bahnschrift Light" panose="020B0502040204020203" pitchFamily="34" charset="0"/>
              </a:rPr>
              <a:t>SPAN</a:t>
            </a:r>
            <a:r>
              <a:rPr lang="en-US" sz="2000" dirty="0" smtClean="0">
                <a:latin typeface="Bahnschrift Light" panose="020B0502040204020203" pitchFamily="34" charset="0"/>
              </a:rPr>
              <a:t> ID is unique ID, to track a unit of small work (</a:t>
            </a:r>
            <a:r>
              <a:rPr lang="en-US" sz="2000" dirty="0" err="1" smtClean="0">
                <a:latin typeface="Bahnschrift Light" panose="020B0502040204020203" pitchFamily="34" charset="0"/>
              </a:rPr>
              <a:t>e.g</a:t>
            </a:r>
            <a:r>
              <a:rPr lang="en-US" sz="2000" dirty="0" smtClean="0">
                <a:latin typeface="Bahnschrift Light" panose="020B0502040204020203" pitchFamily="34" charset="0"/>
              </a:rPr>
              <a:t>: Thread)</a:t>
            </a:r>
            <a:endParaRPr lang="en-US" sz="2000" dirty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ahnschrift Light" panose="020B0502040204020203" pitchFamily="34" charset="0"/>
              </a:rPr>
              <a:t>Integrate with </a:t>
            </a:r>
            <a:r>
              <a:rPr lang="en-US" sz="2000" b="1" dirty="0" err="1" smtClean="0">
                <a:latin typeface="Bahnschrift Light" panose="020B0502040204020203" pitchFamily="34" charset="0"/>
              </a:rPr>
              <a:t>logback</a:t>
            </a:r>
            <a:r>
              <a:rPr lang="en-US" sz="2000" dirty="0">
                <a:latin typeface="Bahnschrift Light" panose="020B0502040204020203" pitchFamily="34" charset="0"/>
              </a:rPr>
              <a:t> </a:t>
            </a:r>
            <a:r>
              <a:rPr lang="en-US" sz="2000" dirty="0" smtClean="0">
                <a:latin typeface="Bahnschrift Light" panose="020B0502040204020203" pitchFamily="34" charset="0"/>
              </a:rPr>
              <a:t>to add traceId, spanId in log message</a:t>
            </a:r>
            <a:r>
              <a:rPr lang="en-US" sz="2000" b="1" dirty="0" smtClean="0">
                <a:latin typeface="Bahnschrift Light" panose="020B0502040204020203" pitchFamily="34" charset="0"/>
              </a:rPr>
              <a:t>: [application name, traceId, spanId]</a:t>
            </a:r>
            <a:endParaRPr lang="en-US" sz="2000" dirty="0" smtClean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6625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5"/>
            <a:ext cx="7682346" cy="75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4400" b="0" dirty="0"/>
              <a:t>Trace with Spring</a:t>
            </a:r>
            <a:endParaRPr lang="en-US" sz="4000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8174" r="18102" b="8902"/>
          <a:stretch/>
        </p:blipFill>
        <p:spPr>
          <a:xfrm>
            <a:off x="1027043" y="2014330"/>
            <a:ext cx="3953666" cy="1689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4" t="37647" b="37468"/>
          <a:stretch/>
        </p:blipFill>
        <p:spPr>
          <a:xfrm>
            <a:off x="5045314" y="2543413"/>
            <a:ext cx="3597965" cy="10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79135"/>
            <a:ext cx="7682346" cy="74790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b="0" dirty="0" smtClean="0"/>
              <a:t>Micrometer Tracing</a:t>
            </a:r>
            <a:endParaRPr sz="4400" b="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7" y="1212574"/>
            <a:ext cx="7908238" cy="347206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Micrometer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cung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cấp</a:t>
            </a:r>
            <a:r>
              <a:rPr lang="en-US" sz="1800" dirty="0" smtClean="0">
                <a:latin typeface="Bahnschrift Light" panose="020B0502040204020203" pitchFamily="34" charset="0"/>
              </a:rPr>
              <a:t> API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thư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viện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đo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lường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số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liệu</a:t>
            </a:r>
            <a:r>
              <a:rPr lang="en-US" sz="1800" dirty="0" smtClean="0">
                <a:latin typeface="Bahnschrift Light" panose="020B0502040204020203" pitchFamily="34" charset="0"/>
              </a:rPr>
              <a:t> (</a:t>
            </a: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metrics</a:t>
            </a:r>
            <a:r>
              <a:rPr lang="en-US" sz="1800" dirty="0" smtClean="0">
                <a:latin typeface="Bahnschrift Light" panose="020B0502040204020203" pitchFamily="34" charset="0"/>
              </a:rPr>
              <a:t>)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trong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nhiệm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vụ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theo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dõi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hiệu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suất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ứng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hệ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thống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phân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tán</a:t>
            </a:r>
            <a:endParaRPr lang="en-US" sz="18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Micrometer Tracing</a:t>
            </a:r>
            <a:r>
              <a:rPr lang="en-US" sz="1800" dirty="0" smtClean="0">
                <a:latin typeface="Bahnschrift Light" panose="020B0502040204020203" pitchFamily="34" charset="0"/>
              </a:rPr>
              <a:t> là </a:t>
            </a:r>
            <a:r>
              <a:rPr lang="en-US" sz="1800" dirty="0" err="1" smtClean="0">
                <a:latin typeface="Bahnschrift Light" panose="020B0502040204020203" pitchFamily="34" charset="0"/>
              </a:rPr>
              <a:t>một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phần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thêm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khác</a:t>
            </a:r>
            <a:r>
              <a:rPr lang="en-US" sz="1800" dirty="0" smtClean="0">
                <a:latin typeface="Bahnschrift Light" panose="020B0502040204020203" pitchFamily="34" charset="0"/>
              </a:rPr>
              <a:t>, </a:t>
            </a:r>
            <a:r>
              <a:rPr lang="en-US" sz="1800" dirty="0" err="1" smtClean="0">
                <a:latin typeface="Bahnschrift Light" panose="020B0502040204020203" pitchFamily="34" charset="0"/>
              </a:rPr>
              <a:t>cung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cấp</a:t>
            </a:r>
            <a:r>
              <a:rPr lang="en-US" sz="1800" dirty="0" smtClean="0">
                <a:latin typeface="Bahnschrift Light" panose="020B0502040204020203" pitchFamily="34" charset="0"/>
              </a:rPr>
              <a:t> API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thư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viện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cho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việc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theo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dõi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dấu</a:t>
            </a: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vết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của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các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hoạt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động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trong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ứng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dụng</a:t>
            </a:r>
            <a:r>
              <a:rPr lang="en-US" sz="1800" dirty="0" smtClean="0">
                <a:latin typeface="Bahnschrift Light" panose="020B0502040204020203" pitchFamily="34" charset="0"/>
              </a:rPr>
              <a:t> (</a:t>
            </a: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Trace, Span, Tag</a:t>
            </a:r>
            <a:r>
              <a:rPr lang="en-US" sz="1800" dirty="0" smtClean="0">
                <a:latin typeface="Bahnschrift Light" panose="020B0502040204020203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Bahnschrift Light" panose="020B0502040204020203" pitchFamily="34" charset="0"/>
              </a:rPr>
              <a:t>API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trừu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tượng</a:t>
            </a:r>
            <a:r>
              <a:rPr lang="en-US" sz="1800" dirty="0" smtClean="0">
                <a:latin typeface="Bahnschrift Light" panose="020B0502040204020203" pitchFamily="34" charset="0"/>
              </a:rPr>
              <a:t>,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thống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nhất</a:t>
            </a:r>
            <a:r>
              <a:rPr lang="en-US" sz="1800" dirty="0" smtClean="0">
                <a:latin typeface="Bahnschrift Light" panose="020B0502040204020203" pitchFamily="34" charset="0"/>
              </a:rPr>
              <a:t>, </a:t>
            </a:r>
            <a:r>
              <a:rPr lang="en-US" sz="1800" dirty="0" err="1" smtClean="0">
                <a:latin typeface="Bahnschrift Light" panose="020B0502040204020203" pitchFamily="34" charset="0"/>
              </a:rPr>
              <a:t>độc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lập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với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các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hệ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thống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tích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hợp</a:t>
            </a:r>
            <a:r>
              <a:rPr lang="en-US" sz="1800" dirty="0" smtClean="0">
                <a:latin typeface="Bahnschrift Light" panose="020B0502040204020203" pitchFamily="34" charset="0"/>
              </a:rPr>
              <a:t> implement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 err="1" smtClean="0">
                <a:latin typeface="Bahnschrift Light" panose="020B0502040204020203" pitchFamily="34" charset="0"/>
              </a:rPr>
              <a:t>Hỗ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trợ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bởi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Brave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và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OpenTelemetry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trong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quản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lý</a:t>
            </a:r>
            <a:r>
              <a:rPr lang="en-US" sz="1800" dirty="0" smtClean="0">
                <a:latin typeface="Bahnschrift Light" panose="020B0502040204020203" pitchFamily="34" charset="0"/>
              </a:rPr>
              <a:t> Trace/Span/Tag </a:t>
            </a:r>
            <a:r>
              <a:rPr lang="en-US" sz="1800" dirty="0" err="1" smtClean="0">
                <a:latin typeface="Bahnschrift Light" panose="020B0502040204020203" pitchFamily="34" charset="0"/>
              </a:rPr>
              <a:t>trong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ứng</a:t>
            </a:r>
            <a:r>
              <a:rPr lang="en-US" sz="1800" dirty="0" smtClean="0">
                <a:latin typeface="Bahnschrift Light" panose="020B0502040204020203" pitchFamily="34" charset="0"/>
              </a:rPr>
              <a:t> </a:t>
            </a:r>
            <a:r>
              <a:rPr lang="en-US" sz="1800" dirty="0" err="1" smtClean="0">
                <a:latin typeface="Bahnschrift Light" panose="020B0502040204020203" pitchFamily="34" charset="0"/>
              </a:rPr>
              <a:t>dụng</a:t>
            </a:r>
            <a:endParaRPr lang="en-US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201827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9;p16"/>
          <p:cNvSpPr txBox="1">
            <a:spLocks/>
          </p:cNvSpPr>
          <p:nvPr/>
        </p:nvSpPr>
        <p:spPr>
          <a:xfrm>
            <a:off x="685798" y="279136"/>
            <a:ext cx="7682346" cy="7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/>
            <a:r>
              <a:rPr lang="en-US" sz="4000" b="0" dirty="0" smtClean="0"/>
              <a:t>Micrometer Trace with Brave</a:t>
            </a:r>
            <a:endParaRPr lang="en-US" sz="3600" b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5" b="39439"/>
          <a:stretch/>
        </p:blipFill>
        <p:spPr>
          <a:xfrm>
            <a:off x="628872" y="1848678"/>
            <a:ext cx="7888335" cy="1185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9" t="8220" r="64317" b="58945"/>
          <a:stretch/>
        </p:blipFill>
        <p:spPr>
          <a:xfrm>
            <a:off x="2034599" y="2168877"/>
            <a:ext cx="2013456" cy="9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4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Google Shape;79;p16"/>
          <p:cNvSpPr txBox="1">
            <a:spLocks noGrp="1"/>
          </p:cNvSpPr>
          <p:nvPr>
            <p:ph type="ctrTitle" idx="4294967295"/>
          </p:nvPr>
        </p:nvSpPr>
        <p:spPr>
          <a:xfrm>
            <a:off x="685798" y="243450"/>
            <a:ext cx="7682346" cy="73657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b="0" dirty="0" smtClean="0"/>
              <a:t>Brave Tracer</a:t>
            </a:r>
            <a:endParaRPr sz="4400" b="0" dirty="0"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4294967295"/>
          </p:nvPr>
        </p:nvSpPr>
        <p:spPr>
          <a:xfrm>
            <a:off x="685798" y="1101005"/>
            <a:ext cx="7834747" cy="36565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Brave</a:t>
            </a:r>
            <a:r>
              <a:rPr lang="vi-VN" sz="1600" dirty="0" smtClean="0">
                <a:latin typeface="Bahnschrift Light" panose="020B0502040204020203" pitchFamily="34" charset="0"/>
              </a:rPr>
              <a:t> </a:t>
            </a:r>
            <a:r>
              <a:rPr lang="vi-VN" sz="1600" dirty="0">
                <a:latin typeface="Bahnschrift Light" panose="020B0502040204020203" pitchFamily="34" charset="0"/>
              </a:rPr>
              <a:t>là một thư viện Java chuyên dụng cho theo dõi phân tán, cung cấp các công cụ để tạo, quản lý và xuất dữ liệu </a:t>
            </a:r>
            <a:r>
              <a:rPr lang="vi-VN" sz="1600" dirty="0" smtClean="0">
                <a:latin typeface="Bahnschrift Light" panose="020B0502040204020203" pitchFamily="34" charset="0"/>
              </a:rPr>
              <a:t>trac</a:t>
            </a:r>
            <a:r>
              <a:rPr lang="en-US" sz="1600" dirty="0" err="1" smtClean="0">
                <a:latin typeface="Bahnschrift Light" panose="020B0502040204020203" pitchFamily="34" charset="0"/>
              </a:rPr>
              <a:t>ing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vi-VN" sz="1600" dirty="0" smtClean="0">
                <a:latin typeface="Bahnschrift Light" panose="020B0502040204020203" pitchFamily="34" charset="0"/>
              </a:rPr>
              <a:t>Cung </a:t>
            </a:r>
            <a:r>
              <a:rPr lang="vi-VN" sz="1600" dirty="0">
                <a:latin typeface="Bahnschrift Light" panose="020B0502040204020203" pitchFamily="34" charset="0"/>
              </a:rPr>
              <a:t>cấp các bộ chuyển tiếp (</a:t>
            </a:r>
            <a:r>
              <a:rPr lang="vi-VN" sz="1600" dirty="0">
                <a:solidFill>
                  <a:srgbClr val="FF0000"/>
                </a:solidFill>
                <a:latin typeface="Bahnschrift Light" panose="020B0502040204020203" pitchFamily="34" charset="0"/>
              </a:rPr>
              <a:t>reporter</a:t>
            </a:r>
            <a:r>
              <a:rPr lang="vi-VN" sz="1600" dirty="0">
                <a:latin typeface="Bahnschrift Light" panose="020B0502040204020203" pitchFamily="34" charset="0"/>
              </a:rPr>
              <a:t>) để gửi dữ liệu trace đến các hệ thống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theo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dõi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vi-VN" sz="1600" dirty="0" smtClean="0">
                <a:latin typeface="Bahnschrift Light" panose="020B0502040204020203" pitchFamily="34" charset="0"/>
              </a:rPr>
              <a:t>như </a:t>
            </a:r>
            <a:r>
              <a:rPr lang="vi-VN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Zipkin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,…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dirty="0" err="1" smtClean="0">
                <a:solidFill>
                  <a:srgbClr val="FF0000"/>
                </a:solidFill>
                <a:latin typeface="Bahnschrift Light" panose="020B0502040204020203" pitchFamily="34" charset="0"/>
              </a:rPr>
              <a:t>zipkin</a:t>
            </a: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-reporter-brave</a:t>
            </a:r>
            <a:r>
              <a:rPr lang="en-US" sz="1600" dirty="0" smtClean="0">
                <a:latin typeface="Bahnschrift Light" panose="020B0502040204020203" pitchFamily="34" charset="0"/>
              </a:rPr>
              <a:t>: Thu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thập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dữ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liệu</a:t>
            </a:r>
            <a:r>
              <a:rPr lang="en-US" sz="1600" dirty="0" smtClean="0">
                <a:latin typeface="Bahnschrift Light" panose="020B0502040204020203" pitchFamily="34" charset="0"/>
              </a:rPr>
              <a:t> trace/span </a:t>
            </a:r>
            <a:r>
              <a:rPr lang="en-US" sz="1600" dirty="0" err="1" smtClean="0">
                <a:latin typeface="Bahnschrift Light" panose="020B0502040204020203" pitchFamily="34" charset="0"/>
              </a:rPr>
              <a:t>từ</a:t>
            </a:r>
            <a:r>
              <a:rPr lang="en-US" sz="1600" dirty="0" smtClean="0">
                <a:latin typeface="Bahnschrift Light" panose="020B0502040204020203" pitchFamily="34" charset="0"/>
              </a:rPr>
              <a:t> Brave </a:t>
            </a:r>
            <a:r>
              <a:rPr lang="en-US" sz="1600" dirty="0" err="1" smtClean="0">
                <a:latin typeface="Bahnschrift Light" panose="020B0502040204020203" pitchFamily="34" charset="0"/>
              </a:rPr>
              <a:t>và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chuyển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đổi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định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dạng</a:t>
            </a:r>
            <a:r>
              <a:rPr lang="en-US" sz="1600" dirty="0" smtClean="0">
                <a:latin typeface="Bahnschrift Light" panose="020B0502040204020203" pitchFamily="34" charset="0"/>
              </a:rPr>
              <a:t>, </a:t>
            </a:r>
            <a:r>
              <a:rPr lang="en-US" sz="1600" dirty="0" err="1" smtClean="0">
                <a:latin typeface="Bahnschrift Light" panose="020B0502040204020203" pitchFamily="34" charset="0"/>
              </a:rPr>
              <a:t>gửi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về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cho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Zipkin</a:t>
            </a:r>
            <a:endParaRPr lang="en-US" sz="1600" dirty="0" smtClean="0"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dirty="0" smtClean="0">
                <a:latin typeface="Bahnschrift Light" panose="020B0502040204020203" pitchFamily="34" charset="0"/>
              </a:rPr>
              <a:t>Brave </a:t>
            </a:r>
            <a:r>
              <a:rPr lang="en-US" sz="1600" dirty="0" err="1" smtClean="0">
                <a:latin typeface="Bahnschrift Light" panose="020B0502040204020203" pitchFamily="34" charset="0"/>
              </a:rPr>
              <a:t>có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thể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dùng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độc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lập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hoặc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kết</a:t>
            </a:r>
            <a:r>
              <a:rPr lang="en-US" sz="1600" dirty="0" smtClean="0">
                <a:latin typeface="Bahnschrift Light" panose="020B0502040204020203" pitchFamily="34" charset="0"/>
              </a:rPr>
              <a:t> </a:t>
            </a:r>
            <a:r>
              <a:rPr lang="en-US" sz="1600" dirty="0" err="1" smtClean="0">
                <a:latin typeface="Bahnschrift Light" panose="020B0502040204020203" pitchFamily="34" charset="0"/>
              </a:rPr>
              <a:t>hợp</a:t>
            </a:r>
            <a:r>
              <a:rPr lang="en-US" sz="1600" dirty="0" smtClean="0">
                <a:latin typeface="Bahnschrift Light" panose="020B0502040204020203" pitchFamily="34" charset="0"/>
              </a:rPr>
              <a:t> micrometer tracing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rgbClr val="FF0000"/>
                </a:solidFill>
                <a:latin typeface="Bahnschrift Light" panose="020B0502040204020203" pitchFamily="34" charset="0"/>
              </a:rPr>
              <a:t>micrometer-tracing-bridge-brave: </a:t>
            </a:r>
            <a:r>
              <a:rPr lang="en-US" sz="1600" dirty="0">
                <a:latin typeface="Bahnschrift Light" panose="020B0502040204020203" pitchFamily="34" charset="0"/>
              </a:rPr>
              <a:t>Brave </a:t>
            </a:r>
            <a:r>
              <a:rPr lang="en-US" sz="1600" dirty="0" err="1">
                <a:latin typeface="Bahnschrift Light" panose="020B0502040204020203" pitchFamily="34" charset="0"/>
              </a:rPr>
              <a:t>như</a:t>
            </a:r>
            <a:r>
              <a:rPr lang="en-US" sz="1600" dirty="0">
                <a:latin typeface="Bahnschrift Light" panose="020B0502040204020203" pitchFamily="34" charset="0"/>
              </a:rPr>
              <a:t> implementation </a:t>
            </a:r>
            <a:r>
              <a:rPr lang="en-US" sz="1600" dirty="0" err="1">
                <a:latin typeface="Bahnschrift Light" panose="020B0502040204020203" pitchFamily="34" charset="0"/>
              </a:rPr>
              <a:t>cho</a:t>
            </a:r>
            <a:r>
              <a:rPr lang="en-US" sz="1600" dirty="0">
                <a:latin typeface="Bahnschrift Light" panose="020B0502040204020203" pitchFamily="34" charset="0"/>
              </a:rPr>
              <a:t> Micrometer Tracing </a:t>
            </a:r>
            <a:r>
              <a:rPr lang="en-US" sz="1600" dirty="0" smtClean="0">
                <a:latin typeface="Bahnschrift Light" panose="020B0502040204020203" pitchFamily="34" charset="0"/>
              </a:rPr>
              <a:t>API</a:t>
            </a:r>
            <a:endParaRPr lang="en-US" sz="16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383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95455" y="983672"/>
            <a:ext cx="3948545" cy="41597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79;p16"/>
          <p:cNvSpPr txBox="1">
            <a:spLocks/>
          </p:cNvSpPr>
          <p:nvPr/>
        </p:nvSpPr>
        <p:spPr>
          <a:xfrm>
            <a:off x="1909218" y="258417"/>
            <a:ext cx="5260509" cy="1384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oppins"/>
              <a:buNone/>
              <a:defRPr sz="48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sz="3600" b="0" dirty="0"/>
              <a:t>Micrometer Trace with </a:t>
            </a:r>
            <a:r>
              <a:rPr lang="en-US" sz="3600" b="0" dirty="0" err="1" smtClean="0"/>
              <a:t>OpenTelemetry</a:t>
            </a:r>
            <a:endParaRPr lang="en-US" sz="32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5" b="22480"/>
          <a:stretch/>
        </p:blipFill>
        <p:spPr>
          <a:xfrm>
            <a:off x="1178839" y="1934818"/>
            <a:ext cx="7189305" cy="168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22618" y="859035"/>
            <a:ext cx="4821382" cy="4284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31" y="389417"/>
            <a:ext cx="1887192" cy="661645"/>
          </a:xfrm>
          <a:prstGeom prst="rect">
            <a:avLst/>
          </a:prstGeom>
        </p:spPr>
      </p:pic>
      <p:sp>
        <p:nvSpPr>
          <p:cNvPr id="9" name="Google Shape;80;p16"/>
          <p:cNvSpPr txBox="1">
            <a:spLocks/>
          </p:cNvSpPr>
          <p:nvPr/>
        </p:nvSpPr>
        <p:spPr>
          <a:xfrm>
            <a:off x="685798" y="1258957"/>
            <a:ext cx="7834747" cy="356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○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■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OpenTelemetry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 is a collection of APIs, SDKs, and tools. Create and collect telemetry (metrics, logs, and traces) from your services and software, then forward it to a variety of analysis.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Bahnschrift Light" panose="020B0502040204020203" pitchFamily="34" charset="0"/>
            </a:endParaRP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100% free and open source,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supported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by industry leaders in the observability space.</a:t>
            </a:r>
          </a:p>
          <a:p>
            <a:pPr marL="342900" indent="-342900">
              <a:lnSpc>
                <a:spcPct val="150000"/>
              </a:lnSpc>
              <a:buClr>
                <a:schemeClr val="bg2">
                  <a:lumMod val="75000"/>
                </a:schemeClr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OpenTelemetry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 integrates with many popular libraries and 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Bahnschrift Light" panose="020B0502040204020203" pitchFamily="34" charset="0"/>
              </a:rPr>
              <a:t>frameworks.</a:t>
            </a:r>
          </a:p>
        </p:txBody>
      </p:sp>
    </p:spTree>
    <p:extLst>
      <p:ext uri="{BB962C8B-B14F-4D97-AF65-F5344CB8AC3E}">
        <p14:creationId xmlns:p14="http://schemas.microsoft.com/office/powerpoint/2010/main" val="247187944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wer template">
  <a:themeElements>
    <a:clrScheme name="Custom 347">
      <a:dk1>
        <a:srgbClr val="65617D"/>
      </a:dk1>
      <a:lt1>
        <a:srgbClr val="FFFFFF"/>
      </a:lt1>
      <a:dk2>
        <a:srgbClr val="A7D86D"/>
      </a:dk2>
      <a:lt2>
        <a:srgbClr val="ECEBF0"/>
      </a:lt2>
      <a:accent1>
        <a:srgbClr val="A7D86D"/>
      </a:accent1>
      <a:accent2>
        <a:srgbClr val="7CBE5F"/>
      </a:accent2>
      <a:accent3>
        <a:srgbClr val="52A551"/>
      </a:accent3>
      <a:accent4>
        <a:srgbClr val="D8D5EB"/>
      </a:accent4>
      <a:accent5>
        <a:srgbClr val="A7A4BC"/>
      </a:accent5>
      <a:accent6>
        <a:srgbClr val="65617D"/>
      </a:accent6>
      <a:hlink>
        <a:srgbClr val="65617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461</Words>
  <Application>Microsoft Office PowerPoint</Application>
  <PresentationFormat>On-screen Show (16:9)</PresentationFormat>
  <Paragraphs>34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Bahnschrift Light</vt:lpstr>
      <vt:lpstr>Arial</vt:lpstr>
      <vt:lpstr>Poppins</vt:lpstr>
      <vt:lpstr>Barlow</vt:lpstr>
      <vt:lpstr>Wingdings</vt:lpstr>
      <vt:lpstr>Gower template</vt:lpstr>
      <vt:lpstr>Spring Trace  with Tempo</vt:lpstr>
      <vt:lpstr>Traces</vt:lpstr>
      <vt:lpstr>TRACE ID vs SPAN ID</vt:lpstr>
      <vt:lpstr>PowerPoint Presentation</vt:lpstr>
      <vt:lpstr>Micrometer Tracing</vt:lpstr>
      <vt:lpstr>PowerPoint Presentation</vt:lpstr>
      <vt:lpstr>Brave Tracer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Micro Apps with Spring Boot</dc:title>
  <dc:creator>cuong dinh</dc:creator>
  <cp:lastModifiedBy>DINHCUONG</cp:lastModifiedBy>
  <cp:revision>583</cp:revision>
  <dcterms:created xsi:type="dcterms:W3CDTF">2021-09-22T03:33:57Z</dcterms:created>
  <dcterms:modified xsi:type="dcterms:W3CDTF">2024-09-12T13:06:16Z</dcterms:modified>
</cp:coreProperties>
</file>