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3" r:id="rId7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9"/>
    </p:embeddedFon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Bahnschrift Light" panose="020B0502040204020203" pitchFamily="3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1398104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gì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gì</a:t>
            </a:r>
            <a:r>
              <a:rPr lang="en-US" sz="36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134657"/>
            <a:ext cx="7886700" cy="34980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vi-VN" dirty="0">
                <a:latin typeface="Bahnschrift Light" panose="020B0502040204020203" pitchFamily="34" charset="0"/>
              </a:rPr>
              <a:t>Keycloak </a:t>
            </a:r>
            <a:r>
              <a:rPr lang="en-US" dirty="0" smtClean="0">
                <a:latin typeface="Bahnschrift Light" panose="020B0502040204020203" pitchFamily="34" charset="0"/>
              </a:rPr>
              <a:t>is open-source</a:t>
            </a:r>
            <a:r>
              <a:rPr lang="vi-VN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Identity and Access Management (IAM) platform, </a:t>
            </a:r>
            <a:r>
              <a:rPr lang="en-US" dirty="0" err="1" smtClean="0">
                <a:latin typeface="Bahnschrift Light" panose="020B0502040204020203" pitchFamily="34" charset="0"/>
              </a:rPr>
              <a:t>bảo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mật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cho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các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ứng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dụng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hiện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đại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vi-VN" dirty="0">
                <a:latin typeface="Bahnschrift Light" panose="020B0502040204020203" pitchFamily="34" charset="0"/>
              </a:rPr>
              <a:t>Nó giúp đơn giản hóa việc quản lý người dùng, </a:t>
            </a:r>
            <a:r>
              <a:rPr lang="vi-VN" dirty="0" smtClean="0">
                <a:latin typeface="Bahnschrift Light" panose="020B0502040204020203" pitchFamily="34" charset="0"/>
              </a:rPr>
              <a:t>vai </a:t>
            </a:r>
            <a:r>
              <a:rPr lang="vi-VN" dirty="0">
                <a:latin typeface="Bahnschrift Light" panose="020B0502040204020203" pitchFamily="34" charset="0"/>
              </a:rPr>
              <a:t>trò, </a:t>
            </a:r>
            <a:r>
              <a:rPr lang="en-US" dirty="0" err="1" smtClean="0">
                <a:latin typeface="Bahnschrift Light" panose="020B0502040204020203" pitchFamily="34" charset="0"/>
              </a:rPr>
              <a:t>xác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thực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vi-VN" dirty="0" smtClean="0">
                <a:latin typeface="Bahnschrift Light" panose="020B0502040204020203" pitchFamily="34" charset="0"/>
              </a:rPr>
              <a:t>và </a:t>
            </a:r>
            <a:r>
              <a:rPr lang="en-US" dirty="0" err="1" smtClean="0">
                <a:latin typeface="Bahnschrift Light" panose="020B0502040204020203" pitchFamily="34" charset="0"/>
              </a:rPr>
              <a:t>ủy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vi-VN" dirty="0" smtClean="0">
                <a:latin typeface="Bahnschrift Light" panose="020B0502040204020203" pitchFamily="34" charset="0"/>
              </a:rPr>
              <a:t>quyền </a:t>
            </a:r>
            <a:r>
              <a:rPr lang="vi-VN" dirty="0">
                <a:latin typeface="Bahnschrift Light" panose="020B0502040204020203" pitchFamily="34" charset="0"/>
              </a:rPr>
              <a:t>truy cập vào các hệ thống của bạn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Hỗ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trợ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giao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thức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chuẩn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OpenID</a:t>
            </a:r>
            <a:r>
              <a:rPr lang="en-US" dirty="0" smtClean="0">
                <a:latin typeface="Bahnschrift Light" panose="020B0502040204020203" pitchFamily="34" charset="0"/>
              </a:rPr>
              <a:t> Connect, SAML, Oauth2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Single </a:t>
            </a:r>
            <a:r>
              <a:rPr lang="en-US" dirty="0">
                <a:latin typeface="Bahnschrift Light" panose="020B0502040204020203" pitchFamily="34" charset="0"/>
              </a:rPr>
              <a:t>sign-on (</a:t>
            </a:r>
            <a:r>
              <a:rPr lang="en-US" dirty="0" smtClean="0">
                <a:latin typeface="Bahnschrift Light" panose="020B0502040204020203" pitchFamily="34" charset="0"/>
              </a:rPr>
              <a:t>SSO), Admin Dashboard, User federation (LDAP, Active Directory), Social Login, Cluster, Theme Customize, Extensive,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9501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OpenID</a:t>
            </a:r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Connect 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OpenID Connect là một lớp xây dựng trên OAuth 2.0, tập trung vào xác thực người dùng và cung cấp thông tin cơ bản về người dùng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H</a:t>
            </a:r>
            <a:r>
              <a:rPr lang="vi-VN" dirty="0" smtClean="0">
                <a:latin typeface="Bahnschrift Light" panose="020B0502040204020203" pitchFamily="34" charset="0"/>
              </a:rPr>
              <a:t>oạt động</a:t>
            </a:r>
            <a:r>
              <a:rPr lang="en-US" dirty="0" smtClean="0">
                <a:latin typeface="Bahnschrift Light" panose="020B0502040204020203" pitchFamily="34" charset="0"/>
              </a:rPr>
              <a:t> d</a:t>
            </a:r>
            <a:r>
              <a:rPr lang="vi-VN" dirty="0" smtClean="0">
                <a:latin typeface="Bahnschrift Light" panose="020B0502040204020203" pitchFamily="34" charset="0"/>
              </a:rPr>
              <a:t>ựa </a:t>
            </a:r>
            <a:r>
              <a:rPr lang="vi-VN" dirty="0">
                <a:latin typeface="Bahnschrift Light" panose="020B0502040204020203" pitchFamily="34" charset="0"/>
              </a:rPr>
              <a:t>trên OAuth 2.0, sử dụng token để xác </a:t>
            </a:r>
            <a:r>
              <a:rPr lang="vi-VN" dirty="0" smtClean="0">
                <a:latin typeface="Bahnschrift Light" panose="020B0502040204020203" pitchFamily="34" charset="0"/>
              </a:rPr>
              <a:t>thực</a:t>
            </a:r>
            <a:r>
              <a:rPr lang="en-US" dirty="0" smtClean="0">
                <a:latin typeface="Bahnschrift Light" panose="020B0502040204020203" pitchFamily="34" charset="0"/>
              </a:rPr>
              <a:t>, </a:t>
            </a:r>
            <a:r>
              <a:rPr lang="en-US" dirty="0" err="1" smtClean="0">
                <a:latin typeface="Bahnschrift Light" panose="020B0502040204020203" pitchFamily="34" charset="0"/>
              </a:rPr>
              <a:t>ủy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quyền</a:t>
            </a:r>
            <a:endParaRPr lang="vi-VN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Sử dụng phổ </a:t>
            </a:r>
            <a:r>
              <a:rPr lang="vi-VN" dirty="0" smtClean="0">
                <a:latin typeface="Bahnschrift Light" panose="020B0502040204020203" pitchFamily="34" charset="0"/>
              </a:rPr>
              <a:t>biến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trong</a:t>
            </a:r>
            <a:r>
              <a:rPr lang="vi-VN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ứ</a:t>
            </a:r>
            <a:r>
              <a:rPr lang="vi-VN" dirty="0" smtClean="0">
                <a:latin typeface="Bahnschrift Light" panose="020B0502040204020203" pitchFamily="34" charset="0"/>
              </a:rPr>
              <a:t>ng </a:t>
            </a:r>
            <a:r>
              <a:rPr lang="vi-VN" dirty="0">
                <a:latin typeface="Bahnschrift Light" panose="020B0502040204020203" pitchFamily="34" charset="0"/>
              </a:rPr>
              <a:t>dụng web, di </a:t>
            </a:r>
            <a:r>
              <a:rPr lang="vi-VN" dirty="0" smtClean="0">
                <a:latin typeface="Bahnschrift Light" panose="020B0502040204020203" pitchFamily="34" charset="0"/>
              </a:rPr>
              <a:t>động</a:t>
            </a:r>
            <a:r>
              <a:rPr lang="en-US" dirty="0" smtClean="0">
                <a:latin typeface="Bahnschrift Light" panose="020B0502040204020203" pitchFamily="34" charset="0"/>
              </a:rPr>
              <a:t>, API</a:t>
            </a:r>
            <a:endParaRPr lang="vi-VN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Kiểm soát truy </a:t>
            </a:r>
            <a:r>
              <a:rPr lang="vi-VN" dirty="0" smtClean="0">
                <a:latin typeface="Bahnschrift Light" panose="020B0502040204020203" pitchFamily="34" charset="0"/>
              </a:rPr>
              <a:t>cập</a:t>
            </a:r>
            <a:r>
              <a:rPr lang="en-US" dirty="0" smtClean="0">
                <a:latin typeface="Bahnschrift Light" panose="020B0502040204020203" pitchFamily="34" charset="0"/>
              </a:rPr>
              <a:t> c</a:t>
            </a:r>
            <a:r>
              <a:rPr lang="vi-VN" dirty="0" smtClean="0">
                <a:latin typeface="Bahnschrift Light" panose="020B0502040204020203" pitchFamily="34" charset="0"/>
              </a:rPr>
              <a:t>hủ </a:t>
            </a:r>
            <a:r>
              <a:rPr lang="vi-VN" dirty="0">
                <a:latin typeface="Bahnschrift Light" panose="020B0502040204020203" pitchFamily="34" charset="0"/>
              </a:rPr>
              <a:t>yếu dựa trên </a:t>
            </a:r>
            <a:r>
              <a:rPr lang="vi-VN" dirty="0" smtClean="0">
                <a:latin typeface="Bahnschrift Light" panose="020B0502040204020203" pitchFamily="34" charset="0"/>
              </a:rPr>
              <a:t>scope</a:t>
            </a:r>
            <a:endParaRPr lang="vi-VN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Đơn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giản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dễ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tích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hợp</a:t>
            </a:r>
            <a:endParaRPr lang="vi-V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Bahnschrift Light" panose="020B0502040204020203" pitchFamily="34" charset="0"/>
              </a:rPr>
              <a:t>OAuth </a:t>
            </a:r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2.0 Protocol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OAuth 2.0 cung cấp một cách thức đơn giản và linh hoạt để cấp quyền truy cập cho các ứng </a:t>
            </a:r>
            <a:r>
              <a:rPr lang="vi-VN" dirty="0" smtClean="0">
                <a:latin typeface="Bahnschrift Light" panose="020B0502040204020203" pitchFamily="34" charset="0"/>
              </a:rPr>
              <a:t>dụng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OAuth 2.0 sử dụng Token, một chuỗi ký tự cấp quyền truy cập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T</a:t>
            </a:r>
            <a:r>
              <a:rPr lang="vi-VN" dirty="0" smtClean="0">
                <a:latin typeface="Bahnschrift Light" panose="020B0502040204020203" pitchFamily="34" charset="0"/>
              </a:rPr>
              <a:t>ính </a:t>
            </a:r>
            <a:r>
              <a:rPr lang="vi-VN" dirty="0">
                <a:latin typeface="Bahnschrift Light" panose="020B0502040204020203" pitchFamily="34" charset="0"/>
              </a:rPr>
              <a:t>năng của OAuth 2.0 như</a:t>
            </a:r>
            <a:r>
              <a:rPr lang="vi-VN" dirty="0" smtClean="0">
                <a:latin typeface="Bahnschrift Light" panose="020B0502040204020203" pitchFamily="34" charset="0"/>
              </a:rPr>
              <a:t>: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Token-based</a:t>
            </a:r>
            <a:r>
              <a:rPr lang="vi-VN" dirty="0">
                <a:latin typeface="Bahnschrift Light" panose="020B0502040204020203" pitchFamily="34" charset="0"/>
              </a:rPr>
              <a:t>: Sử dụng token để xác thực và ủy quyền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Client </a:t>
            </a:r>
            <a:r>
              <a:rPr lang="vi-VN" dirty="0">
                <a:latin typeface="Bahnschrift Light" panose="020B0502040204020203" pitchFamily="34" charset="0"/>
              </a:rPr>
              <a:t>Credentials: Cho phép ứng dụng xác thực chính nó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Authorization </a:t>
            </a:r>
            <a:r>
              <a:rPr lang="vi-VN" dirty="0">
                <a:latin typeface="Bahnschrift Light" panose="020B0502040204020203" pitchFamily="34" charset="0"/>
              </a:rPr>
              <a:t>Code Flow: Một cách phổ biến để trao đổi mã xác thực để lấy token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Implicit </a:t>
            </a:r>
            <a:r>
              <a:rPr lang="vi-VN" dirty="0">
                <a:latin typeface="Bahnschrift Light" panose="020B0502040204020203" pitchFamily="34" charset="0"/>
              </a:rPr>
              <a:t>Flow: Một cách đơn giản để lấy token nhưng ít an toàn hơn.</a:t>
            </a:r>
          </a:p>
        </p:txBody>
      </p:sp>
    </p:spTree>
    <p:extLst>
      <p:ext uri="{BB962C8B-B14F-4D97-AF65-F5344CB8AC3E}">
        <p14:creationId xmlns:p14="http://schemas.microsoft.com/office/powerpoint/2010/main" val="1569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SAML </a:t>
            </a:r>
            <a:r>
              <a:rPr lang="en-US" sz="3600" b="1" dirty="0" err="1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gì</a:t>
            </a:r>
            <a:r>
              <a:rPr lang="en-US" sz="3600" b="1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1700" dirty="0">
                <a:latin typeface="Bahnschrift Light" panose="020B0502040204020203" pitchFamily="34" charset="0"/>
              </a:rPr>
              <a:t>SAML tập trung vào việc xác thực và trao đổi thông tin người dùng giữa các hệ </a:t>
            </a:r>
            <a:r>
              <a:rPr lang="vi-VN" sz="1700" dirty="0" smtClean="0">
                <a:latin typeface="Bahnschrift Light" panose="020B0502040204020203" pitchFamily="34" charset="0"/>
              </a:rPr>
              <a:t>thống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lớn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vi-VN" sz="1700" dirty="0" smtClean="0">
                <a:latin typeface="Bahnschrift Light" panose="020B0502040204020203" pitchFamily="34" charset="0"/>
              </a:rPr>
              <a:t>Cách </a:t>
            </a:r>
            <a:r>
              <a:rPr lang="vi-VN" sz="1700" dirty="0">
                <a:latin typeface="Bahnschrift Light" panose="020B0502040204020203" pitchFamily="34" charset="0"/>
              </a:rPr>
              <a:t>thức hoạt </a:t>
            </a:r>
            <a:r>
              <a:rPr lang="vi-VN" sz="1700" dirty="0" smtClean="0">
                <a:latin typeface="Bahnschrift Light" panose="020B0502040204020203" pitchFamily="34" charset="0"/>
              </a:rPr>
              <a:t>động </a:t>
            </a:r>
            <a:r>
              <a:rPr lang="en-US" sz="1700" dirty="0" smtClean="0">
                <a:latin typeface="Bahnschrift Light" panose="020B0502040204020203" pitchFamily="34" charset="0"/>
              </a:rPr>
              <a:t>d</a:t>
            </a:r>
            <a:r>
              <a:rPr lang="vi-VN" sz="1700" dirty="0" smtClean="0">
                <a:latin typeface="Bahnschrift Light" panose="020B0502040204020203" pitchFamily="34" charset="0"/>
              </a:rPr>
              <a:t>ựa </a:t>
            </a:r>
            <a:r>
              <a:rPr lang="vi-VN" sz="1700" dirty="0">
                <a:latin typeface="Bahnschrift Light" panose="020B0502040204020203" pitchFamily="34" charset="0"/>
              </a:rPr>
              <a:t>trên Assertion </a:t>
            </a:r>
            <a:r>
              <a:rPr lang="vi-VN" sz="1700" dirty="0" smtClean="0">
                <a:latin typeface="Bahnschrift Light" panose="020B0502040204020203" pitchFamily="34" charset="0"/>
              </a:rPr>
              <a:t>XML, </a:t>
            </a:r>
            <a:r>
              <a:rPr lang="vi-VN" sz="1700" dirty="0">
                <a:latin typeface="Bahnschrift Light" panose="020B0502040204020203" pitchFamily="34" charset="0"/>
              </a:rPr>
              <a:t>chứa thông tin về người dùng.</a:t>
            </a:r>
          </a:p>
          <a:p>
            <a:pPr>
              <a:lnSpc>
                <a:spcPct val="170000"/>
              </a:lnSpc>
            </a:pPr>
            <a:r>
              <a:rPr lang="vi-VN" sz="1700" dirty="0">
                <a:latin typeface="Bahnschrift Light" panose="020B0502040204020203" pitchFamily="34" charset="0"/>
              </a:rPr>
              <a:t>Sử dụng phổ </a:t>
            </a:r>
            <a:r>
              <a:rPr lang="vi-VN" sz="1700" dirty="0" smtClean="0">
                <a:latin typeface="Bahnschrift Light" panose="020B0502040204020203" pitchFamily="34" charset="0"/>
              </a:rPr>
              <a:t>biến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trong</a:t>
            </a:r>
            <a:r>
              <a:rPr lang="vi-VN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>
                <a:latin typeface="Bahnschrift Light" panose="020B0502040204020203" pitchFamily="34" charset="0"/>
              </a:rPr>
              <a:t>m</a:t>
            </a:r>
            <a:r>
              <a:rPr lang="vi-VN" sz="1700" dirty="0" smtClean="0">
                <a:latin typeface="Bahnschrift Light" panose="020B0502040204020203" pitchFamily="34" charset="0"/>
              </a:rPr>
              <a:t>ôi </a:t>
            </a:r>
            <a:r>
              <a:rPr lang="vi-VN" sz="1700" dirty="0">
                <a:latin typeface="Bahnschrift Light" panose="020B0502040204020203" pitchFamily="34" charset="0"/>
              </a:rPr>
              <a:t>trường doanh </a:t>
            </a:r>
            <a:r>
              <a:rPr lang="vi-VN" sz="1700" dirty="0" smtClean="0">
                <a:latin typeface="Bahnschrift Light" panose="020B0502040204020203" pitchFamily="34" charset="0"/>
              </a:rPr>
              <a:t>nghiệp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lớn</a:t>
            </a:r>
            <a:r>
              <a:rPr lang="vi-VN" sz="1700" dirty="0" smtClean="0">
                <a:latin typeface="Bahnschrift Light" panose="020B0502040204020203" pitchFamily="34" charset="0"/>
              </a:rPr>
              <a:t>, </a:t>
            </a:r>
            <a:r>
              <a:rPr lang="vi-VN" sz="1700" dirty="0">
                <a:latin typeface="Bahnschrift Light" panose="020B0502040204020203" pitchFamily="34" charset="0"/>
              </a:rPr>
              <a:t>SSO.</a:t>
            </a:r>
          </a:p>
          <a:p>
            <a:pPr>
              <a:lnSpc>
                <a:spcPct val="170000"/>
              </a:lnSpc>
            </a:pPr>
            <a:r>
              <a:rPr lang="vi-VN" sz="1700" dirty="0">
                <a:latin typeface="Bahnschrift Light" panose="020B0502040204020203" pitchFamily="34" charset="0"/>
              </a:rPr>
              <a:t>Kiểm soát truy </a:t>
            </a:r>
            <a:r>
              <a:rPr lang="vi-VN" sz="1700" dirty="0" smtClean="0">
                <a:latin typeface="Bahnschrift Light" panose="020B0502040204020203" pitchFamily="34" charset="0"/>
              </a:rPr>
              <a:t>cập </a:t>
            </a:r>
            <a:r>
              <a:rPr lang="en-US" sz="1700" dirty="0" smtClean="0">
                <a:latin typeface="Bahnschrift Light" panose="020B0502040204020203" pitchFamily="34" charset="0"/>
              </a:rPr>
              <a:t>c</a:t>
            </a:r>
            <a:r>
              <a:rPr lang="vi-VN" sz="1700" dirty="0" smtClean="0">
                <a:latin typeface="Bahnschrift Light" panose="020B0502040204020203" pitchFamily="34" charset="0"/>
              </a:rPr>
              <a:t>hi </a:t>
            </a:r>
            <a:r>
              <a:rPr lang="vi-VN" sz="1700" dirty="0">
                <a:latin typeface="Bahnschrift Light" panose="020B0502040204020203" pitchFamily="34" charset="0"/>
              </a:rPr>
              <a:t>tiết và linh hoạt.</a:t>
            </a:r>
          </a:p>
          <a:p>
            <a:pPr>
              <a:lnSpc>
                <a:spcPct val="170000"/>
              </a:lnSpc>
            </a:pPr>
            <a:r>
              <a:rPr lang="vi-VN" sz="1700" dirty="0">
                <a:latin typeface="Bahnschrift Light" panose="020B0502040204020203" pitchFamily="34" charset="0"/>
              </a:rPr>
              <a:t>Độ phức </a:t>
            </a:r>
            <a:r>
              <a:rPr lang="vi-VN" sz="1700" dirty="0" smtClean="0">
                <a:latin typeface="Bahnschrift Light" panose="020B0502040204020203" pitchFamily="34" charset="0"/>
              </a:rPr>
              <a:t>tạp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cao</a:t>
            </a:r>
            <a:endParaRPr lang="vi-VN" sz="17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r>
              <a:rPr lang="en-US" sz="3600" b="1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Terminology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168030"/>
            <a:ext cx="7886700" cy="3644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Realm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một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tổ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chức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riêng</a:t>
            </a:r>
            <a:r>
              <a:rPr lang="en-US" sz="1600" dirty="0" smtClean="0">
                <a:latin typeface="Bahnschrift Light" panose="020B0502040204020203" pitchFamily="34" charset="0"/>
              </a:rPr>
              <a:t> (</a:t>
            </a:r>
            <a:r>
              <a:rPr lang="en-US" sz="1600" dirty="0" err="1" smtClean="0">
                <a:latin typeface="Bahnschrift Light" panose="020B0502040204020203" pitchFamily="34" charset="0"/>
              </a:rPr>
              <a:t>miền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riêng</a:t>
            </a:r>
            <a:r>
              <a:rPr lang="en-US" sz="1600" dirty="0" smtClean="0">
                <a:latin typeface="Bahnschrift Light" panose="020B0502040204020203" pitchFamily="34" charset="0"/>
              </a:rPr>
              <a:t>) </a:t>
            </a:r>
            <a:r>
              <a:rPr lang="en-US" sz="1600" dirty="0" err="1" smtClean="0">
                <a:latin typeface="Bahnschrift Light" panose="020B0502040204020203" pitchFamily="34" charset="0"/>
              </a:rPr>
              <a:t>gồm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vi-VN" sz="1600" dirty="0" smtClean="0">
                <a:latin typeface="Bahnschrift Light" panose="020B0502040204020203" pitchFamily="34" charset="0"/>
              </a:rPr>
              <a:t>các </a:t>
            </a:r>
            <a:r>
              <a:rPr lang="vi-VN" sz="1600" dirty="0">
                <a:latin typeface="Bahnschrift Light" panose="020B0502040204020203" pitchFamily="34" charset="0"/>
              </a:rPr>
              <a:t>thông tin về người dùng, nhóm, client, và các cấu hình bảo mật liên quan</a:t>
            </a:r>
            <a:r>
              <a:rPr lang="vi-VN" sz="1600" dirty="0" smtClean="0">
                <a:latin typeface="Bahnschrift Ligh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Client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một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ứng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dụng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hoặc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một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dịch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vụ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muốn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truy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cập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vào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các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tài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nguyên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bảo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vệ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bởi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Keycloak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Client Scope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quyền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hạn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Client</a:t>
            </a:r>
            <a:endParaRPr lang="vi-VN" sz="16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User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vi-VN" sz="1600" dirty="0">
                <a:latin typeface="Bahnschrift Light" panose="020B0502040204020203" pitchFamily="34" charset="0"/>
              </a:rPr>
              <a:t>một người thực tế hoặc một dịch vụ có quyền truy cập vào hệ </a:t>
            </a:r>
            <a:r>
              <a:rPr lang="vi-VN" sz="1600" dirty="0" smtClean="0">
                <a:latin typeface="Bahnschrift Light" panose="020B0502040204020203" pitchFamily="34" charset="0"/>
              </a:rPr>
              <a:t>thống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Group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một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tập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hợp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các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Role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quyền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hạn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user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hoặc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group </a:t>
            </a:r>
            <a:endParaRPr lang="en-US" sz="16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</TotalTime>
  <Words>436</Words>
  <Application>Microsoft Office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Bahnschrift SemiBold SemiConden</vt:lpstr>
      <vt:lpstr>Arial</vt:lpstr>
      <vt:lpstr>Barlow</vt:lpstr>
      <vt:lpstr>Bahnschrift Light</vt:lpstr>
      <vt:lpstr>Calibri Light</vt:lpstr>
      <vt:lpstr>Calibri</vt:lpstr>
      <vt:lpstr>Tahoma</vt:lpstr>
      <vt:lpstr>Office Theme</vt:lpstr>
      <vt:lpstr>Keycloak  là gì?</vt:lpstr>
      <vt:lpstr>Keycloak là gì?</vt:lpstr>
      <vt:lpstr>OpenID Connect </vt:lpstr>
      <vt:lpstr>OAuth 2.0 Protocol</vt:lpstr>
      <vt:lpstr>SAML là gì?</vt:lpstr>
      <vt:lpstr>Keycloak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787</cp:revision>
  <dcterms:created xsi:type="dcterms:W3CDTF">2021-09-22T03:33:57Z</dcterms:created>
  <dcterms:modified xsi:type="dcterms:W3CDTF">2024-08-19T17:58:49Z</dcterms:modified>
</cp:coreProperties>
</file>