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84" r:id="rId4"/>
    <p:sldId id="282" r:id="rId5"/>
    <p:sldId id="261" r:id="rId6"/>
    <p:sldId id="258" r:id="rId7"/>
    <p:sldId id="263" r:id="rId8"/>
    <p:sldId id="280" r:id="rId9"/>
    <p:sldId id="262" r:id="rId10"/>
    <p:sldId id="266" r:id="rId11"/>
    <p:sldId id="267" r:id="rId12"/>
    <p:sldId id="268" r:id="rId13"/>
    <p:sldId id="269" r:id="rId14"/>
    <p:sldId id="281" r:id="rId15"/>
    <p:sldId id="286" r:id="rId16"/>
    <p:sldId id="285" r:id="rId17"/>
    <p:sldId id="270" r:id="rId18"/>
    <p:sldId id="272" r:id="rId19"/>
    <p:sldId id="283" r:id="rId20"/>
    <p:sldId id="271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F1C88B"/>
    <a:srgbClr val="0000CC"/>
    <a:srgbClr val="1D3A00"/>
    <a:srgbClr val="FF856D"/>
    <a:srgbClr val="FF2549"/>
    <a:srgbClr val="003635"/>
    <a:srgbClr val="005856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8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3065" y="1216742"/>
            <a:ext cx="8074741" cy="16518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3" y="2780064"/>
            <a:ext cx="8104237" cy="7669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93" y="239085"/>
            <a:ext cx="8214852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19084"/>
            <a:ext cx="8246070" cy="334323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758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384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7164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2278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9518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278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9518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029" y="1099876"/>
            <a:ext cx="4478756" cy="185092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Annual Retail Customer’s TOI </a:t>
            </a:r>
            <a:br>
              <a:rPr lang="en-US" sz="3000" dirty="0"/>
            </a:br>
            <a:r>
              <a:rPr lang="en-US" sz="3000" dirty="0"/>
              <a:t>Prediction Report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79B22AA-9B18-4E5F-9421-974C88F6466C}"/>
              </a:ext>
            </a:extLst>
          </p:cNvPr>
          <p:cNvSpPr txBox="1">
            <a:spLocks/>
          </p:cNvSpPr>
          <p:nvPr/>
        </p:nvSpPr>
        <p:spPr>
          <a:xfrm>
            <a:off x="5553567" y="2950798"/>
            <a:ext cx="2755680" cy="549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9EFF2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B050"/>
                </a:solidFill>
              </a:rPr>
              <a:t>Presenter</a:t>
            </a:r>
            <a:r>
              <a:rPr lang="en-US" sz="1600" dirty="0">
                <a:solidFill>
                  <a:srgbClr val="00B050"/>
                </a:solidFill>
              </a:rPr>
              <a:t>: </a:t>
            </a:r>
            <a:r>
              <a:rPr lang="en-US" sz="1600" dirty="0" err="1">
                <a:solidFill>
                  <a:srgbClr val="00B050"/>
                </a:solidFill>
              </a:rPr>
              <a:t>Trần</a:t>
            </a:r>
            <a:r>
              <a:rPr lang="en-US" sz="1600" dirty="0">
                <a:solidFill>
                  <a:srgbClr val="00B050"/>
                </a:solidFill>
              </a:rPr>
              <a:t> Nam Phong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8CE914-52E9-4936-8DF1-004A14E1FFA7}"/>
              </a:ext>
            </a:extLst>
          </p:cNvPr>
          <p:cNvSpPr/>
          <p:nvPr/>
        </p:nvSpPr>
        <p:spPr>
          <a:xfrm>
            <a:off x="572016" y="4382353"/>
            <a:ext cx="6248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Biểu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đồ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biểu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Arial Unicode MS"/>
              </a:rPr>
              <a:t>diễn</a:t>
            </a:r>
            <a:r>
              <a:rPr lang="en-US" sz="1200" dirty="0" smtClean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quan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hệ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giữa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Province 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TOI 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đóng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góp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ea typeface="Arial Unicode MS"/>
              </a:rPr>
              <a:t>năm</a:t>
            </a:r>
            <a:r>
              <a:rPr lang="en-US" sz="1200" dirty="0">
                <a:latin typeface="Times New Roman" panose="02020603050405020304" pitchFamily="18" charset="0"/>
                <a:ea typeface="Arial Unicode MS"/>
              </a:rPr>
              <a:t> 2018)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E04E06-7C92-4E93-B7E5-9F91B7AD69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332" y="1366847"/>
            <a:ext cx="5173277" cy="3081936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5291847" y="1450085"/>
            <a:ext cx="3660949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 smtClean="0"/>
              <a:t>Nhận</a:t>
            </a:r>
            <a:r>
              <a:rPr lang="en-US" sz="1300" dirty="0" smtClean="0"/>
              <a:t> </a:t>
            </a:r>
            <a:r>
              <a:rPr lang="en-US" sz="1300" dirty="0" err="1" smtClean="0"/>
              <a:t>xét</a:t>
            </a:r>
            <a:r>
              <a:rPr lang="en-US" sz="1300" dirty="0" smtClean="0"/>
              <a:t>:</a:t>
            </a:r>
            <a:endParaRPr lang="fr-FR" sz="1300" dirty="0" smtClean="0"/>
          </a:p>
          <a:p>
            <a:pPr lvl="1" algn="l"/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Khách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hàng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PROVINCE =5000 (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tp.Hồ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Chí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Mình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)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chiếm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số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lượng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nhất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(&gt;2.5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triệu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)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đóng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góp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cao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nhất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chiếm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trên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25%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tổng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ngân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hàng</a:t>
            </a:r>
            <a:r>
              <a:rPr lang="en-US" sz="1300" dirty="0" smtClean="0"/>
              <a:t>.</a:t>
            </a:r>
          </a:p>
          <a:p>
            <a:pPr lvl="1" algn="l"/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khách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hàng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CUS_TARGET_CDE = 1000 (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Hà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Nội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)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chiếm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số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lượng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thứ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2 (&gt; 500.000)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lượng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TOi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đóng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góp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chiếm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tỷ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lệ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gần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10%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tổng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</a:t>
            </a:r>
            <a:endParaRPr lang="en-US" sz="1300" dirty="0" smtClean="0"/>
          </a:p>
          <a:p>
            <a:pPr lvl="1" algn="l"/>
            <a:endParaRPr lang="en-US" sz="1300" dirty="0" smtClean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8CE914-52E9-4936-8DF1-004A14E1FFA7}"/>
              </a:ext>
            </a:extLst>
          </p:cNvPr>
          <p:cNvSpPr/>
          <p:nvPr/>
        </p:nvSpPr>
        <p:spPr>
          <a:xfrm>
            <a:off x="4557251" y="1212958"/>
            <a:ext cx="1640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Đơn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vị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tính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: 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61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8CE914-52E9-4936-8DF1-004A14E1FFA7}"/>
              </a:ext>
            </a:extLst>
          </p:cNvPr>
          <p:cNvSpPr/>
          <p:nvPr/>
        </p:nvSpPr>
        <p:spPr>
          <a:xfrm>
            <a:off x="1433051" y="3672448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đồ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diễn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quan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Tuổi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giới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KH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TOI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đóng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góp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năm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2018)</a:t>
            </a:r>
            <a:endParaRPr lang="en-US" sz="14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-62030" y="3948365"/>
            <a:ext cx="9013874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 smtClean="0"/>
              <a:t>Nhận</a:t>
            </a:r>
            <a:r>
              <a:rPr lang="en-US" sz="1300" dirty="0" smtClean="0"/>
              <a:t> </a:t>
            </a:r>
            <a:r>
              <a:rPr lang="en-US" sz="1300" dirty="0" err="1" smtClean="0"/>
              <a:t>xét</a:t>
            </a:r>
            <a:r>
              <a:rPr lang="en-US" sz="1300" dirty="0" smtClean="0"/>
              <a:t>:</a:t>
            </a:r>
            <a:endParaRPr lang="fr-FR" sz="1300" dirty="0" smtClean="0"/>
          </a:p>
          <a:p>
            <a:pPr lvl="1" algn="l"/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Nhóm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KH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từ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41-50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tuổi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mang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lại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tổng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giá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trị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nhiều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nhất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cho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NH</a:t>
            </a:r>
            <a:r>
              <a:rPr lang="en-US" sz="1300" dirty="0" smtClean="0"/>
              <a:t>.</a:t>
            </a:r>
          </a:p>
          <a:p>
            <a:pPr lvl="1" algn="l"/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KH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nữ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trong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nhóm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này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xu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hướng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sử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dụng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tiền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gửi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hơn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so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với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nam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giới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ngươc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lại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nam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giới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xu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hướng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sử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dụng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tiền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vay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nhiều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hơn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.</a:t>
            </a:r>
            <a:endParaRPr lang="en-US" sz="1300" dirty="0" smtClean="0"/>
          </a:p>
          <a:p>
            <a:pPr lvl="1" algn="l"/>
            <a:endParaRPr lang="en-US" sz="1300" dirty="0" smtClean="0"/>
          </a:p>
        </p:txBody>
      </p:sp>
      <p:pic>
        <p:nvPicPr>
          <p:cNvPr id="8" name="Picture 7">
            <a:extLst>
              <a:ext uri="{FF2B5EF4-FFF2-40B4-BE49-F238E27FC236}">
                <a16:creationId xmlns:lc="http://schemas.openxmlformats.org/drawingml/2006/lockedCanvas" xmlns="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id="http://schemas.microsoft.com/office/word/2016/wordml/cid" xmlns:w16se="http://schemas.microsoft.com/office/word/2015/wordml/symex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E6B7F678-2D5A-4181-8E59-A8869A44CE24}"/>
              </a:ext>
            </a:extLst>
          </p:cNvPr>
          <p:cNvPicPr/>
          <p:nvPr/>
        </p:nvPicPr>
        <p:blipFill rotWithShape="1">
          <a:blip r:embed="rId2"/>
          <a:srcRect t="4535"/>
          <a:stretch/>
        </p:blipFill>
        <p:spPr bwMode="auto">
          <a:xfrm>
            <a:off x="203432" y="1286025"/>
            <a:ext cx="4658128" cy="2326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92932" y="1286025"/>
            <a:ext cx="3571008" cy="23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8CE914-52E9-4936-8DF1-004A14E1FFA7}"/>
              </a:ext>
            </a:extLst>
          </p:cNvPr>
          <p:cNvSpPr/>
          <p:nvPr/>
        </p:nvSpPr>
        <p:spPr>
          <a:xfrm>
            <a:off x="1544782" y="4628787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Ma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tương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quan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thuộc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sản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phẩm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tiền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(DEPOSIT)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9DFAB6-3925-496C-BDC6-C8A82B6E4C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8582" y="1400966"/>
            <a:ext cx="5693756" cy="309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8CE914-52E9-4936-8DF1-004A14E1FFA7}"/>
              </a:ext>
            </a:extLst>
          </p:cNvPr>
          <p:cNvSpPr/>
          <p:nvPr/>
        </p:nvSpPr>
        <p:spPr>
          <a:xfrm>
            <a:off x="1544782" y="4628787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Ma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tương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quan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các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thuộc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tính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của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sản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phẩm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tiền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vay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(LOAN)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AF8B8B-DA6B-41DF-B222-57F0A6CA41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5632" y="1350818"/>
            <a:ext cx="6873586" cy="33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522786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xmlns="" id="{9E9C4152-2A91-49D7-BD7D-3306B540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716396" y="2033744"/>
            <a:ext cx="6113303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AGE , AMT_INIT, AMT_CUR, TOI:</a:t>
            </a:r>
          </a:p>
          <a:p>
            <a:pPr lvl="1" algn="l"/>
            <a:r>
              <a:rPr lang="fr-FR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fr-F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fr-F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fr-F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F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fr-F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r>
              <a:rPr lang="fr-F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fr-FR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fr-F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" indent="0" algn="l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PRODUCT_CDE, ta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hot Encoding.</a:t>
            </a:r>
          </a:p>
          <a:p>
            <a:pPr marL="57150" indent="0" algn="l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ta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Robust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8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>
            <a:extLst>
              <a:ext uri="{FF2B5EF4-FFF2-40B4-BE49-F238E27FC236}">
                <a16:creationId xmlns:a16="http://schemas.microsoft.com/office/drawing/2014/main" xmlns="" id="{9E9C4152-2A91-49D7-BD7D-3306B540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89" y="1403985"/>
            <a:ext cx="3823277" cy="1704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3221251"/>
            <a:ext cx="4726305" cy="18098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D8CE914-52E9-4936-8DF1-004A14E1FFA7}"/>
              </a:ext>
            </a:extLst>
          </p:cNvPr>
          <p:cNvSpPr/>
          <p:nvPr/>
        </p:nvSpPr>
        <p:spPr>
          <a:xfrm>
            <a:off x="6886402" y="4499247"/>
            <a:ext cx="1640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Đơn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vị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tính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: VNĐ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44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>
            <a:extLst>
              <a:ext uri="{FF2B5EF4-FFF2-40B4-BE49-F238E27FC236}">
                <a16:creationId xmlns:a16="http://schemas.microsoft.com/office/drawing/2014/main" xmlns="" id="{9E9C4152-2A91-49D7-BD7D-3306B540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79" y="1388962"/>
            <a:ext cx="3061522" cy="35564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8CE914-52E9-4936-8DF1-004A14E1FFA7}"/>
              </a:ext>
            </a:extLst>
          </p:cNvPr>
          <p:cNvSpPr/>
          <p:nvPr/>
        </p:nvSpPr>
        <p:spPr>
          <a:xfrm>
            <a:off x="5347162" y="2579007"/>
            <a:ext cx="1640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Đơn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vị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ea typeface="Arial Unicode MS"/>
              </a:rPr>
              <a:t>tính</a:t>
            </a:r>
            <a:r>
              <a:rPr lang="en-US" sz="1400" dirty="0" smtClean="0">
                <a:latin typeface="Times New Roman" panose="02020603050405020304" pitchFamily="18" charset="0"/>
                <a:ea typeface="Arial Unicode MS"/>
              </a:rPr>
              <a:t> : VNĐ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25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TOI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3EFFB4-12ED-4A41-A39A-09D66BBCA3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8568" y="1234533"/>
            <a:ext cx="2781300" cy="3600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38F0426-60B0-4625-AACF-389916A04EF3}"/>
              </a:ext>
            </a:extLst>
          </p:cNvPr>
          <p:cNvSpPr/>
          <p:nvPr/>
        </p:nvSpPr>
        <p:spPr>
          <a:xfrm>
            <a:off x="147648" y="1394450"/>
            <a:ext cx="26604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Loan: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X=['AMT_CUR_LOG','ACCT_USE_DAYS','RATE_FTP','INTEREST_RATE','KYHAN']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Deposit: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=['AMT_CUR_LOG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','ACCT_USE_DAYS','INTEREST_RATE','RATE_FTP']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08:02.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Models,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CrossValidation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=5000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617027"/>
              </p:ext>
            </p:extLst>
          </p:nvPr>
        </p:nvGraphicFramePr>
        <p:xfrm>
          <a:off x="2999119" y="1307155"/>
          <a:ext cx="31162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Worksheet" r:id="rId5" imgW="3116615" imgH="3047921" progId="Excel.Sheet.12">
                  <p:embed/>
                </p:oleObj>
              </mc:Choice>
              <mc:Fallback>
                <p:oleObj name="Worksheet" r:id="rId5" imgW="3116615" imgH="30479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9119" y="1307155"/>
                        <a:ext cx="3116263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7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TOI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24E471A0-FD60-4769-A526-41B513B4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87467" y="1234685"/>
            <a:ext cx="7263230" cy="479822"/>
          </a:xfrm>
        </p:spPr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TOI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LOAN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9F21B8E-7E3C-4DDD-8686-F10620B1A8E7}"/>
              </a:ext>
            </a:extLst>
          </p:cNvPr>
          <p:cNvPicPr/>
          <p:nvPr/>
        </p:nvPicPr>
        <p:blipFill rotWithShape="1">
          <a:blip r:embed="rId2"/>
          <a:srcRect l="9575" t="7039" r="28546" b="30272"/>
          <a:stretch/>
        </p:blipFill>
        <p:spPr>
          <a:xfrm>
            <a:off x="5994689" y="1678131"/>
            <a:ext cx="3149311" cy="3439392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165503" y="1635403"/>
            <a:ext cx="5620889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 smtClean="0"/>
              <a:t>Nhận</a:t>
            </a:r>
            <a:r>
              <a:rPr lang="en-US" sz="1300" dirty="0" smtClean="0"/>
              <a:t> </a:t>
            </a:r>
            <a:r>
              <a:rPr lang="en-US" sz="1300" dirty="0" err="1" smtClean="0"/>
              <a:t>xét</a:t>
            </a:r>
            <a:r>
              <a:rPr lang="en-US" sz="1300" dirty="0" smtClean="0"/>
              <a:t>:</a:t>
            </a:r>
            <a:endParaRPr lang="fr-FR" sz="1300" dirty="0" smtClean="0"/>
          </a:p>
          <a:p>
            <a:pPr lvl="1" algn="l"/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Mô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hình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Xgboost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giải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thích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99%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test (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từ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01-05/2020)</a:t>
            </a:r>
            <a:r>
              <a:rPr lang="en-US" sz="1300" dirty="0" smtClean="0"/>
              <a:t>.</a:t>
            </a:r>
          </a:p>
          <a:p>
            <a:pPr lvl="1" algn="l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(RMSE)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49976.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22BBC53-E89B-47A6-BAE7-9328B4CAFE17}"/>
              </a:ext>
            </a:extLst>
          </p:cNvPr>
          <p:cNvPicPr/>
          <p:nvPr/>
        </p:nvPicPr>
        <p:blipFill rotWithShape="1">
          <a:blip r:embed="rId3"/>
          <a:srcRect l="7712" t="34079"/>
          <a:stretch/>
        </p:blipFill>
        <p:spPr>
          <a:xfrm>
            <a:off x="116731" y="2773550"/>
            <a:ext cx="5832321" cy="2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TOI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24E471A0-FD60-4769-A526-41B513B4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87467" y="1234685"/>
            <a:ext cx="7263230" cy="479822"/>
          </a:xfrm>
        </p:spPr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TOI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smtClean="0"/>
              <a:t>DEPOSIT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165503" y="1635403"/>
            <a:ext cx="5620889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 smtClean="0"/>
              <a:t>Nhận</a:t>
            </a:r>
            <a:r>
              <a:rPr lang="en-US" sz="1300" dirty="0" smtClean="0"/>
              <a:t> </a:t>
            </a:r>
            <a:r>
              <a:rPr lang="en-US" sz="1300" dirty="0" err="1" smtClean="0"/>
              <a:t>xét</a:t>
            </a:r>
            <a:r>
              <a:rPr lang="en-US" sz="1300" dirty="0" smtClean="0"/>
              <a:t>:</a:t>
            </a:r>
            <a:endParaRPr lang="fr-FR" sz="1300" dirty="0" smtClean="0"/>
          </a:p>
          <a:p>
            <a:pPr lvl="1" algn="l"/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Mô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hình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Xgboost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giải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thích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99.58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%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dữ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liệu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test (</a:t>
            </a:r>
            <a:r>
              <a:rPr lang="en-US" sz="1300" dirty="0" err="1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từ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 01-05/2020)</a:t>
            </a:r>
            <a:r>
              <a:rPr lang="en-US" sz="1300" dirty="0" smtClean="0"/>
              <a:t>.</a:t>
            </a:r>
          </a:p>
          <a:p>
            <a:pPr lvl="1" algn="l"/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(RMSE)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41635.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11931" t="6360" r="19208" b="23131"/>
          <a:stretch/>
        </p:blipFill>
        <p:spPr bwMode="auto">
          <a:xfrm>
            <a:off x="6275074" y="1714507"/>
            <a:ext cx="2808051" cy="32862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6847" t="33151"/>
          <a:stretch/>
        </p:blipFill>
        <p:spPr bwMode="auto">
          <a:xfrm>
            <a:off x="97276" y="2439670"/>
            <a:ext cx="6070060" cy="2703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89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TOI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305453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60988"/>
            <a:ext cx="8246070" cy="36013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98.95%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input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(Loan)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99.95%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input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(Deposit)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lãi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(Time series),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TOI.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F9A8453D-5382-4BD9-9A78-1F8250AFC736}"/>
              </a:ext>
            </a:extLst>
          </p:cNvPr>
          <p:cNvSpPr txBox="1">
            <a:spLocks/>
          </p:cNvSpPr>
          <p:nvPr/>
        </p:nvSpPr>
        <p:spPr>
          <a:xfrm>
            <a:off x="1797643" y="2571750"/>
            <a:ext cx="5947048" cy="4798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Thanks 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612634" y="1445682"/>
            <a:ext cx="7370532" cy="3489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TOI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(Total operating income)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lường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 smtClean="0"/>
              <a:t>.</a:t>
            </a:r>
          </a:p>
          <a:p>
            <a:pPr algn="l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nhuận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trưởng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tiềm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SPDV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hàng,chăm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sóc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 smtClean="0"/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77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0" y="1344416"/>
            <a:ext cx="4882974" cy="36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miro.medium.com/max/1400/1*VEo3fj2k3Hujtex5hyE3s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09" y="1297021"/>
            <a:ext cx="3765740" cy="3840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3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1520549" y="1977461"/>
            <a:ext cx="6113303" cy="2276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dirty="0" err="1"/>
              <a:t>Đư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DataWareHouse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4 </a:t>
            </a:r>
            <a:r>
              <a:rPr lang="en-US" dirty="0" err="1"/>
              <a:t>năm</a:t>
            </a:r>
            <a:r>
              <a:rPr lang="en-US" dirty="0"/>
              <a:t> (2016-2019):</a:t>
            </a:r>
            <a:endParaRPr lang="fr-FR" dirty="0"/>
          </a:p>
          <a:p>
            <a:pPr lvl="1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.</a:t>
            </a:r>
          </a:p>
          <a:p>
            <a:pPr lvl="1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.</a:t>
            </a:r>
          </a:p>
          <a:p>
            <a:pPr lvl="1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.</a:t>
            </a:r>
          </a:p>
          <a:p>
            <a:pPr lvl="1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</a:t>
            </a:r>
          </a:p>
          <a:p>
            <a:pPr lvl="1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hối</a:t>
            </a:r>
            <a:r>
              <a:rPr lang="en-US" dirty="0"/>
              <a:t>.</a:t>
            </a:r>
          </a:p>
          <a:p>
            <a:pPr lvl="1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KH.</a:t>
            </a:r>
          </a:p>
          <a:p>
            <a:pPr lvl="1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TOI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KH.</a:t>
            </a:r>
          </a:p>
        </p:txBody>
      </p:sp>
    </p:spTree>
    <p:extLst>
      <p:ext uri="{BB962C8B-B14F-4D97-AF65-F5344CB8AC3E}">
        <p14:creationId xmlns:p14="http://schemas.microsoft.com/office/powerpoint/2010/main" val="38419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522786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xmlns="" id="{9E9C4152-2A91-49D7-BD7D-3306B540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716396" y="2033744"/>
            <a:ext cx="6113303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smtClean="0"/>
              <a:t>5 </a:t>
            </a:r>
            <a:r>
              <a:rPr lang="en-US" sz="1300" dirty="0" err="1" smtClean="0"/>
              <a:t>triệu</a:t>
            </a:r>
            <a:r>
              <a:rPr lang="en-US" sz="1300" dirty="0" smtClean="0"/>
              <a:t> records </a:t>
            </a:r>
            <a:r>
              <a:rPr lang="en-US" sz="1300" dirty="0" err="1" smtClean="0"/>
              <a:t>bao</a:t>
            </a:r>
            <a:r>
              <a:rPr lang="en-US" sz="1300" dirty="0" smtClean="0"/>
              <a:t> </a:t>
            </a:r>
            <a:r>
              <a:rPr lang="en-US" sz="1300" dirty="0" err="1" smtClean="0"/>
              <a:t>gồm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sau</a:t>
            </a:r>
            <a:r>
              <a:rPr lang="en-US" sz="1300" dirty="0" smtClean="0"/>
              <a:t>:</a:t>
            </a:r>
          </a:p>
          <a:p>
            <a:pPr marL="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liên</a:t>
            </a:r>
            <a:r>
              <a:rPr lang="en-US" sz="1300" dirty="0" smtClean="0"/>
              <a:t> </a:t>
            </a:r>
            <a:r>
              <a:rPr lang="en-US" sz="1300" dirty="0" err="1" smtClean="0"/>
              <a:t>tục</a:t>
            </a:r>
            <a:r>
              <a:rPr lang="en-US" sz="1300" dirty="0" smtClean="0"/>
              <a:t>:</a:t>
            </a:r>
            <a:endParaRPr lang="fr-FR" sz="1300" dirty="0" smtClean="0"/>
          </a:p>
          <a:p>
            <a:pPr lvl="1" algn="l"/>
            <a:r>
              <a:rPr lang="en-US" sz="1300" dirty="0" smtClean="0"/>
              <a:t>AGE : </a:t>
            </a:r>
            <a:r>
              <a:rPr lang="en-US" sz="1300" dirty="0" err="1" smtClean="0"/>
              <a:t>Tuổi</a:t>
            </a:r>
            <a:r>
              <a:rPr lang="en-US" sz="1300" dirty="0" smtClean="0"/>
              <a:t> KH.</a:t>
            </a:r>
          </a:p>
          <a:p>
            <a:pPr marL="57150" indent="0" algn="l">
              <a:buNone/>
            </a:pPr>
            <a:r>
              <a:rPr lang="en-US" sz="1300" dirty="0"/>
              <a:t>*</a:t>
            </a:r>
            <a:r>
              <a:rPr lang="en-US" sz="1300" dirty="0" err="1"/>
              <a:t>Thuộc</a:t>
            </a:r>
            <a:r>
              <a:rPr lang="en-US" sz="1300" dirty="0"/>
              <a:t> </a:t>
            </a:r>
            <a:r>
              <a:rPr lang="en-US" sz="1300" dirty="0" err="1"/>
              <a:t>tính</a:t>
            </a:r>
            <a:r>
              <a:rPr lang="en-US" sz="1300" dirty="0"/>
              <a:t>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:</a:t>
            </a:r>
          </a:p>
          <a:p>
            <a:pPr lvl="1" algn="l"/>
            <a:r>
              <a:rPr lang="en-US" sz="1300" dirty="0" smtClean="0"/>
              <a:t>SUB_INDUSTRY_CDE : </a:t>
            </a:r>
            <a:r>
              <a:rPr lang="en-US" sz="1300" dirty="0" err="1" smtClean="0"/>
              <a:t>Lĩnh</a:t>
            </a:r>
            <a:r>
              <a:rPr lang="en-US" sz="1300" dirty="0" smtClean="0"/>
              <a:t> </a:t>
            </a:r>
            <a:r>
              <a:rPr lang="en-US" sz="1300" dirty="0" err="1" smtClean="0"/>
              <a:t>vực</a:t>
            </a:r>
            <a:r>
              <a:rPr lang="en-US" sz="1300" dirty="0" smtClean="0"/>
              <a:t> </a:t>
            </a:r>
            <a:r>
              <a:rPr lang="en-US" sz="1300" dirty="0" err="1" smtClean="0"/>
              <a:t>hoạt</a:t>
            </a:r>
            <a:r>
              <a:rPr lang="en-US" sz="1300" dirty="0" smtClean="0"/>
              <a:t> </a:t>
            </a:r>
            <a:r>
              <a:rPr lang="en-US" sz="1300" dirty="0" err="1" smtClean="0"/>
              <a:t>động</a:t>
            </a:r>
            <a:r>
              <a:rPr lang="en-US" sz="1300" dirty="0" smtClean="0"/>
              <a:t>.</a:t>
            </a:r>
            <a:endParaRPr lang="en-US" sz="1300" dirty="0"/>
          </a:p>
          <a:p>
            <a:pPr lvl="1" algn="l"/>
            <a:r>
              <a:rPr lang="en-US" sz="1300" dirty="0" smtClean="0"/>
              <a:t>CUS_TARGET_CDE: </a:t>
            </a:r>
            <a:r>
              <a:rPr lang="en-US" sz="1300" dirty="0" err="1" smtClean="0"/>
              <a:t>Ngành</a:t>
            </a:r>
            <a:r>
              <a:rPr lang="en-US" sz="1300" dirty="0" smtClean="0"/>
              <a:t> </a:t>
            </a:r>
            <a:r>
              <a:rPr lang="en-US" sz="1300" dirty="0" err="1" smtClean="0"/>
              <a:t>nghề</a:t>
            </a:r>
            <a:r>
              <a:rPr lang="en-US" sz="1300" dirty="0" smtClean="0"/>
              <a:t> </a:t>
            </a:r>
            <a:r>
              <a:rPr lang="en-US" sz="1300" dirty="0" err="1" smtClean="0"/>
              <a:t>hoạt</a:t>
            </a:r>
            <a:r>
              <a:rPr lang="en-US" sz="1300" dirty="0" smtClean="0"/>
              <a:t> </a:t>
            </a:r>
            <a:r>
              <a:rPr lang="en-US" sz="1300" dirty="0" err="1" smtClean="0"/>
              <a:t>động</a:t>
            </a:r>
            <a:r>
              <a:rPr lang="en-US" sz="1300" dirty="0" smtClean="0"/>
              <a:t>.</a:t>
            </a:r>
            <a:endParaRPr lang="en-US" sz="1300" dirty="0"/>
          </a:p>
          <a:p>
            <a:pPr lvl="1" algn="l"/>
            <a:r>
              <a:rPr lang="en-US" sz="1300" dirty="0" smtClean="0"/>
              <a:t>CUSTOMER_STATUS_CDE: </a:t>
            </a:r>
            <a:r>
              <a:rPr lang="en-US" sz="1300" dirty="0" err="1" smtClean="0"/>
              <a:t>Trạng</a:t>
            </a:r>
            <a:r>
              <a:rPr lang="en-US" sz="1300" dirty="0" smtClean="0"/>
              <a:t> </a:t>
            </a:r>
            <a:r>
              <a:rPr lang="en-US" sz="1300" dirty="0" err="1" smtClean="0"/>
              <a:t>thái</a:t>
            </a:r>
            <a:r>
              <a:rPr lang="en-US" sz="1300" dirty="0" smtClean="0"/>
              <a:t> KH.</a:t>
            </a:r>
            <a:endParaRPr lang="en-US" sz="1300" dirty="0"/>
          </a:p>
          <a:p>
            <a:pPr lvl="1" algn="l"/>
            <a:r>
              <a:rPr lang="en-US" sz="1300" dirty="0" smtClean="0"/>
              <a:t>BANK_RELATION : </a:t>
            </a:r>
            <a:r>
              <a:rPr lang="en-US" sz="1300" dirty="0" err="1" smtClean="0"/>
              <a:t>Quan</a:t>
            </a:r>
            <a:r>
              <a:rPr lang="en-US" sz="1300" dirty="0" smtClean="0"/>
              <a:t> </a:t>
            </a:r>
            <a:r>
              <a:rPr lang="en-US" sz="1300" dirty="0" err="1" smtClean="0"/>
              <a:t>hệ</a:t>
            </a:r>
            <a:r>
              <a:rPr lang="en-US" sz="1300" dirty="0" smtClean="0"/>
              <a:t> KH vs Bank.</a:t>
            </a:r>
            <a:endParaRPr lang="en-US" sz="1300" dirty="0"/>
          </a:p>
          <a:p>
            <a:pPr lvl="1" algn="l"/>
            <a:r>
              <a:rPr lang="en-US" sz="1300" dirty="0" smtClean="0"/>
              <a:t>PROVINCE_CDE: </a:t>
            </a:r>
            <a:r>
              <a:rPr lang="en-US" sz="1300" dirty="0" err="1" smtClean="0"/>
              <a:t>Nơi</a:t>
            </a:r>
            <a:r>
              <a:rPr lang="en-US" sz="1300" dirty="0" smtClean="0"/>
              <a:t> </a:t>
            </a:r>
            <a:r>
              <a:rPr lang="en-US" sz="1300" dirty="0" err="1" smtClean="0"/>
              <a:t>sinh</a:t>
            </a:r>
            <a:r>
              <a:rPr lang="en-US" sz="1300" dirty="0" smtClean="0"/>
              <a:t> </a:t>
            </a:r>
            <a:r>
              <a:rPr lang="en-US" sz="1300" dirty="0" err="1" smtClean="0"/>
              <a:t>sống</a:t>
            </a:r>
            <a:r>
              <a:rPr lang="en-US" sz="1300" dirty="0" smtClean="0"/>
              <a:t>.</a:t>
            </a:r>
            <a:endParaRPr lang="en-US" sz="1300" dirty="0"/>
          </a:p>
          <a:p>
            <a:pPr lvl="1" algn="l"/>
            <a:r>
              <a:rPr lang="en-US" sz="1300" dirty="0" smtClean="0"/>
              <a:t>MARITAL_STATUS_CDE : </a:t>
            </a:r>
            <a:r>
              <a:rPr lang="en-US" sz="1300" dirty="0" err="1" smtClean="0"/>
              <a:t>Tình</a:t>
            </a:r>
            <a:r>
              <a:rPr lang="en-US" sz="1300" dirty="0" smtClean="0"/>
              <a:t> </a:t>
            </a:r>
            <a:r>
              <a:rPr lang="en-US" sz="1300" dirty="0" err="1" smtClean="0"/>
              <a:t>trạng</a:t>
            </a:r>
            <a:r>
              <a:rPr lang="en-US" sz="1300" dirty="0" smtClean="0"/>
              <a:t> </a:t>
            </a:r>
            <a:r>
              <a:rPr lang="en-US" sz="1300" dirty="0" err="1" smtClean="0"/>
              <a:t>hôn</a:t>
            </a:r>
            <a:r>
              <a:rPr lang="en-US" sz="1300" dirty="0" smtClean="0"/>
              <a:t> </a:t>
            </a:r>
            <a:r>
              <a:rPr lang="en-US" sz="1300" dirty="0" err="1" smtClean="0"/>
              <a:t>nhân</a:t>
            </a:r>
            <a:r>
              <a:rPr lang="en-US" sz="1300" dirty="0" smtClean="0"/>
              <a:t>.</a:t>
            </a:r>
          </a:p>
          <a:p>
            <a:pPr lvl="1" algn="l"/>
            <a:r>
              <a:rPr lang="en-US" sz="1300" dirty="0" smtClean="0"/>
              <a:t>GENDER_CDE: </a:t>
            </a:r>
            <a:r>
              <a:rPr lang="en-US" sz="1300" dirty="0" err="1" smtClean="0"/>
              <a:t>Giới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KH</a:t>
            </a:r>
          </a:p>
          <a:p>
            <a:pPr lvl="1" algn="l"/>
            <a:r>
              <a:rPr lang="en-US" sz="1300" dirty="0" smtClean="0"/>
              <a:t>CUSTOMER_CDE: </a:t>
            </a:r>
            <a:r>
              <a:rPr lang="en-US" sz="1300" dirty="0" err="1" smtClean="0"/>
              <a:t>Mã</a:t>
            </a:r>
            <a:r>
              <a:rPr lang="en-US" sz="1300" dirty="0" smtClean="0"/>
              <a:t> KH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163512" y="122872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gửi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62448AC-A011-47E0-8F0D-CE2B799AAF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4784" y="1228725"/>
            <a:ext cx="1885950" cy="3914775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xmlns="" id="{AB45F3A6-B728-4DE7-A154-7D3260F0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761792" y="1657608"/>
            <a:ext cx="6113303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smtClean="0"/>
              <a:t>751733 records </a:t>
            </a:r>
            <a:r>
              <a:rPr lang="en-US" sz="1300" dirty="0" err="1" smtClean="0"/>
              <a:t>bao</a:t>
            </a:r>
            <a:r>
              <a:rPr lang="en-US" sz="1300" dirty="0" smtClean="0"/>
              <a:t> </a:t>
            </a:r>
            <a:r>
              <a:rPr lang="en-US" sz="1300" dirty="0" err="1" smtClean="0"/>
              <a:t>gồm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sau</a:t>
            </a:r>
            <a:r>
              <a:rPr lang="en-US" sz="1300" dirty="0" smtClean="0"/>
              <a:t>:</a:t>
            </a:r>
          </a:p>
          <a:p>
            <a:pPr marL="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liên</a:t>
            </a:r>
            <a:r>
              <a:rPr lang="en-US" sz="1300" dirty="0" smtClean="0"/>
              <a:t> </a:t>
            </a:r>
            <a:r>
              <a:rPr lang="en-US" sz="1300" dirty="0" err="1" smtClean="0"/>
              <a:t>tục</a:t>
            </a:r>
            <a:r>
              <a:rPr lang="en-US" sz="1300" dirty="0" smtClean="0"/>
              <a:t>:</a:t>
            </a:r>
            <a:endParaRPr lang="fr-FR" sz="1300" dirty="0" smtClean="0"/>
          </a:p>
          <a:p>
            <a:pPr lvl="1" algn="l"/>
            <a:endParaRPr lang="en-US" sz="1300" dirty="0" smtClean="0"/>
          </a:p>
          <a:p>
            <a:pPr lvl="1" algn="l"/>
            <a:endParaRPr lang="en-US" sz="1300" dirty="0"/>
          </a:p>
          <a:p>
            <a:pPr lvl="1" algn="l"/>
            <a:endParaRPr lang="en-US" sz="1300" dirty="0" smtClean="0"/>
          </a:p>
          <a:p>
            <a:pPr lvl="1" algn="l"/>
            <a:endParaRPr lang="en-US" sz="1300" dirty="0"/>
          </a:p>
          <a:p>
            <a:pPr lvl="1" algn="l"/>
            <a:endParaRPr lang="en-US" sz="1300" dirty="0" smtClean="0"/>
          </a:p>
          <a:p>
            <a:pPr lvl="1" algn="l"/>
            <a:endParaRPr lang="en-US" sz="1300" dirty="0" smtClean="0"/>
          </a:p>
          <a:p>
            <a:pPr marL="57150" indent="0" algn="l">
              <a:buNone/>
            </a:pPr>
            <a:endParaRPr lang="en-US" sz="1300" dirty="0" smtClean="0"/>
          </a:p>
          <a:p>
            <a:pPr marL="5715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/>
              <a:t>Thuộc</a:t>
            </a:r>
            <a:r>
              <a:rPr lang="en-US" sz="1300" dirty="0"/>
              <a:t> </a:t>
            </a:r>
            <a:r>
              <a:rPr lang="en-US" sz="1300" dirty="0" err="1"/>
              <a:t>tính</a:t>
            </a:r>
            <a:r>
              <a:rPr lang="en-US" sz="1300" dirty="0"/>
              <a:t>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82413"/>
              </p:ext>
            </p:extLst>
          </p:nvPr>
        </p:nvGraphicFramePr>
        <p:xfrm>
          <a:off x="930432" y="2137430"/>
          <a:ext cx="4231878" cy="1691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667"/>
                <a:gridCol w="2329211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AMT_INIT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tiền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gửi</a:t>
                      </a:r>
                      <a:r>
                        <a:rPr lang="en-US" sz="1100" dirty="0">
                          <a:effectLst/>
                        </a:rPr>
                        <a:t> ban </a:t>
                      </a:r>
                      <a:r>
                        <a:rPr lang="en-US" sz="1100" dirty="0" err="1">
                          <a:effectLst/>
                        </a:rPr>
                        <a:t>đầu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AMT_CUR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dư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tiền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gửi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hiện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tại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ACCT_USE_DAYS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ngày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phát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sinh</a:t>
                      </a:r>
                      <a:r>
                        <a:rPr lang="en-US" sz="1100" dirty="0">
                          <a:effectLst/>
                        </a:rPr>
                        <a:t> TOI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INTEREST_RATE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Lãi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suất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tiền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gửi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RATE_FTP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Lãi suất FTP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LMV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Lãi mua vốn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LBV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Lãi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bán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vốn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PROCESS_MONTH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PROCESS_YEAR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74212"/>
              </p:ext>
            </p:extLst>
          </p:nvPr>
        </p:nvGraphicFramePr>
        <p:xfrm>
          <a:off x="915530" y="4090585"/>
          <a:ext cx="4231878" cy="57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667"/>
                <a:gridCol w="2329211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PRODUCT_CDE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phẩm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ACCT_ID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tài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khoản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tiền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gửi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KYHAN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Kỳ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hạn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khoản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vay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163512" y="122872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 smtClean="0"/>
              <a:t>vay</a:t>
            </a:r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xmlns="" id="{AB45F3A6-B728-4DE7-A154-7D3260F0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761792" y="1657608"/>
            <a:ext cx="6113303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smtClean="0"/>
              <a:t>1563702 records </a:t>
            </a:r>
            <a:r>
              <a:rPr lang="en-US" sz="1300" dirty="0" err="1" smtClean="0"/>
              <a:t>bao</a:t>
            </a:r>
            <a:r>
              <a:rPr lang="en-US" sz="1300" dirty="0" smtClean="0"/>
              <a:t> </a:t>
            </a:r>
            <a:r>
              <a:rPr lang="en-US" sz="1300" dirty="0" err="1" smtClean="0"/>
              <a:t>gồm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sau</a:t>
            </a:r>
            <a:r>
              <a:rPr lang="en-US" sz="1300" dirty="0" smtClean="0"/>
              <a:t>:</a:t>
            </a:r>
          </a:p>
          <a:p>
            <a:pPr marL="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liên</a:t>
            </a:r>
            <a:r>
              <a:rPr lang="en-US" sz="1300" dirty="0" smtClean="0"/>
              <a:t> </a:t>
            </a:r>
            <a:r>
              <a:rPr lang="en-US" sz="1300" dirty="0" err="1" smtClean="0"/>
              <a:t>tục</a:t>
            </a:r>
            <a:r>
              <a:rPr lang="en-US" sz="1300" dirty="0" smtClean="0"/>
              <a:t>:</a:t>
            </a:r>
            <a:endParaRPr lang="fr-FR" sz="1300" dirty="0" smtClean="0"/>
          </a:p>
          <a:p>
            <a:pPr lvl="1" algn="l"/>
            <a:endParaRPr lang="en-US" sz="1300" dirty="0" smtClean="0"/>
          </a:p>
          <a:p>
            <a:pPr lvl="1" algn="l"/>
            <a:endParaRPr lang="en-US" sz="1300" dirty="0"/>
          </a:p>
          <a:p>
            <a:pPr lvl="1" algn="l"/>
            <a:endParaRPr lang="en-US" sz="1300" dirty="0" smtClean="0"/>
          </a:p>
          <a:p>
            <a:pPr lvl="1" algn="l"/>
            <a:endParaRPr lang="en-US" sz="1300" dirty="0"/>
          </a:p>
          <a:p>
            <a:pPr lvl="1" algn="l"/>
            <a:endParaRPr lang="en-US" sz="1300" dirty="0" smtClean="0"/>
          </a:p>
          <a:p>
            <a:pPr lvl="1" algn="l"/>
            <a:endParaRPr lang="en-US" sz="1300" dirty="0" smtClean="0"/>
          </a:p>
          <a:p>
            <a:pPr marL="57150" indent="0" algn="l">
              <a:buNone/>
            </a:pPr>
            <a:endParaRPr lang="en-US" sz="1300" dirty="0" smtClean="0"/>
          </a:p>
          <a:p>
            <a:pPr marL="57150" indent="0" algn="l">
              <a:buNone/>
            </a:pPr>
            <a:endParaRPr lang="en-US" sz="1300" dirty="0" smtClean="0"/>
          </a:p>
          <a:p>
            <a:pPr marL="5715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/>
              <a:t>Thuộc</a:t>
            </a:r>
            <a:r>
              <a:rPr lang="en-US" sz="1300" dirty="0"/>
              <a:t> </a:t>
            </a:r>
            <a:r>
              <a:rPr lang="en-US" sz="1300" dirty="0" err="1"/>
              <a:t>tính</a:t>
            </a:r>
            <a:r>
              <a:rPr lang="en-US" sz="1300" dirty="0"/>
              <a:t>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76320"/>
              </p:ext>
            </p:extLst>
          </p:nvPr>
        </p:nvGraphicFramePr>
        <p:xfrm>
          <a:off x="936918" y="2163371"/>
          <a:ext cx="4231878" cy="1882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667"/>
                <a:gridCol w="2329211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AMT_INIT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tiền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dư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</a:rPr>
                        <a:t>nợ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ban </a:t>
                      </a:r>
                      <a:r>
                        <a:rPr lang="en-US" sz="1100" dirty="0" err="1">
                          <a:effectLst/>
                        </a:rPr>
                        <a:t>đầu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AMT_CUR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Số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tiền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dư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baseline="0" dirty="0" err="1" smtClean="0">
                          <a:effectLst/>
                        </a:rPr>
                        <a:t>nợ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hiện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tại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ACCT_USE_DAYS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ngày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phát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sinh</a:t>
                      </a:r>
                      <a:r>
                        <a:rPr lang="en-US" sz="1100" dirty="0">
                          <a:effectLst/>
                        </a:rPr>
                        <a:t> TOI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INTEREST_RATE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Lãi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suất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tiền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 smtClean="0">
                          <a:effectLst/>
                        </a:rPr>
                        <a:t>vay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RATE_FTP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Lãi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suất</a:t>
                      </a:r>
                      <a:r>
                        <a:rPr lang="en-US" sz="1100" dirty="0">
                          <a:effectLst/>
                        </a:rPr>
                        <a:t> FTP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LMV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Lãi mua vốn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LBV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Lãi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bán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vốn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PROCESS_MONTH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PROCESS_YEAR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LOAITRAGOP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vay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47439"/>
              </p:ext>
            </p:extLst>
          </p:nvPr>
        </p:nvGraphicFramePr>
        <p:xfrm>
          <a:off x="947955" y="4349989"/>
          <a:ext cx="4231878" cy="57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667"/>
                <a:gridCol w="2329211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PRODUCT_CDE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Mã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phẩm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ACCT_ID</a:t>
                      </a:r>
                      <a:endParaRPr lang="en-US" sz="120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Số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tài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khoản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tiền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gửi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KYHAN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Kỳ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hạn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khoản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vay</a:t>
                      </a:r>
                      <a:endParaRPr lang="en-US" sz="1200" dirty="0">
                        <a:effectLst/>
                        <a:latin typeface="VNI-Times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946359" y="1708547"/>
            <a:ext cx="1905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569" y="308517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1755DF-6D16-42D4-A89B-B5EC2B296516}"/>
              </a:ext>
            </a:extLst>
          </p:cNvPr>
          <p:cNvPicPr/>
          <p:nvPr/>
        </p:nvPicPr>
        <p:blipFill rotWithShape="1">
          <a:blip r:embed="rId2"/>
          <a:srcRect r="4240"/>
          <a:stretch/>
        </p:blipFill>
        <p:spPr>
          <a:xfrm>
            <a:off x="244467" y="1388765"/>
            <a:ext cx="4833371" cy="3168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D8CE914-52E9-4936-8DF1-004A14E1FFA7}"/>
              </a:ext>
            </a:extLst>
          </p:cNvPr>
          <p:cNvSpPr/>
          <p:nvPr/>
        </p:nvSpPr>
        <p:spPr>
          <a:xfrm>
            <a:off x="393084" y="4615817"/>
            <a:ext cx="6615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đồ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biểu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diễn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quan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giữa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lượng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KH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sử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dụng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SPDV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và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TOI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đóng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góp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ea typeface="Arial Unicode MS"/>
              </a:rPr>
              <a:t>năm</a:t>
            </a:r>
            <a:r>
              <a:rPr lang="en-US" sz="1400" dirty="0">
                <a:latin typeface="Times New Roman" panose="02020603050405020304" pitchFamily="18" charset="0"/>
                <a:ea typeface="Arial Unicode MS"/>
              </a:rPr>
              <a:t> 2018)</a:t>
            </a:r>
            <a:endParaRPr lang="en-US" sz="14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83110F82-58C7-48DF-B7CE-6EE78644CD25}"/>
              </a:ext>
            </a:extLst>
          </p:cNvPr>
          <p:cNvSpPr txBox="1">
            <a:spLocks/>
          </p:cNvSpPr>
          <p:nvPr/>
        </p:nvSpPr>
        <p:spPr>
          <a:xfrm>
            <a:off x="5291847" y="1450085"/>
            <a:ext cx="3660949" cy="2276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00" dirty="0" smtClean="0"/>
              <a:t>*</a:t>
            </a:r>
            <a:r>
              <a:rPr lang="en-US" sz="1300" dirty="0" err="1" smtClean="0"/>
              <a:t>Nhận</a:t>
            </a:r>
            <a:r>
              <a:rPr lang="en-US" sz="1300" dirty="0" smtClean="0"/>
              <a:t> </a:t>
            </a:r>
            <a:r>
              <a:rPr lang="en-US" sz="1300" dirty="0" err="1" smtClean="0"/>
              <a:t>xét</a:t>
            </a:r>
            <a:r>
              <a:rPr lang="en-US" sz="1300" dirty="0" smtClean="0"/>
              <a:t>:</a:t>
            </a:r>
            <a:endParaRPr lang="fr-FR" sz="1300" dirty="0" smtClean="0"/>
          </a:p>
          <a:p>
            <a:pPr lvl="1" algn="l"/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KH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đóng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góp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trong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khoảng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từ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0-10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triệu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chiếm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98%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lượng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KH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mang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lại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cho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NH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năm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2018</a:t>
            </a:r>
            <a:r>
              <a:rPr lang="en-US" sz="1300" dirty="0" smtClean="0"/>
              <a:t>.</a:t>
            </a:r>
          </a:p>
          <a:p>
            <a:pPr lvl="1" algn="l"/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Nhóm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KH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đóng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góp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trên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10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triệu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(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một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năm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)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tuy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có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số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lượng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KH 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thấp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(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ít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hơn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10%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trên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tổng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lượng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)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nhưng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đóng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góp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trên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tổng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KH  ~ 7</a:t>
            </a:r>
            <a:r>
              <a:rPr lang="en-US" sz="1300" dirty="0" smtClean="0">
                <a:latin typeface="Times New Roman" panose="02020603050405020304" pitchFamily="18" charset="0"/>
                <a:ea typeface="Arial Unicode MS" panose="020B0604020202020204" pitchFamily="34" charset="-128"/>
              </a:rPr>
              <a:t>0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%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tổng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giá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trị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TOI </a:t>
            </a:r>
            <a:r>
              <a:rPr lang="en-US" sz="1300" dirty="0" err="1">
                <a:latin typeface="Times New Roman" panose="02020603050405020304" pitchFamily="18" charset="0"/>
                <a:ea typeface="Arial Unicode MS" panose="020B0604020202020204" pitchFamily="34" charset="-128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NH</a:t>
            </a:r>
            <a:endParaRPr lang="en-US" sz="1300" dirty="0" smtClean="0"/>
          </a:p>
          <a:p>
            <a:pPr lvl="1" algn="l"/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27982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On-screen Show (16:9)</PresentationFormat>
  <Paragraphs>171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Arial</vt:lpstr>
      <vt:lpstr>Calibri</vt:lpstr>
      <vt:lpstr>Times New Roman</vt:lpstr>
      <vt:lpstr>VNI-Times</vt:lpstr>
      <vt:lpstr>Wingdings</vt:lpstr>
      <vt:lpstr>Office Theme</vt:lpstr>
      <vt:lpstr>Worksheet</vt:lpstr>
      <vt:lpstr>Annual Retail Customer’s TOI  Prediction Report</vt:lpstr>
      <vt:lpstr>Mục lục</vt:lpstr>
      <vt:lpstr>Giới thiệu</vt:lpstr>
      <vt:lpstr>Giới thiệu</vt:lpstr>
      <vt:lpstr>Chuẩn bị dữ liệu</vt:lpstr>
      <vt:lpstr>Chuẩn bị dữ liệu</vt:lpstr>
      <vt:lpstr>Chuẩn bị dữ liệu</vt:lpstr>
      <vt:lpstr>Chuẩn bị dữ liệu</vt:lpstr>
      <vt:lpstr>EDA</vt:lpstr>
      <vt:lpstr>EDA</vt:lpstr>
      <vt:lpstr>EDA</vt:lpstr>
      <vt:lpstr>EDA</vt:lpstr>
      <vt:lpstr>EDA</vt:lpstr>
      <vt:lpstr>EDA</vt:lpstr>
      <vt:lpstr>EDA</vt:lpstr>
      <vt:lpstr>EDA</vt:lpstr>
      <vt:lpstr>Mô hình dự đoán TOI</vt:lpstr>
      <vt:lpstr>Mô hình dự đoán TOI</vt:lpstr>
      <vt:lpstr>Mô hình dự đoán TOI</vt:lpstr>
      <vt:lpstr>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2020-08-15T02:39:55Z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8fd645-e468-4239-9c47-332e67bbe4ea_Enabled">
    <vt:lpwstr>True</vt:lpwstr>
  </property>
  <property fmtid="{D5CDD505-2E9C-101B-9397-08002B2CF9AE}" pid="3" name="MSIP_Label_6b8fd645-e468-4239-9c47-332e67bbe4ea_SiteId">
    <vt:lpwstr>43a92d1d-98ce-4726-bec3-32955dbb6944</vt:lpwstr>
  </property>
  <property fmtid="{D5CDD505-2E9C-101B-9397-08002B2CF9AE}" pid="4" name="MSIP_Label_6b8fd645-e468-4239-9c47-332e67bbe4ea_Owner">
    <vt:lpwstr>phongtn25381@sacombank.com</vt:lpwstr>
  </property>
  <property fmtid="{D5CDD505-2E9C-101B-9397-08002B2CF9AE}" pid="5" name="MSIP_Label_6b8fd645-e468-4239-9c47-332e67bbe4ea_SetDate">
    <vt:lpwstr>2019-08-14T02:25:17.1195086Z</vt:lpwstr>
  </property>
  <property fmtid="{D5CDD505-2E9C-101B-9397-08002B2CF9AE}" pid="6" name="MSIP_Label_6b8fd645-e468-4239-9c47-332e67bbe4ea_Name">
    <vt:lpwstr>Thông tin thông thường</vt:lpwstr>
  </property>
  <property fmtid="{D5CDD505-2E9C-101B-9397-08002B2CF9AE}" pid="7" name="MSIP_Label_6b8fd645-e468-4239-9c47-332e67bbe4ea_Application">
    <vt:lpwstr>Microsoft Azure Information Protection</vt:lpwstr>
  </property>
  <property fmtid="{D5CDD505-2E9C-101B-9397-08002B2CF9AE}" pid="8" name="MSIP_Label_6b8fd645-e468-4239-9c47-332e67bbe4ea_Extended_MSFT_Method">
    <vt:lpwstr>Automatic</vt:lpwstr>
  </property>
  <property fmtid="{D5CDD505-2E9C-101B-9397-08002B2CF9AE}" pid="9" name="Sensitivity">
    <vt:lpwstr>Thông tin thông thường</vt:lpwstr>
  </property>
</Properties>
</file>