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352" r:id="rId10"/>
    <p:sldId id="353" r:id="rId11"/>
    <p:sldId id="366" r:id="rId12"/>
    <p:sldId id="367" r:id="rId13"/>
    <p:sldId id="368" r:id="rId14"/>
    <p:sldId id="369" r:id="rId15"/>
    <p:sldId id="267" r:id="rId16"/>
    <p:sldId id="363" r:id="rId17"/>
    <p:sldId id="370" r:id="rId18"/>
    <p:sldId id="371" r:id="rId19"/>
    <p:sldId id="335" r:id="rId20"/>
    <p:sldId id="328" r:id="rId21"/>
    <p:sldId id="373" r:id="rId22"/>
    <p:sldId id="372" r:id="rId23"/>
    <p:sldId id="268" r:id="rId24"/>
    <p:sldId id="348" r:id="rId25"/>
    <p:sldId id="332" r:id="rId2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D6FB"/>
    <a:srgbClr val="FFFFFF"/>
    <a:srgbClr val="E8EFEC"/>
    <a:srgbClr val="FCF1D7"/>
    <a:srgbClr val="FE9B95"/>
    <a:srgbClr val="F6D24D"/>
    <a:srgbClr val="F4F3F7"/>
    <a:srgbClr val="F6AEAE"/>
    <a:srgbClr val="E1AFAE"/>
    <a:srgbClr val="2CB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4B753E-FAA1-4B12-BA66-2592BBD37C3D}" v="362" dt="2021-11-01T06:05:51.070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20" autoAdjust="0"/>
    <p:restoredTop sz="87059" autoAdjust="0"/>
  </p:normalViewPr>
  <p:slideViewPr>
    <p:cSldViewPr snapToGrid="0">
      <p:cViewPr varScale="1">
        <p:scale>
          <a:sx n="68" d="100"/>
          <a:sy n="68" d="100"/>
        </p:scale>
        <p:origin x="1066" y="3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B858F-E018-437C-A778-E2C16CC5B425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5DDAF-C7A2-40BA-B7A0-90DE2D05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7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5DDAF-C7A2-40BA-B7A0-90DE2D05D2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77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5DDAF-C7A2-40BA-B7A0-90DE2D05D2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70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2B131-AABF-9116-649B-73DF9188D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F039C7-4E11-ACF4-A6D7-20CB8A53C4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EB2834-0C4D-019D-E35B-06519B510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DD5D9-62D6-0EFA-ADFD-0C1913C191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5DDAF-C7A2-40BA-B7A0-90DE2D05D2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14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F41B7-3F39-3930-B996-1B01BA2BD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EC1BF4-F71E-9566-9CEF-AC014F67F5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4C44FE-C260-5D39-FC8D-278832468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45EE6-B782-E791-CBB0-CEFE4A0BA8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5DDAF-C7A2-40BA-B7A0-90DE2D05D2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89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38382-58C5-4980-ABF4-40755B28B0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09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37E33-DEDE-6F45-AAD4-0D742B48D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F93A3D-604F-181E-2DFA-0EF4191C25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5EA25D-485F-F2B2-BE36-3102FF63A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E093F-0E43-5988-BC50-A5AB7069F4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38382-58C5-4980-ABF4-40755B28B0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11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47A61-4F15-EDA2-1550-CF68E2AEC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99279C-04A1-6F49-52DE-61FCA9C0B4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CB33AA-FF55-1D76-84A7-A8D8EF434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__Inter_179fbf"/>
              </a:rPr>
              <a:t>JSX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__Inter_179fbf"/>
              </a:rPr>
              <a:t>hỗ</a:t>
            </a:r>
            <a:r>
              <a:rPr lang="en-US" b="0" i="0" dirty="0">
                <a:solidFill>
                  <a:srgbClr val="000000"/>
                </a:solidFill>
                <a:effectLst/>
                <a:latin typeface="__Inter_179fbf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__Inter_179fbf"/>
              </a:rPr>
              <a:t>trợ</a:t>
            </a:r>
            <a:r>
              <a:rPr lang="en-US" b="0" i="0" dirty="0">
                <a:solidFill>
                  <a:srgbClr val="000000"/>
                </a:solidFill>
                <a:effectLst/>
                <a:latin typeface="__Inter_179fbf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__Inter_179fbf"/>
              </a:rPr>
              <a:t>rất</a:t>
            </a:r>
            <a:r>
              <a:rPr lang="en-US" b="0" i="0" dirty="0">
                <a:solidFill>
                  <a:srgbClr val="000000"/>
                </a:solidFill>
                <a:effectLst/>
                <a:latin typeface="__Inter_179fbf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__Inter_179fbf"/>
              </a:rPr>
              <a:t>tốt</a:t>
            </a:r>
            <a:r>
              <a:rPr lang="en-US" b="0" i="0" dirty="0">
                <a:solidFill>
                  <a:srgbClr val="000000"/>
                </a:solidFill>
                <a:effectLst/>
                <a:latin typeface="__Inter_179fbf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__Inter_179fbf"/>
              </a:rPr>
              <a:t>cho</a:t>
            </a:r>
            <a:r>
              <a:rPr lang="en-US" b="0" i="0" dirty="0">
                <a:solidFill>
                  <a:srgbClr val="000000"/>
                </a:solidFill>
                <a:effectLst/>
                <a:latin typeface="__Inter_179fbf"/>
              </a:rPr>
              <a:t> React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__Inter_179fbf"/>
              </a:rPr>
              <a:t>trong</a:t>
            </a:r>
            <a:r>
              <a:rPr lang="en-US" b="0" i="0" dirty="0">
                <a:solidFill>
                  <a:srgbClr val="000000"/>
                </a:solidFill>
                <a:effectLst/>
                <a:latin typeface="__Inter_179fbf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__Inter_179fbf"/>
              </a:rPr>
              <a:t>việc</a:t>
            </a:r>
            <a:r>
              <a:rPr lang="en-US" b="0" i="0" dirty="0">
                <a:solidFill>
                  <a:srgbClr val="000000"/>
                </a:solidFill>
                <a:effectLst/>
                <a:latin typeface="__Inter_179fbf"/>
              </a:rPr>
              <a:t> render UI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__Inter_179fbf"/>
              </a:rPr>
              <a:t>lên</a:t>
            </a:r>
            <a:r>
              <a:rPr lang="en-US" b="0" i="0" dirty="0">
                <a:solidFill>
                  <a:srgbClr val="000000"/>
                </a:solidFill>
                <a:effectLst/>
                <a:latin typeface="__Inter_179fbf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__Inter_179fbf"/>
              </a:rPr>
              <a:t>màn</a:t>
            </a:r>
            <a:r>
              <a:rPr lang="en-US" b="0" i="0" dirty="0">
                <a:solidFill>
                  <a:srgbClr val="000000"/>
                </a:solidFill>
                <a:effectLst/>
                <a:latin typeface="__Inter_179fbf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__Inter_179fbf"/>
              </a:rPr>
              <a:t>hình</a:t>
            </a:r>
            <a:r>
              <a:rPr lang="en-US" b="0" i="0" dirty="0">
                <a:solidFill>
                  <a:srgbClr val="000000"/>
                </a:solidFill>
                <a:effectLst/>
                <a:latin typeface="__Inter_179fbf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__Inter_179fbf"/>
              </a:rPr>
              <a:t>giúp</a:t>
            </a:r>
            <a:r>
              <a:rPr lang="en-US" b="0" i="0" dirty="0">
                <a:solidFill>
                  <a:srgbClr val="000000"/>
                </a:solidFill>
                <a:effectLst/>
                <a:latin typeface="__Inter_179fbf"/>
              </a:rPr>
              <a:t> React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__Inter_179fbf"/>
              </a:rPr>
              <a:t>nhận</a:t>
            </a:r>
            <a:r>
              <a:rPr lang="en-US" b="0" i="0" dirty="0">
                <a:solidFill>
                  <a:srgbClr val="000000"/>
                </a:solidFill>
                <a:effectLst/>
                <a:latin typeface="__Inter_179fbf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__Inter_179fbf"/>
              </a:rPr>
              <a:t>biết</a:t>
            </a:r>
            <a:r>
              <a:rPr lang="en-US" b="0" i="0" dirty="0">
                <a:solidFill>
                  <a:srgbClr val="000000"/>
                </a:solidFill>
                <a:effectLst/>
                <a:latin typeface="__Inter_179fbf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__Inter_179fbf"/>
              </a:rPr>
              <a:t>đâu</a:t>
            </a:r>
            <a:r>
              <a:rPr lang="en-US" b="0" i="0" dirty="0">
                <a:solidFill>
                  <a:srgbClr val="000000"/>
                </a:solidFill>
                <a:effectLst/>
                <a:latin typeface="__Inter_179fbf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__Inter_179fbf"/>
              </a:rPr>
              <a:t>là</a:t>
            </a:r>
            <a:r>
              <a:rPr lang="en-US" b="0" i="0" dirty="0">
                <a:solidFill>
                  <a:srgbClr val="000000"/>
                </a:solidFill>
                <a:effectLst/>
                <a:latin typeface="__Inter_179fbf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__Inter_179fbf"/>
              </a:rPr>
              <a:t>phần</a:t>
            </a:r>
            <a:r>
              <a:rPr lang="en-US" b="0" i="0" dirty="0">
                <a:solidFill>
                  <a:srgbClr val="000000"/>
                </a:solidFill>
                <a:effectLst/>
                <a:latin typeface="__Inter_179fbf"/>
              </a:rPr>
              <a:t> HTML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__Inter_179fbf"/>
              </a:rPr>
              <a:t>cần</a:t>
            </a:r>
            <a:r>
              <a:rPr lang="en-US" b="0" i="0" dirty="0">
                <a:solidFill>
                  <a:srgbClr val="000000"/>
                </a:solidFill>
                <a:effectLst/>
                <a:latin typeface="__Inter_179fbf"/>
              </a:rPr>
              <a:t> render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__Inter_179fbf"/>
              </a:rPr>
              <a:t>và</a:t>
            </a:r>
            <a:r>
              <a:rPr lang="en-US" b="0" i="0" dirty="0">
                <a:solidFill>
                  <a:srgbClr val="000000"/>
                </a:solidFill>
                <a:effectLst/>
                <a:latin typeface="__Inter_179fbf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__Inter_179fbf"/>
              </a:rPr>
              <a:t>đâu</a:t>
            </a:r>
            <a:r>
              <a:rPr lang="en-US" b="0" i="0" dirty="0">
                <a:solidFill>
                  <a:srgbClr val="000000"/>
                </a:solidFill>
                <a:effectLst/>
                <a:latin typeface="__Inter_179fbf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__Inter_179fbf"/>
              </a:rPr>
              <a:t>là</a:t>
            </a:r>
            <a:r>
              <a:rPr lang="en-US" b="0" i="0" dirty="0">
                <a:solidFill>
                  <a:srgbClr val="000000"/>
                </a:solidFill>
                <a:effectLst/>
                <a:latin typeface="__Inter_179fbf"/>
              </a:rPr>
              <a:t> logic JS.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__Inter_179fbf"/>
              </a:rPr>
              <a:t>có</a:t>
            </a:r>
            <a:r>
              <a:rPr lang="en-US" b="0" i="0" dirty="0">
                <a:solidFill>
                  <a:srgbClr val="000000"/>
                </a:solidFill>
                <a:effectLst/>
                <a:latin typeface="__Inter_179fbf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__Inter_179fbf"/>
              </a:rPr>
              <a:t>thể</a:t>
            </a:r>
            <a:r>
              <a:rPr lang="en-US" b="0" i="0" dirty="0">
                <a:solidFill>
                  <a:srgbClr val="000000"/>
                </a:solidFill>
                <a:effectLst/>
                <a:latin typeface="__Inter_179fbf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__Inter_179fbf"/>
              </a:rPr>
              <a:t>nhúng</a:t>
            </a:r>
            <a:r>
              <a:rPr lang="en-US" b="0" i="0" dirty="0">
                <a:solidFill>
                  <a:srgbClr val="000000"/>
                </a:solidFill>
                <a:effectLst/>
                <a:latin typeface="__Inter_179fbf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__Inter_179fbf"/>
              </a:rPr>
              <a:t>mã</a:t>
            </a:r>
            <a:r>
              <a:rPr lang="en-US" b="0" i="0" dirty="0">
                <a:solidFill>
                  <a:srgbClr val="000000"/>
                </a:solidFill>
                <a:effectLst/>
                <a:latin typeface="__Inter_179fbf"/>
              </a:rPr>
              <a:t> JavaScript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__Inter_179fbf"/>
              </a:rPr>
              <a:t>trực</a:t>
            </a:r>
            <a:r>
              <a:rPr lang="en-US" b="0" i="0" dirty="0">
                <a:solidFill>
                  <a:srgbClr val="000000"/>
                </a:solidFill>
                <a:effectLst/>
                <a:latin typeface="__Inter_179fbf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__Inter_179fbf"/>
              </a:rPr>
              <a:t>tiếp</a:t>
            </a:r>
            <a:r>
              <a:rPr lang="en-US" b="0" i="0" dirty="0">
                <a:solidFill>
                  <a:srgbClr val="000000"/>
                </a:solidFill>
                <a:effectLst/>
                <a:latin typeface="__Inter_179fbf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__Inter_179fbf"/>
              </a:rPr>
              <a:t>vào</a:t>
            </a:r>
            <a:r>
              <a:rPr lang="en-US" b="0" i="0" dirty="0">
                <a:solidFill>
                  <a:srgbClr val="000000"/>
                </a:solidFill>
                <a:effectLst/>
                <a:latin typeface="__Inter_179fbf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__Inter_179fbf"/>
              </a:rPr>
              <a:t>trong</a:t>
            </a:r>
            <a:r>
              <a:rPr lang="en-US" b="0" i="0" dirty="0">
                <a:solidFill>
                  <a:srgbClr val="000000"/>
                </a:solidFill>
                <a:effectLst/>
                <a:latin typeface="__Inter_179fbf"/>
              </a:rPr>
              <a:t> JSX,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__Inter_179fbf"/>
              </a:rPr>
              <a:t>tận</a:t>
            </a:r>
            <a:r>
              <a:rPr lang="en-US" b="0" i="0" dirty="0">
                <a:solidFill>
                  <a:srgbClr val="000000"/>
                </a:solidFill>
                <a:effectLst/>
                <a:latin typeface="__Inter_179fbf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__Inter_179fbf"/>
              </a:rPr>
              <a:t>dụng</a:t>
            </a:r>
            <a:r>
              <a:rPr lang="en-US" b="0" i="0" dirty="0">
                <a:solidFill>
                  <a:srgbClr val="000000"/>
                </a:solidFill>
                <a:effectLst/>
                <a:latin typeface="__Inter_179fbf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__Inter_179fbf"/>
              </a:rPr>
              <a:t>sức</a:t>
            </a:r>
            <a:r>
              <a:rPr lang="en-US" b="0" i="0" dirty="0">
                <a:solidFill>
                  <a:srgbClr val="000000"/>
                </a:solidFill>
                <a:effectLst/>
                <a:latin typeface="__Inter_179fbf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__Inter_179fbf"/>
              </a:rPr>
              <a:t>mạnh</a:t>
            </a:r>
            <a:r>
              <a:rPr lang="en-US" b="0" i="0" dirty="0">
                <a:solidFill>
                  <a:srgbClr val="000000"/>
                </a:solidFill>
                <a:effectLst/>
                <a:latin typeface="__Inter_179fbf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__Inter_179fbf"/>
              </a:rPr>
              <a:t>của</a:t>
            </a:r>
            <a:r>
              <a:rPr lang="en-US" b="0" i="0" dirty="0">
                <a:solidFill>
                  <a:srgbClr val="000000"/>
                </a:solidFill>
                <a:effectLst/>
                <a:latin typeface="__Inter_179fbf"/>
              </a:rPr>
              <a:t> JavaScript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__Inter_179fbf"/>
              </a:rPr>
              <a:t>trong</a:t>
            </a:r>
            <a:r>
              <a:rPr lang="en-US" b="0" i="0" dirty="0">
                <a:solidFill>
                  <a:srgbClr val="000000"/>
                </a:solidFill>
                <a:effectLst/>
                <a:latin typeface="__Inter_179fbf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__Inter_179fbf"/>
              </a:rPr>
              <a:t>quá</a:t>
            </a:r>
            <a:r>
              <a:rPr lang="en-US" b="0" i="0" dirty="0">
                <a:solidFill>
                  <a:srgbClr val="000000"/>
                </a:solidFill>
                <a:effectLst/>
                <a:latin typeface="__Inter_179fbf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__Inter_179fbf"/>
              </a:rPr>
              <a:t>trình</a:t>
            </a:r>
            <a:r>
              <a:rPr lang="en-US" b="0" i="0" dirty="0">
                <a:solidFill>
                  <a:srgbClr val="000000"/>
                </a:solidFill>
                <a:effectLst/>
                <a:latin typeface="__Inter_179fbf"/>
              </a:rPr>
              <a:t> render.</a:t>
            </a:r>
          </a:p>
          <a:p>
            <a:r>
              <a:rPr lang="vi-VN" b="0" i="0" dirty="0">
                <a:solidFill>
                  <a:srgbClr val="000000"/>
                </a:solidFill>
                <a:effectLst/>
                <a:latin typeface="__Inter_179fbf"/>
              </a:rPr>
              <a:t>JSX kết hợp tốt với Virtual DOM, giúp tối ưu hóa hiệu suất của ứng dụng React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A1AD3-D6A4-F7CE-EBB1-9B664AE29E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38382-58C5-4980-ABF4-40755B28B05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07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5DDAF-C7A2-40BA-B7A0-90DE2D05D2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15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5DDAF-C7A2-40BA-B7A0-90DE2D05D2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51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38382-58C5-4980-ABF4-40755B28B05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9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5DDAF-C7A2-40BA-B7A0-90DE2D05D2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63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5DDAF-C7A2-40BA-B7A0-90DE2D05D2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22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ECAD3-355B-55D8-CA19-1E6E457DC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B5774D-815D-709B-1A0E-13F1C8B90F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8545F2-73D7-485A-3D49-EB0AC0778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46387-D334-1C49-66B0-F165888980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5DDAF-C7A2-40BA-B7A0-90DE2D05D2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17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8989D-F15F-8858-66C5-7355E435A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16E260-56EC-4F6C-5E25-02DCD16AD1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DEE847-3396-1713-7883-00A36D77E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0B26C-D412-B985-F31F-9CDD5E3056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5DDAF-C7A2-40BA-B7A0-90DE2D05D2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18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331F0-3D2F-79C7-60DD-A32AA09D7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3C69E8-54F8-AA45-CE3B-B6CDBA8B66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102E8C-31D8-9B86-25AF-147F2FD28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vi-VN" b="1" dirty="0"/>
              <a:t>Bên trái (Virtual DOM)</a:t>
            </a:r>
            <a:r>
              <a:rPr lang="vi-VN" dirty="0"/>
              <a:t>: Đây là bản sao của cây DOM thực tế mà React sử dụng để theo dõi trạng thái giao diện. Trong ảnh, có một cây cấu trúc gồm: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Thẻ &lt;div&gt; chứa hai phần tử con: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&lt;p&gt; chứa "text".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&lt;div&gt; chứa &lt;img&gt;.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Thẻ &lt;img&gt; được tô màu đỏ</a:t>
            </a:r>
            <a:r>
              <a:rPr lang="vi-VN" dirty="0"/>
              <a:t>, cho thấy nó đã bị thay đổi trong Virtual DOM.</a:t>
            </a:r>
          </a:p>
          <a:p>
            <a:pPr>
              <a:buNone/>
            </a:pPr>
            <a:r>
              <a:rPr lang="vi-VN" b="1" dirty="0"/>
              <a:t>Bên phải (DOM thực tế)</a:t>
            </a:r>
            <a:r>
              <a:rPr lang="vi-VN" dirty="0"/>
              <a:t>: Đây là cây DOM thật được trình duyệt sử dụng để hiển thị giao diện. Trong ảnh: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Cấu trúc giống Virtual DOM, nhưng </a:t>
            </a:r>
            <a:r>
              <a:rPr lang="vi-VN" b="1" dirty="0"/>
              <a:t>thẻ &lt;img&gt; có màu vàng nét đứt</a:t>
            </a:r>
            <a:r>
              <a:rPr lang="vi-VN" dirty="0"/>
              <a:t>, cho thấy nó sắp bị cập nhật.</a:t>
            </a:r>
          </a:p>
          <a:p>
            <a:pPr>
              <a:buNone/>
            </a:pPr>
            <a:r>
              <a:rPr lang="vi-VN" b="1" dirty="0"/>
              <a:t>Mũi tên chỉ vào "Library"</a:t>
            </a:r>
            <a:r>
              <a:rPr lang="vi-VN" dirty="0"/>
              <a:t> (thư viện React):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Khi trạng thái thay đổi, React tạo một </a:t>
            </a:r>
            <a:r>
              <a:rPr lang="vi-VN" b="1" dirty="0"/>
              <a:t>Virtual DOM mới</a:t>
            </a:r>
            <a:r>
              <a:rPr lang="vi-V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So sánh (Diffing)</a:t>
            </a:r>
            <a:r>
              <a:rPr lang="vi-VN" dirty="0"/>
              <a:t>: React phát hiện thẻ &lt;img&gt; bị thay đổi.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Cập nhật DOM</a:t>
            </a:r>
            <a:r>
              <a:rPr lang="vi-VN" dirty="0"/>
              <a:t>: Thay vì thay đổi toàn bộ trang, React chỉ cập nhật thẻ &lt;img&gt;, giúp cải thiện hiệu suất.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218A8-80D9-B6A8-602F-277DA9A94B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5DDAF-C7A2-40BA-B7A0-90DE2D05D2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13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2E256-EE4B-9858-648D-A3F2ABF96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4FE-CD56-466C-FF91-EB6571470B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239FD3-3007-A2E7-6EE6-A91260E28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vi-VN" b="1" dirty="0"/>
              <a:t>Bên trái (Virtual DOM)</a:t>
            </a:r>
            <a:r>
              <a:rPr lang="vi-VN" dirty="0"/>
              <a:t>: Đây là bản sao của cây DOM thực tế mà React sử dụng để theo dõi trạng thái giao diện. Trong ảnh, có một cây cấu trúc gồm: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Thẻ &lt;div&gt; chứa hai phần tử con: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&lt;p&gt; chứa "text".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&lt;div&gt; chứa &lt;img&gt;.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Thẻ &lt;img&gt; được tô màu đỏ</a:t>
            </a:r>
            <a:r>
              <a:rPr lang="vi-VN" dirty="0"/>
              <a:t>, cho thấy nó đã bị thay đổi trong Virtual DOM.</a:t>
            </a:r>
          </a:p>
          <a:p>
            <a:pPr>
              <a:buNone/>
            </a:pPr>
            <a:r>
              <a:rPr lang="vi-VN" b="1" dirty="0"/>
              <a:t>Bên phải (DOM thực tế)</a:t>
            </a:r>
            <a:r>
              <a:rPr lang="vi-VN" dirty="0"/>
              <a:t>: Đây là cây DOM thật được trình duyệt sử dụng để hiển thị giao diện. Trong ảnh: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Cấu trúc giống Virtual DOM, nhưng </a:t>
            </a:r>
            <a:r>
              <a:rPr lang="vi-VN" b="1" dirty="0"/>
              <a:t>thẻ &lt;img&gt; có màu vàng nét đứt</a:t>
            </a:r>
            <a:r>
              <a:rPr lang="vi-VN" dirty="0"/>
              <a:t>, cho thấy nó sắp bị cập nhật.</a:t>
            </a:r>
          </a:p>
          <a:p>
            <a:pPr>
              <a:buNone/>
            </a:pPr>
            <a:r>
              <a:rPr lang="vi-VN" b="1" dirty="0"/>
              <a:t>Mũi tên chỉ vào "Library"</a:t>
            </a:r>
            <a:r>
              <a:rPr lang="vi-VN" dirty="0"/>
              <a:t> (thư viện React):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Khi trạng thái thay đổi, React tạo một </a:t>
            </a:r>
            <a:r>
              <a:rPr lang="vi-VN" b="1" dirty="0"/>
              <a:t>Virtual DOM mới</a:t>
            </a:r>
            <a:r>
              <a:rPr lang="vi-V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So sánh (Diffing)</a:t>
            </a:r>
            <a:r>
              <a:rPr lang="vi-VN" dirty="0"/>
              <a:t>: React phát hiện thẻ &lt;img&gt; bị thay đổi.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Cập nhật DOM</a:t>
            </a:r>
            <a:r>
              <a:rPr lang="vi-VN" dirty="0"/>
              <a:t>: Thay vì thay đổi toàn bộ trang, React chỉ cập nhật thẻ &lt;img&gt;, giúp cải thiện hiệu suất.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531A8-F223-102B-3420-6A51111C84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5DDAF-C7A2-40BA-B7A0-90DE2D05D2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7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7EC38-4C54-9FE5-BF16-6FF47DE5C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5BC569-2A6C-0B4C-86DA-591B5F89B1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7C4B15-C408-0621-02D5-94B936C46C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vi-VN" b="1" dirty="0"/>
              <a:t>Bên trái (Virtual DOM)</a:t>
            </a:r>
            <a:r>
              <a:rPr lang="vi-VN" dirty="0"/>
              <a:t>: Đây là bản sao của cây DOM thực tế mà React sử dụng để theo dõi trạng thái giao diện. Trong ảnh, có một cây cấu trúc gồm: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Thẻ &lt;div&gt; chứa hai phần tử con: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&lt;p&gt; chứa "text".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&lt;div&gt; chứa &lt;img&gt;.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Thẻ &lt;img&gt; được tô màu đỏ</a:t>
            </a:r>
            <a:r>
              <a:rPr lang="vi-VN" dirty="0"/>
              <a:t>, cho thấy nó đã bị thay đổi trong Virtual DOM.</a:t>
            </a:r>
          </a:p>
          <a:p>
            <a:pPr>
              <a:buNone/>
            </a:pPr>
            <a:r>
              <a:rPr lang="vi-VN" b="1" dirty="0"/>
              <a:t>Bên phải (DOM thực tế)</a:t>
            </a:r>
            <a:r>
              <a:rPr lang="vi-VN" dirty="0"/>
              <a:t>: Đây là cây DOM thật được trình duyệt sử dụng để hiển thị giao diện. Trong ảnh: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Cấu trúc giống Virtual DOM, nhưng </a:t>
            </a:r>
            <a:r>
              <a:rPr lang="vi-VN" b="1" dirty="0"/>
              <a:t>thẻ &lt;img&gt; có màu vàng nét đứt</a:t>
            </a:r>
            <a:r>
              <a:rPr lang="vi-VN" dirty="0"/>
              <a:t>, cho thấy nó sắp bị cập nhật.</a:t>
            </a:r>
          </a:p>
          <a:p>
            <a:pPr>
              <a:buNone/>
            </a:pPr>
            <a:r>
              <a:rPr lang="vi-VN" b="1" dirty="0"/>
              <a:t>Mũi tên chỉ vào "Library"</a:t>
            </a:r>
            <a:r>
              <a:rPr lang="vi-VN" dirty="0"/>
              <a:t> (thư viện React):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Khi trạng thái thay đổi, React tạo một </a:t>
            </a:r>
            <a:r>
              <a:rPr lang="vi-VN" b="1" dirty="0"/>
              <a:t>Virtual DOM mới</a:t>
            </a:r>
            <a:r>
              <a:rPr lang="vi-V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So sánh (Diffing)</a:t>
            </a:r>
            <a:r>
              <a:rPr lang="vi-VN" dirty="0"/>
              <a:t>: React phát hiện thẻ &lt;img&gt; bị thay đổi.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Cập nhật DOM</a:t>
            </a:r>
            <a:r>
              <a:rPr lang="vi-VN" dirty="0"/>
              <a:t>: Thay vì thay đổi toàn bộ trang, React chỉ cập nhật thẻ &lt;img&gt;, giúp cải thiện hiệu suất.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1ADA2-0918-37C4-40BD-F9A4D3CE5D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5DDAF-C7A2-40BA-B7A0-90DE2D05D2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88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D39F0-0BFA-57B8-89B2-9B6AE4D5A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97F681-BC80-8050-4A70-EB3752165A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E2F87E-7D40-DB6B-826B-CC3CB9075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vi-VN" b="1" dirty="0"/>
              <a:t>SEO (Search Engine Optimization)</a:t>
            </a:r>
            <a:r>
              <a:rPr lang="vi-VN" dirty="0"/>
              <a:t> là </a:t>
            </a:r>
            <a:r>
              <a:rPr lang="vi-VN" b="1" dirty="0"/>
              <a:t>tối ưu hóa công cụ tìm kiếm</a:t>
            </a:r>
            <a:r>
              <a:rPr lang="vi-VN" dirty="0"/>
              <a:t>, giúp website của bạn xếp hạng cao hơn trên Google và các công cụ tìm kiếm khác.</a:t>
            </a:r>
            <a:r>
              <a:rPr lang="en-US" dirty="0"/>
              <a:t>/</a:t>
            </a:r>
            <a:br>
              <a:rPr lang="en-US" dirty="0"/>
            </a:br>
            <a:r>
              <a:rPr lang="vi-VN" b="1" dirty="0"/>
              <a:t>SSR (Server-Side Rendering):</a:t>
            </a:r>
            <a:r>
              <a:rPr lang="vi-VN" dirty="0"/>
              <a:t> Trang web được render trên server trước khi gửi đến trình duyệt → Google dễ dàng đọc nội dung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64CAD-E1FC-2CC5-38F0-F24A4F8202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5DDAF-C7A2-40BA-B7A0-90DE2D05D2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34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7D4A95B-A2EE-4A05-AAA4-26EB5C0C3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7AD1DCBB-0E2A-423F-9EC0-C6B3BF6F5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DBF52CC-2BC6-4AB1-BCAB-350D61BA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19/03/2025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B7C6A83-2FAC-49BE-BA43-47D303F3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E353001-C4C8-4AF4-A570-578F6809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268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3C60D76-8AFD-470A-A435-F0B780E48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5E391FD-DF6F-4E4A-997E-EC693C4EA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BF90194-2D9B-4B08-B6D6-73C5A5AD8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19/03/2025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5515FCD-E25B-4EF5-B7A5-1579A08B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C1961EE-ADB9-42AC-8AE7-97B412F9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461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0C9DF566-530E-45EA-BB85-41497736B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E254353-5EA4-4265-9FCD-BF7919178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50F8FBC-A255-4D9B-8680-838A1A98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19/03/2025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EAB225A-CF50-458A-98CB-8B21B66C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CF1267E-BFFA-4B6A-85AA-136D849D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121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44E59FB-B0FB-4B91-BAA4-8A2B4BF43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5E38610-DDFA-4279-9F84-F7A774E54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7C1CA5A-2E98-457E-87A0-CC5C45204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19/03/2025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27353AE-4717-4A19-A092-2AB241861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7BE0F39-9379-4C49-A45C-94131DCFD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086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4F9693-2AE5-49DC-A41B-CD933973D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2C826D2-EECB-4D35-99E7-6945EDFBA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3A4F2A4-96F2-4CE4-8DFD-C2EBB2C7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19/03/2025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9BDE370-A157-49E3-8266-480CC3B3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801351A-0C07-4BF6-892D-BEB9E598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471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5AA989-C6FB-4717-A7DF-929C4D203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69EEFBE-C1B4-47CA-A147-C7F338EA9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8E108C9-EF24-40C6-8CA8-16FF1CFAA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A1DAAE4-E875-4810-A4A7-D34F9E84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19/03/2025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CC44E76-174A-4DD4-8F86-81C57CB4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88F105B-A7AF-4722-A2FB-A746353F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340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35EDB5-4FF4-484F-B5D5-03AE65FC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0B4FEDF-26CD-4007-8691-D8819C7EE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4D78A05-F764-4BEA-BA0D-105840F74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7463B882-26A0-479F-BF02-D17183507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E9BD6FE2-893D-4A97-BEF5-4725F5420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F5D5197B-5D6E-4923-9AAA-74F506D4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19/03/2025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63E8FBB7-6742-4A64-8429-3DB1F819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261B109C-E751-4C32-9188-CFB7C0FB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264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883FF2C-241D-40F2-B4A6-997AC04A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AA653532-C072-4CB7-88F3-FA731F5F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19/03/2025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8D08C3C1-29B0-4647-ABAB-61DBD95A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D0EA398-2FDE-462B-B9B9-9B07C675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350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488AE426-D638-41D5-8942-BEDC8A8D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19/03/2025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63DEEE10-9281-451D-8BA0-630A28CD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3094853-C052-4F18-80B9-A0DA70B5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44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8E25493-4A7A-4F39-A909-B1559123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71B30B8-8BB5-44E7-9713-292673EB9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76973A7-5E97-4E4B-B133-C1AC26313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44C059C-0EA2-422A-BD72-949CC646C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19/03/2025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DF1535E-9AEC-4667-A8D1-6A91E8FCC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EEC5B92-6988-4F95-A571-7375D815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138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85BBAA4-39CC-47FC-A08A-42F246C7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172051A1-94E5-4E01-91FD-F54215993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8F862DD-D102-445D-A7AA-948E3EFA4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86DAFB5-3BAA-46FA-AD64-B670A9FA7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19/03/2025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9166986-08BB-45DA-B2EC-6B5F2A23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65CA58D-1ECB-45F0-9ADA-3471966D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631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3858263-23A2-4314-B444-442BE5FD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9C206B2-7438-40C6-A0CD-D696F9477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CA05490-D53B-44E9-BD51-5D19BDB72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8D99D-5B18-4116-8420-BC85EF7C4C1B}" type="datetimeFigureOut">
              <a:rPr lang="vi-VN" smtClean="0"/>
              <a:t>19/03/2025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5C8D33E-9796-4218-B149-8A1E2A0C4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6CC7809-A970-439D-AD5D-7047EA3E7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905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.png"/><Relationship Id="rId9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8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1.png"/><Relationship Id="rId9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10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7BE6668B-2094-4375-98C1-72A32037EE30}"/>
              </a:ext>
            </a:extLst>
          </p:cNvPr>
          <p:cNvSpPr txBox="1"/>
          <p:nvPr/>
        </p:nvSpPr>
        <p:spPr>
          <a:xfrm>
            <a:off x="4098088" y="2974293"/>
            <a:ext cx="399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accent4">
                    <a:lumMod val="50000"/>
                  </a:schemeClr>
                </a:solidFill>
              </a:rPr>
              <a:t>Nhóm</a:t>
            </a:r>
            <a:r>
              <a:rPr lang="en-US" sz="4000" b="1" dirty="0">
                <a:solidFill>
                  <a:schemeClr val="accent4">
                    <a:lumMod val="50000"/>
                  </a:schemeClr>
                </a:solidFill>
              </a:rPr>
              <a:t> 14</a:t>
            </a:r>
            <a:endParaRPr lang="vi-VN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FD361942-16A2-4DCD-88F6-4EAE8933BB75}"/>
              </a:ext>
            </a:extLst>
          </p:cNvPr>
          <p:cNvGrpSpPr/>
          <p:nvPr/>
        </p:nvGrpSpPr>
        <p:grpSpPr>
          <a:xfrm>
            <a:off x="4563626" y="10507791"/>
            <a:ext cx="3261545" cy="1175657"/>
            <a:chOff x="4563626" y="3564343"/>
            <a:chExt cx="3261545" cy="1175657"/>
          </a:xfrm>
        </p:grpSpPr>
        <p:sp>
          <p:nvSpPr>
            <p:cNvPr id="13" name="Hình chữ nhật: Góc Tròn 12">
              <a:extLst>
                <a:ext uri="{FF2B5EF4-FFF2-40B4-BE49-F238E27FC236}">
                  <a16:creationId xmlns:a16="http://schemas.microsoft.com/office/drawing/2014/main" id="{45BF4067-50C8-44BC-BFF5-020204A4F2D7}"/>
                </a:ext>
              </a:extLst>
            </p:cNvPr>
            <p:cNvSpPr/>
            <p:nvPr/>
          </p:nvSpPr>
          <p:spPr>
            <a:xfrm>
              <a:off x="4563626" y="3564343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Hình Bầu dục 13">
              <a:extLst>
                <a:ext uri="{FF2B5EF4-FFF2-40B4-BE49-F238E27FC236}">
                  <a16:creationId xmlns:a16="http://schemas.microsoft.com/office/drawing/2014/main" id="{BF95645B-FFBC-4FC7-84A9-C9622258AEA1}"/>
                </a:ext>
              </a:extLst>
            </p:cNvPr>
            <p:cNvSpPr/>
            <p:nvPr/>
          </p:nvSpPr>
          <p:spPr>
            <a:xfrm>
              <a:off x="4743676" y="3724076"/>
              <a:ext cx="864159" cy="8434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EDF16C2E-3581-4AC3-84FD-F99C696415AD}"/>
                </a:ext>
              </a:extLst>
            </p:cNvPr>
            <p:cNvSpPr txBox="1"/>
            <p:nvPr/>
          </p:nvSpPr>
          <p:spPr>
            <a:xfrm>
              <a:off x="5713982" y="3913801"/>
              <a:ext cx="1570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b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Tên</a:t>
              </a:r>
            </a:p>
          </p:txBody>
        </p:sp>
      </p:grpSp>
      <p:sp>
        <p:nvSpPr>
          <p:cNvPr id="38" name="Title 1">
            <a:extLst>
              <a:ext uri="{FF2B5EF4-FFF2-40B4-BE49-F238E27FC236}">
                <a16:creationId xmlns:a16="http://schemas.microsoft.com/office/drawing/2014/main" id="{482B7F2E-0232-76B0-2050-56B5F0EA5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809" y="1590191"/>
            <a:ext cx="7022380" cy="1299379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alibri (Body)"/>
              </a:rPr>
              <a:t>TRƯỜNG ĐẠI HỌC THỦY LỢI</a:t>
            </a:r>
            <a:b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alibri (Body)"/>
              </a:rPr>
            </a:b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alibri (Body)"/>
              </a:rPr>
              <a:t>Khoa: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Calibri (Body)"/>
              </a:rPr>
              <a:t>Công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Calibri (Body)"/>
              </a:rPr>
              <a:t>Nghệ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alibri (Body)"/>
              </a:rPr>
              <a:t> Thông Tin</a:t>
            </a:r>
            <a:b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alibri (Body)"/>
              </a:rPr>
            </a:b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alibri (Body)"/>
              </a:rPr>
              <a:t>Môn: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Calibri (Body)"/>
              </a:rPr>
              <a:t>Nền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Calibri (Body)"/>
              </a:rPr>
              <a:t>tảng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Calibri (Body)"/>
              </a:rPr>
              <a:t>phát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Calibri (Body)"/>
              </a:rPr>
              <a:t>triển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alibri (Body)"/>
              </a:rPr>
              <a:t> Web </a:t>
            </a:r>
            <a:endParaRPr lang="vi-VN" sz="2400" b="1" dirty="0">
              <a:solidFill>
                <a:schemeClr val="accent4">
                  <a:lumMod val="50000"/>
                </a:schemeClr>
              </a:solidFill>
              <a:latin typeface="Calibri (Body)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B63E4E02-5566-0BAE-1FBE-15C9C70A2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072" y="439680"/>
            <a:ext cx="1125855" cy="93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Nhóm 21">
            <a:extLst>
              <a:ext uri="{FF2B5EF4-FFF2-40B4-BE49-F238E27FC236}">
                <a16:creationId xmlns:a16="http://schemas.microsoft.com/office/drawing/2014/main" id="{E0080BDD-0AC7-5A95-038F-5F2B3A845572}"/>
              </a:ext>
            </a:extLst>
          </p:cNvPr>
          <p:cNvGrpSpPr/>
          <p:nvPr/>
        </p:nvGrpSpPr>
        <p:grpSpPr>
          <a:xfrm>
            <a:off x="4651717" y="10602618"/>
            <a:ext cx="3261545" cy="1175657"/>
            <a:chOff x="4563626" y="3564343"/>
            <a:chExt cx="3261545" cy="1175657"/>
          </a:xfrm>
        </p:grpSpPr>
        <p:sp>
          <p:nvSpPr>
            <p:cNvPr id="55" name="Hình chữ nhật: Góc Tròn 6">
              <a:extLst>
                <a:ext uri="{FF2B5EF4-FFF2-40B4-BE49-F238E27FC236}">
                  <a16:creationId xmlns:a16="http://schemas.microsoft.com/office/drawing/2014/main" id="{BC4F8074-DA27-79A9-A330-540828D00862}"/>
                </a:ext>
              </a:extLst>
            </p:cNvPr>
            <p:cNvSpPr/>
            <p:nvPr/>
          </p:nvSpPr>
          <p:spPr>
            <a:xfrm>
              <a:off x="4563626" y="3564343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6" name="Hộp Văn bản 17">
              <a:extLst>
                <a:ext uri="{FF2B5EF4-FFF2-40B4-BE49-F238E27FC236}">
                  <a16:creationId xmlns:a16="http://schemas.microsoft.com/office/drawing/2014/main" id="{3B043C3C-DA7C-575B-8DB5-77FC3701D7BF}"/>
                </a:ext>
              </a:extLst>
            </p:cNvPr>
            <p:cNvSpPr txBox="1"/>
            <p:nvPr/>
          </p:nvSpPr>
          <p:spPr>
            <a:xfrm>
              <a:off x="4563626" y="3913801"/>
              <a:ext cx="3163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Khuất</a:t>
              </a:r>
              <a:r>
                <a:rPr lang="en-US" sz="24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 Văn </a:t>
              </a:r>
              <a:r>
                <a:rPr lang="en-US" sz="2400" b="1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Trường</a:t>
              </a:r>
              <a:endParaRPr lang="vi-VN" sz="2400" b="1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41D90D6-A6CA-4F68-D866-6C7820DC9629}"/>
              </a:ext>
            </a:extLst>
          </p:cNvPr>
          <p:cNvSpPr txBox="1"/>
          <p:nvPr/>
        </p:nvSpPr>
        <p:spPr>
          <a:xfrm>
            <a:off x="4651717" y="10041185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alibri (Body)"/>
              </a:rPr>
              <a:t>Môn: </a:t>
            </a: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alibri (Body)"/>
              </a:rPr>
              <a:t>Nền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alibri (Body)"/>
              </a:rPr>
              <a:t> </a:t>
            </a: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alibri (Body)"/>
              </a:rPr>
              <a:t>tảng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alibri (Body)"/>
              </a:rPr>
              <a:t> </a:t>
            </a: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alibri (Body)"/>
              </a:rPr>
              <a:t>phát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alibri (Body)"/>
              </a:rPr>
              <a:t> </a:t>
            </a: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alibri (Body)"/>
              </a:rPr>
              <a:t>triển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alibri (Body)"/>
              </a:rPr>
              <a:t> Web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4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0">
        <p14:flythrough/>
      </p:transition>
    </mc:Choice>
    <mc:Fallback xmlns="">
      <p:transition spd="slow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70C13-3915-9D4F-1320-A0570E3B6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40">
            <a:extLst>
              <a:ext uri="{FF2B5EF4-FFF2-40B4-BE49-F238E27FC236}">
                <a16:creationId xmlns:a16="http://schemas.microsoft.com/office/drawing/2014/main" id="{06EE3D6B-CB1F-17B9-B389-43951AFD0982}"/>
              </a:ext>
            </a:extLst>
          </p:cNvPr>
          <p:cNvSpPr/>
          <p:nvPr/>
        </p:nvSpPr>
        <p:spPr>
          <a:xfrm>
            <a:off x="-431749" y="-304800"/>
            <a:ext cx="12969038" cy="7445829"/>
          </a:xfrm>
          <a:prstGeom prst="roundRect">
            <a:avLst>
              <a:gd name="adj" fmla="val 7898"/>
            </a:avLst>
          </a:prstGeom>
          <a:solidFill>
            <a:srgbClr val="D054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1">
            <a:extLst>
              <a:ext uri="{FF2B5EF4-FFF2-40B4-BE49-F238E27FC236}">
                <a16:creationId xmlns:a16="http://schemas.microsoft.com/office/drawing/2014/main" id="{4F72C040-6949-AAB6-A7E7-14F5F7EA6B90}"/>
              </a:ext>
            </a:extLst>
          </p:cNvPr>
          <p:cNvSpPr/>
          <p:nvPr/>
        </p:nvSpPr>
        <p:spPr>
          <a:xfrm>
            <a:off x="294966" y="591591"/>
            <a:ext cx="10698153" cy="6013925"/>
          </a:xfrm>
          <a:prstGeom prst="roundRect">
            <a:avLst>
              <a:gd name="adj" fmla="val 3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98B75D24-2567-BE9A-0B38-F873267E13F5}"/>
              </a:ext>
            </a:extLst>
          </p:cNvPr>
          <p:cNvSpPr/>
          <p:nvPr/>
        </p:nvSpPr>
        <p:spPr>
          <a:xfrm>
            <a:off x="10459207" y="224739"/>
            <a:ext cx="1067824" cy="10590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Hình Bầu dục 38">
            <a:extLst>
              <a:ext uri="{FF2B5EF4-FFF2-40B4-BE49-F238E27FC236}">
                <a16:creationId xmlns:a16="http://schemas.microsoft.com/office/drawing/2014/main" id="{15FDA278-0229-7277-DB3D-4676E0D26AC7}"/>
              </a:ext>
            </a:extLst>
          </p:cNvPr>
          <p:cNvSpPr/>
          <p:nvPr/>
        </p:nvSpPr>
        <p:spPr>
          <a:xfrm>
            <a:off x="10697380" y="2024121"/>
            <a:ext cx="1067824" cy="10590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1" name="Hình Bầu dục 40">
            <a:extLst>
              <a:ext uri="{FF2B5EF4-FFF2-40B4-BE49-F238E27FC236}">
                <a16:creationId xmlns:a16="http://schemas.microsoft.com/office/drawing/2014/main" id="{5A460C04-F027-5D1C-69CF-EE6EBD0233C0}"/>
              </a:ext>
            </a:extLst>
          </p:cNvPr>
          <p:cNvSpPr/>
          <p:nvPr/>
        </p:nvSpPr>
        <p:spPr>
          <a:xfrm>
            <a:off x="10829210" y="3902278"/>
            <a:ext cx="1067824" cy="1059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8" name="Hình Bầu dục 47">
            <a:extLst>
              <a:ext uri="{FF2B5EF4-FFF2-40B4-BE49-F238E27FC236}">
                <a16:creationId xmlns:a16="http://schemas.microsoft.com/office/drawing/2014/main" id="{A724E00F-5003-4019-0D2B-1F1BD1532A79}"/>
              </a:ext>
            </a:extLst>
          </p:cNvPr>
          <p:cNvSpPr/>
          <p:nvPr/>
        </p:nvSpPr>
        <p:spPr>
          <a:xfrm>
            <a:off x="10524736" y="5961548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AutoShape 3" descr="Giao tiếp giữa các tiến trình trong Linux (Phần 2): Sử dụng Share memory và  Message Queue">
            <a:extLst>
              <a:ext uri="{FF2B5EF4-FFF2-40B4-BE49-F238E27FC236}">
                <a16:creationId xmlns:a16="http://schemas.microsoft.com/office/drawing/2014/main" id="{B1048372-0B18-E585-6550-0EAC134D87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Hộp Văn bản 5">
            <a:extLst>
              <a:ext uri="{FF2B5EF4-FFF2-40B4-BE49-F238E27FC236}">
                <a16:creationId xmlns:a16="http://schemas.microsoft.com/office/drawing/2014/main" id="{53FC8382-EDC6-DA01-012F-3C1E9B215E65}"/>
              </a:ext>
            </a:extLst>
          </p:cNvPr>
          <p:cNvSpPr txBox="1">
            <a:spLocks/>
          </p:cNvSpPr>
          <p:nvPr/>
        </p:nvSpPr>
        <p:spPr>
          <a:xfrm>
            <a:off x="426796" y="781743"/>
            <a:ext cx="414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Fuzzy Bubbles" pitchFamily="2" charset="0"/>
              </a:rPr>
              <a:t>1.2. Nguyên </a:t>
            </a:r>
            <a:r>
              <a:rPr lang="en-US" b="1" dirty="0" err="1">
                <a:solidFill>
                  <a:srgbClr val="FF0000"/>
                </a:solidFill>
                <a:latin typeface="Fuzzy Bubbles" pitchFamily="2" charset="0"/>
              </a:rPr>
              <a:t>lý</a:t>
            </a:r>
            <a:r>
              <a:rPr lang="en-US" b="1" dirty="0">
                <a:solidFill>
                  <a:srgbClr val="FF0000"/>
                </a:solidFill>
                <a:latin typeface="Fuzzy Bubbles" pitchFamily="2" charset="0"/>
              </a:rPr>
              <a:t> Virtual DOM</a:t>
            </a:r>
            <a:endParaRPr lang="vi-VN" b="1" dirty="0">
              <a:solidFill>
                <a:srgbClr val="FF0000"/>
              </a:solidFill>
              <a:latin typeface="Fuzzy Bubbles" pitchFamily="2" charset="0"/>
            </a:endParaRPr>
          </a:p>
        </p:txBody>
      </p:sp>
      <p:sp>
        <p:nvSpPr>
          <p:cNvPr id="9" name="Hộp Văn bản 5">
            <a:extLst>
              <a:ext uri="{FF2B5EF4-FFF2-40B4-BE49-F238E27FC236}">
                <a16:creationId xmlns:a16="http://schemas.microsoft.com/office/drawing/2014/main" id="{61E65E53-2954-F0EC-E009-60A2176A243F}"/>
              </a:ext>
            </a:extLst>
          </p:cNvPr>
          <p:cNvSpPr txBox="1">
            <a:spLocks/>
          </p:cNvSpPr>
          <p:nvPr/>
        </p:nvSpPr>
        <p:spPr>
          <a:xfrm>
            <a:off x="426796" y="1222266"/>
            <a:ext cx="5632071" cy="255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DOM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- </a:t>
            </a:r>
            <a:r>
              <a:rPr lang="vi-VN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Document Object Model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là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vi-VN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mô hình các đối tượng trong tài liệu HTML. Khi có thay đổi trong UI, trình duyệt phải cập nhật lại toàn bộ DOM, gây tốn tài nguyên.</a:t>
            </a:r>
            <a:endParaRPr lang="en-US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Virtual DOM là một bản sao của DOM thật, được lưu trong bộ nhớ</a:t>
            </a:r>
            <a:endParaRPr lang="vi-VN" sz="18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</p:txBody>
      </p:sp>
      <p:pic>
        <p:nvPicPr>
          <p:cNvPr id="2052" name="Picture 4" descr="Document Object Model - Wikipedia">
            <a:extLst>
              <a:ext uri="{FF2B5EF4-FFF2-40B4-BE49-F238E27FC236}">
                <a16:creationId xmlns:a16="http://schemas.microsoft.com/office/drawing/2014/main" id="{51384B0D-ABCB-84F9-C8D9-30770AA40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298" y="1283818"/>
            <a:ext cx="4793389" cy="495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653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C74DD-09F3-7D61-0A51-D2EDD7793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40">
            <a:extLst>
              <a:ext uri="{FF2B5EF4-FFF2-40B4-BE49-F238E27FC236}">
                <a16:creationId xmlns:a16="http://schemas.microsoft.com/office/drawing/2014/main" id="{30AA2459-E900-C4D8-9C1B-0F9F6864492D}"/>
              </a:ext>
            </a:extLst>
          </p:cNvPr>
          <p:cNvSpPr/>
          <p:nvPr/>
        </p:nvSpPr>
        <p:spPr>
          <a:xfrm>
            <a:off x="-431749" y="-304800"/>
            <a:ext cx="12969038" cy="7445829"/>
          </a:xfrm>
          <a:prstGeom prst="roundRect">
            <a:avLst>
              <a:gd name="adj" fmla="val 7898"/>
            </a:avLst>
          </a:prstGeom>
          <a:solidFill>
            <a:srgbClr val="D054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1">
            <a:extLst>
              <a:ext uri="{FF2B5EF4-FFF2-40B4-BE49-F238E27FC236}">
                <a16:creationId xmlns:a16="http://schemas.microsoft.com/office/drawing/2014/main" id="{C140E54F-A507-E47E-D2C4-39BC1599539C}"/>
              </a:ext>
            </a:extLst>
          </p:cNvPr>
          <p:cNvSpPr/>
          <p:nvPr/>
        </p:nvSpPr>
        <p:spPr>
          <a:xfrm>
            <a:off x="294966" y="591591"/>
            <a:ext cx="10698153" cy="6013925"/>
          </a:xfrm>
          <a:prstGeom prst="roundRect">
            <a:avLst>
              <a:gd name="adj" fmla="val 3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2B30B5E0-9380-0EB6-3478-77FB642138F9}"/>
              </a:ext>
            </a:extLst>
          </p:cNvPr>
          <p:cNvSpPr/>
          <p:nvPr/>
        </p:nvSpPr>
        <p:spPr>
          <a:xfrm>
            <a:off x="10459207" y="224739"/>
            <a:ext cx="1067824" cy="10590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1" name="Hình Bầu dục 40">
            <a:extLst>
              <a:ext uri="{FF2B5EF4-FFF2-40B4-BE49-F238E27FC236}">
                <a16:creationId xmlns:a16="http://schemas.microsoft.com/office/drawing/2014/main" id="{6679F5EC-4B9D-8DF3-11A9-D8FC8334A155}"/>
              </a:ext>
            </a:extLst>
          </p:cNvPr>
          <p:cNvSpPr/>
          <p:nvPr/>
        </p:nvSpPr>
        <p:spPr>
          <a:xfrm>
            <a:off x="10829210" y="3902278"/>
            <a:ext cx="1067824" cy="1059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8" name="Hình Bầu dục 47">
            <a:extLst>
              <a:ext uri="{FF2B5EF4-FFF2-40B4-BE49-F238E27FC236}">
                <a16:creationId xmlns:a16="http://schemas.microsoft.com/office/drawing/2014/main" id="{E68192AA-4031-5811-7C85-EF6EFE7F24CF}"/>
              </a:ext>
            </a:extLst>
          </p:cNvPr>
          <p:cNvSpPr/>
          <p:nvPr/>
        </p:nvSpPr>
        <p:spPr>
          <a:xfrm>
            <a:off x="10524736" y="5961548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AutoShape 3" descr="Giao tiếp giữa các tiến trình trong Linux (Phần 2): Sử dụng Share memory và  Message Queue">
            <a:extLst>
              <a:ext uri="{FF2B5EF4-FFF2-40B4-BE49-F238E27FC236}">
                <a16:creationId xmlns:a16="http://schemas.microsoft.com/office/drawing/2014/main" id="{8779167F-805D-A86F-0734-8E4426DA60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Cách Virtual DOM hoạt động">
            <a:extLst>
              <a:ext uri="{FF2B5EF4-FFF2-40B4-BE49-F238E27FC236}">
                <a16:creationId xmlns:a16="http://schemas.microsoft.com/office/drawing/2014/main" id="{3B1FDF86-435B-628F-F21C-F1E5E930B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692" y="2284009"/>
            <a:ext cx="4753826" cy="285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Hộp Văn bản 5">
            <a:extLst>
              <a:ext uri="{FF2B5EF4-FFF2-40B4-BE49-F238E27FC236}">
                <a16:creationId xmlns:a16="http://schemas.microsoft.com/office/drawing/2014/main" id="{D8843B12-E9D9-BE6D-1E40-C7735FADBB3C}"/>
              </a:ext>
            </a:extLst>
          </p:cNvPr>
          <p:cNvSpPr txBox="1">
            <a:spLocks/>
          </p:cNvSpPr>
          <p:nvPr/>
        </p:nvSpPr>
        <p:spPr>
          <a:xfrm>
            <a:off x="426796" y="781743"/>
            <a:ext cx="414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Fuzzy Bubbles" pitchFamily="2" charset="0"/>
              </a:rPr>
              <a:t>1.2. Nguyên </a:t>
            </a:r>
            <a:r>
              <a:rPr lang="en-US" b="1" dirty="0" err="1">
                <a:solidFill>
                  <a:srgbClr val="FF0000"/>
                </a:solidFill>
                <a:latin typeface="Fuzzy Bubbles" pitchFamily="2" charset="0"/>
              </a:rPr>
              <a:t>lý</a:t>
            </a:r>
            <a:r>
              <a:rPr lang="en-US" b="1" dirty="0">
                <a:solidFill>
                  <a:srgbClr val="FF0000"/>
                </a:solidFill>
                <a:latin typeface="Fuzzy Bubbles" pitchFamily="2" charset="0"/>
              </a:rPr>
              <a:t> Virtual DOM</a:t>
            </a:r>
            <a:endParaRPr lang="vi-VN" b="1" dirty="0">
              <a:solidFill>
                <a:srgbClr val="FF0000"/>
              </a:solidFill>
              <a:latin typeface="Fuzzy Bubbles" pitchFamily="2" charset="0"/>
            </a:endParaRPr>
          </a:p>
        </p:txBody>
      </p:sp>
      <p:sp>
        <p:nvSpPr>
          <p:cNvPr id="9" name="Hộp Văn bản 5">
            <a:extLst>
              <a:ext uri="{FF2B5EF4-FFF2-40B4-BE49-F238E27FC236}">
                <a16:creationId xmlns:a16="http://schemas.microsoft.com/office/drawing/2014/main" id="{4993B146-BE3F-4343-4C19-9E5BFDFF6222}"/>
              </a:ext>
            </a:extLst>
          </p:cNvPr>
          <p:cNvSpPr txBox="1">
            <a:spLocks/>
          </p:cNvSpPr>
          <p:nvPr/>
        </p:nvSpPr>
        <p:spPr>
          <a:xfrm>
            <a:off x="426796" y="1222266"/>
            <a:ext cx="5669204" cy="379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b="1" dirty="0">
                <a:solidFill>
                  <a:srgbClr val="FF0000"/>
                </a:solidFill>
                <a:latin typeface="Fuzzy Bubbles" pitchFamily="2" charset="0"/>
              </a:rPr>
              <a:t>1.</a:t>
            </a:r>
            <a:r>
              <a:rPr lang="en-US" b="1" dirty="0">
                <a:solidFill>
                  <a:srgbClr val="FF0000"/>
                </a:solidFill>
                <a:latin typeface="Fuzzy Bubbles" pitchFamily="2" charset="0"/>
              </a:rPr>
              <a:t> </a:t>
            </a:r>
            <a:r>
              <a:rPr lang="vi-VN" b="1" dirty="0">
                <a:solidFill>
                  <a:srgbClr val="FF0000"/>
                </a:solidFill>
                <a:latin typeface="Fuzzy Bubbles" pitchFamily="2" charset="0"/>
              </a:rPr>
              <a:t>Khởi tạo</a:t>
            </a:r>
            <a:r>
              <a:rPr lang="en-US" b="1" dirty="0">
                <a:solidFill>
                  <a:srgbClr val="FF0000"/>
                </a:solidFill>
                <a:latin typeface="Fuzzy Bubbles" pitchFamily="2" charset="0"/>
              </a:rPr>
              <a:t>: </a:t>
            </a:r>
            <a:r>
              <a:rPr lang="vi-VN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React tạo một cây Virtual DOM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vi-VN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dựa trên trạng thái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ban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đầu</a:t>
            </a:r>
            <a:endParaRPr lang="en-US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b="1" dirty="0">
                <a:solidFill>
                  <a:srgbClr val="FF0000"/>
                </a:solidFill>
                <a:latin typeface="Fuzzy Bubbles" pitchFamily="2" charset="0"/>
              </a:rPr>
              <a:t>2.</a:t>
            </a:r>
            <a:r>
              <a:rPr lang="en-US" b="1" dirty="0">
                <a:solidFill>
                  <a:srgbClr val="FF0000"/>
                </a:solidFill>
                <a:latin typeface="Fuzzy Bubbles" pitchFamily="2" charset="0"/>
              </a:rPr>
              <a:t> </a:t>
            </a:r>
            <a:r>
              <a:rPr lang="vi-VN" b="1" dirty="0">
                <a:solidFill>
                  <a:srgbClr val="FF0000"/>
                </a:solidFill>
                <a:latin typeface="Fuzzy Bubbles" pitchFamily="2" charset="0"/>
              </a:rPr>
              <a:t>Render Component</a:t>
            </a:r>
            <a:r>
              <a:rPr lang="vi-VN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: Khi trạng thái thay đổi, React tạo cây Virtual DOM mới</a:t>
            </a:r>
            <a:endParaRPr lang="en-US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b="1" dirty="0">
                <a:solidFill>
                  <a:srgbClr val="FF0000"/>
                </a:solidFill>
                <a:latin typeface="Fuzzy Bubbles" pitchFamily="2" charset="0"/>
              </a:rPr>
              <a:t>3</a:t>
            </a:r>
            <a:r>
              <a:rPr lang="en-US" b="1" dirty="0">
                <a:solidFill>
                  <a:srgbClr val="FF0000"/>
                </a:solidFill>
                <a:latin typeface="Fuzzy Bubbles" pitchFamily="2" charset="0"/>
              </a:rPr>
              <a:t>. </a:t>
            </a:r>
            <a:r>
              <a:rPr lang="vi-VN" b="1" dirty="0">
                <a:solidFill>
                  <a:srgbClr val="FF0000"/>
                </a:solidFill>
                <a:latin typeface="Fuzzy Bubbles" pitchFamily="2" charset="0"/>
              </a:rPr>
              <a:t>So sánh: </a:t>
            </a:r>
            <a:r>
              <a:rPr lang="vi-VN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React so sánh cây Virtual DOM mới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và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cũ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bằng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vi-VN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thuật toán diffing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, </a:t>
            </a:r>
            <a:r>
              <a:rPr lang="vi-VN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tìm ra sự khác biệt giữa hai cây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b="1" dirty="0">
                <a:solidFill>
                  <a:srgbClr val="FF0000"/>
                </a:solidFill>
                <a:latin typeface="Fuzzy Bubbles" pitchFamily="2" charset="0"/>
              </a:rPr>
              <a:t>4.</a:t>
            </a:r>
            <a:r>
              <a:rPr lang="en-US" b="1" dirty="0">
                <a:solidFill>
                  <a:srgbClr val="FF0000"/>
                </a:solidFill>
                <a:latin typeface="Fuzzy Bubbles" pitchFamily="2" charset="0"/>
              </a:rPr>
              <a:t> </a:t>
            </a:r>
            <a:r>
              <a:rPr lang="vi-VN" b="1" dirty="0">
                <a:solidFill>
                  <a:srgbClr val="FF0000"/>
                </a:solidFill>
                <a:latin typeface="Fuzzy Bubbles" pitchFamily="2" charset="0"/>
              </a:rPr>
              <a:t>Cập nhật DOM:</a:t>
            </a:r>
            <a:r>
              <a:rPr lang="en-US" b="1" dirty="0">
                <a:solidFill>
                  <a:srgbClr val="FF0000"/>
                </a:solidFill>
                <a:latin typeface="Fuzzy Bubbles" pitchFamily="2" charset="0"/>
              </a:rPr>
              <a:t> </a:t>
            </a:r>
            <a:r>
              <a:rPr lang="vi-VN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React chỉ cập nhật các phần tử DOM thực tế mà cần thay đổi </a:t>
            </a:r>
            <a:endParaRPr lang="vi-VN" sz="18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</p:txBody>
      </p:sp>
      <p:sp>
        <p:nvSpPr>
          <p:cNvPr id="39" name="Hình Bầu dục 38">
            <a:extLst>
              <a:ext uri="{FF2B5EF4-FFF2-40B4-BE49-F238E27FC236}">
                <a16:creationId xmlns:a16="http://schemas.microsoft.com/office/drawing/2014/main" id="{8B4513DD-4545-14CB-F1A9-3555F33857E6}"/>
              </a:ext>
            </a:extLst>
          </p:cNvPr>
          <p:cNvSpPr/>
          <p:nvPr/>
        </p:nvSpPr>
        <p:spPr>
          <a:xfrm>
            <a:off x="10697380" y="2024121"/>
            <a:ext cx="1067824" cy="10590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2" name="Picture 1" descr="A computer chip with a chip and a chip with a chip and a chip with a chip and a chip with a chip and a chip with a chip and a chip with a chip and a chip&#10;&#10;Description automatically generated">
            <a:extLst>
              <a:ext uri="{FF2B5EF4-FFF2-40B4-BE49-F238E27FC236}">
                <a16:creationId xmlns:a16="http://schemas.microsoft.com/office/drawing/2014/main" id="{4B69CFEC-EB08-A15B-4FEE-4AD114594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12" y="5073533"/>
            <a:ext cx="1280160" cy="1280160"/>
          </a:xfrm>
          <a:prstGeom prst="rect">
            <a:avLst/>
          </a:prstGeom>
        </p:spPr>
      </p:pic>
      <p:pic>
        <p:nvPicPr>
          <p:cNvPr id="3" name="Picture 2" descr="A colorful meter with stars&#10;&#10;Description automatically generated">
            <a:extLst>
              <a:ext uri="{FF2B5EF4-FFF2-40B4-BE49-F238E27FC236}">
                <a16:creationId xmlns:a16="http://schemas.microsoft.com/office/drawing/2014/main" id="{C79215AE-0E46-9E4E-DCC7-287549C207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396" y="5073533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5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12A17-B954-E223-B478-02629BAF9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40">
            <a:extLst>
              <a:ext uri="{FF2B5EF4-FFF2-40B4-BE49-F238E27FC236}">
                <a16:creationId xmlns:a16="http://schemas.microsoft.com/office/drawing/2014/main" id="{26F298B3-8EAC-D1FE-FE6C-E61C45D604A1}"/>
              </a:ext>
            </a:extLst>
          </p:cNvPr>
          <p:cNvSpPr/>
          <p:nvPr/>
        </p:nvSpPr>
        <p:spPr>
          <a:xfrm>
            <a:off x="-431749" y="-304800"/>
            <a:ext cx="12969038" cy="7445829"/>
          </a:xfrm>
          <a:prstGeom prst="roundRect">
            <a:avLst>
              <a:gd name="adj" fmla="val 7898"/>
            </a:avLst>
          </a:prstGeom>
          <a:solidFill>
            <a:srgbClr val="D054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1">
            <a:extLst>
              <a:ext uri="{FF2B5EF4-FFF2-40B4-BE49-F238E27FC236}">
                <a16:creationId xmlns:a16="http://schemas.microsoft.com/office/drawing/2014/main" id="{F0BABC30-1A50-32F6-9263-D92FF42B6809}"/>
              </a:ext>
            </a:extLst>
          </p:cNvPr>
          <p:cNvSpPr/>
          <p:nvPr/>
        </p:nvSpPr>
        <p:spPr>
          <a:xfrm>
            <a:off x="294966" y="591591"/>
            <a:ext cx="10698153" cy="6013925"/>
          </a:xfrm>
          <a:prstGeom prst="roundRect">
            <a:avLst>
              <a:gd name="adj" fmla="val 3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2CEB38C0-4EC4-8B60-E05E-DD42C1777D24}"/>
              </a:ext>
            </a:extLst>
          </p:cNvPr>
          <p:cNvSpPr/>
          <p:nvPr/>
        </p:nvSpPr>
        <p:spPr>
          <a:xfrm>
            <a:off x="10459207" y="224739"/>
            <a:ext cx="1067824" cy="10590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1" name="Hình Bầu dục 40">
            <a:extLst>
              <a:ext uri="{FF2B5EF4-FFF2-40B4-BE49-F238E27FC236}">
                <a16:creationId xmlns:a16="http://schemas.microsoft.com/office/drawing/2014/main" id="{7F92D196-B073-7657-A0AC-2210FA6B2FB2}"/>
              </a:ext>
            </a:extLst>
          </p:cNvPr>
          <p:cNvSpPr/>
          <p:nvPr/>
        </p:nvSpPr>
        <p:spPr>
          <a:xfrm>
            <a:off x="10829210" y="3902278"/>
            <a:ext cx="1067824" cy="1059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8" name="Hình Bầu dục 47">
            <a:extLst>
              <a:ext uri="{FF2B5EF4-FFF2-40B4-BE49-F238E27FC236}">
                <a16:creationId xmlns:a16="http://schemas.microsoft.com/office/drawing/2014/main" id="{76E309D9-EFF5-BB07-B91E-8CE6C2436DBE}"/>
              </a:ext>
            </a:extLst>
          </p:cNvPr>
          <p:cNvSpPr/>
          <p:nvPr/>
        </p:nvSpPr>
        <p:spPr>
          <a:xfrm>
            <a:off x="10524736" y="5961548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AutoShape 3" descr="Giao tiếp giữa các tiến trình trong Linux (Phần 2): Sử dụng Share memory và  Message Queue">
            <a:extLst>
              <a:ext uri="{FF2B5EF4-FFF2-40B4-BE49-F238E27FC236}">
                <a16:creationId xmlns:a16="http://schemas.microsoft.com/office/drawing/2014/main" id="{FA5CFEE4-25FD-D109-DFE5-F246EC1906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Hộp Văn bản 5">
            <a:extLst>
              <a:ext uri="{FF2B5EF4-FFF2-40B4-BE49-F238E27FC236}">
                <a16:creationId xmlns:a16="http://schemas.microsoft.com/office/drawing/2014/main" id="{3F73EC30-4D8D-24E4-9C5F-BDA5A42CC992}"/>
              </a:ext>
            </a:extLst>
          </p:cNvPr>
          <p:cNvSpPr txBox="1">
            <a:spLocks/>
          </p:cNvSpPr>
          <p:nvPr/>
        </p:nvSpPr>
        <p:spPr>
          <a:xfrm>
            <a:off x="426796" y="781743"/>
            <a:ext cx="414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Fuzzy Bubbles" pitchFamily="2" charset="0"/>
              </a:rPr>
              <a:t>1.3. Cú </a:t>
            </a:r>
            <a:r>
              <a:rPr lang="en-US" b="1" dirty="0" err="1">
                <a:solidFill>
                  <a:srgbClr val="FF0000"/>
                </a:solidFill>
                <a:latin typeface="Fuzzy Bubbles" pitchFamily="2" charset="0"/>
              </a:rPr>
              <a:t>pháp</a:t>
            </a:r>
            <a:r>
              <a:rPr lang="en-US" b="1" dirty="0">
                <a:solidFill>
                  <a:srgbClr val="FF0000"/>
                </a:solidFill>
                <a:latin typeface="Fuzzy Bubbles" pitchFamily="2" charset="0"/>
              </a:rPr>
              <a:t> JSX</a:t>
            </a:r>
            <a:endParaRPr lang="vi-VN" b="1" dirty="0">
              <a:solidFill>
                <a:srgbClr val="FF0000"/>
              </a:solidFill>
              <a:latin typeface="Fuzzy Bubbles" pitchFamily="2" charset="0"/>
            </a:endParaRPr>
          </a:p>
        </p:txBody>
      </p:sp>
      <p:sp>
        <p:nvSpPr>
          <p:cNvPr id="9" name="Hộp Văn bản 5">
            <a:extLst>
              <a:ext uri="{FF2B5EF4-FFF2-40B4-BE49-F238E27FC236}">
                <a16:creationId xmlns:a16="http://schemas.microsoft.com/office/drawing/2014/main" id="{452F746D-A881-F217-B2DB-7D4A22526C25}"/>
              </a:ext>
            </a:extLst>
          </p:cNvPr>
          <p:cNvSpPr txBox="1">
            <a:spLocks/>
          </p:cNvSpPr>
          <p:nvPr/>
        </p:nvSpPr>
        <p:spPr>
          <a:xfrm>
            <a:off x="426796" y="1222266"/>
            <a:ext cx="5669204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  <a:latin typeface="Fuzzy Bubbles" pitchFamily="2" charset="0"/>
              </a:rPr>
              <a:t> </a:t>
            </a:r>
            <a:r>
              <a:rPr lang="vi-VN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JSX (JavaScript XML) là cú pháp mở rộng của JavaScript, thường được sử dụng trong React để mô tả giao diện người dùng</a:t>
            </a:r>
            <a:endParaRPr lang="vi-VN" sz="18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</p:txBody>
      </p:sp>
      <p:sp>
        <p:nvSpPr>
          <p:cNvPr id="39" name="Hình Bầu dục 38">
            <a:extLst>
              <a:ext uri="{FF2B5EF4-FFF2-40B4-BE49-F238E27FC236}">
                <a16:creationId xmlns:a16="http://schemas.microsoft.com/office/drawing/2014/main" id="{48BF099C-88EA-C77E-57FC-C51F62DFAC06}"/>
              </a:ext>
            </a:extLst>
          </p:cNvPr>
          <p:cNvSpPr/>
          <p:nvPr/>
        </p:nvSpPr>
        <p:spPr>
          <a:xfrm>
            <a:off x="10697380" y="2024121"/>
            <a:ext cx="1067824" cy="10590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122" name="Picture 2" descr="JSX là gì? Kiến thức tổng quan về JSX (Javascript XML)">
            <a:extLst>
              <a:ext uri="{FF2B5EF4-FFF2-40B4-BE49-F238E27FC236}">
                <a16:creationId xmlns:a16="http://schemas.microsoft.com/office/drawing/2014/main" id="{9ED07707-B4DC-3B68-6843-E02F46E55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8" r="15557"/>
          <a:stretch/>
        </p:blipFill>
        <p:spPr bwMode="auto">
          <a:xfrm>
            <a:off x="6479856" y="964571"/>
            <a:ext cx="3749913" cy="31237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24080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5D7A4-1410-7BA1-9A3E-AA60B1D00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40">
            <a:extLst>
              <a:ext uri="{FF2B5EF4-FFF2-40B4-BE49-F238E27FC236}">
                <a16:creationId xmlns:a16="http://schemas.microsoft.com/office/drawing/2014/main" id="{2D59199D-AA4F-3112-C6A9-E6AE2DADA0A3}"/>
              </a:ext>
            </a:extLst>
          </p:cNvPr>
          <p:cNvSpPr/>
          <p:nvPr/>
        </p:nvSpPr>
        <p:spPr>
          <a:xfrm>
            <a:off x="-431749" y="-304800"/>
            <a:ext cx="12969038" cy="7445829"/>
          </a:xfrm>
          <a:prstGeom prst="roundRect">
            <a:avLst>
              <a:gd name="adj" fmla="val 7898"/>
            </a:avLst>
          </a:prstGeom>
          <a:solidFill>
            <a:srgbClr val="D054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1">
            <a:extLst>
              <a:ext uri="{FF2B5EF4-FFF2-40B4-BE49-F238E27FC236}">
                <a16:creationId xmlns:a16="http://schemas.microsoft.com/office/drawing/2014/main" id="{5F2F4E97-0088-5333-645D-46A3C0CFEDA2}"/>
              </a:ext>
            </a:extLst>
          </p:cNvPr>
          <p:cNvSpPr/>
          <p:nvPr/>
        </p:nvSpPr>
        <p:spPr>
          <a:xfrm>
            <a:off x="294966" y="591591"/>
            <a:ext cx="10698153" cy="6013925"/>
          </a:xfrm>
          <a:prstGeom prst="roundRect">
            <a:avLst>
              <a:gd name="adj" fmla="val 3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B579D1AE-C460-55D5-FD96-62B3078D11C9}"/>
              </a:ext>
            </a:extLst>
          </p:cNvPr>
          <p:cNvSpPr/>
          <p:nvPr/>
        </p:nvSpPr>
        <p:spPr>
          <a:xfrm>
            <a:off x="10459207" y="224739"/>
            <a:ext cx="1067824" cy="10590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1" name="Hình Bầu dục 40">
            <a:extLst>
              <a:ext uri="{FF2B5EF4-FFF2-40B4-BE49-F238E27FC236}">
                <a16:creationId xmlns:a16="http://schemas.microsoft.com/office/drawing/2014/main" id="{F1894B30-D349-DB72-5C69-BC100DBEBEA6}"/>
              </a:ext>
            </a:extLst>
          </p:cNvPr>
          <p:cNvSpPr/>
          <p:nvPr/>
        </p:nvSpPr>
        <p:spPr>
          <a:xfrm>
            <a:off x="10829210" y="3902278"/>
            <a:ext cx="1067824" cy="1059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8" name="Hình Bầu dục 47">
            <a:extLst>
              <a:ext uri="{FF2B5EF4-FFF2-40B4-BE49-F238E27FC236}">
                <a16:creationId xmlns:a16="http://schemas.microsoft.com/office/drawing/2014/main" id="{0780EA71-2C35-C290-6AD0-EEAD6E997CDE}"/>
              </a:ext>
            </a:extLst>
          </p:cNvPr>
          <p:cNvSpPr/>
          <p:nvPr/>
        </p:nvSpPr>
        <p:spPr>
          <a:xfrm>
            <a:off x="10524736" y="5961548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AutoShape 3" descr="Giao tiếp giữa các tiến trình trong Linux (Phần 2): Sử dụng Share memory và  Message Queue">
            <a:extLst>
              <a:ext uri="{FF2B5EF4-FFF2-40B4-BE49-F238E27FC236}">
                <a16:creationId xmlns:a16="http://schemas.microsoft.com/office/drawing/2014/main" id="{9D87192E-D062-8CAF-2B75-B250E306AD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Hộp Văn bản 5">
            <a:extLst>
              <a:ext uri="{FF2B5EF4-FFF2-40B4-BE49-F238E27FC236}">
                <a16:creationId xmlns:a16="http://schemas.microsoft.com/office/drawing/2014/main" id="{CE828C1C-26B4-B6CF-8A30-01E1D30EF57B}"/>
              </a:ext>
            </a:extLst>
          </p:cNvPr>
          <p:cNvSpPr txBox="1">
            <a:spLocks/>
          </p:cNvSpPr>
          <p:nvPr/>
        </p:nvSpPr>
        <p:spPr>
          <a:xfrm>
            <a:off x="426796" y="781743"/>
            <a:ext cx="414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Fuzzy Bubbles" pitchFamily="2" charset="0"/>
              </a:rPr>
              <a:t>1.4. </a:t>
            </a:r>
            <a:r>
              <a:rPr lang="en-US" b="1" dirty="0" err="1">
                <a:solidFill>
                  <a:srgbClr val="FF0000"/>
                </a:solidFill>
                <a:latin typeface="Fuzzy Bubbles" pitchFamily="2" charset="0"/>
              </a:rPr>
              <a:t>Cách</a:t>
            </a:r>
            <a:r>
              <a:rPr lang="en-US" b="1" dirty="0">
                <a:solidFill>
                  <a:srgbClr val="FF0000"/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Fuzzy Bubbles" pitchFamily="2" charset="0"/>
              </a:rPr>
              <a:t>khởi</a:t>
            </a:r>
            <a:r>
              <a:rPr lang="en-US" b="1" dirty="0">
                <a:solidFill>
                  <a:srgbClr val="FF0000"/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Fuzzy Bubbles" pitchFamily="2" charset="0"/>
              </a:rPr>
              <a:t>tạo</a:t>
            </a:r>
            <a:r>
              <a:rPr lang="en-US" b="1" dirty="0">
                <a:solidFill>
                  <a:srgbClr val="FF0000"/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Fuzzy Bubbles" pitchFamily="2" charset="0"/>
              </a:rPr>
              <a:t>dự</a:t>
            </a:r>
            <a:r>
              <a:rPr lang="en-US" b="1" dirty="0">
                <a:solidFill>
                  <a:srgbClr val="FF0000"/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Fuzzy Bubbles" pitchFamily="2" charset="0"/>
              </a:rPr>
              <a:t>án</a:t>
            </a:r>
            <a:endParaRPr lang="vi-VN" b="1" dirty="0">
              <a:solidFill>
                <a:srgbClr val="FF0000"/>
              </a:solidFill>
              <a:latin typeface="Fuzzy Bubbles" pitchFamily="2" charset="0"/>
            </a:endParaRPr>
          </a:p>
        </p:txBody>
      </p:sp>
      <p:sp>
        <p:nvSpPr>
          <p:cNvPr id="9" name="Hộp Văn bản 5">
            <a:extLst>
              <a:ext uri="{FF2B5EF4-FFF2-40B4-BE49-F238E27FC236}">
                <a16:creationId xmlns:a16="http://schemas.microsoft.com/office/drawing/2014/main" id="{947995EB-CECC-EC67-E106-A9D44F91FBED}"/>
              </a:ext>
            </a:extLst>
          </p:cNvPr>
          <p:cNvSpPr txBox="1">
            <a:spLocks/>
          </p:cNvSpPr>
          <p:nvPr/>
        </p:nvSpPr>
        <p:spPr>
          <a:xfrm>
            <a:off x="426796" y="1222266"/>
            <a:ext cx="5669204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FF0000"/>
                </a:solidFill>
                <a:latin typeface="Fuzzy Bubbles" pitchFamily="2" charset="0"/>
              </a:rPr>
              <a:t>Dùng</a:t>
            </a:r>
            <a:r>
              <a:rPr lang="en-US" b="1" dirty="0">
                <a:solidFill>
                  <a:srgbClr val="FF0000"/>
                </a:solidFill>
                <a:latin typeface="Fuzzy Bubbles" pitchFamily="2" charset="0"/>
              </a:rPr>
              <a:t> Create React App (CRA):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Đây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vi-VN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là cách truyền thống và dễ sử dụng nhất</a:t>
            </a:r>
            <a:endParaRPr lang="en-US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npx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create-react-app my-app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cd my-app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npm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start</a:t>
            </a:r>
            <a:endParaRPr lang="vi-VN" sz="18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</p:txBody>
      </p:sp>
      <p:sp>
        <p:nvSpPr>
          <p:cNvPr id="39" name="Hình Bầu dục 38">
            <a:extLst>
              <a:ext uri="{FF2B5EF4-FFF2-40B4-BE49-F238E27FC236}">
                <a16:creationId xmlns:a16="http://schemas.microsoft.com/office/drawing/2014/main" id="{DB7D4A07-D04E-3ED7-0953-4F1C04BDC4F5}"/>
              </a:ext>
            </a:extLst>
          </p:cNvPr>
          <p:cNvSpPr/>
          <p:nvPr/>
        </p:nvSpPr>
        <p:spPr>
          <a:xfrm>
            <a:off x="10697380" y="2024121"/>
            <a:ext cx="1067824" cy="10590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Hộp Văn bản 5">
            <a:extLst>
              <a:ext uri="{FF2B5EF4-FFF2-40B4-BE49-F238E27FC236}">
                <a16:creationId xmlns:a16="http://schemas.microsoft.com/office/drawing/2014/main" id="{4D463342-5FD3-98AE-289A-6DE7E1DF40D6}"/>
              </a:ext>
            </a:extLst>
          </p:cNvPr>
          <p:cNvSpPr txBox="1">
            <a:spLocks/>
          </p:cNvSpPr>
          <p:nvPr/>
        </p:nvSpPr>
        <p:spPr>
          <a:xfrm>
            <a:off x="426796" y="3438312"/>
            <a:ext cx="5669204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FF0000"/>
                </a:solidFill>
                <a:latin typeface="Fuzzy Bubbles" pitchFamily="2" charset="0"/>
              </a:rPr>
              <a:t>Dùng</a:t>
            </a:r>
            <a:r>
              <a:rPr lang="en-US" b="1" dirty="0">
                <a:solidFill>
                  <a:srgbClr val="FF0000"/>
                </a:solidFill>
                <a:latin typeface="Fuzzy Bubbles" pitchFamily="2" charset="0"/>
              </a:rPr>
              <a:t> Vite: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N</a:t>
            </a:r>
            <a:r>
              <a:rPr lang="vi-VN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hẹ hơn CRA, phổ biến hiện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nay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npm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create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vite@latest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my-app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cd my-app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npm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install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npm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run dev</a:t>
            </a:r>
            <a:endParaRPr lang="vi-VN" sz="18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</p:txBody>
      </p:sp>
      <p:pic>
        <p:nvPicPr>
          <p:cNvPr id="4098" name="Picture 2" descr="The end: Create React App (2016-2025) - DEV Community">
            <a:extLst>
              <a:ext uri="{FF2B5EF4-FFF2-40B4-BE49-F238E27FC236}">
                <a16:creationId xmlns:a16="http://schemas.microsoft.com/office/drawing/2014/main" id="{DA38FB02-1BBE-2577-592C-8B4559A979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21" t="18504" r="16519" b="11696"/>
          <a:stretch/>
        </p:blipFill>
        <p:spPr bwMode="auto">
          <a:xfrm>
            <a:off x="7338143" y="1109963"/>
            <a:ext cx="2682222" cy="27923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ow Vite Is Redefining the Future of Modern Build Tools | Journal">
            <a:extLst>
              <a:ext uri="{FF2B5EF4-FFF2-40B4-BE49-F238E27FC236}">
                <a16:creationId xmlns:a16="http://schemas.microsoft.com/office/drawing/2014/main" id="{3C5F2C86-FEE4-210D-E742-1581AA5613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0" t="18045" r="11499" b="14475"/>
          <a:stretch/>
        </p:blipFill>
        <p:spPr bwMode="auto">
          <a:xfrm>
            <a:off x="5988947" y="4119729"/>
            <a:ext cx="4617125" cy="205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422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B59F3-E947-DFC4-F1DE-3C8061537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40">
            <a:extLst>
              <a:ext uri="{FF2B5EF4-FFF2-40B4-BE49-F238E27FC236}">
                <a16:creationId xmlns:a16="http://schemas.microsoft.com/office/drawing/2014/main" id="{FD2A1347-0996-892D-14EF-AC8FB29DBF38}"/>
              </a:ext>
            </a:extLst>
          </p:cNvPr>
          <p:cNvSpPr/>
          <p:nvPr/>
        </p:nvSpPr>
        <p:spPr>
          <a:xfrm>
            <a:off x="-431749" y="-304800"/>
            <a:ext cx="12969038" cy="7445829"/>
          </a:xfrm>
          <a:prstGeom prst="roundRect">
            <a:avLst>
              <a:gd name="adj" fmla="val 7898"/>
            </a:avLst>
          </a:prstGeom>
          <a:solidFill>
            <a:srgbClr val="D054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1">
            <a:extLst>
              <a:ext uri="{FF2B5EF4-FFF2-40B4-BE49-F238E27FC236}">
                <a16:creationId xmlns:a16="http://schemas.microsoft.com/office/drawing/2014/main" id="{3BD93AB6-2A1F-8D11-30A8-92B057A42AE2}"/>
              </a:ext>
            </a:extLst>
          </p:cNvPr>
          <p:cNvSpPr/>
          <p:nvPr/>
        </p:nvSpPr>
        <p:spPr>
          <a:xfrm>
            <a:off x="294966" y="591591"/>
            <a:ext cx="10698153" cy="6013925"/>
          </a:xfrm>
          <a:prstGeom prst="roundRect">
            <a:avLst>
              <a:gd name="adj" fmla="val 3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F430D5DF-3E5E-E63C-7781-009F60C21450}"/>
              </a:ext>
            </a:extLst>
          </p:cNvPr>
          <p:cNvSpPr/>
          <p:nvPr/>
        </p:nvSpPr>
        <p:spPr>
          <a:xfrm>
            <a:off x="10459207" y="224739"/>
            <a:ext cx="1067824" cy="10590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8" name="Hình Bầu dục 47">
            <a:extLst>
              <a:ext uri="{FF2B5EF4-FFF2-40B4-BE49-F238E27FC236}">
                <a16:creationId xmlns:a16="http://schemas.microsoft.com/office/drawing/2014/main" id="{0676B92C-988B-D0E3-ED6F-73829CDD7943}"/>
              </a:ext>
            </a:extLst>
          </p:cNvPr>
          <p:cNvSpPr/>
          <p:nvPr/>
        </p:nvSpPr>
        <p:spPr>
          <a:xfrm>
            <a:off x="10524736" y="5961548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AutoShape 3" descr="Giao tiếp giữa các tiến trình trong Linux (Phần 2): Sử dụng Share memory và  Message Queue">
            <a:extLst>
              <a:ext uri="{FF2B5EF4-FFF2-40B4-BE49-F238E27FC236}">
                <a16:creationId xmlns:a16="http://schemas.microsoft.com/office/drawing/2014/main" id="{B24B6F08-398A-D8CE-7EEF-5DEE198489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Hộp Văn bản 5">
            <a:extLst>
              <a:ext uri="{FF2B5EF4-FFF2-40B4-BE49-F238E27FC236}">
                <a16:creationId xmlns:a16="http://schemas.microsoft.com/office/drawing/2014/main" id="{08A8FAF8-17CE-61B5-0D5B-49111C4C9B1F}"/>
              </a:ext>
            </a:extLst>
          </p:cNvPr>
          <p:cNvSpPr txBox="1">
            <a:spLocks/>
          </p:cNvSpPr>
          <p:nvPr/>
        </p:nvSpPr>
        <p:spPr>
          <a:xfrm>
            <a:off x="426796" y="781743"/>
            <a:ext cx="414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Fuzzy Bubbles" pitchFamily="2" charset="0"/>
              </a:rPr>
              <a:t>1.4. </a:t>
            </a:r>
            <a:r>
              <a:rPr lang="en-US" b="1" dirty="0" err="1">
                <a:solidFill>
                  <a:srgbClr val="FF0000"/>
                </a:solidFill>
                <a:latin typeface="Fuzzy Bubbles" pitchFamily="2" charset="0"/>
              </a:rPr>
              <a:t>Cách</a:t>
            </a:r>
            <a:r>
              <a:rPr lang="en-US" b="1" dirty="0">
                <a:solidFill>
                  <a:srgbClr val="FF0000"/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Fuzzy Bubbles" pitchFamily="2" charset="0"/>
              </a:rPr>
              <a:t>khởi</a:t>
            </a:r>
            <a:r>
              <a:rPr lang="en-US" b="1" dirty="0">
                <a:solidFill>
                  <a:srgbClr val="FF0000"/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Fuzzy Bubbles" pitchFamily="2" charset="0"/>
              </a:rPr>
              <a:t>tạo</a:t>
            </a:r>
            <a:r>
              <a:rPr lang="en-US" b="1" dirty="0">
                <a:solidFill>
                  <a:srgbClr val="FF0000"/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Fuzzy Bubbles" pitchFamily="2" charset="0"/>
              </a:rPr>
              <a:t>dự</a:t>
            </a:r>
            <a:r>
              <a:rPr lang="en-US" b="1" dirty="0">
                <a:solidFill>
                  <a:srgbClr val="FF0000"/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Fuzzy Bubbles" pitchFamily="2" charset="0"/>
              </a:rPr>
              <a:t>án</a:t>
            </a:r>
            <a:endParaRPr lang="vi-VN" b="1" dirty="0">
              <a:solidFill>
                <a:srgbClr val="FF0000"/>
              </a:solidFill>
              <a:latin typeface="Fuzzy Bubbles" pitchFamily="2" charset="0"/>
            </a:endParaRPr>
          </a:p>
        </p:txBody>
      </p:sp>
      <p:sp>
        <p:nvSpPr>
          <p:cNvPr id="9" name="Hộp Văn bản 5">
            <a:extLst>
              <a:ext uri="{FF2B5EF4-FFF2-40B4-BE49-F238E27FC236}">
                <a16:creationId xmlns:a16="http://schemas.microsoft.com/office/drawing/2014/main" id="{0BDB1409-1EBC-CF8F-3C6E-8F334E793977}"/>
              </a:ext>
            </a:extLst>
          </p:cNvPr>
          <p:cNvSpPr txBox="1">
            <a:spLocks/>
          </p:cNvSpPr>
          <p:nvPr/>
        </p:nvSpPr>
        <p:spPr>
          <a:xfrm>
            <a:off x="426796" y="1222266"/>
            <a:ext cx="5669204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FF0000"/>
                </a:solidFill>
                <a:latin typeface="Fuzzy Bubbles" pitchFamily="2" charset="0"/>
              </a:rPr>
              <a:t>Dùng</a:t>
            </a:r>
            <a:r>
              <a:rPr lang="en-US" b="1" dirty="0">
                <a:solidFill>
                  <a:srgbClr val="FF0000"/>
                </a:solidFill>
                <a:latin typeface="Fuzzy Bubbles" pitchFamily="2" charset="0"/>
              </a:rPr>
              <a:t> Next.js: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Hỗ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trợ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SEO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tốt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và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khả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năng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server-side rendering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npm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create-next-app@latest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my-next-app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cd my-next-app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npm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run dev</a:t>
            </a:r>
            <a:endParaRPr lang="vi-VN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</p:txBody>
      </p:sp>
      <p:pic>
        <p:nvPicPr>
          <p:cNvPr id="6146" name="Picture 2" descr="How to Migrate from React to Next JS: A Full Guide">
            <a:extLst>
              <a:ext uri="{FF2B5EF4-FFF2-40B4-BE49-F238E27FC236}">
                <a16:creationId xmlns:a16="http://schemas.microsoft.com/office/drawing/2014/main" id="{6C0A3C1D-6EC0-DAA6-99C5-45085F65E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398" y="3418114"/>
            <a:ext cx="4306629" cy="234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Hình Bầu dục 38">
            <a:extLst>
              <a:ext uri="{FF2B5EF4-FFF2-40B4-BE49-F238E27FC236}">
                <a16:creationId xmlns:a16="http://schemas.microsoft.com/office/drawing/2014/main" id="{16361E4A-8B2C-6CF7-0669-639567F108EC}"/>
              </a:ext>
            </a:extLst>
          </p:cNvPr>
          <p:cNvSpPr/>
          <p:nvPr/>
        </p:nvSpPr>
        <p:spPr>
          <a:xfrm>
            <a:off x="10697380" y="2024121"/>
            <a:ext cx="1067824" cy="10590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1" name="Hình Bầu dục 40">
            <a:extLst>
              <a:ext uri="{FF2B5EF4-FFF2-40B4-BE49-F238E27FC236}">
                <a16:creationId xmlns:a16="http://schemas.microsoft.com/office/drawing/2014/main" id="{AA682C64-2991-FDAE-3AC1-0424C857F209}"/>
              </a:ext>
            </a:extLst>
          </p:cNvPr>
          <p:cNvSpPr/>
          <p:nvPr/>
        </p:nvSpPr>
        <p:spPr>
          <a:xfrm>
            <a:off x="10829210" y="3902278"/>
            <a:ext cx="1067824" cy="1059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02796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3D85DB5-FF5E-4EA9-B026-D66D12DAB540}"/>
              </a:ext>
            </a:extLst>
          </p:cNvPr>
          <p:cNvSpPr/>
          <p:nvPr/>
        </p:nvSpPr>
        <p:spPr>
          <a:xfrm rot="18209734">
            <a:off x="2503118" y="2803486"/>
            <a:ext cx="1045067" cy="981706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EAF460CF-176A-445A-B584-A5B8D726856B}"/>
              </a:ext>
            </a:extLst>
          </p:cNvPr>
          <p:cNvSpPr/>
          <p:nvPr/>
        </p:nvSpPr>
        <p:spPr>
          <a:xfrm rot="2019715">
            <a:off x="5634501" y="2783454"/>
            <a:ext cx="923000" cy="948629"/>
          </a:xfrm>
          <a:prstGeom prst="rect">
            <a:avLst/>
          </a:prstGeom>
          <a:solidFill>
            <a:schemeClr val="accent4">
              <a:lumMod val="75000"/>
              <a:alpha val="0"/>
            </a:schemeClr>
          </a:solidFill>
          <a:ln w="38100"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44">
            <a:extLst>
              <a:ext uri="{FF2B5EF4-FFF2-40B4-BE49-F238E27FC236}">
                <a16:creationId xmlns:a16="http://schemas.microsoft.com/office/drawing/2014/main" id="{73D97B34-ADE5-42A1-BBCA-EAD3097162EF}"/>
              </a:ext>
            </a:extLst>
          </p:cNvPr>
          <p:cNvSpPr/>
          <p:nvPr/>
        </p:nvSpPr>
        <p:spPr>
          <a:xfrm rot="9880744">
            <a:off x="9084214" y="3039563"/>
            <a:ext cx="705155" cy="660175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 w="38100">
            <a:noFill/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4989D4D8-A529-42DF-8678-81708450FF19}"/>
              </a:ext>
            </a:extLst>
          </p:cNvPr>
          <p:cNvSpPr txBox="1"/>
          <p:nvPr/>
        </p:nvSpPr>
        <p:spPr>
          <a:xfrm>
            <a:off x="5031281" y="144780"/>
            <a:ext cx="2347728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chemeClr val="accent4">
                    <a:lumMod val="50000"/>
                    <a:alpha val="0"/>
                  </a:schemeClr>
                </a:solidFill>
              </a:rPr>
              <a:t>NỘI DUNG 1</a:t>
            </a:r>
          </a:p>
        </p:txBody>
      </p:sp>
      <p:sp>
        <p:nvSpPr>
          <p:cNvPr id="20" name="Hình Bầu dục 19">
            <a:extLst>
              <a:ext uri="{FF2B5EF4-FFF2-40B4-BE49-F238E27FC236}">
                <a16:creationId xmlns:a16="http://schemas.microsoft.com/office/drawing/2014/main" id="{864CA192-1537-442B-9EE9-FA1248EAC329}"/>
              </a:ext>
            </a:extLst>
          </p:cNvPr>
          <p:cNvSpPr/>
          <p:nvPr/>
        </p:nvSpPr>
        <p:spPr>
          <a:xfrm rot="11810461">
            <a:off x="351306" y="329282"/>
            <a:ext cx="5989042" cy="59326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B659559C-31C3-4597-9CDF-0A19B5ACD212}"/>
              </a:ext>
            </a:extLst>
          </p:cNvPr>
          <p:cNvSpPr txBox="1"/>
          <p:nvPr/>
        </p:nvSpPr>
        <p:spPr>
          <a:xfrm>
            <a:off x="7071309" y="2103751"/>
            <a:ext cx="43460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schemeClr val="accent4">
                    <a:lumMod val="50000"/>
                  </a:schemeClr>
                </a:solidFill>
                <a:latin typeface="Calibri (Body)"/>
                <a:cs typeface="Times New Roman" panose="02020603050405020304" pitchFamily="18" charset="0"/>
              </a:rPr>
              <a:t>Nội</a:t>
            </a:r>
            <a:r>
              <a:rPr lang="en-US" sz="6600" b="1" dirty="0">
                <a:solidFill>
                  <a:schemeClr val="accent4">
                    <a:lumMod val="50000"/>
                  </a:schemeClr>
                </a:solidFill>
                <a:latin typeface="Calibri (Body)"/>
                <a:cs typeface="Times New Roman" panose="02020603050405020304" pitchFamily="18" charset="0"/>
              </a:rPr>
              <a:t> dung 2:</a:t>
            </a:r>
            <a:endParaRPr lang="vi-VN" sz="6600" b="1" dirty="0">
              <a:solidFill>
                <a:schemeClr val="accent4">
                  <a:lumMod val="50000"/>
                </a:schemeClr>
              </a:solidFill>
              <a:latin typeface="Calibri (Body)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30770E-D9CB-4716-A1AB-66023908299C}"/>
              </a:ext>
            </a:extLst>
          </p:cNvPr>
          <p:cNvSpPr txBox="1"/>
          <p:nvPr/>
        </p:nvSpPr>
        <p:spPr>
          <a:xfrm>
            <a:off x="6590068" y="3562411"/>
            <a:ext cx="5448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accent4">
                    <a:lumMod val="50000"/>
                  </a:schemeClr>
                </a:solidFill>
                <a:latin typeface="Calibri (Body)"/>
                <a:cs typeface="Times New Roman" panose="02020603050405020304" pitchFamily="18" charset="0"/>
              </a:rPr>
              <a:t>Cấu</a:t>
            </a:r>
            <a:r>
              <a:rPr lang="en-US" sz="3600" b="1" dirty="0">
                <a:solidFill>
                  <a:schemeClr val="accent4">
                    <a:lumMod val="50000"/>
                  </a:schemeClr>
                </a:solidFill>
                <a:latin typeface="Calibri (Body)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4">
                    <a:lumMod val="50000"/>
                  </a:schemeClr>
                </a:solidFill>
                <a:latin typeface="Calibri (Body)"/>
                <a:cs typeface="Times New Roman" panose="02020603050405020304" pitchFamily="18" charset="0"/>
              </a:rPr>
              <a:t>trúc</a:t>
            </a:r>
            <a:r>
              <a:rPr lang="en-US" sz="3600" b="1" dirty="0">
                <a:solidFill>
                  <a:schemeClr val="accent4">
                    <a:lumMod val="50000"/>
                  </a:schemeClr>
                </a:solidFill>
                <a:latin typeface="Calibri (Body)"/>
                <a:cs typeface="Times New Roman" panose="02020603050405020304" pitchFamily="18" charset="0"/>
              </a:rPr>
              <a:t> Components</a:t>
            </a:r>
            <a:endParaRPr lang="vi-VN" sz="3600" b="1" dirty="0">
              <a:solidFill>
                <a:schemeClr val="accent4">
                  <a:lumMod val="50000"/>
                </a:schemeClr>
              </a:solidFill>
              <a:latin typeface="Calibri (Body)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40">
            <a:extLst>
              <a:ext uri="{FF2B5EF4-FFF2-40B4-BE49-F238E27FC236}">
                <a16:creationId xmlns:a16="http://schemas.microsoft.com/office/drawing/2014/main" id="{293BBB44-1552-9946-7665-FF5624275CC4}"/>
              </a:ext>
            </a:extLst>
          </p:cNvPr>
          <p:cNvSpPr/>
          <p:nvPr/>
        </p:nvSpPr>
        <p:spPr>
          <a:xfrm>
            <a:off x="-763495" y="7919652"/>
            <a:ext cx="12955495" cy="7581901"/>
          </a:xfrm>
          <a:prstGeom prst="roundRect">
            <a:avLst>
              <a:gd name="adj" fmla="val 11114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Hình chữ nhật: Góc Tròn 2">
            <a:extLst>
              <a:ext uri="{FF2B5EF4-FFF2-40B4-BE49-F238E27FC236}">
                <a16:creationId xmlns:a16="http://schemas.microsoft.com/office/drawing/2014/main" id="{30E15318-5FD8-E4F4-EEBB-4AEC09804AF1}"/>
              </a:ext>
            </a:extLst>
          </p:cNvPr>
          <p:cNvSpPr/>
          <p:nvPr/>
        </p:nvSpPr>
        <p:spPr>
          <a:xfrm>
            <a:off x="1755877" y="9551229"/>
            <a:ext cx="9752040" cy="6965531"/>
          </a:xfrm>
          <a:prstGeom prst="roundRect">
            <a:avLst>
              <a:gd name="adj" fmla="val 61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ình chữ nhật: Góc Tròn 3">
            <a:extLst>
              <a:ext uri="{FF2B5EF4-FFF2-40B4-BE49-F238E27FC236}">
                <a16:creationId xmlns:a16="http://schemas.microsoft.com/office/drawing/2014/main" id="{DD98CA02-D374-F89D-FA2A-7E00AC0A42F4}"/>
              </a:ext>
            </a:extLst>
          </p:cNvPr>
          <p:cNvSpPr/>
          <p:nvPr/>
        </p:nvSpPr>
        <p:spPr>
          <a:xfrm>
            <a:off x="17095" y="9948614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ình chữ nhật: Góc Tròn 20">
            <a:extLst>
              <a:ext uri="{FF2B5EF4-FFF2-40B4-BE49-F238E27FC236}">
                <a16:creationId xmlns:a16="http://schemas.microsoft.com/office/drawing/2014/main" id="{8668C467-4DE2-034B-E7F2-776CE1BAEBC6}"/>
              </a:ext>
            </a:extLst>
          </p:cNvPr>
          <p:cNvSpPr/>
          <p:nvPr/>
        </p:nvSpPr>
        <p:spPr>
          <a:xfrm>
            <a:off x="550812" y="11562274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ình chữ nhật: Góc Tròn 21">
            <a:extLst>
              <a:ext uri="{FF2B5EF4-FFF2-40B4-BE49-F238E27FC236}">
                <a16:creationId xmlns:a16="http://schemas.microsoft.com/office/drawing/2014/main" id="{49BACBD5-F37C-B695-76EA-5F891991B8DF}"/>
              </a:ext>
            </a:extLst>
          </p:cNvPr>
          <p:cNvSpPr/>
          <p:nvPr/>
        </p:nvSpPr>
        <p:spPr>
          <a:xfrm>
            <a:off x="-84740" y="13211044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6827B497-2A70-7376-1942-ABB248879C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18555">
            <a:off x="6748148" y="4676017"/>
            <a:ext cx="1695025" cy="1695025"/>
          </a:xfrm>
          <a:prstGeom prst="rect">
            <a:avLst/>
          </a:prstGeom>
        </p:spPr>
      </p:pic>
      <p:pic>
        <p:nvPicPr>
          <p:cNvPr id="13" name="Picture 12" descr="A computer with a light bulb and gears&#10;&#10;Description automatically generated">
            <a:extLst>
              <a:ext uri="{FF2B5EF4-FFF2-40B4-BE49-F238E27FC236}">
                <a16:creationId xmlns:a16="http://schemas.microsoft.com/office/drawing/2014/main" id="{7C6DC777-ADD9-6D87-75B9-24F7F2F1C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974" y="1427141"/>
            <a:ext cx="4182000" cy="4182000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27AB8791-2C33-419D-810F-3514FF8B7706}"/>
              </a:ext>
            </a:extLst>
          </p:cNvPr>
          <p:cNvSpPr/>
          <p:nvPr/>
        </p:nvSpPr>
        <p:spPr>
          <a:xfrm rot="11810461">
            <a:off x="4870390" y="604331"/>
            <a:ext cx="1416539" cy="13992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E2816A76-EA47-4079-ADD3-49CC79550BCC}"/>
              </a:ext>
            </a:extLst>
          </p:cNvPr>
          <p:cNvSpPr/>
          <p:nvPr/>
        </p:nvSpPr>
        <p:spPr>
          <a:xfrm rot="11810461">
            <a:off x="996383" y="5075812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546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C7599-FAE4-72A0-87F9-A6A8B5BAA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87746F92-E54D-78BC-99EE-BF2DDAEFBFFE}"/>
              </a:ext>
            </a:extLst>
          </p:cNvPr>
          <p:cNvSpPr/>
          <p:nvPr/>
        </p:nvSpPr>
        <p:spPr>
          <a:xfrm>
            <a:off x="-484095" y="-304801"/>
            <a:ext cx="12955495" cy="7581901"/>
          </a:xfrm>
          <a:prstGeom prst="roundRect">
            <a:avLst>
              <a:gd name="adj" fmla="val 1111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C</a:t>
            </a:r>
            <a:r>
              <a:rPr lang="vi-VN" b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Hình chữ nhật: Góc Tròn 2">
            <a:extLst>
              <a:ext uri="{FF2B5EF4-FFF2-40B4-BE49-F238E27FC236}">
                <a16:creationId xmlns:a16="http://schemas.microsoft.com/office/drawing/2014/main" id="{7A2F5CBB-4A5A-35E0-AA2D-845B62EDE800}"/>
              </a:ext>
            </a:extLst>
          </p:cNvPr>
          <p:cNvSpPr/>
          <p:nvPr/>
        </p:nvSpPr>
        <p:spPr>
          <a:xfrm>
            <a:off x="995423" y="231495"/>
            <a:ext cx="10762885" cy="8168084"/>
          </a:xfrm>
          <a:prstGeom prst="roundRect">
            <a:avLst>
              <a:gd name="adj" fmla="val 611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800" b="1" dirty="0">
              <a:solidFill>
                <a:schemeClr val="tx1"/>
              </a:solidFill>
              <a:latin typeface="Fuzzy Bubbles" pitchFamily="2" charset="0"/>
            </a:endParaRPr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99C0A701-1174-8741-350A-033BA5E28EDC}"/>
              </a:ext>
            </a:extLst>
          </p:cNvPr>
          <p:cNvSpPr/>
          <p:nvPr/>
        </p:nvSpPr>
        <p:spPr>
          <a:xfrm>
            <a:off x="-229949" y="1141532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0C6EF236-1BE3-43A8-E33A-7763B3A75DCE}"/>
              </a:ext>
            </a:extLst>
          </p:cNvPr>
          <p:cNvSpPr/>
          <p:nvPr/>
        </p:nvSpPr>
        <p:spPr>
          <a:xfrm>
            <a:off x="-229949" y="2842746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475ED15-CD9D-82DF-7AD7-A1C9CA9FD865}"/>
              </a:ext>
            </a:extLst>
          </p:cNvPr>
          <p:cNvSpPr/>
          <p:nvPr/>
        </p:nvSpPr>
        <p:spPr>
          <a:xfrm>
            <a:off x="-229949" y="4543960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45">
            <a:extLst>
              <a:ext uri="{FF2B5EF4-FFF2-40B4-BE49-F238E27FC236}">
                <a16:creationId xmlns:a16="http://schemas.microsoft.com/office/drawing/2014/main" id="{3FBD50C1-4366-F043-6790-C6E03CC2355B}"/>
              </a:ext>
            </a:extLst>
          </p:cNvPr>
          <p:cNvSpPr txBox="1"/>
          <p:nvPr/>
        </p:nvSpPr>
        <p:spPr>
          <a:xfrm>
            <a:off x="14550419" y="-6608618"/>
            <a:ext cx="2347728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chemeClr val="accent4">
                    <a:lumMod val="50000"/>
                    <a:alpha val="0"/>
                  </a:schemeClr>
                </a:solidFill>
              </a:rPr>
              <a:t>NỘI DUNG 1</a:t>
            </a:r>
          </a:p>
        </p:txBody>
      </p:sp>
      <p:sp>
        <p:nvSpPr>
          <p:cNvPr id="24" name="Hộp Văn bản 5">
            <a:extLst>
              <a:ext uri="{FF2B5EF4-FFF2-40B4-BE49-F238E27FC236}">
                <a16:creationId xmlns:a16="http://schemas.microsoft.com/office/drawing/2014/main" id="{99927E8E-40EE-FABA-D170-B690B07194AC}"/>
              </a:ext>
            </a:extLst>
          </p:cNvPr>
          <p:cNvSpPr txBox="1">
            <a:spLocks/>
          </p:cNvSpPr>
          <p:nvPr/>
        </p:nvSpPr>
        <p:spPr>
          <a:xfrm>
            <a:off x="1113676" y="785633"/>
            <a:ext cx="5889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C</a:t>
            </a:r>
            <a:r>
              <a:rPr lang="vi-VN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omponent là thành phần cơ bản giúp chia nhỏ giao diện người dùng thành các phần nhỏ có thể tái sử dụng</a:t>
            </a:r>
            <a:endParaRPr lang="vi-VN" sz="18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</p:txBody>
      </p:sp>
      <p:sp>
        <p:nvSpPr>
          <p:cNvPr id="20" name="Hình Bầu dục 46">
            <a:extLst>
              <a:ext uri="{FF2B5EF4-FFF2-40B4-BE49-F238E27FC236}">
                <a16:creationId xmlns:a16="http://schemas.microsoft.com/office/drawing/2014/main" id="{5A2E569C-B453-C830-43F3-34C47EED942E}"/>
              </a:ext>
            </a:extLst>
          </p:cNvPr>
          <p:cNvSpPr/>
          <p:nvPr/>
        </p:nvSpPr>
        <p:spPr>
          <a:xfrm>
            <a:off x="12786638" y="7607270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7172" name="Picture 4" descr="ReactJS Main Concept: Components and Props">
            <a:extLst>
              <a:ext uri="{FF2B5EF4-FFF2-40B4-BE49-F238E27FC236}">
                <a16:creationId xmlns:a16="http://schemas.microsoft.com/office/drawing/2014/main" id="{A07A58F4-CC8B-6879-D3A5-28C7E51D3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325" y="996267"/>
            <a:ext cx="2789612" cy="27896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Freeform 30">
            <a:extLst>
              <a:ext uri="{FF2B5EF4-FFF2-40B4-BE49-F238E27FC236}">
                <a16:creationId xmlns:a16="http://schemas.microsoft.com/office/drawing/2014/main" id="{E59070A2-D5B0-F131-D242-4D163AFDE8D8}"/>
              </a:ext>
            </a:extLst>
          </p:cNvPr>
          <p:cNvSpPr/>
          <p:nvPr/>
        </p:nvSpPr>
        <p:spPr>
          <a:xfrm>
            <a:off x="1254234" y="1983141"/>
            <a:ext cx="4563406" cy="4874859"/>
          </a:xfrm>
          <a:custGeom>
            <a:avLst/>
            <a:gdLst/>
            <a:ahLst/>
            <a:cxnLst/>
            <a:rect l="l" t="t" r="r" b="b"/>
            <a:pathLst>
              <a:path w="1627809" h="660400">
                <a:moveTo>
                  <a:pt x="1503348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503349" y="0"/>
                </a:lnTo>
                <a:cubicBezTo>
                  <a:pt x="1571928" y="0"/>
                  <a:pt x="1627809" y="55880"/>
                  <a:pt x="1627809" y="124460"/>
                </a:cubicBezTo>
                <a:lnTo>
                  <a:pt x="1627809" y="535940"/>
                </a:lnTo>
                <a:cubicBezTo>
                  <a:pt x="1627809" y="604520"/>
                  <a:pt x="1571928" y="660400"/>
                  <a:pt x="1503349" y="66040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solidFill>
                  <a:srgbClr val="FF0000"/>
                </a:solidFill>
                <a:latin typeface="Fuzzy Bubbles" pitchFamily="2" charset="0"/>
              </a:rPr>
              <a:t>Function Component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Function Component được viết bằng cú pháp hàm thông thường của JavaScript.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Là một hàm JavaScript thông thường, không có this. 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Trả về các phần tử JSX ngay từ bên trong hàm. 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Không có state mặc định, nhưng có thể sử dụng useState từ React Hooks để quản lý trạng thái. 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Thường được sử dụng cho các thành phần đơn giản, không có nhiều logic.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F0DA5E-D8D0-0CE4-78AE-26F346649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847" y="3785879"/>
            <a:ext cx="3972479" cy="21434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Hộp Văn bản 5">
            <a:extLst>
              <a:ext uri="{FF2B5EF4-FFF2-40B4-BE49-F238E27FC236}">
                <a16:creationId xmlns:a16="http://schemas.microsoft.com/office/drawing/2014/main" id="{D9FD3D57-5FA3-5D58-4871-D50FF4A39061}"/>
              </a:ext>
            </a:extLst>
          </p:cNvPr>
          <p:cNvSpPr txBox="1">
            <a:spLocks/>
          </p:cNvSpPr>
          <p:nvPr/>
        </p:nvSpPr>
        <p:spPr>
          <a:xfrm>
            <a:off x="1113676" y="416301"/>
            <a:ext cx="414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Fuzzy Bubbles" pitchFamily="2" charset="0"/>
              </a:rPr>
              <a:t>2.1. </a:t>
            </a:r>
            <a:r>
              <a:rPr lang="en-US" b="1" dirty="0" err="1">
                <a:solidFill>
                  <a:srgbClr val="FF0000"/>
                </a:solidFill>
                <a:latin typeface="Fuzzy Bubbles" pitchFamily="2" charset="0"/>
              </a:rPr>
              <a:t>Khái</a:t>
            </a:r>
            <a:r>
              <a:rPr lang="en-US" b="1" dirty="0">
                <a:solidFill>
                  <a:srgbClr val="FF0000"/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Fuzzy Bubbles" pitchFamily="2" charset="0"/>
              </a:rPr>
              <a:t>niệm</a:t>
            </a:r>
            <a:r>
              <a:rPr lang="en-US" b="1" dirty="0">
                <a:solidFill>
                  <a:srgbClr val="FF0000"/>
                </a:solidFill>
                <a:latin typeface="Fuzzy Bubbles" pitchFamily="2" charset="0"/>
              </a:rPr>
              <a:t> Component </a:t>
            </a:r>
            <a:endParaRPr lang="vi-VN" b="1" dirty="0">
              <a:solidFill>
                <a:srgbClr val="FF0000"/>
              </a:solidFill>
              <a:latin typeface="Fuzzy Bubbl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6616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289EA-09FC-9F3C-A591-FBC91F2AC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EBC900D3-B808-0BE0-BBCA-806B4F01D442}"/>
              </a:ext>
            </a:extLst>
          </p:cNvPr>
          <p:cNvSpPr/>
          <p:nvPr/>
        </p:nvSpPr>
        <p:spPr>
          <a:xfrm>
            <a:off x="-484095" y="-304801"/>
            <a:ext cx="12955495" cy="7581901"/>
          </a:xfrm>
          <a:prstGeom prst="roundRect">
            <a:avLst>
              <a:gd name="adj" fmla="val 1111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C</a:t>
            </a:r>
            <a:r>
              <a:rPr lang="vi-VN" b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Hình chữ nhật: Góc Tròn 2">
            <a:extLst>
              <a:ext uri="{FF2B5EF4-FFF2-40B4-BE49-F238E27FC236}">
                <a16:creationId xmlns:a16="http://schemas.microsoft.com/office/drawing/2014/main" id="{9D7C63A6-C9EB-3BF3-86C3-163B0760738D}"/>
              </a:ext>
            </a:extLst>
          </p:cNvPr>
          <p:cNvSpPr/>
          <p:nvPr/>
        </p:nvSpPr>
        <p:spPr>
          <a:xfrm>
            <a:off x="995423" y="231495"/>
            <a:ext cx="10762885" cy="8168084"/>
          </a:xfrm>
          <a:prstGeom prst="roundRect">
            <a:avLst>
              <a:gd name="adj" fmla="val 611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800" b="1" dirty="0">
              <a:solidFill>
                <a:schemeClr val="tx1"/>
              </a:solidFill>
              <a:latin typeface="Fuzzy Bubbles" pitchFamily="2" charset="0"/>
            </a:endParaRPr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AF57228B-98E5-17F4-A1F0-8D38D7179122}"/>
              </a:ext>
            </a:extLst>
          </p:cNvPr>
          <p:cNvSpPr/>
          <p:nvPr/>
        </p:nvSpPr>
        <p:spPr>
          <a:xfrm>
            <a:off x="-229949" y="1141532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77664D56-39AB-0252-7BB7-03F09A8EA3DF}"/>
              </a:ext>
            </a:extLst>
          </p:cNvPr>
          <p:cNvSpPr/>
          <p:nvPr/>
        </p:nvSpPr>
        <p:spPr>
          <a:xfrm>
            <a:off x="-229949" y="2842746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7636A2C7-A82B-6573-89DF-B890594761C2}"/>
              </a:ext>
            </a:extLst>
          </p:cNvPr>
          <p:cNvSpPr/>
          <p:nvPr/>
        </p:nvSpPr>
        <p:spPr>
          <a:xfrm>
            <a:off x="-229949" y="4543960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45">
            <a:extLst>
              <a:ext uri="{FF2B5EF4-FFF2-40B4-BE49-F238E27FC236}">
                <a16:creationId xmlns:a16="http://schemas.microsoft.com/office/drawing/2014/main" id="{778C6053-7317-4B85-2342-EC0645AE7C89}"/>
              </a:ext>
            </a:extLst>
          </p:cNvPr>
          <p:cNvSpPr txBox="1"/>
          <p:nvPr/>
        </p:nvSpPr>
        <p:spPr>
          <a:xfrm>
            <a:off x="14550419" y="-6608618"/>
            <a:ext cx="2347728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chemeClr val="accent4">
                    <a:lumMod val="50000"/>
                    <a:alpha val="0"/>
                  </a:schemeClr>
                </a:solidFill>
              </a:rPr>
              <a:t>NỘI DUNG 1</a:t>
            </a:r>
          </a:p>
        </p:txBody>
      </p:sp>
      <p:sp>
        <p:nvSpPr>
          <p:cNvPr id="24" name="Hộp Văn bản 5">
            <a:extLst>
              <a:ext uri="{FF2B5EF4-FFF2-40B4-BE49-F238E27FC236}">
                <a16:creationId xmlns:a16="http://schemas.microsoft.com/office/drawing/2014/main" id="{5989A23B-CBC8-5AA0-7BCF-2E8C1EF926BF}"/>
              </a:ext>
            </a:extLst>
          </p:cNvPr>
          <p:cNvSpPr txBox="1">
            <a:spLocks/>
          </p:cNvSpPr>
          <p:nvPr/>
        </p:nvSpPr>
        <p:spPr>
          <a:xfrm>
            <a:off x="1113676" y="785633"/>
            <a:ext cx="5889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C</a:t>
            </a:r>
            <a:r>
              <a:rPr lang="vi-VN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omponent là thành phần cơ bản giúp chia nhỏ giao diện người dùng thành các phần nhỏ có thể tái sử dụng</a:t>
            </a:r>
            <a:endParaRPr lang="vi-VN" sz="18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</p:txBody>
      </p:sp>
      <p:sp>
        <p:nvSpPr>
          <p:cNvPr id="20" name="Hình Bầu dục 46">
            <a:extLst>
              <a:ext uri="{FF2B5EF4-FFF2-40B4-BE49-F238E27FC236}">
                <a16:creationId xmlns:a16="http://schemas.microsoft.com/office/drawing/2014/main" id="{80844B00-06EA-B94E-357F-1B053A0DE0A0}"/>
              </a:ext>
            </a:extLst>
          </p:cNvPr>
          <p:cNvSpPr/>
          <p:nvPr/>
        </p:nvSpPr>
        <p:spPr>
          <a:xfrm>
            <a:off x="12786638" y="7607270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Freeform 30">
            <a:extLst>
              <a:ext uri="{FF2B5EF4-FFF2-40B4-BE49-F238E27FC236}">
                <a16:creationId xmlns:a16="http://schemas.microsoft.com/office/drawing/2014/main" id="{7BBD31ED-5EA2-DA19-3A41-4633FCA9496F}"/>
              </a:ext>
            </a:extLst>
          </p:cNvPr>
          <p:cNvSpPr/>
          <p:nvPr/>
        </p:nvSpPr>
        <p:spPr>
          <a:xfrm>
            <a:off x="1254234" y="1983141"/>
            <a:ext cx="4563406" cy="4874859"/>
          </a:xfrm>
          <a:custGeom>
            <a:avLst/>
            <a:gdLst/>
            <a:ahLst/>
            <a:cxnLst/>
            <a:rect l="l" t="t" r="r" b="b"/>
            <a:pathLst>
              <a:path w="1627809" h="660400">
                <a:moveTo>
                  <a:pt x="1503348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503349" y="0"/>
                </a:lnTo>
                <a:cubicBezTo>
                  <a:pt x="1571928" y="0"/>
                  <a:pt x="1627809" y="55880"/>
                  <a:pt x="1627809" y="124460"/>
                </a:cubicBezTo>
                <a:lnTo>
                  <a:pt x="1627809" y="535940"/>
                </a:lnTo>
                <a:cubicBezTo>
                  <a:pt x="1627809" y="604520"/>
                  <a:pt x="1571928" y="660400"/>
                  <a:pt x="1503349" y="66040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solidFill>
                  <a:srgbClr val="FF0000"/>
                </a:solidFill>
                <a:latin typeface="Fuzzy Bubbles" pitchFamily="2" charset="0"/>
              </a:rPr>
              <a:t>Class Component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Class Component được viết bằng cú pháp của ES6 class. 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Yêu cầu phải kế thừa từ lớp React.Component. 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Sử dụng phương thức render() để trả về các phần tử JSX. 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Có thể sử dụng các tính năng bổ sung như state và lifecycle methods. 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Thường được sử dụng cho các thành phần có trạng thái phức tạp và cần quản lý nhiều logic.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FFDB80-C355-756C-548F-8D6AAE20F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991" y="2570356"/>
            <a:ext cx="4676775" cy="2743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Hộp Văn bản 5">
            <a:extLst>
              <a:ext uri="{FF2B5EF4-FFF2-40B4-BE49-F238E27FC236}">
                <a16:creationId xmlns:a16="http://schemas.microsoft.com/office/drawing/2014/main" id="{2E2EDDDD-C984-C78B-0A1E-D7CF71C67EBE}"/>
              </a:ext>
            </a:extLst>
          </p:cNvPr>
          <p:cNvSpPr txBox="1">
            <a:spLocks/>
          </p:cNvSpPr>
          <p:nvPr/>
        </p:nvSpPr>
        <p:spPr>
          <a:xfrm>
            <a:off x="1113676" y="416301"/>
            <a:ext cx="414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Fuzzy Bubbles" pitchFamily="2" charset="0"/>
              </a:rPr>
              <a:t>2.1. </a:t>
            </a:r>
            <a:r>
              <a:rPr lang="en-US" b="1" dirty="0" err="1">
                <a:solidFill>
                  <a:srgbClr val="FF0000"/>
                </a:solidFill>
                <a:latin typeface="Fuzzy Bubbles" pitchFamily="2" charset="0"/>
              </a:rPr>
              <a:t>Khái</a:t>
            </a:r>
            <a:r>
              <a:rPr lang="en-US" b="1" dirty="0">
                <a:solidFill>
                  <a:srgbClr val="FF0000"/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Fuzzy Bubbles" pitchFamily="2" charset="0"/>
              </a:rPr>
              <a:t>niệm</a:t>
            </a:r>
            <a:r>
              <a:rPr lang="en-US" b="1" dirty="0">
                <a:solidFill>
                  <a:srgbClr val="FF0000"/>
                </a:solidFill>
                <a:latin typeface="Fuzzy Bubbles" pitchFamily="2" charset="0"/>
              </a:rPr>
              <a:t> Component </a:t>
            </a:r>
            <a:endParaRPr lang="vi-VN" b="1" dirty="0">
              <a:solidFill>
                <a:srgbClr val="FF0000"/>
              </a:solidFill>
              <a:latin typeface="Fuzzy Bubbl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348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B5FDB-B7B9-139F-5A3F-B20F9A06C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1BE2D8F7-8208-0AED-04D2-C46AEAF6ABA3}"/>
              </a:ext>
            </a:extLst>
          </p:cNvPr>
          <p:cNvSpPr/>
          <p:nvPr/>
        </p:nvSpPr>
        <p:spPr>
          <a:xfrm>
            <a:off x="-484095" y="-304801"/>
            <a:ext cx="12955495" cy="7581901"/>
          </a:xfrm>
          <a:prstGeom prst="roundRect">
            <a:avLst>
              <a:gd name="adj" fmla="val 1111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C</a:t>
            </a:r>
            <a:r>
              <a:rPr lang="vi-VN" b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Hình chữ nhật: Góc Tròn 2">
            <a:extLst>
              <a:ext uri="{FF2B5EF4-FFF2-40B4-BE49-F238E27FC236}">
                <a16:creationId xmlns:a16="http://schemas.microsoft.com/office/drawing/2014/main" id="{8D02637A-5C7D-4F3B-8EA9-DAF0ABD9EB93}"/>
              </a:ext>
            </a:extLst>
          </p:cNvPr>
          <p:cNvSpPr/>
          <p:nvPr/>
        </p:nvSpPr>
        <p:spPr>
          <a:xfrm>
            <a:off x="995423" y="231495"/>
            <a:ext cx="10762885" cy="8168084"/>
          </a:xfrm>
          <a:prstGeom prst="roundRect">
            <a:avLst>
              <a:gd name="adj" fmla="val 611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800" b="1" dirty="0">
              <a:solidFill>
                <a:schemeClr val="tx1"/>
              </a:solidFill>
              <a:latin typeface="Fuzzy Bubbles" pitchFamily="2" charset="0"/>
            </a:endParaRPr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626F0D30-8988-528A-2BCC-63E8D31F9900}"/>
              </a:ext>
            </a:extLst>
          </p:cNvPr>
          <p:cNvSpPr/>
          <p:nvPr/>
        </p:nvSpPr>
        <p:spPr>
          <a:xfrm>
            <a:off x="-229949" y="1141532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8E4570D0-364C-587F-F5F6-DB338BE756AF}"/>
              </a:ext>
            </a:extLst>
          </p:cNvPr>
          <p:cNvSpPr/>
          <p:nvPr/>
        </p:nvSpPr>
        <p:spPr>
          <a:xfrm>
            <a:off x="-229949" y="2842746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E91E67D4-AD4E-19A7-31D2-A39C00884841}"/>
              </a:ext>
            </a:extLst>
          </p:cNvPr>
          <p:cNvSpPr/>
          <p:nvPr/>
        </p:nvSpPr>
        <p:spPr>
          <a:xfrm>
            <a:off x="-229949" y="4543960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45">
            <a:extLst>
              <a:ext uri="{FF2B5EF4-FFF2-40B4-BE49-F238E27FC236}">
                <a16:creationId xmlns:a16="http://schemas.microsoft.com/office/drawing/2014/main" id="{5F38AF43-5064-8900-F7A8-54BBD65ED03E}"/>
              </a:ext>
            </a:extLst>
          </p:cNvPr>
          <p:cNvSpPr txBox="1"/>
          <p:nvPr/>
        </p:nvSpPr>
        <p:spPr>
          <a:xfrm>
            <a:off x="14550419" y="-6608618"/>
            <a:ext cx="2347728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chemeClr val="accent4">
                    <a:lumMod val="50000"/>
                    <a:alpha val="0"/>
                  </a:schemeClr>
                </a:solidFill>
              </a:rPr>
              <a:t>NỘI DUNG 1</a:t>
            </a:r>
          </a:p>
        </p:txBody>
      </p:sp>
      <p:sp>
        <p:nvSpPr>
          <p:cNvPr id="20" name="Hình Bầu dục 46">
            <a:extLst>
              <a:ext uri="{FF2B5EF4-FFF2-40B4-BE49-F238E27FC236}">
                <a16:creationId xmlns:a16="http://schemas.microsoft.com/office/drawing/2014/main" id="{481139FE-E1CF-D673-9C1A-E602DFD7B4C6}"/>
              </a:ext>
            </a:extLst>
          </p:cNvPr>
          <p:cNvSpPr/>
          <p:nvPr/>
        </p:nvSpPr>
        <p:spPr>
          <a:xfrm>
            <a:off x="12786638" y="7607270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Freeform 30">
            <a:extLst>
              <a:ext uri="{FF2B5EF4-FFF2-40B4-BE49-F238E27FC236}">
                <a16:creationId xmlns:a16="http://schemas.microsoft.com/office/drawing/2014/main" id="{7290D6FA-1143-D2AB-E2EC-44203C517048}"/>
              </a:ext>
            </a:extLst>
          </p:cNvPr>
          <p:cNvSpPr/>
          <p:nvPr/>
        </p:nvSpPr>
        <p:spPr>
          <a:xfrm>
            <a:off x="1113676" y="1085668"/>
            <a:ext cx="4982324" cy="2560781"/>
          </a:xfrm>
          <a:custGeom>
            <a:avLst/>
            <a:gdLst/>
            <a:ahLst/>
            <a:cxnLst/>
            <a:rect l="l" t="t" r="r" b="b"/>
            <a:pathLst>
              <a:path w="1627809" h="660400">
                <a:moveTo>
                  <a:pt x="1503348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503349" y="0"/>
                </a:lnTo>
                <a:cubicBezTo>
                  <a:pt x="1571928" y="0"/>
                  <a:pt x="1627809" y="55880"/>
                  <a:pt x="1627809" y="124460"/>
                </a:cubicBezTo>
                <a:lnTo>
                  <a:pt x="1627809" y="535940"/>
                </a:lnTo>
                <a:cubicBezTo>
                  <a:pt x="1627809" y="604520"/>
                  <a:pt x="1571928" y="660400"/>
                  <a:pt x="1503349" y="66040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sz="1600" b="1" dirty="0">
              <a:solidFill>
                <a:srgbClr val="FF0000"/>
              </a:solidFill>
              <a:latin typeface="Fuzzy Bubbles" pitchFamily="2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Dễ bảo trì: Sửa một nơi, thay đổi khắp nơi. 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Tổ chức code tốt hơn: Phân chia giao diện thành các phần nhỏ, dễ quản lý. 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Tối ưu hiệu suất: Hạn chế việc render lại không cần thiết.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</p:txBody>
      </p:sp>
      <p:sp>
        <p:nvSpPr>
          <p:cNvPr id="11" name="Hộp Văn bản 5">
            <a:extLst>
              <a:ext uri="{FF2B5EF4-FFF2-40B4-BE49-F238E27FC236}">
                <a16:creationId xmlns:a16="http://schemas.microsoft.com/office/drawing/2014/main" id="{6162ED51-9A30-1407-8C6A-7DF051B1780A}"/>
              </a:ext>
            </a:extLst>
          </p:cNvPr>
          <p:cNvSpPr txBox="1">
            <a:spLocks/>
          </p:cNvSpPr>
          <p:nvPr/>
        </p:nvSpPr>
        <p:spPr>
          <a:xfrm>
            <a:off x="1113676" y="416301"/>
            <a:ext cx="414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Fuzzy Bubbles" pitchFamily="2" charset="0"/>
              </a:rPr>
              <a:t>2.1. </a:t>
            </a:r>
            <a:r>
              <a:rPr lang="en-US" b="1" dirty="0" err="1">
                <a:solidFill>
                  <a:srgbClr val="FF0000"/>
                </a:solidFill>
                <a:latin typeface="Fuzzy Bubbles" pitchFamily="2" charset="0"/>
              </a:rPr>
              <a:t>Tính</a:t>
            </a:r>
            <a:r>
              <a:rPr lang="en-US" b="1" dirty="0">
                <a:solidFill>
                  <a:srgbClr val="FF0000"/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Fuzzy Bubbles" pitchFamily="2" charset="0"/>
              </a:rPr>
              <a:t>tái</a:t>
            </a:r>
            <a:r>
              <a:rPr lang="en-US" b="1" dirty="0">
                <a:solidFill>
                  <a:srgbClr val="FF0000"/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Fuzzy Bubbles" pitchFamily="2" charset="0"/>
              </a:rPr>
              <a:t>sử</a:t>
            </a:r>
            <a:r>
              <a:rPr lang="en-US" b="1" dirty="0">
                <a:solidFill>
                  <a:srgbClr val="FF0000"/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Fuzzy Bubbles" pitchFamily="2" charset="0"/>
              </a:rPr>
              <a:t>dụng</a:t>
            </a:r>
            <a:r>
              <a:rPr lang="en-US" b="1" dirty="0">
                <a:solidFill>
                  <a:srgbClr val="FF0000"/>
                </a:solidFill>
                <a:latin typeface="Fuzzy Bubbles" pitchFamily="2" charset="0"/>
              </a:rPr>
              <a:t> Component </a:t>
            </a:r>
            <a:endParaRPr lang="vi-VN" b="1" dirty="0">
              <a:solidFill>
                <a:srgbClr val="FF0000"/>
              </a:solidFill>
              <a:latin typeface="Fuzzy Bubbles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F6115E-249B-C1A9-EF18-9FC6CD983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146" y="1713889"/>
            <a:ext cx="5068007" cy="16004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8E9776-A4DA-851D-0BCA-A3FA9ACB2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866" y="4653655"/>
            <a:ext cx="9288139" cy="9741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 descr="A red arrow pointing up&#10;&#10;Description automatically generated">
            <a:extLst>
              <a:ext uri="{FF2B5EF4-FFF2-40B4-BE49-F238E27FC236}">
                <a16:creationId xmlns:a16="http://schemas.microsoft.com/office/drawing/2014/main" id="{32337802-7779-C254-0A8D-B100453B4B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27036">
            <a:off x="8060433" y="2948951"/>
            <a:ext cx="1673854" cy="167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26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!! text 10">
            <a:extLst>
              <a:ext uri="{FF2B5EF4-FFF2-40B4-BE49-F238E27FC236}">
                <a16:creationId xmlns:a16="http://schemas.microsoft.com/office/drawing/2014/main" id="{B46CCC88-62E7-4AB0-9797-E2DAB423C226}"/>
              </a:ext>
            </a:extLst>
          </p:cNvPr>
          <p:cNvSpPr txBox="1"/>
          <p:nvPr/>
        </p:nvSpPr>
        <p:spPr>
          <a:xfrm>
            <a:off x="3670331" y="4097983"/>
            <a:ext cx="48513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rgbClr val="430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4400" b="1" dirty="0">
                <a:solidFill>
                  <a:srgbClr val="430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3</a:t>
            </a:r>
            <a:endParaRPr lang="en-MY" sz="4400" b="1" dirty="0">
              <a:solidFill>
                <a:srgbClr val="430F8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!! text 10">
            <a:extLst>
              <a:ext uri="{FF2B5EF4-FFF2-40B4-BE49-F238E27FC236}">
                <a16:creationId xmlns:a16="http://schemas.microsoft.com/office/drawing/2014/main" id="{BDCB7D1E-46B2-4EA5-856A-365CB9B720BA}"/>
              </a:ext>
            </a:extLst>
          </p:cNvPr>
          <p:cNvSpPr txBox="1"/>
          <p:nvPr/>
        </p:nvSpPr>
        <p:spPr>
          <a:xfrm>
            <a:off x="3670331" y="4818440"/>
            <a:ext cx="4851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430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400" dirty="0">
                <a:solidFill>
                  <a:srgbClr val="430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30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400" dirty="0">
                <a:solidFill>
                  <a:srgbClr val="430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30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</a:t>
            </a:r>
            <a:r>
              <a:rPr lang="en-US" sz="2400" dirty="0">
                <a:solidFill>
                  <a:srgbClr val="430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30F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họa</a:t>
            </a:r>
            <a:endParaRPr lang="en-MY" sz="2400" dirty="0">
              <a:solidFill>
                <a:srgbClr val="430F8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18388FB-917C-1AA4-A896-37B175D3090D}"/>
              </a:ext>
            </a:extLst>
          </p:cNvPr>
          <p:cNvSpPr/>
          <p:nvPr/>
        </p:nvSpPr>
        <p:spPr>
          <a:xfrm rot="18209734">
            <a:off x="12022256" y="-3949912"/>
            <a:ext cx="1045067" cy="981706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42">
            <a:extLst>
              <a:ext uri="{FF2B5EF4-FFF2-40B4-BE49-F238E27FC236}">
                <a16:creationId xmlns:a16="http://schemas.microsoft.com/office/drawing/2014/main" id="{B822AE25-8741-83ED-C92C-960CCB66CAE1}"/>
              </a:ext>
            </a:extLst>
          </p:cNvPr>
          <p:cNvSpPr/>
          <p:nvPr/>
        </p:nvSpPr>
        <p:spPr>
          <a:xfrm rot="2019715">
            <a:off x="15153639" y="-3969944"/>
            <a:ext cx="923000" cy="948629"/>
          </a:xfrm>
          <a:prstGeom prst="rect">
            <a:avLst/>
          </a:prstGeom>
          <a:solidFill>
            <a:schemeClr val="accent4">
              <a:lumMod val="75000"/>
              <a:alpha val="0"/>
            </a:schemeClr>
          </a:solidFill>
          <a:ln w="38100"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TextBox 45">
            <a:extLst>
              <a:ext uri="{FF2B5EF4-FFF2-40B4-BE49-F238E27FC236}">
                <a16:creationId xmlns:a16="http://schemas.microsoft.com/office/drawing/2014/main" id="{7D11FFF2-EDE7-D117-A085-BB84051CA56B}"/>
              </a:ext>
            </a:extLst>
          </p:cNvPr>
          <p:cNvSpPr txBox="1"/>
          <p:nvPr/>
        </p:nvSpPr>
        <p:spPr>
          <a:xfrm>
            <a:off x="14550419" y="-6608618"/>
            <a:ext cx="2347728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chemeClr val="accent4">
                    <a:lumMod val="50000"/>
                    <a:alpha val="0"/>
                  </a:schemeClr>
                </a:solidFill>
              </a:rPr>
              <a:t>NỘI DUNG 1</a:t>
            </a:r>
          </a:p>
        </p:txBody>
      </p:sp>
      <p:pic>
        <p:nvPicPr>
          <p:cNvPr id="4" name="Picture 3" descr="A paper and a pencil&#10;&#10;Description automatically generated">
            <a:extLst>
              <a:ext uri="{FF2B5EF4-FFF2-40B4-BE49-F238E27FC236}">
                <a16:creationId xmlns:a16="http://schemas.microsoft.com/office/drawing/2014/main" id="{B5C1D652-7640-0AE6-A709-1BA52D8C9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197" y="3071753"/>
            <a:ext cx="1334006" cy="133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9242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Nhóm 21">
            <a:extLst>
              <a:ext uri="{FF2B5EF4-FFF2-40B4-BE49-F238E27FC236}">
                <a16:creationId xmlns:a16="http://schemas.microsoft.com/office/drawing/2014/main" id="{7B0CCB11-D359-42C4-B386-AF315AE5C996}"/>
              </a:ext>
            </a:extLst>
          </p:cNvPr>
          <p:cNvGrpSpPr/>
          <p:nvPr/>
        </p:nvGrpSpPr>
        <p:grpSpPr>
          <a:xfrm>
            <a:off x="4563626" y="3564343"/>
            <a:ext cx="3261545" cy="1175657"/>
            <a:chOff x="4563626" y="3564343"/>
            <a:chExt cx="3261545" cy="1175657"/>
          </a:xfrm>
        </p:grpSpPr>
        <p:sp>
          <p:nvSpPr>
            <p:cNvPr id="7" name="Hình chữ nhật: Góc Tròn 6">
              <a:extLst>
                <a:ext uri="{FF2B5EF4-FFF2-40B4-BE49-F238E27FC236}">
                  <a16:creationId xmlns:a16="http://schemas.microsoft.com/office/drawing/2014/main" id="{C8B3C578-AC45-411C-AEE3-BD3FD6485515}"/>
                </a:ext>
              </a:extLst>
            </p:cNvPr>
            <p:cNvSpPr/>
            <p:nvPr/>
          </p:nvSpPr>
          <p:spPr>
            <a:xfrm>
              <a:off x="4563626" y="3564343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9DD7F2E1-9BCC-4681-AE14-9A8BE73C9AA8}"/>
                </a:ext>
              </a:extLst>
            </p:cNvPr>
            <p:cNvSpPr txBox="1"/>
            <p:nvPr/>
          </p:nvSpPr>
          <p:spPr>
            <a:xfrm>
              <a:off x="4563626" y="3913801"/>
              <a:ext cx="3163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Khuất</a:t>
              </a:r>
              <a:r>
                <a:rPr lang="en-US" sz="24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 Văn </a:t>
              </a:r>
              <a:r>
                <a:rPr lang="en-US" sz="2400" b="1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Trường</a:t>
              </a:r>
              <a:endParaRPr lang="vi-VN" sz="2400" b="1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199FE1BC-84CF-45F2-A497-226CF91B69BA}"/>
              </a:ext>
            </a:extLst>
          </p:cNvPr>
          <p:cNvSpPr txBox="1"/>
          <p:nvPr/>
        </p:nvSpPr>
        <p:spPr>
          <a:xfrm>
            <a:off x="4098089" y="2189028"/>
            <a:ext cx="399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accent4">
                    <a:lumMod val="50000"/>
                  </a:schemeClr>
                </a:solidFill>
              </a:rPr>
              <a:t>Nhóm</a:t>
            </a:r>
            <a:r>
              <a:rPr lang="en-US" sz="4000" b="1" dirty="0">
                <a:solidFill>
                  <a:schemeClr val="accent4">
                    <a:lumMod val="50000"/>
                  </a:schemeClr>
                </a:solidFill>
              </a:rPr>
              <a:t> 14</a:t>
            </a:r>
            <a:endParaRPr lang="vi-VN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57B93D9D-EB6C-4494-B9F2-97BAE41CE204}"/>
              </a:ext>
            </a:extLst>
          </p:cNvPr>
          <p:cNvSpPr txBox="1"/>
          <p:nvPr/>
        </p:nvSpPr>
        <p:spPr>
          <a:xfrm>
            <a:off x="4465225" y="3021525"/>
            <a:ext cx="3261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NỀN TẢNG PHÁT TRIỂN WEB</a:t>
            </a:r>
            <a:endParaRPr lang="vi-VN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67AF00B3-358E-4D7D-BDA7-BDEC25365FF2}"/>
              </a:ext>
            </a:extLst>
          </p:cNvPr>
          <p:cNvSpPr/>
          <p:nvPr/>
        </p:nvSpPr>
        <p:spPr>
          <a:xfrm>
            <a:off x="716684" y="913324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72E7884E-33A1-4123-8FC3-A2BDF8325B3A}"/>
              </a:ext>
            </a:extLst>
          </p:cNvPr>
          <p:cNvSpPr txBox="1"/>
          <p:nvPr/>
        </p:nvSpPr>
        <p:spPr>
          <a:xfrm>
            <a:off x="540860" y="-5481931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>
                <a:solidFill>
                  <a:schemeClr val="accent4">
                    <a:lumMod val="50000"/>
                  </a:schemeClr>
                </a:solidFill>
              </a:rPr>
              <a:t>MÔN HỌC THUYẾT TRÌNH </a:t>
            </a:r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A9D3AE8C-CC8B-4DCF-81C2-890839B178D8}"/>
              </a:ext>
            </a:extLst>
          </p:cNvPr>
          <p:cNvSpPr txBox="1"/>
          <p:nvPr/>
        </p:nvSpPr>
        <p:spPr>
          <a:xfrm>
            <a:off x="540860" y="-2622433"/>
            <a:ext cx="295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chemeClr val="accent4">
                    <a:lumMod val="50000"/>
                  </a:schemeClr>
                </a:solidFill>
              </a:rPr>
              <a:t>Chủ đề thuyết trình </a:t>
            </a:r>
          </a:p>
        </p:txBody>
      </p:sp>
      <p:sp>
        <p:nvSpPr>
          <p:cNvPr id="44" name="Hình chữ nhật 43">
            <a:extLst>
              <a:ext uri="{FF2B5EF4-FFF2-40B4-BE49-F238E27FC236}">
                <a16:creationId xmlns:a16="http://schemas.microsoft.com/office/drawing/2014/main" id="{1CF75B89-C83E-4898-9D65-FD3B0E2B9177}"/>
              </a:ext>
            </a:extLst>
          </p:cNvPr>
          <p:cNvSpPr/>
          <p:nvPr/>
        </p:nvSpPr>
        <p:spPr>
          <a:xfrm>
            <a:off x="716684" y="11921540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5" name="Hình chữ nhật 44">
            <a:extLst>
              <a:ext uri="{FF2B5EF4-FFF2-40B4-BE49-F238E27FC236}">
                <a16:creationId xmlns:a16="http://schemas.microsoft.com/office/drawing/2014/main" id="{33B837AE-4A6A-4839-9141-5E71B5D3947C}"/>
              </a:ext>
            </a:extLst>
          </p:cNvPr>
          <p:cNvSpPr/>
          <p:nvPr/>
        </p:nvSpPr>
        <p:spPr>
          <a:xfrm>
            <a:off x="716684" y="1435061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6" name="Hình chữ nhật 45">
            <a:extLst>
              <a:ext uri="{FF2B5EF4-FFF2-40B4-BE49-F238E27FC236}">
                <a16:creationId xmlns:a16="http://schemas.microsoft.com/office/drawing/2014/main" id="{CA1A900D-9AF3-474E-872F-2B8B62301F61}"/>
              </a:ext>
            </a:extLst>
          </p:cNvPr>
          <p:cNvSpPr/>
          <p:nvPr/>
        </p:nvSpPr>
        <p:spPr>
          <a:xfrm>
            <a:off x="716684" y="16654176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grpSp>
        <p:nvGrpSpPr>
          <p:cNvPr id="5" name="Nhóm 4">
            <a:extLst>
              <a:ext uri="{FF2B5EF4-FFF2-40B4-BE49-F238E27FC236}">
                <a16:creationId xmlns:a16="http://schemas.microsoft.com/office/drawing/2014/main" id="{C1EDF187-8F1A-47F1-BAC1-308B6FA7DCE2}"/>
              </a:ext>
            </a:extLst>
          </p:cNvPr>
          <p:cNvGrpSpPr/>
          <p:nvPr/>
        </p:nvGrpSpPr>
        <p:grpSpPr>
          <a:xfrm>
            <a:off x="6606778" y="8185085"/>
            <a:ext cx="2210551" cy="2638295"/>
            <a:chOff x="6606778" y="8185085"/>
            <a:chExt cx="2210551" cy="2638295"/>
          </a:xfrm>
        </p:grpSpPr>
        <p:sp>
          <p:nvSpPr>
            <p:cNvPr id="47" name="Hình chữ nhật 46">
              <a:extLst>
                <a:ext uri="{FF2B5EF4-FFF2-40B4-BE49-F238E27FC236}">
                  <a16:creationId xmlns:a16="http://schemas.microsoft.com/office/drawing/2014/main" id="{6D55A046-467F-496B-9CBB-CB21F27C2819}"/>
                </a:ext>
              </a:extLst>
            </p:cNvPr>
            <p:cNvSpPr/>
            <p:nvPr/>
          </p:nvSpPr>
          <p:spPr>
            <a:xfrm>
              <a:off x="6723058" y="8294516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0" name="Hình chữ nhật 49">
              <a:extLst>
                <a:ext uri="{FF2B5EF4-FFF2-40B4-BE49-F238E27FC236}">
                  <a16:creationId xmlns:a16="http://schemas.microsoft.com/office/drawing/2014/main" id="{B544C1F8-321D-4292-980A-321F7E454CED}"/>
                </a:ext>
              </a:extLst>
            </p:cNvPr>
            <p:cNvSpPr/>
            <p:nvPr/>
          </p:nvSpPr>
          <p:spPr>
            <a:xfrm>
              <a:off x="6606778" y="8185085"/>
              <a:ext cx="2094271" cy="25288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6" name="Nhóm 5">
            <a:extLst>
              <a:ext uri="{FF2B5EF4-FFF2-40B4-BE49-F238E27FC236}">
                <a16:creationId xmlns:a16="http://schemas.microsoft.com/office/drawing/2014/main" id="{26F7D100-2DA7-413B-9668-1891EB1EB918}"/>
              </a:ext>
            </a:extLst>
          </p:cNvPr>
          <p:cNvGrpSpPr/>
          <p:nvPr/>
        </p:nvGrpSpPr>
        <p:grpSpPr>
          <a:xfrm>
            <a:off x="9202577" y="11632415"/>
            <a:ext cx="2210549" cy="2638295"/>
            <a:chOff x="9202577" y="11632415"/>
            <a:chExt cx="2210549" cy="2638295"/>
          </a:xfrm>
        </p:grpSpPr>
        <p:sp>
          <p:nvSpPr>
            <p:cNvPr id="49" name="Hình chữ nhật 48">
              <a:extLst>
                <a:ext uri="{FF2B5EF4-FFF2-40B4-BE49-F238E27FC236}">
                  <a16:creationId xmlns:a16="http://schemas.microsoft.com/office/drawing/2014/main" id="{5CED7D7E-75CA-4665-8486-D223D437D19A}"/>
                </a:ext>
              </a:extLst>
            </p:cNvPr>
            <p:cNvSpPr/>
            <p:nvPr/>
          </p:nvSpPr>
          <p:spPr>
            <a:xfrm>
              <a:off x="9318855" y="11741846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1" name="Hình chữ nhật 50">
              <a:extLst>
                <a:ext uri="{FF2B5EF4-FFF2-40B4-BE49-F238E27FC236}">
                  <a16:creationId xmlns:a16="http://schemas.microsoft.com/office/drawing/2014/main" id="{A6810AB0-81A4-45DA-B45B-F8EB8DC4C280}"/>
                </a:ext>
              </a:extLst>
            </p:cNvPr>
            <p:cNvSpPr/>
            <p:nvPr/>
          </p:nvSpPr>
          <p:spPr>
            <a:xfrm>
              <a:off x="9202577" y="11632415"/>
              <a:ext cx="2094271" cy="2528864"/>
            </a:xfrm>
            <a:prstGeom prst="rect">
              <a:avLst/>
            </a:prstGeom>
            <a:solidFill>
              <a:srgbClr val="81D6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4" name="Nhóm 23">
            <a:extLst>
              <a:ext uri="{FF2B5EF4-FFF2-40B4-BE49-F238E27FC236}">
                <a16:creationId xmlns:a16="http://schemas.microsoft.com/office/drawing/2014/main" id="{54696423-580E-448F-A3B6-E3EEB886CB66}"/>
              </a:ext>
            </a:extLst>
          </p:cNvPr>
          <p:cNvGrpSpPr/>
          <p:nvPr/>
        </p:nvGrpSpPr>
        <p:grpSpPr>
          <a:xfrm>
            <a:off x="9391135" y="21963250"/>
            <a:ext cx="2210551" cy="2655924"/>
            <a:chOff x="9391135" y="21963250"/>
            <a:chExt cx="2210551" cy="2655924"/>
          </a:xfrm>
        </p:grpSpPr>
        <p:sp>
          <p:nvSpPr>
            <p:cNvPr id="48" name="Hình chữ nhật 47">
              <a:extLst>
                <a:ext uri="{FF2B5EF4-FFF2-40B4-BE49-F238E27FC236}">
                  <a16:creationId xmlns:a16="http://schemas.microsoft.com/office/drawing/2014/main" id="{92B9D1C9-A86D-4C80-94C5-B70D0D375B03}"/>
                </a:ext>
              </a:extLst>
            </p:cNvPr>
            <p:cNvSpPr/>
            <p:nvPr/>
          </p:nvSpPr>
          <p:spPr>
            <a:xfrm>
              <a:off x="9507415" y="22090310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2" name="Hình chữ nhật 51">
              <a:extLst>
                <a:ext uri="{FF2B5EF4-FFF2-40B4-BE49-F238E27FC236}">
                  <a16:creationId xmlns:a16="http://schemas.microsoft.com/office/drawing/2014/main" id="{63B1520F-7B82-4439-B4DD-0583AD19364B}"/>
                </a:ext>
              </a:extLst>
            </p:cNvPr>
            <p:cNvSpPr/>
            <p:nvPr/>
          </p:nvSpPr>
          <p:spPr>
            <a:xfrm>
              <a:off x="9391135" y="21963250"/>
              <a:ext cx="2094271" cy="25288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8A272B54-C2F7-434E-92D9-61500B130220}"/>
              </a:ext>
            </a:extLst>
          </p:cNvPr>
          <p:cNvGrpSpPr/>
          <p:nvPr/>
        </p:nvGrpSpPr>
        <p:grpSpPr>
          <a:xfrm>
            <a:off x="6827573" y="15645498"/>
            <a:ext cx="2210551" cy="2638295"/>
            <a:chOff x="6827573" y="15645498"/>
            <a:chExt cx="2210551" cy="2638295"/>
          </a:xfrm>
        </p:grpSpPr>
        <p:sp>
          <p:nvSpPr>
            <p:cNvPr id="53" name="Hình chữ nhật 52">
              <a:extLst>
                <a:ext uri="{FF2B5EF4-FFF2-40B4-BE49-F238E27FC236}">
                  <a16:creationId xmlns:a16="http://schemas.microsoft.com/office/drawing/2014/main" id="{840BB8FF-8A30-40C7-8EE0-21DB8380CBF6}"/>
                </a:ext>
              </a:extLst>
            </p:cNvPr>
            <p:cNvSpPr/>
            <p:nvPr/>
          </p:nvSpPr>
          <p:spPr>
            <a:xfrm>
              <a:off x="6943853" y="15754929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4" name="Hình chữ nhật 53">
              <a:extLst>
                <a:ext uri="{FF2B5EF4-FFF2-40B4-BE49-F238E27FC236}">
                  <a16:creationId xmlns:a16="http://schemas.microsoft.com/office/drawing/2014/main" id="{45A5D125-34BD-4E18-8B1C-4D7185E13A8B}"/>
                </a:ext>
              </a:extLst>
            </p:cNvPr>
            <p:cNvSpPr/>
            <p:nvPr/>
          </p:nvSpPr>
          <p:spPr>
            <a:xfrm>
              <a:off x="6827573" y="15645498"/>
              <a:ext cx="2094271" cy="25288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55" name="Hộp Văn bản 54">
            <a:extLst>
              <a:ext uri="{FF2B5EF4-FFF2-40B4-BE49-F238E27FC236}">
                <a16:creationId xmlns:a16="http://schemas.microsoft.com/office/drawing/2014/main" id="{7A657942-D511-4E53-A319-D19D7BF5425C}"/>
              </a:ext>
            </a:extLst>
          </p:cNvPr>
          <p:cNvSpPr txBox="1"/>
          <p:nvPr/>
        </p:nvSpPr>
        <p:spPr>
          <a:xfrm>
            <a:off x="834183" y="9333296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1</a:t>
            </a:r>
          </a:p>
        </p:txBody>
      </p:sp>
      <p:sp>
        <p:nvSpPr>
          <p:cNvPr id="56" name="Hộp Văn bản 55">
            <a:extLst>
              <a:ext uri="{FF2B5EF4-FFF2-40B4-BE49-F238E27FC236}">
                <a16:creationId xmlns:a16="http://schemas.microsoft.com/office/drawing/2014/main" id="{3C164530-D855-49A1-836E-8993B6CF72EA}"/>
              </a:ext>
            </a:extLst>
          </p:cNvPr>
          <p:cNvSpPr txBox="1"/>
          <p:nvPr/>
        </p:nvSpPr>
        <p:spPr>
          <a:xfrm>
            <a:off x="834182" y="12145233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57" name="Hộp Văn bản 56">
            <a:extLst>
              <a:ext uri="{FF2B5EF4-FFF2-40B4-BE49-F238E27FC236}">
                <a16:creationId xmlns:a16="http://schemas.microsoft.com/office/drawing/2014/main" id="{E38AD1BA-11E3-40B3-AD7C-184244241F17}"/>
              </a:ext>
            </a:extLst>
          </p:cNvPr>
          <p:cNvSpPr txBox="1"/>
          <p:nvPr/>
        </p:nvSpPr>
        <p:spPr>
          <a:xfrm>
            <a:off x="857757" y="14552460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3</a:t>
            </a:r>
          </a:p>
        </p:txBody>
      </p:sp>
      <p:sp>
        <p:nvSpPr>
          <p:cNvPr id="58" name="Hộp Văn bản 57">
            <a:extLst>
              <a:ext uri="{FF2B5EF4-FFF2-40B4-BE49-F238E27FC236}">
                <a16:creationId xmlns:a16="http://schemas.microsoft.com/office/drawing/2014/main" id="{069F4731-9B12-4167-A8AB-F9AACF53D348}"/>
              </a:ext>
            </a:extLst>
          </p:cNvPr>
          <p:cNvSpPr txBox="1"/>
          <p:nvPr/>
        </p:nvSpPr>
        <p:spPr>
          <a:xfrm>
            <a:off x="857757" y="16856025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4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4EE453A5-72D4-EB1A-8BEF-27D3C9429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710" y="342349"/>
            <a:ext cx="1954561" cy="162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paper with a pencil and a light bulb&#10;&#10;Description automatically generated">
            <a:extLst>
              <a:ext uri="{FF2B5EF4-FFF2-40B4-BE49-F238E27FC236}">
                <a16:creationId xmlns:a16="http://schemas.microsoft.com/office/drawing/2014/main" id="{77AA2AFB-DDC9-3750-7497-137700AAD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378" y="8415461"/>
            <a:ext cx="2075069" cy="2075069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A8DA0FC-D1CA-06ED-196A-7035486C6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46" y="15867281"/>
            <a:ext cx="2085298" cy="2085298"/>
          </a:xfrm>
          <a:prstGeom prst="rect">
            <a:avLst/>
          </a:prstGeom>
        </p:spPr>
      </p:pic>
      <p:pic>
        <p:nvPicPr>
          <p:cNvPr id="13" name="Picture 12" descr="A computer with a light bulb and gears&#10;&#10;Description automatically generated">
            <a:extLst>
              <a:ext uri="{FF2B5EF4-FFF2-40B4-BE49-F238E27FC236}">
                <a16:creationId xmlns:a16="http://schemas.microsoft.com/office/drawing/2014/main" id="{58F55C66-AA08-CC47-7F9C-6892EAA8A2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716" y="11921540"/>
            <a:ext cx="2094271" cy="2094271"/>
          </a:xfrm>
          <a:prstGeom prst="rect">
            <a:avLst/>
          </a:prstGeom>
        </p:spPr>
      </p:pic>
      <p:pic>
        <p:nvPicPr>
          <p:cNvPr id="14" name="Picture 13" descr="A computer screen with colorful text&#10;&#10;Description automatically generated">
            <a:extLst>
              <a:ext uri="{FF2B5EF4-FFF2-40B4-BE49-F238E27FC236}">
                <a16:creationId xmlns:a16="http://schemas.microsoft.com/office/drawing/2014/main" id="{7DC72A98-3BB8-7D4D-0B3C-33559865CC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549" y="22284753"/>
            <a:ext cx="1885857" cy="1885857"/>
          </a:xfrm>
          <a:prstGeom prst="rect">
            <a:avLst/>
          </a:prstGeom>
        </p:spPr>
      </p:pic>
      <p:sp>
        <p:nvSpPr>
          <p:cNvPr id="15" name="Hộp Văn bản 8">
            <a:extLst>
              <a:ext uri="{FF2B5EF4-FFF2-40B4-BE49-F238E27FC236}">
                <a16:creationId xmlns:a16="http://schemas.microsoft.com/office/drawing/2014/main" id="{F207E8CC-EC5A-4F50-20D1-297F6B5E8812}"/>
              </a:ext>
            </a:extLst>
          </p:cNvPr>
          <p:cNvSpPr txBox="1"/>
          <p:nvPr/>
        </p:nvSpPr>
        <p:spPr>
          <a:xfrm>
            <a:off x="-5567423" y="1082033"/>
            <a:ext cx="5567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solidFill>
                  <a:schemeClr val="accent4">
                    <a:lumMod val="50000"/>
                  </a:schemeClr>
                </a:solidFill>
              </a:rPr>
              <a:t>Khởi</a:t>
            </a:r>
            <a:r>
              <a:rPr lang="es-E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4">
                    <a:lumMod val="50000"/>
                  </a:schemeClr>
                </a:solidFill>
              </a:rPr>
              <a:t>tạo</a:t>
            </a:r>
            <a:r>
              <a:rPr lang="es-E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4">
                    <a:lumMod val="50000"/>
                  </a:schemeClr>
                </a:solidFill>
              </a:rPr>
              <a:t>dự</a:t>
            </a:r>
            <a:r>
              <a:rPr lang="es-E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4">
                    <a:lumMod val="50000"/>
                  </a:schemeClr>
                </a:solidFill>
              </a:rPr>
              <a:t>án</a:t>
            </a:r>
            <a:r>
              <a:rPr lang="es-ES" sz="2400" b="1" dirty="0">
                <a:solidFill>
                  <a:schemeClr val="accent4">
                    <a:lumMod val="50000"/>
                  </a:schemeClr>
                </a:solidFill>
              </a:rPr>
              <a:t> &amp; </a:t>
            </a:r>
            <a:r>
              <a:rPr lang="es-ES" sz="2400" b="1" dirty="0" err="1">
                <a:solidFill>
                  <a:schemeClr val="accent4">
                    <a:lumMod val="50000"/>
                  </a:schemeClr>
                </a:solidFill>
              </a:rPr>
              <a:t>Cấu</a:t>
            </a:r>
            <a:r>
              <a:rPr lang="es-E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4">
                    <a:lumMod val="50000"/>
                  </a:schemeClr>
                </a:solidFill>
              </a:rPr>
              <a:t>trúc</a:t>
            </a:r>
            <a:r>
              <a:rPr lang="es-E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4">
                    <a:lumMod val="50000"/>
                  </a:schemeClr>
                </a:solidFill>
              </a:rPr>
              <a:t>Components</a:t>
            </a:r>
            <a:endParaRPr lang="vi-VN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693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Hình chữ nhật: Góc Tròn 30">
            <a:extLst>
              <a:ext uri="{FF2B5EF4-FFF2-40B4-BE49-F238E27FC236}">
                <a16:creationId xmlns:a16="http://schemas.microsoft.com/office/drawing/2014/main" id="{CA309FFA-A14D-4E69-96CA-89D8A796AB14}"/>
              </a:ext>
            </a:extLst>
          </p:cNvPr>
          <p:cNvSpPr/>
          <p:nvPr/>
        </p:nvSpPr>
        <p:spPr>
          <a:xfrm>
            <a:off x="-220259" y="-361725"/>
            <a:ext cx="13089131" cy="7581449"/>
          </a:xfrm>
          <a:prstGeom prst="roundRect">
            <a:avLst>
              <a:gd name="adj" fmla="val 858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 dirty="0"/>
          </a:p>
        </p:txBody>
      </p:sp>
      <p:sp>
        <p:nvSpPr>
          <p:cNvPr id="19" name="Rectangle: Rounded Corners 1">
            <a:extLst>
              <a:ext uri="{FF2B5EF4-FFF2-40B4-BE49-F238E27FC236}">
                <a16:creationId xmlns:a16="http://schemas.microsoft.com/office/drawing/2014/main" id="{BA92B0DB-DDF1-D7A6-8A32-3AD015DAB265}"/>
              </a:ext>
            </a:extLst>
          </p:cNvPr>
          <p:cNvSpPr/>
          <p:nvPr/>
        </p:nvSpPr>
        <p:spPr>
          <a:xfrm>
            <a:off x="305016" y="0"/>
            <a:ext cx="10068697" cy="6613095"/>
          </a:xfrm>
          <a:prstGeom prst="roundRect">
            <a:avLst>
              <a:gd name="adj" fmla="val 392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828C5ED1-5115-4651-BD0C-03F548ECE51F}"/>
              </a:ext>
            </a:extLst>
          </p:cNvPr>
          <p:cNvSpPr/>
          <p:nvPr/>
        </p:nvSpPr>
        <p:spPr>
          <a:xfrm>
            <a:off x="11359196" y="2749465"/>
            <a:ext cx="1067824" cy="10590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/>
          </a:p>
        </p:txBody>
      </p:sp>
      <p:sp>
        <p:nvSpPr>
          <p:cNvPr id="28" name="Hình Bầu dục 27">
            <a:extLst>
              <a:ext uri="{FF2B5EF4-FFF2-40B4-BE49-F238E27FC236}">
                <a16:creationId xmlns:a16="http://schemas.microsoft.com/office/drawing/2014/main" id="{B38B283A-B30A-4612-8D4B-E9CD719F69BA}"/>
              </a:ext>
            </a:extLst>
          </p:cNvPr>
          <p:cNvSpPr/>
          <p:nvPr/>
        </p:nvSpPr>
        <p:spPr>
          <a:xfrm>
            <a:off x="11630824" y="4703662"/>
            <a:ext cx="1067824" cy="10590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/>
          </a:p>
        </p:txBody>
      </p:sp>
      <p:sp>
        <p:nvSpPr>
          <p:cNvPr id="47" name="Hình Bầu dục 46">
            <a:extLst>
              <a:ext uri="{FF2B5EF4-FFF2-40B4-BE49-F238E27FC236}">
                <a16:creationId xmlns:a16="http://schemas.microsoft.com/office/drawing/2014/main" id="{5FC7308A-7B9A-4386-B09D-4E7F49FE1FB8}"/>
              </a:ext>
            </a:extLst>
          </p:cNvPr>
          <p:cNvSpPr/>
          <p:nvPr/>
        </p:nvSpPr>
        <p:spPr>
          <a:xfrm>
            <a:off x="10563000" y="6014937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/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83493E97-7311-55FA-CB21-683B1BD7B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19989">
            <a:off x="10212848" y="581003"/>
            <a:ext cx="838457" cy="83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BB8D81B-3E7F-5F6F-82E7-421EF2381DB5}"/>
              </a:ext>
            </a:extLst>
          </p:cNvPr>
          <p:cNvSpPr txBox="1"/>
          <p:nvPr/>
        </p:nvSpPr>
        <p:spPr>
          <a:xfrm>
            <a:off x="5264080" y="7934656"/>
            <a:ext cx="2010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Fuzzy Bubbles" pitchFamily="2" charset="0"/>
              </a:rPr>
              <a:t>tingia.gov.vn</a:t>
            </a:r>
            <a:endParaRPr lang="vi-VN" sz="1800" b="1" dirty="0">
              <a:solidFill>
                <a:schemeClr val="bg1"/>
              </a:solidFill>
              <a:latin typeface="Fuzzy Bubbles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B0FC778-6676-0694-1060-F8F1A7230626}"/>
              </a:ext>
            </a:extLst>
          </p:cNvPr>
          <p:cNvSpPr/>
          <p:nvPr/>
        </p:nvSpPr>
        <p:spPr>
          <a:xfrm>
            <a:off x="3675056" y="9569238"/>
            <a:ext cx="5245233" cy="50746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 dirty="0"/>
          </a:p>
        </p:txBody>
      </p:sp>
      <p:sp>
        <p:nvSpPr>
          <p:cNvPr id="20" name="Hộp Văn bản 5">
            <a:extLst>
              <a:ext uri="{FF2B5EF4-FFF2-40B4-BE49-F238E27FC236}">
                <a16:creationId xmlns:a16="http://schemas.microsoft.com/office/drawing/2014/main" id="{F1ECD367-D460-29BA-40FA-4CEDDB8622B2}"/>
              </a:ext>
            </a:extLst>
          </p:cNvPr>
          <p:cNvSpPr txBox="1"/>
          <p:nvPr/>
        </p:nvSpPr>
        <p:spPr>
          <a:xfrm>
            <a:off x="4613820" y="11968600"/>
            <a:ext cx="3367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Nhóm</a:t>
            </a:r>
            <a:r>
              <a:rPr lang="en-US" b="1" dirty="0"/>
              <a:t> 9</a:t>
            </a:r>
            <a:br>
              <a:rPr lang="en-US" b="1" dirty="0"/>
            </a:br>
            <a:r>
              <a:rPr lang="en-US" b="1" dirty="0" err="1"/>
              <a:t>Cảm</a:t>
            </a:r>
            <a:r>
              <a:rPr lang="en-US" b="1" dirty="0"/>
              <a:t> </a:t>
            </a:r>
            <a:r>
              <a:rPr lang="en-US" b="1" dirty="0" err="1"/>
              <a:t>ơn</a:t>
            </a:r>
            <a:r>
              <a:rPr lang="en-US" b="1" dirty="0"/>
              <a:t> </a:t>
            </a:r>
            <a:r>
              <a:rPr lang="en-US" b="1" dirty="0" err="1"/>
              <a:t>vì</a:t>
            </a:r>
            <a:r>
              <a:rPr lang="en-US" b="1" dirty="0"/>
              <a:t> </a:t>
            </a:r>
            <a:r>
              <a:rPr lang="en-US" b="1" dirty="0" err="1"/>
              <a:t>đã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b="1" dirty="0"/>
              <a:t> </a:t>
            </a:r>
            <a:r>
              <a:rPr lang="en-US" b="1" dirty="0" err="1"/>
              <a:t>dõi</a:t>
            </a:r>
            <a:r>
              <a:rPr lang="en-US" b="1" dirty="0"/>
              <a:t> !!!</a:t>
            </a:r>
            <a:endParaRPr lang="vi-VN" b="1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B233DE2-928F-348B-4B82-BD58E8FA0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038" y="11403947"/>
            <a:ext cx="680479" cy="56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6BCE29-4230-1842-E758-F91FA91B98A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870" b="23821"/>
          <a:stretch/>
        </p:blipFill>
        <p:spPr>
          <a:xfrm>
            <a:off x="585086" y="1008582"/>
            <a:ext cx="2163188" cy="45408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4F849F9-EF38-C1C7-20BE-F7D217E326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9987" y="3245900"/>
            <a:ext cx="6500373" cy="32390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6" name="Hình Bầu dục 45">
            <a:extLst>
              <a:ext uri="{FF2B5EF4-FFF2-40B4-BE49-F238E27FC236}">
                <a16:creationId xmlns:a16="http://schemas.microsoft.com/office/drawing/2014/main" id="{B1C25235-BCF9-4D0D-8A93-7E8E7E7BA01C}"/>
              </a:ext>
            </a:extLst>
          </p:cNvPr>
          <p:cNvSpPr/>
          <p:nvPr/>
        </p:nvSpPr>
        <p:spPr>
          <a:xfrm>
            <a:off x="9858864" y="5310406"/>
            <a:ext cx="1067824" cy="1059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/>
          </a:p>
        </p:txBody>
      </p:sp>
      <p:pic>
        <p:nvPicPr>
          <p:cNvPr id="34" name="Picture 33" descr="A red arrow pointing down&#10;&#10;Description automatically generated">
            <a:extLst>
              <a:ext uri="{FF2B5EF4-FFF2-40B4-BE49-F238E27FC236}">
                <a16:creationId xmlns:a16="http://schemas.microsoft.com/office/drawing/2014/main" id="{AB3E4C1B-203E-C520-1F31-00D3BAECC6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71125" flipV="1">
            <a:off x="2518435" y="3470768"/>
            <a:ext cx="819595" cy="819595"/>
          </a:xfrm>
          <a:prstGeom prst="rect">
            <a:avLst/>
          </a:prstGeom>
        </p:spPr>
      </p:pic>
      <p:pic>
        <p:nvPicPr>
          <p:cNvPr id="35" name="Picture 34" descr="A red arrow pointing down&#10;&#10;Description automatically generated">
            <a:extLst>
              <a:ext uri="{FF2B5EF4-FFF2-40B4-BE49-F238E27FC236}">
                <a16:creationId xmlns:a16="http://schemas.microsoft.com/office/drawing/2014/main" id="{D87F9FBE-5909-B091-1E9B-45CB2A20E5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96412">
            <a:off x="2493151" y="1495638"/>
            <a:ext cx="965649" cy="96564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019D3A8-11DC-35DC-D239-0E2B3A32F6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5056" y="153306"/>
            <a:ext cx="4458322" cy="28102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01034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9B5D4-63C6-3ECE-AF84-EEE3D6DA3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Hình chữ nhật: Góc Tròn 30">
            <a:extLst>
              <a:ext uri="{FF2B5EF4-FFF2-40B4-BE49-F238E27FC236}">
                <a16:creationId xmlns:a16="http://schemas.microsoft.com/office/drawing/2014/main" id="{1DC8E2A4-A05E-E5CC-3171-072E282838DF}"/>
              </a:ext>
            </a:extLst>
          </p:cNvPr>
          <p:cNvSpPr/>
          <p:nvPr/>
        </p:nvSpPr>
        <p:spPr>
          <a:xfrm>
            <a:off x="-220259" y="-361725"/>
            <a:ext cx="13089131" cy="7581449"/>
          </a:xfrm>
          <a:prstGeom prst="roundRect">
            <a:avLst>
              <a:gd name="adj" fmla="val 858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 dirty="0"/>
          </a:p>
        </p:txBody>
      </p:sp>
      <p:sp>
        <p:nvSpPr>
          <p:cNvPr id="19" name="Rectangle: Rounded Corners 1">
            <a:extLst>
              <a:ext uri="{FF2B5EF4-FFF2-40B4-BE49-F238E27FC236}">
                <a16:creationId xmlns:a16="http://schemas.microsoft.com/office/drawing/2014/main" id="{35DF639E-561D-131F-3156-82C985E087CD}"/>
              </a:ext>
            </a:extLst>
          </p:cNvPr>
          <p:cNvSpPr/>
          <p:nvPr/>
        </p:nvSpPr>
        <p:spPr>
          <a:xfrm>
            <a:off x="305016" y="0"/>
            <a:ext cx="10068697" cy="6613095"/>
          </a:xfrm>
          <a:prstGeom prst="roundRect">
            <a:avLst>
              <a:gd name="adj" fmla="val 392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2FE94EF7-FF26-D60A-B44C-E74A53222715}"/>
              </a:ext>
            </a:extLst>
          </p:cNvPr>
          <p:cNvSpPr/>
          <p:nvPr/>
        </p:nvSpPr>
        <p:spPr>
          <a:xfrm>
            <a:off x="11359196" y="2749465"/>
            <a:ext cx="1067824" cy="10590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/>
          </a:p>
        </p:txBody>
      </p:sp>
      <p:sp>
        <p:nvSpPr>
          <p:cNvPr id="28" name="Hình Bầu dục 27">
            <a:extLst>
              <a:ext uri="{FF2B5EF4-FFF2-40B4-BE49-F238E27FC236}">
                <a16:creationId xmlns:a16="http://schemas.microsoft.com/office/drawing/2014/main" id="{581F9806-10F5-2692-2101-716BA76D8687}"/>
              </a:ext>
            </a:extLst>
          </p:cNvPr>
          <p:cNvSpPr/>
          <p:nvPr/>
        </p:nvSpPr>
        <p:spPr>
          <a:xfrm>
            <a:off x="11630824" y="4703662"/>
            <a:ext cx="1067824" cy="10590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/>
          </a:p>
        </p:txBody>
      </p:sp>
      <p:sp>
        <p:nvSpPr>
          <p:cNvPr id="47" name="Hình Bầu dục 46">
            <a:extLst>
              <a:ext uri="{FF2B5EF4-FFF2-40B4-BE49-F238E27FC236}">
                <a16:creationId xmlns:a16="http://schemas.microsoft.com/office/drawing/2014/main" id="{64D59555-B70E-F404-6D79-8BAAE7AA6ABC}"/>
              </a:ext>
            </a:extLst>
          </p:cNvPr>
          <p:cNvSpPr/>
          <p:nvPr/>
        </p:nvSpPr>
        <p:spPr>
          <a:xfrm>
            <a:off x="10563000" y="6014937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/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3DCFF139-A84A-0BCE-CF7B-992E25803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19989">
            <a:off x="10212848" y="581003"/>
            <a:ext cx="838457" cy="83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88E1A13-83A7-AE7B-4B04-BFF55EA7BE1E}"/>
              </a:ext>
            </a:extLst>
          </p:cNvPr>
          <p:cNvSpPr txBox="1"/>
          <p:nvPr/>
        </p:nvSpPr>
        <p:spPr>
          <a:xfrm>
            <a:off x="5264080" y="7934656"/>
            <a:ext cx="2010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Fuzzy Bubbles" pitchFamily="2" charset="0"/>
              </a:rPr>
              <a:t>tingia.gov.vn</a:t>
            </a:r>
            <a:endParaRPr lang="vi-VN" sz="1800" b="1" dirty="0">
              <a:solidFill>
                <a:schemeClr val="bg1"/>
              </a:solidFill>
              <a:latin typeface="Fuzzy Bubbles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D37EFA6-9C54-230C-98CD-9B25FA6D2D91}"/>
              </a:ext>
            </a:extLst>
          </p:cNvPr>
          <p:cNvSpPr/>
          <p:nvPr/>
        </p:nvSpPr>
        <p:spPr>
          <a:xfrm>
            <a:off x="3675056" y="9569238"/>
            <a:ext cx="5245233" cy="50746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 dirty="0"/>
          </a:p>
        </p:txBody>
      </p:sp>
      <p:sp>
        <p:nvSpPr>
          <p:cNvPr id="20" name="Hộp Văn bản 5">
            <a:extLst>
              <a:ext uri="{FF2B5EF4-FFF2-40B4-BE49-F238E27FC236}">
                <a16:creationId xmlns:a16="http://schemas.microsoft.com/office/drawing/2014/main" id="{A055458B-E286-5E00-49EC-7B458044D26D}"/>
              </a:ext>
            </a:extLst>
          </p:cNvPr>
          <p:cNvSpPr txBox="1"/>
          <p:nvPr/>
        </p:nvSpPr>
        <p:spPr>
          <a:xfrm>
            <a:off x="4613820" y="11968600"/>
            <a:ext cx="3367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Nhóm</a:t>
            </a:r>
            <a:r>
              <a:rPr lang="en-US" b="1" dirty="0"/>
              <a:t> 9</a:t>
            </a:r>
            <a:br>
              <a:rPr lang="en-US" b="1" dirty="0"/>
            </a:br>
            <a:r>
              <a:rPr lang="en-US" b="1" dirty="0" err="1"/>
              <a:t>Cảm</a:t>
            </a:r>
            <a:r>
              <a:rPr lang="en-US" b="1" dirty="0"/>
              <a:t> </a:t>
            </a:r>
            <a:r>
              <a:rPr lang="en-US" b="1" dirty="0" err="1"/>
              <a:t>ơn</a:t>
            </a:r>
            <a:r>
              <a:rPr lang="en-US" b="1" dirty="0"/>
              <a:t> </a:t>
            </a:r>
            <a:r>
              <a:rPr lang="en-US" b="1" dirty="0" err="1"/>
              <a:t>vì</a:t>
            </a:r>
            <a:r>
              <a:rPr lang="en-US" b="1" dirty="0"/>
              <a:t> </a:t>
            </a:r>
            <a:r>
              <a:rPr lang="en-US" b="1" dirty="0" err="1"/>
              <a:t>đã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b="1" dirty="0"/>
              <a:t> </a:t>
            </a:r>
            <a:r>
              <a:rPr lang="en-US" b="1" dirty="0" err="1"/>
              <a:t>dõi</a:t>
            </a:r>
            <a:r>
              <a:rPr lang="en-US" b="1" dirty="0"/>
              <a:t> !!!</a:t>
            </a:r>
            <a:endParaRPr lang="vi-VN" b="1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C76FD73-3401-06B4-AD68-9D568FA05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038" y="11403947"/>
            <a:ext cx="680479" cy="56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Hình Bầu dục 45">
            <a:extLst>
              <a:ext uri="{FF2B5EF4-FFF2-40B4-BE49-F238E27FC236}">
                <a16:creationId xmlns:a16="http://schemas.microsoft.com/office/drawing/2014/main" id="{BAA3EF48-5884-D9EA-FF49-70F89E3D6C76}"/>
              </a:ext>
            </a:extLst>
          </p:cNvPr>
          <p:cNvSpPr/>
          <p:nvPr/>
        </p:nvSpPr>
        <p:spPr>
          <a:xfrm>
            <a:off x="9858864" y="5310406"/>
            <a:ext cx="1067824" cy="1059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D9E68B-F496-2A30-DF08-332ED1455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773" y="757611"/>
            <a:ext cx="9016519" cy="50978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84453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14CEC-F7E9-2FD9-E6D2-EF417BABD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Hình chữ nhật: Góc Tròn 30">
            <a:extLst>
              <a:ext uri="{FF2B5EF4-FFF2-40B4-BE49-F238E27FC236}">
                <a16:creationId xmlns:a16="http://schemas.microsoft.com/office/drawing/2014/main" id="{94EA1FAD-A810-73A7-88ED-AFAF3B1F2605}"/>
              </a:ext>
            </a:extLst>
          </p:cNvPr>
          <p:cNvSpPr/>
          <p:nvPr/>
        </p:nvSpPr>
        <p:spPr>
          <a:xfrm>
            <a:off x="-220259" y="-361725"/>
            <a:ext cx="13089131" cy="7581449"/>
          </a:xfrm>
          <a:prstGeom prst="roundRect">
            <a:avLst>
              <a:gd name="adj" fmla="val 858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 dirty="0"/>
          </a:p>
        </p:txBody>
      </p:sp>
      <p:sp>
        <p:nvSpPr>
          <p:cNvPr id="19" name="Rectangle: Rounded Corners 1">
            <a:extLst>
              <a:ext uri="{FF2B5EF4-FFF2-40B4-BE49-F238E27FC236}">
                <a16:creationId xmlns:a16="http://schemas.microsoft.com/office/drawing/2014/main" id="{99AFAF74-47E4-D7EE-949A-D81CECB11873}"/>
              </a:ext>
            </a:extLst>
          </p:cNvPr>
          <p:cNvSpPr/>
          <p:nvPr/>
        </p:nvSpPr>
        <p:spPr>
          <a:xfrm>
            <a:off x="305016" y="754933"/>
            <a:ext cx="10068697" cy="5858162"/>
          </a:xfrm>
          <a:prstGeom prst="roundRect">
            <a:avLst>
              <a:gd name="adj" fmla="val 392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22A1BDFD-399C-6860-57FC-E1172334203A}"/>
              </a:ext>
            </a:extLst>
          </p:cNvPr>
          <p:cNvSpPr/>
          <p:nvPr/>
        </p:nvSpPr>
        <p:spPr>
          <a:xfrm>
            <a:off x="11359196" y="2749465"/>
            <a:ext cx="1067824" cy="10590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/>
          </a:p>
        </p:txBody>
      </p:sp>
      <p:sp>
        <p:nvSpPr>
          <p:cNvPr id="28" name="Hình Bầu dục 27">
            <a:extLst>
              <a:ext uri="{FF2B5EF4-FFF2-40B4-BE49-F238E27FC236}">
                <a16:creationId xmlns:a16="http://schemas.microsoft.com/office/drawing/2014/main" id="{33BAB0BA-48D8-4C47-D124-56061915CF38}"/>
              </a:ext>
            </a:extLst>
          </p:cNvPr>
          <p:cNvSpPr/>
          <p:nvPr/>
        </p:nvSpPr>
        <p:spPr>
          <a:xfrm>
            <a:off x="11630824" y="4703662"/>
            <a:ext cx="1067824" cy="10590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/>
          </a:p>
        </p:txBody>
      </p:sp>
      <p:sp>
        <p:nvSpPr>
          <p:cNvPr id="46" name="Hình Bầu dục 45">
            <a:extLst>
              <a:ext uri="{FF2B5EF4-FFF2-40B4-BE49-F238E27FC236}">
                <a16:creationId xmlns:a16="http://schemas.microsoft.com/office/drawing/2014/main" id="{51ACE8A5-C44E-DA82-CD3E-8C11049CAB33}"/>
              </a:ext>
            </a:extLst>
          </p:cNvPr>
          <p:cNvSpPr/>
          <p:nvPr/>
        </p:nvSpPr>
        <p:spPr>
          <a:xfrm>
            <a:off x="9715513" y="4484000"/>
            <a:ext cx="1067824" cy="1059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/>
          </a:p>
        </p:txBody>
      </p:sp>
      <p:sp>
        <p:nvSpPr>
          <p:cNvPr id="47" name="Hình Bầu dục 46">
            <a:extLst>
              <a:ext uri="{FF2B5EF4-FFF2-40B4-BE49-F238E27FC236}">
                <a16:creationId xmlns:a16="http://schemas.microsoft.com/office/drawing/2014/main" id="{1F3EDAB2-7E09-FB77-FEDE-8D9223514FE1}"/>
              </a:ext>
            </a:extLst>
          </p:cNvPr>
          <p:cNvSpPr/>
          <p:nvPr/>
        </p:nvSpPr>
        <p:spPr>
          <a:xfrm>
            <a:off x="10563000" y="6014937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/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511BE69A-3E34-8E77-46FE-58E95E7D2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19989">
            <a:off x="10212848" y="581003"/>
            <a:ext cx="838457" cy="83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C33D1E-05AB-D170-D4E2-5958688C4D7D}"/>
              </a:ext>
            </a:extLst>
          </p:cNvPr>
          <p:cNvSpPr txBox="1"/>
          <p:nvPr/>
        </p:nvSpPr>
        <p:spPr>
          <a:xfrm>
            <a:off x="958951" y="1327281"/>
            <a:ext cx="3982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1. </a:t>
            </a:r>
            <a:r>
              <a:rPr lang="vi-VN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Đọc và viết thuận tiện</a:t>
            </a:r>
            <a:endParaRPr lang="vi-VN" sz="18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1EA0AD-7E68-5804-3137-502D9D037CBA}"/>
              </a:ext>
            </a:extLst>
          </p:cNvPr>
          <p:cNvSpPr txBox="1"/>
          <p:nvPr/>
        </p:nvSpPr>
        <p:spPr>
          <a:xfrm>
            <a:off x="929749" y="3009269"/>
            <a:ext cx="40068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4. </a:t>
            </a:r>
            <a:r>
              <a:rPr lang="vi-VN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Giúp kết hợp logic và UI, dễ quản lý hơn.</a:t>
            </a:r>
            <a:endParaRPr lang="vi-VN" sz="18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3DEC40-2646-34E3-14D4-2B4B85AA2C43}"/>
              </a:ext>
            </a:extLst>
          </p:cNvPr>
          <p:cNvSpPr txBox="1"/>
          <p:nvPr/>
        </p:nvSpPr>
        <p:spPr>
          <a:xfrm>
            <a:off x="958950" y="1925205"/>
            <a:ext cx="3426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2.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Tích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Hợp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JavaScript</a:t>
            </a:r>
            <a:endParaRPr lang="vi-VN" sz="18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FCEE4E-8033-CC86-FE51-9DB46AE6E906}"/>
              </a:ext>
            </a:extLst>
          </p:cNvPr>
          <p:cNvSpPr txBox="1"/>
          <p:nvPr/>
        </p:nvSpPr>
        <p:spPr>
          <a:xfrm>
            <a:off x="5264080" y="7934656"/>
            <a:ext cx="2010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Fuzzy Bubbles" pitchFamily="2" charset="0"/>
              </a:rPr>
              <a:t>tingia.gov.vn</a:t>
            </a:r>
            <a:endParaRPr lang="vi-VN" sz="1800" b="1" dirty="0">
              <a:solidFill>
                <a:schemeClr val="bg1"/>
              </a:solidFill>
              <a:latin typeface="Fuzzy Bubbles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9641F4D-11A7-8B34-9CC0-2AE2F4126BB9}"/>
              </a:ext>
            </a:extLst>
          </p:cNvPr>
          <p:cNvSpPr/>
          <p:nvPr/>
        </p:nvSpPr>
        <p:spPr>
          <a:xfrm>
            <a:off x="3675056" y="9569238"/>
            <a:ext cx="5245233" cy="50746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 dirty="0"/>
          </a:p>
        </p:txBody>
      </p:sp>
      <p:sp>
        <p:nvSpPr>
          <p:cNvPr id="20" name="Hộp Văn bản 5">
            <a:extLst>
              <a:ext uri="{FF2B5EF4-FFF2-40B4-BE49-F238E27FC236}">
                <a16:creationId xmlns:a16="http://schemas.microsoft.com/office/drawing/2014/main" id="{706D8629-58AD-B369-B1A5-F42D2B38121E}"/>
              </a:ext>
            </a:extLst>
          </p:cNvPr>
          <p:cNvSpPr txBox="1"/>
          <p:nvPr/>
        </p:nvSpPr>
        <p:spPr>
          <a:xfrm>
            <a:off x="4613820" y="11968600"/>
            <a:ext cx="3367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Nhóm</a:t>
            </a:r>
            <a:r>
              <a:rPr lang="en-US" b="1" dirty="0"/>
              <a:t> 9</a:t>
            </a:r>
            <a:br>
              <a:rPr lang="en-US" b="1" dirty="0"/>
            </a:br>
            <a:r>
              <a:rPr lang="en-US" b="1" dirty="0" err="1"/>
              <a:t>Cảm</a:t>
            </a:r>
            <a:r>
              <a:rPr lang="en-US" b="1" dirty="0"/>
              <a:t> </a:t>
            </a:r>
            <a:r>
              <a:rPr lang="en-US" b="1" dirty="0" err="1"/>
              <a:t>ơn</a:t>
            </a:r>
            <a:r>
              <a:rPr lang="en-US" b="1" dirty="0"/>
              <a:t> </a:t>
            </a:r>
            <a:r>
              <a:rPr lang="en-US" b="1" dirty="0" err="1"/>
              <a:t>vì</a:t>
            </a:r>
            <a:r>
              <a:rPr lang="en-US" b="1" dirty="0"/>
              <a:t> </a:t>
            </a:r>
            <a:r>
              <a:rPr lang="en-US" b="1" dirty="0" err="1"/>
              <a:t>đã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b="1" dirty="0"/>
              <a:t> </a:t>
            </a:r>
            <a:r>
              <a:rPr lang="en-US" b="1" dirty="0" err="1"/>
              <a:t>dõi</a:t>
            </a:r>
            <a:r>
              <a:rPr lang="en-US" b="1" dirty="0"/>
              <a:t> !!!</a:t>
            </a:r>
            <a:endParaRPr lang="vi-VN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E8CD90-AD20-3A5E-9C12-E595E199C6CD}"/>
              </a:ext>
            </a:extLst>
          </p:cNvPr>
          <p:cNvSpPr txBox="1"/>
          <p:nvPr/>
        </p:nvSpPr>
        <p:spPr>
          <a:xfrm>
            <a:off x="958949" y="2521289"/>
            <a:ext cx="4747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3.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Tăng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hiệu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suất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với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Virtual DOM</a:t>
            </a:r>
            <a:endParaRPr lang="vi-VN" sz="18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E4F6BBD-C677-6FFA-FE7B-4FB63ACEA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038" y="11403947"/>
            <a:ext cx="680479" cy="56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A sand clock with yellow liquid&#10;&#10;Description automatically generated">
            <a:extLst>
              <a:ext uri="{FF2B5EF4-FFF2-40B4-BE49-F238E27FC236}">
                <a16:creationId xmlns:a16="http://schemas.microsoft.com/office/drawing/2014/main" id="{0579149A-E430-CA6E-72D1-6D43DF6C0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226" y="3164407"/>
            <a:ext cx="1280160" cy="1280160"/>
          </a:xfrm>
          <a:prstGeom prst="rect">
            <a:avLst/>
          </a:prstGeom>
        </p:spPr>
      </p:pic>
      <p:pic>
        <p:nvPicPr>
          <p:cNvPr id="26" name="Picture 25" descr="A computer chip with a chip and a chip with a chip and a chip with a chip and a chip with a chip and a chip with a chip and a chip with a chip and a chip&#10;&#10;Description automatically generated">
            <a:extLst>
              <a:ext uri="{FF2B5EF4-FFF2-40B4-BE49-F238E27FC236}">
                <a16:creationId xmlns:a16="http://schemas.microsoft.com/office/drawing/2014/main" id="{CBF29208-B371-98B3-D0AB-F9F2B2DFDB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043" y="3092055"/>
            <a:ext cx="1280160" cy="1280160"/>
          </a:xfrm>
          <a:prstGeom prst="rect">
            <a:avLst/>
          </a:prstGeom>
        </p:spPr>
      </p:pic>
      <p:pic>
        <p:nvPicPr>
          <p:cNvPr id="29" name="Picture 28" descr="A computer with colorful text on the screen&#10;&#10;Description automatically generated">
            <a:extLst>
              <a:ext uri="{FF2B5EF4-FFF2-40B4-BE49-F238E27FC236}">
                <a16:creationId xmlns:a16="http://schemas.microsoft.com/office/drawing/2014/main" id="{2BECDDF6-2587-38FE-BB7E-0616FE23D1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538" y="1334947"/>
            <a:ext cx="1280160" cy="1280160"/>
          </a:xfrm>
          <a:prstGeom prst="rect">
            <a:avLst/>
          </a:prstGeom>
        </p:spPr>
      </p:pic>
      <p:pic>
        <p:nvPicPr>
          <p:cNvPr id="32" name="Picture 31" descr="A hand holding a gear with icons&#10;&#10;Description automatically generated">
            <a:extLst>
              <a:ext uri="{FF2B5EF4-FFF2-40B4-BE49-F238E27FC236}">
                <a16:creationId xmlns:a16="http://schemas.microsoft.com/office/drawing/2014/main" id="{66249AC0-FBF9-B9DB-55FF-0D5EFEABE5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591" y="1319594"/>
            <a:ext cx="1280160" cy="1280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8A495B-A643-B0C6-4722-F6EE31F280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8366" y="5596075"/>
            <a:ext cx="5096586" cy="771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5BF6412-4B31-14C0-C904-59FD25A1D1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9749" y="4609497"/>
            <a:ext cx="7754432" cy="790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 descr="A green arrow pointing up&#10;&#10;Description automatically generated">
            <a:extLst>
              <a:ext uri="{FF2B5EF4-FFF2-40B4-BE49-F238E27FC236}">
                <a16:creationId xmlns:a16="http://schemas.microsoft.com/office/drawing/2014/main" id="{2805A115-4AC5-3B25-C7A4-31E44766E1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121261" y="5355247"/>
            <a:ext cx="1012461" cy="101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5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2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6" grpId="0"/>
      <p:bldP spid="15" grpId="0" animBg="1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FEBCBEC3-A520-47E3-9C78-397A672A6919}"/>
              </a:ext>
            </a:extLst>
          </p:cNvPr>
          <p:cNvSpPr/>
          <p:nvPr/>
        </p:nvSpPr>
        <p:spPr>
          <a:xfrm>
            <a:off x="0" y="0"/>
            <a:ext cx="12213780" cy="6858000"/>
          </a:xfrm>
          <a:prstGeom prst="rect">
            <a:avLst/>
          </a:prstGeom>
          <a:solidFill>
            <a:srgbClr val="FE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41EA26A0-6727-485B-AC51-32E151947FB0}"/>
              </a:ext>
            </a:extLst>
          </p:cNvPr>
          <p:cNvSpPr/>
          <p:nvPr/>
        </p:nvSpPr>
        <p:spPr>
          <a:xfrm>
            <a:off x="0" y="0"/>
            <a:ext cx="1221378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597BEB2-C087-4BDE-B71D-3D4D9A64228E}"/>
              </a:ext>
            </a:extLst>
          </p:cNvPr>
          <p:cNvSpPr/>
          <p:nvPr/>
        </p:nvSpPr>
        <p:spPr>
          <a:xfrm>
            <a:off x="-1855667" y="-1679566"/>
            <a:ext cx="3929988" cy="390379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1A2CEA-FE0B-412E-AFAA-7DA05BA98064}"/>
              </a:ext>
            </a:extLst>
          </p:cNvPr>
          <p:cNvSpPr/>
          <p:nvPr/>
        </p:nvSpPr>
        <p:spPr>
          <a:xfrm>
            <a:off x="10139459" y="4633774"/>
            <a:ext cx="3929988" cy="3903792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ộp Văn bản 29">
            <a:extLst>
              <a:ext uri="{FF2B5EF4-FFF2-40B4-BE49-F238E27FC236}">
                <a16:creationId xmlns:a16="http://schemas.microsoft.com/office/drawing/2014/main" id="{0132F9AA-DD2A-4C92-ABA4-6499A2657373}"/>
              </a:ext>
            </a:extLst>
          </p:cNvPr>
          <p:cNvSpPr txBox="1"/>
          <p:nvPr/>
        </p:nvSpPr>
        <p:spPr>
          <a:xfrm>
            <a:off x="4675089" y="2275246"/>
            <a:ext cx="4657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dung 4</a:t>
            </a:r>
          </a:p>
        </p:txBody>
      </p:sp>
      <p:sp>
        <p:nvSpPr>
          <p:cNvPr id="14" name="Hộp Văn bản 30">
            <a:extLst>
              <a:ext uri="{FF2B5EF4-FFF2-40B4-BE49-F238E27FC236}">
                <a16:creationId xmlns:a16="http://schemas.microsoft.com/office/drawing/2014/main" id="{A9B4E981-4A46-4028-8890-26B294894C88}"/>
              </a:ext>
            </a:extLst>
          </p:cNvPr>
          <p:cNvSpPr txBox="1"/>
          <p:nvPr/>
        </p:nvSpPr>
        <p:spPr>
          <a:xfrm>
            <a:off x="5072692" y="2983132"/>
            <a:ext cx="3340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computer screen with colorful text&#10;&#10;Description automatically generated">
            <a:extLst>
              <a:ext uri="{FF2B5EF4-FFF2-40B4-BE49-F238E27FC236}">
                <a16:creationId xmlns:a16="http://schemas.microsoft.com/office/drawing/2014/main" id="{4715C7A2-A89F-D663-294B-B3EC50E16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25" y="1301520"/>
            <a:ext cx="3732555" cy="3732555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279517480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D34A131F-FA73-4994-A76E-EC2C31DEF61F}"/>
              </a:ext>
            </a:extLst>
          </p:cNvPr>
          <p:cNvSpPr/>
          <p:nvPr/>
        </p:nvSpPr>
        <p:spPr>
          <a:xfrm>
            <a:off x="-484095" y="-304801"/>
            <a:ext cx="12955495" cy="7581901"/>
          </a:xfrm>
          <a:prstGeom prst="roundRect">
            <a:avLst>
              <a:gd name="adj" fmla="val 11114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1">
            <a:extLst>
              <a:ext uri="{FF2B5EF4-FFF2-40B4-BE49-F238E27FC236}">
                <a16:creationId xmlns:a16="http://schemas.microsoft.com/office/drawing/2014/main" id="{4A4210D2-B288-A21F-8763-F5BDA3B77898}"/>
              </a:ext>
            </a:extLst>
          </p:cNvPr>
          <p:cNvSpPr/>
          <p:nvPr/>
        </p:nvSpPr>
        <p:spPr>
          <a:xfrm>
            <a:off x="1579579" y="479184"/>
            <a:ext cx="8936022" cy="6013925"/>
          </a:xfrm>
          <a:prstGeom prst="roundRect">
            <a:avLst>
              <a:gd name="adj" fmla="val 3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A82BE33F-4CD7-463F-B627-5D43A09F3F8E}"/>
              </a:ext>
            </a:extLst>
          </p:cNvPr>
          <p:cNvSpPr/>
          <p:nvPr/>
        </p:nvSpPr>
        <p:spPr>
          <a:xfrm>
            <a:off x="296495" y="1724161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1F18DD72-8E06-4976-A555-98365DCB0ADE}"/>
              </a:ext>
            </a:extLst>
          </p:cNvPr>
          <p:cNvSpPr/>
          <p:nvPr/>
        </p:nvSpPr>
        <p:spPr>
          <a:xfrm>
            <a:off x="194660" y="4986591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ình chữ nhật: Góc Tròn 20">
            <a:extLst>
              <a:ext uri="{FF2B5EF4-FFF2-40B4-BE49-F238E27FC236}">
                <a16:creationId xmlns:a16="http://schemas.microsoft.com/office/drawing/2014/main" id="{541EECF8-CE6F-A5DB-48BC-0C2F4231F57A}"/>
              </a:ext>
            </a:extLst>
          </p:cNvPr>
          <p:cNvSpPr/>
          <p:nvPr/>
        </p:nvSpPr>
        <p:spPr>
          <a:xfrm>
            <a:off x="471217" y="3355376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encil in a speech bubble&#10;&#10;Description automatically generated">
            <a:extLst>
              <a:ext uri="{FF2B5EF4-FFF2-40B4-BE49-F238E27FC236}">
                <a16:creationId xmlns:a16="http://schemas.microsoft.com/office/drawing/2014/main" id="{B18D7CF8-B4FC-40E6-92E6-AFEAC97F3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422" y="585509"/>
            <a:ext cx="914400" cy="9144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FEA6FB7-432C-358F-638F-3CC94EF60EE3}"/>
              </a:ext>
            </a:extLst>
          </p:cNvPr>
          <p:cNvSpPr/>
          <p:nvPr/>
        </p:nvSpPr>
        <p:spPr>
          <a:xfrm>
            <a:off x="3675056" y="9569238"/>
            <a:ext cx="5245233" cy="50746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 dirty="0"/>
          </a:p>
        </p:txBody>
      </p:sp>
      <p:sp>
        <p:nvSpPr>
          <p:cNvPr id="15" name="Hộp Văn bản 5">
            <a:extLst>
              <a:ext uri="{FF2B5EF4-FFF2-40B4-BE49-F238E27FC236}">
                <a16:creationId xmlns:a16="http://schemas.microsoft.com/office/drawing/2014/main" id="{52306FEA-9C80-C2BA-D727-D23B87D5534C}"/>
              </a:ext>
            </a:extLst>
          </p:cNvPr>
          <p:cNvSpPr txBox="1"/>
          <p:nvPr/>
        </p:nvSpPr>
        <p:spPr>
          <a:xfrm>
            <a:off x="4613820" y="11968600"/>
            <a:ext cx="3367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Nhóm</a:t>
            </a:r>
            <a:r>
              <a:rPr lang="en-US" b="1" dirty="0"/>
              <a:t> 9</a:t>
            </a:r>
            <a:br>
              <a:rPr lang="en-US" b="1" dirty="0"/>
            </a:br>
            <a:r>
              <a:rPr lang="en-US" b="1" dirty="0" err="1"/>
              <a:t>Cảm</a:t>
            </a:r>
            <a:r>
              <a:rPr lang="en-US" b="1" dirty="0"/>
              <a:t> </a:t>
            </a:r>
            <a:r>
              <a:rPr lang="en-US" b="1" dirty="0" err="1"/>
              <a:t>ơn</a:t>
            </a:r>
            <a:r>
              <a:rPr lang="en-US" b="1" dirty="0"/>
              <a:t> </a:t>
            </a:r>
            <a:r>
              <a:rPr lang="en-US" b="1" dirty="0" err="1"/>
              <a:t>vì</a:t>
            </a:r>
            <a:r>
              <a:rPr lang="en-US" b="1" dirty="0"/>
              <a:t> </a:t>
            </a:r>
            <a:r>
              <a:rPr lang="en-US" b="1" dirty="0" err="1"/>
              <a:t>đã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b="1" dirty="0"/>
              <a:t> </a:t>
            </a:r>
            <a:r>
              <a:rPr lang="en-US" b="1" dirty="0" err="1"/>
              <a:t>dõi</a:t>
            </a:r>
            <a:r>
              <a:rPr lang="en-US" b="1" dirty="0"/>
              <a:t> !!!</a:t>
            </a:r>
            <a:endParaRPr lang="vi-VN" b="1" dirty="0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5962B78D-605E-4C6B-87E2-C860AD6D9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038" y="11403947"/>
            <a:ext cx="680479" cy="56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eact – Wikipedia tiếng Việt">
            <a:extLst>
              <a:ext uri="{FF2B5EF4-FFF2-40B4-BE49-F238E27FC236}">
                <a16:creationId xmlns:a16="http://schemas.microsoft.com/office/drawing/2014/main" id="{CCAAECBB-9BF9-C471-5DAF-7E1E2EAD3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299" y="966409"/>
            <a:ext cx="2794887" cy="248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JSX là gì? Kiến thức tổng quan về JSX (Javascript XML)">
            <a:extLst>
              <a:ext uri="{FF2B5EF4-FFF2-40B4-BE49-F238E27FC236}">
                <a16:creationId xmlns:a16="http://schemas.microsoft.com/office/drawing/2014/main" id="{AC1B3F93-FF37-7614-3B11-E1A893633A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8" r="15557"/>
          <a:stretch/>
        </p:blipFill>
        <p:spPr bwMode="auto">
          <a:xfrm>
            <a:off x="7198299" y="3941049"/>
            <a:ext cx="2608168" cy="21726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098E5F-7EA6-3B1D-45DA-51E743B8A5A9}"/>
              </a:ext>
            </a:extLst>
          </p:cNvPr>
          <p:cNvSpPr txBox="1"/>
          <p:nvPr/>
        </p:nvSpPr>
        <p:spPr>
          <a:xfrm>
            <a:off x="2131098" y="1477952"/>
            <a:ext cx="4755343" cy="3381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Xác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định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giải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thích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React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là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gì</a:t>
            </a:r>
            <a:endParaRPr lang="en-US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Nguyên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lý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Virtual DOM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Cú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pháp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JSX,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cách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khởi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tạo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dự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án</a:t>
            </a:r>
            <a:endParaRPr lang="en-US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Khái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niệm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Component (function component vs class component),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Tính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tái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sử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dụng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của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component.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Demo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chức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năng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liên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quan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đến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Component</a:t>
            </a:r>
            <a:endParaRPr lang="vi-VN" sz="18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95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Hình chữ nhật: Góc Tròn 30">
            <a:extLst>
              <a:ext uri="{FF2B5EF4-FFF2-40B4-BE49-F238E27FC236}">
                <a16:creationId xmlns:a16="http://schemas.microsoft.com/office/drawing/2014/main" id="{CA309FFA-A14D-4E69-96CA-89D8A796AB14}"/>
              </a:ext>
            </a:extLst>
          </p:cNvPr>
          <p:cNvSpPr/>
          <p:nvPr/>
        </p:nvSpPr>
        <p:spPr>
          <a:xfrm>
            <a:off x="-448567" y="-367822"/>
            <a:ext cx="13089131" cy="7581449"/>
          </a:xfrm>
          <a:prstGeom prst="roundRect">
            <a:avLst>
              <a:gd name="adj" fmla="val 858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890BACE-4282-EFCD-7A92-8E2E37FD6537}"/>
              </a:ext>
            </a:extLst>
          </p:cNvPr>
          <p:cNvSpPr/>
          <p:nvPr/>
        </p:nvSpPr>
        <p:spPr>
          <a:xfrm>
            <a:off x="3473381" y="885558"/>
            <a:ext cx="5245233" cy="50746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23" name="Hộp Văn bản 5">
            <a:extLst>
              <a:ext uri="{FF2B5EF4-FFF2-40B4-BE49-F238E27FC236}">
                <a16:creationId xmlns:a16="http://schemas.microsoft.com/office/drawing/2014/main" id="{DFAC5B52-3F71-2703-11DF-2F7681B2D156}"/>
              </a:ext>
            </a:extLst>
          </p:cNvPr>
          <p:cNvSpPr txBox="1"/>
          <p:nvPr/>
        </p:nvSpPr>
        <p:spPr>
          <a:xfrm>
            <a:off x="4412145" y="3284920"/>
            <a:ext cx="3367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Fuzzy Bubbles" pitchFamily="2" charset="0"/>
              </a:rPr>
              <a:t>Nhóm</a:t>
            </a:r>
            <a:r>
              <a:rPr lang="en-US" b="1" dirty="0">
                <a:latin typeface="Fuzzy Bubbles" pitchFamily="2" charset="0"/>
              </a:rPr>
              <a:t> 14</a:t>
            </a:r>
            <a:br>
              <a:rPr lang="en-US" b="1" dirty="0">
                <a:latin typeface="Fuzzy Bubbles" pitchFamily="2" charset="0"/>
              </a:rPr>
            </a:br>
            <a:r>
              <a:rPr lang="en-US" b="1" dirty="0" err="1">
                <a:latin typeface="Fuzzy Bubbles" pitchFamily="2" charset="0"/>
              </a:rPr>
              <a:t>Cảm</a:t>
            </a:r>
            <a:r>
              <a:rPr lang="en-US" b="1" dirty="0">
                <a:latin typeface="Fuzzy Bubbles" pitchFamily="2" charset="0"/>
              </a:rPr>
              <a:t> </a:t>
            </a:r>
            <a:r>
              <a:rPr lang="en-US" b="1" dirty="0" err="1">
                <a:latin typeface="Fuzzy Bubbles" pitchFamily="2" charset="0"/>
              </a:rPr>
              <a:t>ơn</a:t>
            </a:r>
            <a:r>
              <a:rPr lang="en-US" b="1" dirty="0">
                <a:latin typeface="Fuzzy Bubbles" pitchFamily="2" charset="0"/>
              </a:rPr>
              <a:t> </a:t>
            </a:r>
            <a:r>
              <a:rPr lang="en-US" b="1" dirty="0" err="1">
                <a:latin typeface="Fuzzy Bubbles" pitchFamily="2" charset="0"/>
              </a:rPr>
              <a:t>vì</a:t>
            </a:r>
            <a:r>
              <a:rPr lang="en-US" b="1" dirty="0">
                <a:latin typeface="Fuzzy Bubbles" pitchFamily="2" charset="0"/>
              </a:rPr>
              <a:t> </a:t>
            </a:r>
            <a:r>
              <a:rPr lang="en-US" b="1" dirty="0" err="1">
                <a:latin typeface="Fuzzy Bubbles" pitchFamily="2" charset="0"/>
              </a:rPr>
              <a:t>đã</a:t>
            </a:r>
            <a:r>
              <a:rPr lang="en-US" b="1" dirty="0">
                <a:latin typeface="Fuzzy Bubbles" pitchFamily="2" charset="0"/>
              </a:rPr>
              <a:t> </a:t>
            </a:r>
            <a:r>
              <a:rPr lang="en-US" b="1" dirty="0" err="1">
                <a:latin typeface="Fuzzy Bubbles" pitchFamily="2" charset="0"/>
              </a:rPr>
              <a:t>theo</a:t>
            </a:r>
            <a:r>
              <a:rPr lang="en-US" b="1" dirty="0">
                <a:latin typeface="Fuzzy Bubbles" pitchFamily="2" charset="0"/>
              </a:rPr>
              <a:t> </a:t>
            </a:r>
            <a:r>
              <a:rPr lang="en-US" b="1" dirty="0" err="1">
                <a:latin typeface="Fuzzy Bubbles" pitchFamily="2" charset="0"/>
              </a:rPr>
              <a:t>dõi</a:t>
            </a:r>
            <a:r>
              <a:rPr lang="en-US" b="1" dirty="0">
                <a:latin typeface="Fuzzy Bubbles" pitchFamily="2" charset="0"/>
              </a:rPr>
              <a:t> !!!</a:t>
            </a:r>
            <a:endParaRPr lang="vi-VN" b="1" dirty="0">
              <a:latin typeface="Fuzzy Bubbles" pitchFamily="2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2703F70-77CF-8F51-9C3B-418B56B51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756" y="2720267"/>
            <a:ext cx="680479" cy="56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382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D17FF9F-FCB9-492A-BBF3-AD434A3DE19E}"/>
              </a:ext>
            </a:extLst>
          </p:cNvPr>
          <p:cNvSpPr txBox="1"/>
          <p:nvPr/>
        </p:nvSpPr>
        <p:spPr>
          <a:xfrm>
            <a:off x="10025750" y="261943"/>
            <a:ext cx="234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Nhóm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14</a:t>
            </a:r>
            <a:endParaRPr lang="vi-V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E5D60F14-AEB7-496E-A036-1263DE05C0D9}"/>
              </a:ext>
            </a:extLst>
          </p:cNvPr>
          <p:cNvSpPr/>
          <p:nvPr/>
        </p:nvSpPr>
        <p:spPr>
          <a:xfrm>
            <a:off x="716684" y="215826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D315A0C-FF78-468D-AF80-C909DD793584}"/>
              </a:ext>
            </a:extLst>
          </p:cNvPr>
          <p:cNvSpPr txBox="1"/>
          <p:nvPr/>
        </p:nvSpPr>
        <p:spPr>
          <a:xfrm>
            <a:off x="540860" y="349914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50000"/>
                  </a:schemeClr>
                </a:solidFill>
              </a:rPr>
              <a:t>NỀN TẢNG PHÁT TRIỂN WEB</a:t>
            </a:r>
            <a:endParaRPr lang="vi-VN" sz="4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060E391-F591-4436-9D34-A630556CE94A}"/>
              </a:ext>
            </a:extLst>
          </p:cNvPr>
          <p:cNvSpPr txBox="1"/>
          <p:nvPr/>
        </p:nvSpPr>
        <p:spPr>
          <a:xfrm>
            <a:off x="540861" y="1119355"/>
            <a:ext cx="567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solidFill>
                  <a:schemeClr val="accent4">
                    <a:lumMod val="50000"/>
                  </a:schemeClr>
                </a:solidFill>
              </a:rPr>
              <a:t>Khởi</a:t>
            </a:r>
            <a:r>
              <a:rPr lang="es-E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4">
                    <a:lumMod val="50000"/>
                  </a:schemeClr>
                </a:solidFill>
              </a:rPr>
              <a:t>tạo</a:t>
            </a:r>
            <a:r>
              <a:rPr lang="es-E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4">
                    <a:lumMod val="50000"/>
                  </a:schemeClr>
                </a:solidFill>
              </a:rPr>
              <a:t>dự</a:t>
            </a:r>
            <a:r>
              <a:rPr lang="es-E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4">
                    <a:lumMod val="50000"/>
                  </a:schemeClr>
                </a:solidFill>
              </a:rPr>
              <a:t>án</a:t>
            </a:r>
            <a:r>
              <a:rPr lang="es-ES" sz="2400" b="1" dirty="0">
                <a:solidFill>
                  <a:schemeClr val="accent4">
                    <a:lumMod val="50000"/>
                  </a:schemeClr>
                </a:solidFill>
              </a:rPr>
              <a:t> &amp; </a:t>
            </a:r>
            <a:r>
              <a:rPr lang="es-ES" sz="2400" b="1" dirty="0" err="1">
                <a:solidFill>
                  <a:schemeClr val="accent4">
                    <a:lumMod val="50000"/>
                  </a:schemeClr>
                </a:solidFill>
              </a:rPr>
              <a:t>Cấu</a:t>
            </a:r>
            <a:r>
              <a:rPr lang="es-E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4">
                    <a:lumMod val="50000"/>
                  </a:schemeClr>
                </a:solidFill>
              </a:rPr>
              <a:t>trúc</a:t>
            </a:r>
            <a:r>
              <a:rPr lang="es-E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4">
                    <a:lumMod val="50000"/>
                  </a:schemeClr>
                </a:solidFill>
              </a:rPr>
              <a:t>Components</a:t>
            </a:r>
            <a:endParaRPr lang="vi-VN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EA4EF471-C044-45DA-97F1-53F3303110DF}"/>
              </a:ext>
            </a:extLst>
          </p:cNvPr>
          <p:cNvSpPr/>
          <p:nvPr/>
        </p:nvSpPr>
        <p:spPr>
          <a:xfrm>
            <a:off x="716684" y="3248389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2AA1ED77-462E-4F4F-B42E-8217F2C409F2}"/>
              </a:ext>
            </a:extLst>
          </p:cNvPr>
          <p:cNvSpPr/>
          <p:nvPr/>
        </p:nvSpPr>
        <p:spPr>
          <a:xfrm>
            <a:off x="716684" y="4338517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89E62C33-B978-4D93-A92C-459F95418B4F}"/>
              </a:ext>
            </a:extLst>
          </p:cNvPr>
          <p:cNvSpPr/>
          <p:nvPr/>
        </p:nvSpPr>
        <p:spPr>
          <a:xfrm>
            <a:off x="716684" y="5531740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grpSp>
        <p:nvGrpSpPr>
          <p:cNvPr id="2" name="Nhóm 1">
            <a:extLst>
              <a:ext uri="{FF2B5EF4-FFF2-40B4-BE49-F238E27FC236}">
                <a16:creationId xmlns:a16="http://schemas.microsoft.com/office/drawing/2014/main" id="{1B0A2202-B398-4BA3-9B55-3244DD69CBF0}"/>
              </a:ext>
            </a:extLst>
          </p:cNvPr>
          <p:cNvGrpSpPr/>
          <p:nvPr/>
        </p:nvGrpSpPr>
        <p:grpSpPr>
          <a:xfrm>
            <a:off x="6606778" y="1210105"/>
            <a:ext cx="2210551" cy="2638295"/>
            <a:chOff x="6606778" y="1210105"/>
            <a:chExt cx="2210551" cy="2638295"/>
          </a:xfrm>
        </p:grpSpPr>
        <p:sp>
          <p:nvSpPr>
            <p:cNvPr id="15" name="Hình chữ nhật 14">
              <a:extLst>
                <a:ext uri="{FF2B5EF4-FFF2-40B4-BE49-F238E27FC236}">
                  <a16:creationId xmlns:a16="http://schemas.microsoft.com/office/drawing/2014/main" id="{599399A4-5C73-4009-BDEB-E9CF4B1E097A}"/>
                </a:ext>
              </a:extLst>
            </p:cNvPr>
            <p:cNvSpPr/>
            <p:nvPr/>
          </p:nvSpPr>
          <p:spPr>
            <a:xfrm>
              <a:off x="6723058" y="1319536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Hình chữ nhật 17">
              <a:extLst>
                <a:ext uri="{FF2B5EF4-FFF2-40B4-BE49-F238E27FC236}">
                  <a16:creationId xmlns:a16="http://schemas.microsoft.com/office/drawing/2014/main" id="{FFA3B034-7F22-47DF-BF94-9D1BF3C6BBDE}"/>
                </a:ext>
              </a:extLst>
            </p:cNvPr>
            <p:cNvSpPr/>
            <p:nvPr/>
          </p:nvSpPr>
          <p:spPr>
            <a:xfrm>
              <a:off x="6606778" y="1210105"/>
              <a:ext cx="2094271" cy="25288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3" name="Nhóm 2">
            <a:extLst>
              <a:ext uri="{FF2B5EF4-FFF2-40B4-BE49-F238E27FC236}">
                <a16:creationId xmlns:a16="http://schemas.microsoft.com/office/drawing/2014/main" id="{6E117F04-595D-451A-BDD2-96EDA1AB982E}"/>
              </a:ext>
            </a:extLst>
          </p:cNvPr>
          <p:cNvGrpSpPr/>
          <p:nvPr/>
        </p:nvGrpSpPr>
        <p:grpSpPr>
          <a:xfrm>
            <a:off x="9202577" y="1097807"/>
            <a:ext cx="2210549" cy="2638295"/>
            <a:chOff x="9202577" y="1097807"/>
            <a:chExt cx="2210549" cy="2638295"/>
          </a:xfrm>
        </p:grpSpPr>
        <p:sp>
          <p:nvSpPr>
            <p:cNvPr id="17" name="Hình chữ nhật 16">
              <a:extLst>
                <a:ext uri="{FF2B5EF4-FFF2-40B4-BE49-F238E27FC236}">
                  <a16:creationId xmlns:a16="http://schemas.microsoft.com/office/drawing/2014/main" id="{BAFBD2B2-73D6-45DA-983D-CEFBE1605212}"/>
                </a:ext>
              </a:extLst>
            </p:cNvPr>
            <p:cNvSpPr/>
            <p:nvPr/>
          </p:nvSpPr>
          <p:spPr>
            <a:xfrm>
              <a:off x="9318855" y="1207238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Hình chữ nhật 18">
              <a:extLst>
                <a:ext uri="{FF2B5EF4-FFF2-40B4-BE49-F238E27FC236}">
                  <a16:creationId xmlns:a16="http://schemas.microsoft.com/office/drawing/2014/main" id="{CCF97D83-B897-4E15-A67D-6069685D5964}"/>
                </a:ext>
              </a:extLst>
            </p:cNvPr>
            <p:cNvSpPr/>
            <p:nvPr/>
          </p:nvSpPr>
          <p:spPr>
            <a:xfrm>
              <a:off x="9202577" y="1097807"/>
              <a:ext cx="2094271" cy="2528864"/>
            </a:xfrm>
            <a:prstGeom prst="rect">
              <a:avLst/>
            </a:prstGeom>
            <a:solidFill>
              <a:srgbClr val="81D6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0A18E7A1-5068-44F7-9B99-D117A627D5E6}"/>
              </a:ext>
            </a:extLst>
          </p:cNvPr>
          <p:cNvGrpSpPr/>
          <p:nvPr/>
        </p:nvGrpSpPr>
        <p:grpSpPr>
          <a:xfrm>
            <a:off x="9391135" y="3938065"/>
            <a:ext cx="2210551" cy="2655924"/>
            <a:chOff x="9391135" y="3938065"/>
            <a:chExt cx="2210551" cy="2655924"/>
          </a:xfrm>
        </p:grpSpPr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11C13255-86C1-416E-8605-9CFC7410862D}"/>
                </a:ext>
              </a:extLst>
            </p:cNvPr>
            <p:cNvSpPr/>
            <p:nvPr/>
          </p:nvSpPr>
          <p:spPr>
            <a:xfrm>
              <a:off x="9507415" y="4065125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" name="Hình chữ nhật 19">
              <a:extLst>
                <a:ext uri="{FF2B5EF4-FFF2-40B4-BE49-F238E27FC236}">
                  <a16:creationId xmlns:a16="http://schemas.microsoft.com/office/drawing/2014/main" id="{115A20F3-A94E-4204-9F23-15E407994CE8}"/>
                </a:ext>
              </a:extLst>
            </p:cNvPr>
            <p:cNvSpPr/>
            <p:nvPr/>
          </p:nvSpPr>
          <p:spPr>
            <a:xfrm>
              <a:off x="9391135" y="3938065"/>
              <a:ext cx="2094271" cy="25288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4" name="Nhóm 3">
            <a:extLst>
              <a:ext uri="{FF2B5EF4-FFF2-40B4-BE49-F238E27FC236}">
                <a16:creationId xmlns:a16="http://schemas.microsoft.com/office/drawing/2014/main" id="{3CED25C4-EC9F-4B6E-A914-C0C5C0653B46}"/>
              </a:ext>
            </a:extLst>
          </p:cNvPr>
          <p:cNvGrpSpPr/>
          <p:nvPr/>
        </p:nvGrpSpPr>
        <p:grpSpPr>
          <a:xfrm>
            <a:off x="6827573" y="4075537"/>
            <a:ext cx="2210551" cy="2638295"/>
            <a:chOff x="6827573" y="4075537"/>
            <a:chExt cx="2210551" cy="2638295"/>
          </a:xfrm>
        </p:grpSpPr>
        <p:sp>
          <p:nvSpPr>
            <p:cNvPr id="21" name="Hình chữ nhật 20">
              <a:extLst>
                <a:ext uri="{FF2B5EF4-FFF2-40B4-BE49-F238E27FC236}">
                  <a16:creationId xmlns:a16="http://schemas.microsoft.com/office/drawing/2014/main" id="{E167E69C-1D64-4DB8-894B-DF79C34C1BFB}"/>
                </a:ext>
              </a:extLst>
            </p:cNvPr>
            <p:cNvSpPr/>
            <p:nvPr/>
          </p:nvSpPr>
          <p:spPr>
            <a:xfrm>
              <a:off x="6943853" y="4184968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Hình chữ nhật 21">
              <a:extLst>
                <a:ext uri="{FF2B5EF4-FFF2-40B4-BE49-F238E27FC236}">
                  <a16:creationId xmlns:a16="http://schemas.microsoft.com/office/drawing/2014/main" id="{BB1704A0-7F0C-4D0F-9AB8-48584D0898C7}"/>
                </a:ext>
              </a:extLst>
            </p:cNvPr>
            <p:cNvSpPr/>
            <p:nvPr/>
          </p:nvSpPr>
          <p:spPr>
            <a:xfrm>
              <a:off x="6827573" y="4075537"/>
              <a:ext cx="2094271" cy="25288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2CC0A0B0-7823-4FAE-BE34-F0997F1B0E54}"/>
              </a:ext>
            </a:extLst>
          </p:cNvPr>
          <p:cNvSpPr txBox="1"/>
          <p:nvPr/>
        </p:nvSpPr>
        <p:spPr>
          <a:xfrm>
            <a:off x="834183" y="2358316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solidFill>
                  <a:schemeClr val="accent4">
                    <a:lumMod val="50000"/>
                  </a:schemeClr>
                </a:solidFill>
              </a:rPr>
              <a:t>Nội dung 1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34749E50-7268-4216-A572-094D737883AA}"/>
              </a:ext>
            </a:extLst>
          </p:cNvPr>
          <p:cNvSpPr txBox="1"/>
          <p:nvPr/>
        </p:nvSpPr>
        <p:spPr>
          <a:xfrm>
            <a:off x="834182" y="3472082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DDFCFCF0-689B-4287-9214-7E0EA398A3DE}"/>
              </a:ext>
            </a:extLst>
          </p:cNvPr>
          <p:cNvSpPr txBox="1"/>
          <p:nvPr/>
        </p:nvSpPr>
        <p:spPr>
          <a:xfrm>
            <a:off x="857757" y="4540366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3</a:t>
            </a: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310C9CB0-226E-4949-803B-6B29487E479A}"/>
              </a:ext>
            </a:extLst>
          </p:cNvPr>
          <p:cNvSpPr txBox="1"/>
          <p:nvPr/>
        </p:nvSpPr>
        <p:spPr>
          <a:xfrm>
            <a:off x="857757" y="5733589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4</a:t>
            </a:r>
          </a:p>
        </p:txBody>
      </p:sp>
      <p:pic>
        <p:nvPicPr>
          <p:cNvPr id="29" name="Hình ảnh 28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230E3141-AC3B-4157-9302-314B6A781A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09059">
            <a:off x="4651266" y="1985805"/>
            <a:ext cx="774415" cy="774415"/>
          </a:xfrm>
          <a:prstGeom prst="rect">
            <a:avLst/>
          </a:prstGeom>
        </p:spPr>
      </p:pic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393C51BA-D0B3-4119-8089-A995D6987013}"/>
              </a:ext>
            </a:extLst>
          </p:cNvPr>
          <p:cNvSpPr txBox="1"/>
          <p:nvPr/>
        </p:nvSpPr>
        <p:spPr>
          <a:xfrm>
            <a:off x="2947229" y="2816772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1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8A720BF9-D6E0-014C-CCEE-3898FDF71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750" y="159207"/>
            <a:ext cx="680479" cy="56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aper with a pencil and a light bulb&#10;&#10;Description automatically generated">
            <a:extLst>
              <a:ext uri="{FF2B5EF4-FFF2-40B4-BE49-F238E27FC236}">
                <a16:creationId xmlns:a16="http://schemas.microsoft.com/office/drawing/2014/main" id="{EACBCF14-197A-56FE-CA69-9346AF0CEE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571" y="1354967"/>
            <a:ext cx="2085296" cy="2085296"/>
          </a:xfrm>
          <a:prstGeom prst="rect">
            <a:avLst/>
          </a:prstGeom>
        </p:spPr>
      </p:pic>
      <p:pic>
        <p:nvPicPr>
          <p:cNvPr id="14" name="Picture 13" descr="A computer with a light bulb and gears&#10;&#10;Description automatically generated">
            <a:extLst>
              <a:ext uri="{FF2B5EF4-FFF2-40B4-BE49-F238E27FC236}">
                <a16:creationId xmlns:a16="http://schemas.microsoft.com/office/drawing/2014/main" id="{E9082D80-0C40-E3BF-8614-875B5BB40B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615" y="1398041"/>
            <a:ext cx="2094271" cy="2094271"/>
          </a:xfrm>
          <a:prstGeom prst="rect">
            <a:avLst/>
          </a:prstGeom>
        </p:spPr>
      </p:pic>
      <p:pic>
        <p:nvPicPr>
          <p:cNvPr id="28" name="Picture 27" descr="A computer screen with colorful text&#10;&#10;Description automatically generated">
            <a:extLst>
              <a:ext uri="{FF2B5EF4-FFF2-40B4-BE49-F238E27FC236}">
                <a16:creationId xmlns:a16="http://schemas.microsoft.com/office/drawing/2014/main" id="{F1F4B68C-327E-B28C-311F-194C2E8494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649" y="4259568"/>
            <a:ext cx="1997241" cy="1997241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39769951-45B1-D121-6621-8C91D23944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46" y="4311147"/>
            <a:ext cx="2085298" cy="208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10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E5D60F14-AEB7-496E-A036-1263DE05C0D9}"/>
              </a:ext>
            </a:extLst>
          </p:cNvPr>
          <p:cNvSpPr/>
          <p:nvPr/>
        </p:nvSpPr>
        <p:spPr>
          <a:xfrm>
            <a:off x="716684" y="1920516"/>
            <a:ext cx="4868539" cy="132787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D315A0C-FF78-468D-AF80-C909DD793584}"/>
              </a:ext>
            </a:extLst>
          </p:cNvPr>
          <p:cNvSpPr txBox="1"/>
          <p:nvPr/>
        </p:nvSpPr>
        <p:spPr>
          <a:xfrm>
            <a:off x="540860" y="349914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50000"/>
                  </a:schemeClr>
                </a:solidFill>
              </a:rPr>
              <a:t>NỀN TẢNG PHÁT TRIỂN WEB</a:t>
            </a:r>
            <a:endParaRPr lang="vi-VN" sz="4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EA4EF471-C044-45DA-97F1-53F3303110DF}"/>
              </a:ext>
            </a:extLst>
          </p:cNvPr>
          <p:cNvSpPr/>
          <p:nvPr/>
        </p:nvSpPr>
        <p:spPr>
          <a:xfrm>
            <a:off x="716684" y="3248389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2AA1ED77-462E-4F4F-B42E-8217F2C409F2}"/>
              </a:ext>
            </a:extLst>
          </p:cNvPr>
          <p:cNvSpPr/>
          <p:nvPr/>
        </p:nvSpPr>
        <p:spPr>
          <a:xfrm>
            <a:off x="716684" y="4338517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89E62C33-B978-4D93-A92C-459F95418B4F}"/>
              </a:ext>
            </a:extLst>
          </p:cNvPr>
          <p:cNvSpPr/>
          <p:nvPr/>
        </p:nvSpPr>
        <p:spPr>
          <a:xfrm>
            <a:off x="716684" y="5531740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grpSp>
        <p:nvGrpSpPr>
          <p:cNvPr id="3" name="Nhóm 2">
            <a:extLst>
              <a:ext uri="{FF2B5EF4-FFF2-40B4-BE49-F238E27FC236}">
                <a16:creationId xmlns:a16="http://schemas.microsoft.com/office/drawing/2014/main" id="{E8A0BDBA-7280-432F-9CF9-87E58A490CDB}"/>
              </a:ext>
            </a:extLst>
          </p:cNvPr>
          <p:cNvGrpSpPr/>
          <p:nvPr/>
        </p:nvGrpSpPr>
        <p:grpSpPr>
          <a:xfrm>
            <a:off x="7076621" y="1314024"/>
            <a:ext cx="4111224" cy="5156135"/>
            <a:chOff x="7076621" y="1314024"/>
            <a:chExt cx="4111224" cy="5156135"/>
          </a:xfrm>
        </p:grpSpPr>
        <p:sp>
          <p:nvSpPr>
            <p:cNvPr id="15" name="Hình chữ nhật 14">
              <a:extLst>
                <a:ext uri="{FF2B5EF4-FFF2-40B4-BE49-F238E27FC236}">
                  <a16:creationId xmlns:a16="http://schemas.microsoft.com/office/drawing/2014/main" id="{599399A4-5C73-4009-BDEB-E9CF4B1E097A}"/>
                </a:ext>
              </a:extLst>
            </p:cNvPr>
            <p:cNvSpPr/>
            <p:nvPr/>
          </p:nvSpPr>
          <p:spPr>
            <a:xfrm>
              <a:off x="7192901" y="1423455"/>
              <a:ext cx="3994944" cy="504670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Hình chữ nhật 17">
              <a:extLst>
                <a:ext uri="{FF2B5EF4-FFF2-40B4-BE49-F238E27FC236}">
                  <a16:creationId xmlns:a16="http://schemas.microsoft.com/office/drawing/2014/main" id="{FFA3B034-7F22-47DF-BF94-9D1BF3C6BBDE}"/>
                </a:ext>
              </a:extLst>
            </p:cNvPr>
            <p:cNvSpPr/>
            <p:nvPr/>
          </p:nvSpPr>
          <p:spPr>
            <a:xfrm>
              <a:off x="7076621" y="1314024"/>
              <a:ext cx="3994944" cy="50467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C8E7BE67-BA1B-41C0-88E0-C0F68C9FB036}"/>
              </a:ext>
            </a:extLst>
          </p:cNvPr>
          <p:cNvGrpSpPr/>
          <p:nvPr/>
        </p:nvGrpSpPr>
        <p:grpSpPr>
          <a:xfrm>
            <a:off x="14657233" y="3799154"/>
            <a:ext cx="2210549" cy="2638295"/>
            <a:chOff x="14657233" y="3799154"/>
            <a:chExt cx="2210549" cy="2638295"/>
          </a:xfrm>
        </p:grpSpPr>
        <p:sp>
          <p:nvSpPr>
            <p:cNvPr id="17" name="Hình chữ nhật 16">
              <a:extLst>
                <a:ext uri="{FF2B5EF4-FFF2-40B4-BE49-F238E27FC236}">
                  <a16:creationId xmlns:a16="http://schemas.microsoft.com/office/drawing/2014/main" id="{BAFBD2B2-73D6-45DA-983D-CEFBE1605212}"/>
                </a:ext>
              </a:extLst>
            </p:cNvPr>
            <p:cNvSpPr/>
            <p:nvPr/>
          </p:nvSpPr>
          <p:spPr>
            <a:xfrm>
              <a:off x="14773511" y="3908585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Hình chữ nhật 18">
              <a:extLst>
                <a:ext uri="{FF2B5EF4-FFF2-40B4-BE49-F238E27FC236}">
                  <a16:creationId xmlns:a16="http://schemas.microsoft.com/office/drawing/2014/main" id="{CCF97D83-B897-4E15-A67D-6069685D5964}"/>
                </a:ext>
              </a:extLst>
            </p:cNvPr>
            <p:cNvSpPr/>
            <p:nvPr/>
          </p:nvSpPr>
          <p:spPr>
            <a:xfrm>
              <a:off x="14657233" y="3799154"/>
              <a:ext cx="2094271" cy="2528864"/>
            </a:xfrm>
            <a:prstGeom prst="rect">
              <a:avLst/>
            </a:prstGeom>
            <a:solidFill>
              <a:srgbClr val="81D6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7" name="Nhóm 26">
            <a:extLst>
              <a:ext uri="{FF2B5EF4-FFF2-40B4-BE49-F238E27FC236}">
                <a16:creationId xmlns:a16="http://schemas.microsoft.com/office/drawing/2014/main" id="{E24C523F-4D53-4C4F-9B18-6C564304D8A2}"/>
              </a:ext>
            </a:extLst>
          </p:cNvPr>
          <p:cNvGrpSpPr/>
          <p:nvPr/>
        </p:nvGrpSpPr>
        <p:grpSpPr>
          <a:xfrm>
            <a:off x="17655688" y="3808577"/>
            <a:ext cx="2210551" cy="2655924"/>
            <a:chOff x="17655688" y="3808577"/>
            <a:chExt cx="2210551" cy="2655924"/>
          </a:xfrm>
        </p:grpSpPr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11C13255-86C1-416E-8605-9CFC7410862D}"/>
                </a:ext>
              </a:extLst>
            </p:cNvPr>
            <p:cNvSpPr/>
            <p:nvPr/>
          </p:nvSpPr>
          <p:spPr>
            <a:xfrm>
              <a:off x="17771968" y="3935637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" name="Hình chữ nhật 19">
              <a:extLst>
                <a:ext uri="{FF2B5EF4-FFF2-40B4-BE49-F238E27FC236}">
                  <a16:creationId xmlns:a16="http://schemas.microsoft.com/office/drawing/2014/main" id="{115A20F3-A94E-4204-9F23-15E407994CE8}"/>
                </a:ext>
              </a:extLst>
            </p:cNvPr>
            <p:cNvSpPr/>
            <p:nvPr/>
          </p:nvSpPr>
          <p:spPr>
            <a:xfrm>
              <a:off x="17655688" y="3808577"/>
              <a:ext cx="2094271" cy="25288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21C2E9AB-EFB4-46D2-8B0E-BEC44AD3F6B1}"/>
              </a:ext>
            </a:extLst>
          </p:cNvPr>
          <p:cNvGrpSpPr/>
          <p:nvPr/>
        </p:nvGrpSpPr>
        <p:grpSpPr>
          <a:xfrm>
            <a:off x="11658776" y="3851804"/>
            <a:ext cx="2210551" cy="2638295"/>
            <a:chOff x="11658776" y="3851804"/>
            <a:chExt cx="2210551" cy="2638295"/>
          </a:xfrm>
        </p:grpSpPr>
        <p:sp>
          <p:nvSpPr>
            <p:cNvPr id="21" name="Hình chữ nhật 20">
              <a:extLst>
                <a:ext uri="{FF2B5EF4-FFF2-40B4-BE49-F238E27FC236}">
                  <a16:creationId xmlns:a16="http://schemas.microsoft.com/office/drawing/2014/main" id="{E167E69C-1D64-4DB8-894B-DF79C34C1BFB}"/>
                </a:ext>
              </a:extLst>
            </p:cNvPr>
            <p:cNvSpPr/>
            <p:nvPr/>
          </p:nvSpPr>
          <p:spPr>
            <a:xfrm>
              <a:off x="11775056" y="3961235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Hình chữ nhật 21">
              <a:extLst>
                <a:ext uri="{FF2B5EF4-FFF2-40B4-BE49-F238E27FC236}">
                  <a16:creationId xmlns:a16="http://schemas.microsoft.com/office/drawing/2014/main" id="{BB1704A0-7F0C-4D0F-9AB8-48584D0898C7}"/>
                </a:ext>
              </a:extLst>
            </p:cNvPr>
            <p:cNvSpPr/>
            <p:nvPr/>
          </p:nvSpPr>
          <p:spPr>
            <a:xfrm>
              <a:off x="11658776" y="3851804"/>
              <a:ext cx="2094271" cy="25288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2CC0A0B0-7823-4FAE-BE34-F0997F1B0E54}"/>
              </a:ext>
            </a:extLst>
          </p:cNvPr>
          <p:cNvSpPr txBox="1"/>
          <p:nvPr/>
        </p:nvSpPr>
        <p:spPr>
          <a:xfrm>
            <a:off x="834182" y="2007616"/>
            <a:ext cx="1952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Nội dung 1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34749E50-7268-4216-A572-094D737883AA}"/>
              </a:ext>
            </a:extLst>
          </p:cNvPr>
          <p:cNvSpPr txBox="1"/>
          <p:nvPr/>
        </p:nvSpPr>
        <p:spPr>
          <a:xfrm>
            <a:off x="834182" y="3472082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DDFCFCF0-689B-4287-9214-7E0EA398A3DE}"/>
              </a:ext>
            </a:extLst>
          </p:cNvPr>
          <p:cNvSpPr txBox="1"/>
          <p:nvPr/>
        </p:nvSpPr>
        <p:spPr>
          <a:xfrm>
            <a:off x="857757" y="4540366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3</a:t>
            </a: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310C9CB0-226E-4949-803B-6B29487E479A}"/>
              </a:ext>
            </a:extLst>
          </p:cNvPr>
          <p:cNvSpPr txBox="1"/>
          <p:nvPr/>
        </p:nvSpPr>
        <p:spPr>
          <a:xfrm>
            <a:off x="857757" y="5733589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4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FB6C239-2434-4009-99CF-647112AC2367}"/>
              </a:ext>
            </a:extLst>
          </p:cNvPr>
          <p:cNvSpPr txBox="1"/>
          <p:nvPr/>
        </p:nvSpPr>
        <p:spPr>
          <a:xfrm>
            <a:off x="799615" y="2417768"/>
            <a:ext cx="4868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Khởi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tạo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dự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án</a:t>
            </a:r>
            <a:endParaRPr lang="vi-VN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8" name="Hình ảnh 27">
            <a:extLst>
              <a:ext uri="{FF2B5EF4-FFF2-40B4-BE49-F238E27FC236}">
                <a16:creationId xmlns:a16="http://schemas.microsoft.com/office/drawing/2014/main" id="{4E2A02B3-0811-4E57-9FD9-403C203B6E9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30449">
            <a:off x="4258204" y="3575326"/>
            <a:ext cx="560447" cy="560447"/>
          </a:xfrm>
          <a:prstGeom prst="rect">
            <a:avLst/>
          </a:prstGeom>
        </p:spPr>
      </p:pic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2B208755-9E26-4A2F-9F09-D3B230ACD72A}"/>
              </a:ext>
            </a:extLst>
          </p:cNvPr>
          <p:cNvSpPr txBox="1"/>
          <p:nvPr/>
        </p:nvSpPr>
        <p:spPr>
          <a:xfrm>
            <a:off x="2496778" y="4133674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2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2953BA8-15B1-2047-9B55-3C1740FF7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750" y="159207"/>
            <a:ext cx="680479" cy="56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A paper with a pencil and a light bulb&#10;&#10;Description automatically generated">
            <a:extLst>
              <a:ext uri="{FF2B5EF4-FFF2-40B4-BE49-F238E27FC236}">
                <a16:creationId xmlns:a16="http://schemas.microsoft.com/office/drawing/2014/main" id="{5154B352-7EE4-41E9-B4D0-D20C7B225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586" y="1862258"/>
            <a:ext cx="3742868" cy="3742868"/>
          </a:xfrm>
          <a:prstGeom prst="rect">
            <a:avLst/>
          </a:prstGeom>
        </p:spPr>
      </p:pic>
      <p:pic>
        <p:nvPicPr>
          <p:cNvPr id="32" name="Picture 31" descr="A computer screen with colorful text&#10;&#10;Description automatically generated">
            <a:extLst>
              <a:ext uri="{FF2B5EF4-FFF2-40B4-BE49-F238E27FC236}">
                <a16:creationId xmlns:a16="http://schemas.microsoft.com/office/drawing/2014/main" id="{DE822423-2469-F10E-3189-21DE5FEA51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9510" y="4110392"/>
            <a:ext cx="2011687" cy="2011687"/>
          </a:xfrm>
          <a:prstGeom prst="rect">
            <a:avLst/>
          </a:prstGeom>
        </p:spPr>
      </p:pic>
      <p:pic>
        <p:nvPicPr>
          <p:cNvPr id="37" name="Picture 36" descr="A computer with a light bulb and gears&#10;&#10;Description automatically generated">
            <a:extLst>
              <a:ext uri="{FF2B5EF4-FFF2-40B4-BE49-F238E27FC236}">
                <a16:creationId xmlns:a16="http://schemas.microsoft.com/office/drawing/2014/main" id="{307589DB-098E-30A9-7EB4-266EC08F15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4918" y="4120542"/>
            <a:ext cx="2104947" cy="2104947"/>
          </a:xfrm>
          <a:prstGeom prst="rect">
            <a:avLst/>
          </a:prstGeom>
        </p:spPr>
      </p:pic>
      <p:pic>
        <p:nvPicPr>
          <p:cNvPr id="39" name="Picture 38" descr="A close up of a sign&#10;&#10;Description automatically generated">
            <a:extLst>
              <a:ext uri="{FF2B5EF4-FFF2-40B4-BE49-F238E27FC236}">
                <a16:creationId xmlns:a16="http://schemas.microsoft.com/office/drawing/2014/main" id="{6FFEF829-8AEE-3D3D-6C47-28DD5279A7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439" y="4120543"/>
            <a:ext cx="2104947" cy="2104947"/>
          </a:xfrm>
          <a:prstGeom prst="rect">
            <a:avLst/>
          </a:prstGeom>
        </p:spPr>
      </p:pic>
      <p:sp>
        <p:nvSpPr>
          <p:cNvPr id="31" name="Hộp Văn bản 8">
            <a:extLst>
              <a:ext uri="{FF2B5EF4-FFF2-40B4-BE49-F238E27FC236}">
                <a16:creationId xmlns:a16="http://schemas.microsoft.com/office/drawing/2014/main" id="{8422B0DE-D6DC-894A-2848-F7ED9A0738C0}"/>
              </a:ext>
            </a:extLst>
          </p:cNvPr>
          <p:cNvSpPr txBox="1"/>
          <p:nvPr/>
        </p:nvSpPr>
        <p:spPr>
          <a:xfrm>
            <a:off x="540860" y="1119355"/>
            <a:ext cx="6017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solidFill>
                  <a:schemeClr val="accent4">
                    <a:lumMod val="50000"/>
                  </a:schemeClr>
                </a:solidFill>
              </a:rPr>
              <a:t>Khởi</a:t>
            </a:r>
            <a:r>
              <a:rPr lang="es-E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4">
                    <a:lumMod val="50000"/>
                  </a:schemeClr>
                </a:solidFill>
              </a:rPr>
              <a:t>tạo</a:t>
            </a:r>
            <a:r>
              <a:rPr lang="es-E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4">
                    <a:lumMod val="50000"/>
                  </a:schemeClr>
                </a:solidFill>
              </a:rPr>
              <a:t>dự</a:t>
            </a:r>
            <a:r>
              <a:rPr lang="es-E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4">
                    <a:lumMod val="50000"/>
                  </a:schemeClr>
                </a:solidFill>
              </a:rPr>
              <a:t>án</a:t>
            </a:r>
            <a:r>
              <a:rPr lang="es-ES" sz="2400" b="1" dirty="0">
                <a:solidFill>
                  <a:schemeClr val="accent4">
                    <a:lumMod val="50000"/>
                  </a:schemeClr>
                </a:solidFill>
              </a:rPr>
              <a:t> &amp; </a:t>
            </a:r>
            <a:r>
              <a:rPr lang="es-ES" sz="2400" b="1" dirty="0" err="1">
                <a:solidFill>
                  <a:schemeClr val="accent4">
                    <a:lumMod val="50000"/>
                  </a:schemeClr>
                </a:solidFill>
              </a:rPr>
              <a:t>Cấu</a:t>
            </a:r>
            <a:r>
              <a:rPr lang="es-E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4">
                    <a:lumMod val="50000"/>
                  </a:schemeClr>
                </a:solidFill>
              </a:rPr>
              <a:t>trúc</a:t>
            </a:r>
            <a:r>
              <a:rPr lang="es-E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4">
                    <a:lumMod val="50000"/>
                  </a:schemeClr>
                </a:solidFill>
              </a:rPr>
              <a:t>Components</a:t>
            </a:r>
            <a:endParaRPr lang="vi-VN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Hộp Văn bản 5">
            <a:extLst>
              <a:ext uri="{FF2B5EF4-FFF2-40B4-BE49-F238E27FC236}">
                <a16:creationId xmlns:a16="http://schemas.microsoft.com/office/drawing/2014/main" id="{0D17FF9F-FCB9-492A-BBF3-AD434A3DE19E}"/>
              </a:ext>
            </a:extLst>
          </p:cNvPr>
          <p:cNvSpPr txBox="1"/>
          <p:nvPr/>
        </p:nvSpPr>
        <p:spPr>
          <a:xfrm>
            <a:off x="10025750" y="263178"/>
            <a:ext cx="234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Nhóm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14</a:t>
            </a:r>
            <a:endParaRPr lang="vi-VN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279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E5D60F14-AEB7-496E-A036-1263DE05C0D9}"/>
              </a:ext>
            </a:extLst>
          </p:cNvPr>
          <p:cNvSpPr/>
          <p:nvPr/>
        </p:nvSpPr>
        <p:spPr>
          <a:xfrm>
            <a:off x="716684" y="179250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D315A0C-FF78-468D-AF80-C909DD793584}"/>
              </a:ext>
            </a:extLst>
          </p:cNvPr>
          <p:cNvSpPr txBox="1"/>
          <p:nvPr/>
        </p:nvSpPr>
        <p:spPr>
          <a:xfrm>
            <a:off x="540860" y="349914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50000"/>
                  </a:schemeClr>
                </a:solidFill>
              </a:rPr>
              <a:t>NỀN TẢNG PHÁT TRIỂN WEB</a:t>
            </a:r>
            <a:endParaRPr lang="vi-VN" sz="4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EA4EF471-C044-45DA-97F1-53F3303110DF}"/>
              </a:ext>
            </a:extLst>
          </p:cNvPr>
          <p:cNvSpPr/>
          <p:nvPr/>
        </p:nvSpPr>
        <p:spPr>
          <a:xfrm>
            <a:off x="775568" y="2713728"/>
            <a:ext cx="4403121" cy="126114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 dirty="0"/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2AA1ED77-462E-4F4F-B42E-8217F2C409F2}"/>
              </a:ext>
            </a:extLst>
          </p:cNvPr>
          <p:cNvSpPr/>
          <p:nvPr/>
        </p:nvSpPr>
        <p:spPr>
          <a:xfrm>
            <a:off x="716684" y="4338517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89E62C33-B978-4D93-A92C-459F95418B4F}"/>
              </a:ext>
            </a:extLst>
          </p:cNvPr>
          <p:cNvSpPr/>
          <p:nvPr/>
        </p:nvSpPr>
        <p:spPr>
          <a:xfrm>
            <a:off x="716684" y="5531740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2CC0A0B0-7823-4FAE-BE34-F0997F1B0E54}"/>
              </a:ext>
            </a:extLst>
          </p:cNvPr>
          <p:cNvSpPr txBox="1"/>
          <p:nvPr/>
        </p:nvSpPr>
        <p:spPr>
          <a:xfrm>
            <a:off x="834183" y="1992556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1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34749E50-7268-4216-A572-094D737883AA}"/>
              </a:ext>
            </a:extLst>
          </p:cNvPr>
          <p:cNvSpPr txBox="1"/>
          <p:nvPr/>
        </p:nvSpPr>
        <p:spPr>
          <a:xfrm>
            <a:off x="858937" y="2828783"/>
            <a:ext cx="2498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Nội dung 2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DDFCFCF0-689B-4287-9214-7E0EA398A3DE}"/>
              </a:ext>
            </a:extLst>
          </p:cNvPr>
          <p:cNvSpPr txBox="1"/>
          <p:nvPr/>
        </p:nvSpPr>
        <p:spPr>
          <a:xfrm>
            <a:off x="857757" y="4540366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3</a:t>
            </a: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310C9CB0-226E-4949-803B-6B29487E479A}"/>
              </a:ext>
            </a:extLst>
          </p:cNvPr>
          <p:cNvSpPr txBox="1"/>
          <p:nvPr/>
        </p:nvSpPr>
        <p:spPr>
          <a:xfrm>
            <a:off x="857757" y="5733589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4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393C51BA-D0B3-4119-8089-A995D6987013}"/>
              </a:ext>
            </a:extLst>
          </p:cNvPr>
          <p:cNvSpPr txBox="1"/>
          <p:nvPr/>
        </p:nvSpPr>
        <p:spPr>
          <a:xfrm>
            <a:off x="2949853" y="2374812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1</a:t>
            </a:r>
          </a:p>
        </p:txBody>
      </p:sp>
      <p:grpSp>
        <p:nvGrpSpPr>
          <p:cNvPr id="4" name="Nhóm 3">
            <a:extLst>
              <a:ext uri="{FF2B5EF4-FFF2-40B4-BE49-F238E27FC236}">
                <a16:creationId xmlns:a16="http://schemas.microsoft.com/office/drawing/2014/main" id="{232C907E-020A-47EA-AF82-142E3C338A02}"/>
              </a:ext>
            </a:extLst>
          </p:cNvPr>
          <p:cNvGrpSpPr/>
          <p:nvPr/>
        </p:nvGrpSpPr>
        <p:grpSpPr>
          <a:xfrm>
            <a:off x="6157424" y="8324361"/>
            <a:ext cx="1945825" cy="2432892"/>
            <a:chOff x="6157424" y="8324361"/>
            <a:chExt cx="1945825" cy="2432892"/>
          </a:xfrm>
        </p:grpSpPr>
        <p:sp>
          <p:nvSpPr>
            <p:cNvPr id="29" name="Hình chữ nhật 28">
              <a:extLst>
                <a:ext uri="{FF2B5EF4-FFF2-40B4-BE49-F238E27FC236}">
                  <a16:creationId xmlns:a16="http://schemas.microsoft.com/office/drawing/2014/main" id="{D3B82A6F-2661-4721-A73F-CC0267F7B8F2}"/>
                </a:ext>
              </a:extLst>
            </p:cNvPr>
            <p:cNvSpPr/>
            <p:nvPr/>
          </p:nvSpPr>
          <p:spPr>
            <a:xfrm>
              <a:off x="6273704" y="8433792"/>
              <a:ext cx="1829545" cy="232346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" name="Hình chữ nhật 31">
              <a:extLst>
                <a:ext uri="{FF2B5EF4-FFF2-40B4-BE49-F238E27FC236}">
                  <a16:creationId xmlns:a16="http://schemas.microsoft.com/office/drawing/2014/main" id="{1C4792B1-67B1-4802-BAEE-EB4E36758E5B}"/>
                </a:ext>
              </a:extLst>
            </p:cNvPr>
            <p:cNvSpPr/>
            <p:nvPr/>
          </p:nvSpPr>
          <p:spPr>
            <a:xfrm>
              <a:off x="6157424" y="8324361"/>
              <a:ext cx="1829545" cy="2323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C093AAA8-6BB7-4AA6-81E2-C7D94BFF849B}"/>
              </a:ext>
            </a:extLst>
          </p:cNvPr>
          <p:cNvGrpSpPr/>
          <p:nvPr/>
        </p:nvGrpSpPr>
        <p:grpSpPr>
          <a:xfrm>
            <a:off x="11475316" y="3831224"/>
            <a:ext cx="2210549" cy="2638295"/>
            <a:chOff x="14657233" y="3799154"/>
            <a:chExt cx="2210549" cy="2638295"/>
          </a:xfrm>
        </p:grpSpPr>
        <p:sp>
          <p:nvSpPr>
            <p:cNvPr id="31" name="Hình chữ nhật 30">
              <a:extLst>
                <a:ext uri="{FF2B5EF4-FFF2-40B4-BE49-F238E27FC236}">
                  <a16:creationId xmlns:a16="http://schemas.microsoft.com/office/drawing/2014/main" id="{B6817FDE-6008-4EFA-A080-DF28713CAE78}"/>
                </a:ext>
              </a:extLst>
            </p:cNvPr>
            <p:cNvSpPr/>
            <p:nvPr/>
          </p:nvSpPr>
          <p:spPr>
            <a:xfrm>
              <a:off x="14773511" y="3908585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3" name="Hình chữ nhật 32">
              <a:extLst>
                <a:ext uri="{FF2B5EF4-FFF2-40B4-BE49-F238E27FC236}">
                  <a16:creationId xmlns:a16="http://schemas.microsoft.com/office/drawing/2014/main" id="{0240131B-C808-4AD9-B8AB-399CDBA00D22}"/>
                </a:ext>
              </a:extLst>
            </p:cNvPr>
            <p:cNvSpPr/>
            <p:nvPr/>
          </p:nvSpPr>
          <p:spPr>
            <a:xfrm>
              <a:off x="14657233" y="3799154"/>
              <a:ext cx="2094271" cy="2528864"/>
            </a:xfrm>
            <a:prstGeom prst="rect">
              <a:avLst/>
            </a:prstGeom>
            <a:solidFill>
              <a:srgbClr val="81D6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90B1A890-DD9C-4B78-B362-072DE909D9FD}"/>
              </a:ext>
            </a:extLst>
          </p:cNvPr>
          <p:cNvGrpSpPr/>
          <p:nvPr/>
        </p:nvGrpSpPr>
        <p:grpSpPr>
          <a:xfrm>
            <a:off x="14387151" y="3877125"/>
            <a:ext cx="2210551" cy="2655924"/>
            <a:chOff x="17655688" y="3808577"/>
            <a:chExt cx="2210551" cy="2655924"/>
          </a:xfrm>
        </p:grpSpPr>
        <p:sp>
          <p:nvSpPr>
            <p:cNvPr id="30" name="Hình chữ nhật 29">
              <a:extLst>
                <a:ext uri="{FF2B5EF4-FFF2-40B4-BE49-F238E27FC236}">
                  <a16:creationId xmlns:a16="http://schemas.microsoft.com/office/drawing/2014/main" id="{AC02F53D-4E01-41F0-9942-BBA2F94BCE02}"/>
                </a:ext>
              </a:extLst>
            </p:cNvPr>
            <p:cNvSpPr/>
            <p:nvPr/>
          </p:nvSpPr>
          <p:spPr>
            <a:xfrm>
              <a:off x="17771968" y="3935637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4" name="Hình chữ nhật 33">
              <a:extLst>
                <a:ext uri="{FF2B5EF4-FFF2-40B4-BE49-F238E27FC236}">
                  <a16:creationId xmlns:a16="http://schemas.microsoft.com/office/drawing/2014/main" id="{6FD778D3-E8F9-4061-A893-0EB77F8BD347}"/>
                </a:ext>
              </a:extLst>
            </p:cNvPr>
            <p:cNvSpPr/>
            <p:nvPr/>
          </p:nvSpPr>
          <p:spPr>
            <a:xfrm>
              <a:off x="17655688" y="3808577"/>
              <a:ext cx="2094271" cy="25288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" name="Nhóm 1">
            <a:extLst>
              <a:ext uri="{FF2B5EF4-FFF2-40B4-BE49-F238E27FC236}">
                <a16:creationId xmlns:a16="http://schemas.microsoft.com/office/drawing/2014/main" id="{C4D72CB4-8490-46C4-9BA2-71E17476F8ED}"/>
              </a:ext>
            </a:extLst>
          </p:cNvPr>
          <p:cNvGrpSpPr/>
          <p:nvPr/>
        </p:nvGrpSpPr>
        <p:grpSpPr>
          <a:xfrm>
            <a:off x="6548090" y="1175972"/>
            <a:ext cx="4358030" cy="5293547"/>
            <a:chOff x="6548090" y="1175972"/>
            <a:chExt cx="4358030" cy="5293547"/>
          </a:xfrm>
        </p:grpSpPr>
        <p:sp>
          <p:nvSpPr>
            <p:cNvPr id="35" name="Hình chữ nhật 34">
              <a:extLst>
                <a:ext uri="{FF2B5EF4-FFF2-40B4-BE49-F238E27FC236}">
                  <a16:creationId xmlns:a16="http://schemas.microsoft.com/office/drawing/2014/main" id="{41ADC443-77C8-4AA8-9802-B066223014D5}"/>
                </a:ext>
              </a:extLst>
            </p:cNvPr>
            <p:cNvSpPr/>
            <p:nvPr/>
          </p:nvSpPr>
          <p:spPr>
            <a:xfrm>
              <a:off x="6664368" y="1347650"/>
              <a:ext cx="4241752" cy="51218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6" name="Hình chữ nhật 35">
              <a:extLst>
                <a:ext uri="{FF2B5EF4-FFF2-40B4-BE49-F238E27FC236}">
                  <a16:creationId xmlns:a16="http://schemas.microsoft.com/office/drawing/2014/main" id="{AEADC8B8-A774-4AA8-940F-DAB0C9109561}"/>
                </a:ext>
              </a:extLst>
            </p:cNvPr>
            <p:cNvSpPr/>
            <p:nvPr/>
          </p:nvSpPr>
          <p:spPr>
            <a:xfrm>
              <a:off x="6548090" y="1175972"/>
              <a:ext cx="4241752" cy="51218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B2C245B5-DE1B-465C-83E1-76E02F4B960D}"/>
              </a:ext>
            </a:extLst>
          </p:cNvPr>
          <p:cNvSpPr txBox="1"/>
          <p:nvPr/>
        </p:nvSpPr>
        <p:spPr>
          <a:xfrm>
            <a:off x="857757" y="3187048"/>
            <a:ext cx="426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Cấu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trúc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Components</a:t>
            </a:r>
            <a:endParaRPr lang="vi-VN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8" name="Hình ảnh 37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DDC4D7B8-78B2-4C2C-8263-3EDBC6692B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6100">
            <a:off x="4704816" y="1750472"/>
            <a:ext cx="829979" cy="829979"/>
          </a:xfrm>
          <a:prstGeom prst="rect">
            <a:avLst/>
          </a:prstGeom>
        </p:spPr>
      </p:pic>
      <p:pic>
        <p:nvPicPr>
          <p:cNvPr id="39" name="Hình ảnh 38" descr="Ảnh có chứa văn bản, đồ họa véc-tơ&#10;&#10;Mô tả được tạo tự động">
            <a:extLst>
              <a:ext uri="{FF2B5EF4-FFF2-40B4-BE49-F238E27FC236}">
                <a16:creationId xmlns:a16="http://schemas.microsoft.com/office/drawing/2014/main" id="{9A5F6170-A051-4067-9179-5D86C8848E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40239">
            <a:off x="4599958" y="4496727"/>
            <a:ext cx="805705" cy="805705"/>
          </a:xfrm>
          <a:prstGeom prst="rect">
            <a:avLst/>
          </a:prstGeom>
        </p:spPr>
      </p:pic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C4074CA3-0522-4A7C-8F0F-7466D18F6FCD}"/>
              </a:ext>
            </a:extLst>
          </p:cNvPr>
          <p:cNvSpPr txBox="1"/>
          <p:nvPr/>
        </p:nvSpPr>
        <p:spPr>
          <a:xfrm>
            <a:off x="2639702" y="5029256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6EA7AF-8B7B-F1FA-2021-DB261EEC1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750" y="159207"/>
            <a:ext cx="680479" cy="56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computer with a light bulb and gears&#10;&#10;Description automatically generated">
            <a:extLst>
              <a:ext uri="{FF2B5EF4-FFF2-40B4-BE49-F238E27FC236}">
                <a16:creationId xmlns:a16="http://schemas.microsoft.com/office/drawing/2014/main" id="{99F22E9D-89C9-1ABC-CAF1-213F2363D2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290" y="4228786"/>
            <a:ext cx="1958293" cy="1958293"/>
          </a:xfrm>
          <a:prstGeom prst="rect">
            <a:avLst/>
          </a:prstGeom>
        </p:spPr>
      </p:pic>
      <p:pic>
        <p:nvPicPr>
          <p:cNvPr id="16" name="Picture 15" descr="A paper with a pencil and a light bulb&#10;&#10;Description automatically generated">
            <a:extLst>
              <a:ext uri="{FF2B5EF4-FFF2-40B4-BE49-F238E27FC236}">
                <a16:creationId xmlns:a16="http://schemas.microsoft.com/office/drawing/2014/main" id="{B5EBA256-3EBB-1092-3935-5A1E8D81FD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966" y="8642581"/>
            <a:ext cx="1687019" cy="1687019"/>
          </a:xfrm>
          <a:prstGeom prst="rect">
            <a:avLst/>
          </a:prstGeom>
        </p:spPr>
      </p:pic>
      <p:pic>
        <p:nvPicPr>
          <p:cNvPr id="17" name="Picture 16" descr="A computer screen with colorful text&#10;&#10;Description automatically generated">
            <a:extLst>
              <a:ext uri="{FF2B5EF4-FFF2-40B4-BE49-F238E27FC236}">
                <a16:creationId xmlns:a16="http://schemas.microsoft.com/office/drawing/2014/main" id="{9152A748-1077-0214-9340-0406387A86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453" y="4249413"/>
            <a:ext cx="2001665" cy="2001665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886B5120-1FC6-0279-70B0-B6DB2AAD3C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621" y="1637409"/>
            <a:ext cx="4198993" cy="4198993"/>
          </a:xfrm>
          <a:prstGeom prst="rect">
            <a:avLst/>
          </a:prstGeom>
        </p:spPr>
      </p:pic>
      <p:sp>
        <p:nvSpPr>
          <p:cNvPr id="5" name="Hộp Văn bản 8">
            <a:extLst>
              <a:ext uri="{FF2B5EF4-FFF2-40B4-BE49-F238E27FC236}">
                <a16:creationId xmlns:a16="http://schemas.microsoft.com/office/drawing/2014/main" id="{2FF77E71-CE47-242D-8314-F99A7F2D5047}"/>
              </a:ext>
            </a:extLst>
          </p:cNvPr>
          <p:cNvSpPr txBox="1"/>
          <p:nvPr/>
        </p:nvSpPr>
        <p:spPr>
          <a:xfrm>
            <a:off x="540861" y="1119355"/>
            <a:ext cx="5372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solidFill>
                  <a:schemeClr val="accent4">
                    <a:lumMod val="50000"/>
                  </a:schemeClr>
                </a:solidFill>
              </a:rPr>
              <a:t>Khởi</a:t>
            </a:r>
            <a:r>
              <a:rPr lang="es-E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4">
                    <a:lumMod val="50000"/>
                  </a:schemeClr>
                </a:solidFill>
              </a:rPr>
              <a:t>tạo</a:t>
            </a:r>
            <a:r>
              <a:rPr lang="es-E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4">
                    <a:lumMod val="50000"/>
                  </a:schemeClr>
                </a:solidFill>
              </a:rPr>
              <a:t>dự</a:t>
            </a:r>
            <a:r>
              <a:rPr lang="es-E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4">
                    <a:lumMod val="50000"/>
                  </a:schemeClr>
                </a:solidFill>
              </a:rPr>
              <a:t>án</a:t>
            </a:r>
            <a:r>
              <a:rPr lang="es-ES" sz="2400" b="1" dirty="0">
                <a:solidFill>
                  <a:schemeClr val="accent4">
                    <a:lumMod val="50000"/>
                  </a:schemeClr>
                </a:solidFill>
              </a:rPr>
              <a:t> &amp; </a:t>
            </a:r>
            <a:r>
              <a:rPr lang="es-ES" sz="2400" b="1" dirty="0" err="1">
                <a:solidFill>
                  <a:schemeClr val="accent4">
                    <a:lumMod val="50000"/>
                  </a:schemeClr>
                </a:solidFill>
              </a:rPr>
              <a:t>Cấu</a:t>
            </a:r>
            <a:r>
              <a:rPr lang="es-E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4">
                    <a:lumMod val="50000"/>
                  </a:schemeClr>
                </a:solidFill>
              </a:rPr>
              <a:t>trúc</a:t>
            </a:r>
            <a:r>
              <a:rPr lang="es-E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4">
                    <a:lumMod val="50000"/>
                  </a:schemeClr>
                </a:solidFill>
              </a:rPr>
              <a:t>Components</a:t>
            </a:r>
            <a:endParaRPr lang="vi-VN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0" name="Hộp Văn bản 5">
            <a:extLst>
              <a:ext uri="{FF2B5EF4-FFF2-40B4-BE49-F238E27FC236}">
                <a16:creationId xmlns:a16="http://schemas.microsoft.com/office/drawing/2014/main" id="{EC070BBB-8607-F4A4-3803-A1EDC90F2B9C}"/>
              </a:ext>
            </a:extLst>
          </p:cNvPr>
          <p:cNvSpPr txBox="1"/>
          <p:nvPr/>
        </p:nvSpPr>
        <p:spPr>
          <a:xfrm>
            <a:off x="10025750" y="263178"/>
            <a:ext cx="234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Nhóm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14</a:t>
            </a:r>
            <a:endParaRPr lang="vi-VN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377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E5D60F14-AEB7-496E-A036-1263DE05C0D9}"/>
              </a:ext>
            </a:extLst>
          </p:cNvPr>
          <p:cNvSpPr/>
          <p:nvPr/>
        </p:nvSpPr>
        <p:spPr>
          <a:xfrm>
            <a:off x="716684" y="179250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D315A0C-FF78-468D-AF80-C909DD793584}"/>
              </a:ext>
            </a:extLst>
          </p:cNvPr>
          <p:cNvSpPr txBox="1"/>
          <p:nvPr/>
        </p:nvSpPr>
        <p:spPr>
          <a:xfrm>
            <a:off x="540860" y="349914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50000"/>
                  </a:schemeClr>
                </a:solidFill>
              </a:rPr>
              <a:t>NỀN TẢNG PHÁT TRIỂN WEB</a:t>
            </a:r>
            <a:endParaRPr lang="vi-VN" sz="4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EA4EF471-C044-45DA-97F1-53F3303110DF}"/>
              </a:ext>
            </a:extLst>
          </p:cNvPr>
          <p:cNvSpPr/>
          <p:nvPr/>
        </p:nvSpPr>
        <p:spPr>
          <a:xfrm>
            <a:off x="775568" y="2713728"/>
            <a:ext cx="4403121" cy="739599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>
              <a:effectLst>
                <a:glow rad="127000">
                  <a:schemeClr val="accent1">
                    <a:alpha val="0"/>
                  </a:schemeClr>
                </a:glow>
              </a:effectLst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2AA1ED77-462E-4F4F-B42E-8217F2C409F2}"/>
              </a:ext>
            </a:extLst>
          </p:cNvPr>
          <p:cNvSpPr/>
          <p:nvPr/>
        </p:nvSpPr>
        <p:spPr>
          <a:xfrm>
            <a:off x="716683" y="3630500"/>
            <a:ext cx="4905837" cy="134591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89E62C33-B978-4D93-A92C-459F95418B4F}"/>
              </a:ext>
            </a:extLst>
          </p:cNvPr>
          <p:cNvSpPr/>
          <p:nvPr/>
        </p:nvSpPr>
        <p:spPr>
          <a:xfrm>
            <a:off x="716684" y="5531740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2CC0A0B0-7823-4FAE-BE34-F0997F1B0E54}"/>
              </a:ext>
            </a:extLst>
          </p:cNvPr>
          <p:cNvSpPr txBox="1"/>
          <p:nvPr/>
        </p:nvSpPr>
        <p:spPr>
          <a:xfrm>
            <a:off x="834183" y="1992556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1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34749E50-7268-4216-A572-094D737883AA}"/>
              </a:ext>
            </a:extLst>
          </p:cNvPr>
          <p:cNvSpPr txBox="1"/>
          <p:nvPr/>
        </p:nvSpPr>
        <p:spPr>
          <a:xfrm>
            <a:off x="799927" y="2796725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DDFCFCF0-689B-4287-9214-7E0EA398A3DE}"/>
              </a:ext>
            </a:extLst>
          </p:cNvPr>
          <p:cNvSpPr txBox="1"/>
          <p:nvPr/>
        </p:nvSpPr>
        <p:spPr>
          <a:xfrm>
            <a:off x="766789" y="3691907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Nội dung 3</a:t>
            </a: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310C9CB0-226E-4949-803B-6B29487E479A}"/>
              </a:ext>
            </a:extLst>
          </p:cNvPr>
          <p:cNvSpPr txBox="1"/>
          <p:nvPr/>
        </p:nvSpPr>
        <p:spPr>
          <a:xfrm>
            <a:off x="857757" y="5733589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4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393C51BA-D0B3-4119-8089-A995D6987013}"/>
              </a:ext>
            </a:extLst>
          </p:cNvPr>
          <p:cNvSpPr txBox="1"/>
          <p:nvPr/>
        </p:nvSpPr>
        <p:spPr>
          <a:xfrm>
            <a:off x="2949853" y="2374812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1</a:t>
            </a:r>
          </a:p>
        </p:txBody>
      </p:sp>
      <p:grpSp>
        <p:nvGrpSpPr>
          <p:cNvPr id="4" name="Nhóm 3">
            <a:extLst>
              <a:ext uri="{FF2B5EF4-FFF2-40B4-BE49-F238E27FC236}">
                <a16:creationId xmlns:a16="http://schemas.microsoft.com/office/drawing/2014/main" id="{232C907E-020A-47EA-AF82-142E3C338A02}"/>
              </a:ext>
            </a:extLst>
          </p:cNvPr>
          <p:cNvGrpSpPr/>
          <p:nvPr/>
        </p:nvGrpSpPr>
        <p:grpSpPr>
          <a:xfrm>
            <a:off x="6157424" y="8324361"/>
            <a:ext cx="1945825" cy="2432892"/>
            <a:chOff x="6157424" y="8324361"/>
            <a:chExt cx="1945825" cy="2432892"/>
          </a:xfrm>
        </p:grpSpPr>
        <p:sp>
          <p:nvSpPr>
            <p:cNvPr id="29" name="Hình chữ nhật 28">
              <a:extLst>
                <a:ext uri="{FF2B5EF4-FFF2-40B4-BE49-F238E27FC236}">
                  <a16:creationId xmlns:a16="http://schemas.microsoft.com/office/drawing/2014/main" id="{D3B82A6F-2661-4721-A73F-CC0267F7B8F2}"/>
                </a:ext>
              </a:extLst>
            </p:cNvPr>
            <p:cNvSpPr/>
            <p:nvPr/>
          </p:nvSpPr>
          <p:spPr>
            <a:xfrm>
              <a:off x="6273704" y="8433792"/>
              <a:ext cx="1829545" cy="232346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" name="Hình chữ nhật 31">
              <a:extLst>
                <a:ext uri="{FF2B5EF4-FFF2-40B4-BE49-F238E27FC236}">
                  <a16:creationId xmlns:a16="http://schemas.microsoft.com/office/drawing/2014/main" id="{1C4792B1-67B1-4802-BAEE-EB4E36758E5B}"/>
                </a:ext>
              </a:extLst>
            </p:cNvPr>
            <p:cNvSpPr/>
            <p:nvPr/>
          </p:nvSpPr>
          <p:spPr>
            <a:xfrm>
              <a:off x="6157424" y="8324361"/>
              <a:ext cx="1829545" cy="2323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C093AAA8-6BB7-4AA6-81E2-C7D94BFF849B}"/>
              </a:ext>
            </a:extLst>
          </p:cNvPr>
          <p:cNvGrpSpPr/>
          <p:nvPr/>
        </p:nvGrpSpPr>
        <p:grpSpPr>
          <a:xfrm>
            <a:off x="6881694" y="1424996"/>
            <a:ext cx="4262556" cy="4980993"/>
            <a:chOff x="14657233" y="3799154"/>
            <a:chExt cx="2210549" cy="2638295"/>
          </a:xfrm>
        </p:grpSpPr>
        <p:sp>
          <p:nvSpPr>
            <p:cNvPr id="31" name="Hình chữ nhật 30">
              <a:extLst>
                <a:ext uri="{FF2B5EF4-FFF2-40B4-BE49-F238E27FC236}">
                  <a16:creationId xmlns:a16="http://schemas.microsoft.com/office/drawing/2014/main" id="{B6817FDE-6008-4EFA-A080-DF28713CAE78}"/>
                </a:ext>
              </a:extLst>
            </p:cNvPr>
            <p:cNvSpPr/>
            <p:nvPr/>
          </p:nvSpPr>
          <p:spPr>
            <a:xfrm>
              <a:off x="14773511" y="3908585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3" name="Hình chữ nhật 32">
              <a:extLst>
                <a:ext uri="{FF2B5EF4-FFF2-40B4-BE49-F238E27FC236}">
                  <a16:creationId xmlns:a16="http://schemas.microsoft.com/office/drawing/2014/main" id="{0240131B-C808-4AD9-B8AB-399CDBA00D22}"/>
                </a:ext>
              </a:extLst>
            </p:cNvPr>
            <p:cNvSpPr/>
            <p:nvPr/>
          </p:nvSpPr>
          <p:spPr>
            <a:xfrm>
              <a:off x="14657233" y="3799154"/>
              <a:ext cx="2094271" cy="2528864"/>
            </a:xfrm>
            <a:prstGeom prst="rect">
              <a:avLst/>
            </a:prstGeom>
            <a:solidFill>
              <a:srgbClr val="81D6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90B1A890-DD9C-4B78-B362-072DE909D9FD}"/>
              </a:ext>
            </a:extLst>
          </p:cNvPr>
          <p:cNvGrpSpPr/>
          <p:nvPr/>
        </p:nvGrpSpPr>
        <p:grpSpPr>
          <a:xfrm>
            <a:off x="11800863" y="3762282"/>
            <a:ext cx="2210551" cy="2655924"/>
            <a:chOff x="17655688" y="3808577"/>
            <a:chExt cx="2210551" cy="2655924"/>
          </a:xfrm>
        </p:grpSpPr>
        <p:sp>
          <p:nvSpPr>
            <p:cNvPr id="30" name="Hình chữ nhật 29">
              <a:extLst>
                <a:ext uri="{FF2B5EF4-FFF2-40B4-BE49-F238E27FC236}">
                  <a16:creationId xmlns:a16="http://schemas.microsoft.com/office/drawing/2014/main" id="{AC02F53D-4E01-41F0-9942-BBA2F94BCE02}"/>
                </a:ext>
              </a:extLst>
            </p:cNvPr>
            <p:cNvSpPr/>
            <p:nvPr/>
          </p:nvSpPr>
          <p:spPr>
            <a:xfrm>
              <a:off x="17771968" y="3935637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4" name="Hình chữ nhật 33">
              <a:extLst>
                <a:ext uri="{FF2B5EF4-FFF2-40B4-BE49-F238E27FC236}">
                  <a16:creationId xmlns:a16="http://schemas.microsoft.com/office/drawing/2014/main" id="{6FD778D3-E8F9-4061-A893-0EB77F8BD347}"/>
                </a:ext>
              </a:extLst>
            </p:cNvPr>
            <p:cNvSpPr/>
            <p:nvPr/>
          </p:nvSpPr>
          <p:spPr>
            <a:xfrm>
              <a:off x="17655688" y="3808577"/>
              <a:ext cx="2094271" cy="25288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" name="Nhóm 1">
            <a:extLst>
              <a:ext uri="{FF2B5EF4-FFF2-40B4-BE49-F238E27FC236}">
                <a16:creationId xmlns:a16="http://schemas.microsoft.com/office/drawing/2014/main" id="{C4D72CB4-8490-46C4-9BA2-71E17476F8ED}"/>
              </a:ext>
            </a:extLst>
          </p:cNvPr>
          <p:cNvGrpSpPr/>
          <p:nvPr/>
        </p:nvGrpSpPr>
        <p:grpSpPr>
          <a:xfrm>
            <a:off x="6355526" y="11235707"/>
            <a:ext cx="2094271" cy="2796662"/>
            <a:chOff x="6548090" y="1175972"/>
            <a:chExt cx="4358030" cy="5293547"/>
          </a:xfrm>
        </p:grpSpPr>
        <p:sp>
          <p:nvSpPr>
            <p:cNvPr id="35" name="Hình chữ nhật 34">
              <a:extLst>
                <a:ext uri="{FF2B5EF4-FFF2-40B4-BE49-F238E27FC236}">
                  <a16:creationId xmlns:a16="http://schemas.microsoft.com/office/drawing/2014/main" id="{41ADC443-77C8-4AA8-9802-B066223014D5}"/>
                </a:ext>
              </a:extLst>
            </p:cNvPr>
            <p:cNvSpPr/>
            <p:nvPr/>
          </p:nvSpPr>
          <p:spPr>
            <a:xfrm>
              <a:off x="6664368" y="1347650"/>
              <a:ext cx="4241752" cy="51218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6" name="Hình chữ nhật 35">
              <a:extLst>
                <a:ext uri="{FF2B5EF4-FFF2-40B4-BE49-F238E27FC236}">
                  <a16:creationId xmlns:a16="http://schemas.microsoft.com/office/drawing/2014/main" id="{AEADC8B8-A774-4AA8-940F-DAB0C9109561}"/>
                </a:ext>
              </a:extLst>
            </p:cNvPr>
            <p:cNvSpPr/>
            <p:nvPr/>
          </p:nvSpPr>
          <p:spPr>
            <a:xfrm>
              <a:off x="6548090" y="1175972"/>
              <a:ext cx="4241752" cy="51218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B2C245B5-DE1B-465C-83E1-76E02F4B960D}"/>
              </a:ext>
            </a:extLst>
          </p:cNvPr>
          <p:cNvSpPr txBox="1"/>
          <p:nvPr/>
        </p:nvSpPr>
        <p:spPr>
          <a:xfrm>
            <a:off x="2486413" y="3244334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2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83F46E3E-9597-4E98-A9B3-5D6333353A6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7454">
            <a:off x="4191901" y="2283338"/>
            <a:ext cx="723931" cy="723931"/>
          </a:xfrm>
          <a:prstGeom prst="rect">
            <a:avLst/>
          </a:prstGeom>
        </p:spPr>
      </p:pic>
      <p:pic>
        <p:nvPicPr>
          <p:cNvPr id="38" name="Hình ảnh 37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DDC4D7B8-78B2-4C2C-8263-3EDBC6692BF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6100">
            <a:off x="4704816" y="1750472"/>
            <a:ext cx="829979" cy="829979"/>
          </a:xfrm>
          <a:prstGeom prst="rect">
            <a:avLst/>
          </a:prstGeom>
        </p:spPr>
      </p:pic>
      <p:sp>
        <p:nvSpPr>
          <p:cNvPr id="39" name="Hộp Văn bản 38">
            <a:extLst>
              <a:ext uri="{FF2B5EF4-FFF2-40B4-BE49-F238E27FC236}">
                <a16:creationId xmlns:a16="http://schemas.microsoft.com/office/drawing/2014/main" id="{F619F5F0-3038-4B58-AC31-F083AD5C346D}"/>
              </a:ext>
            </a:extLst>
          </p:cNvPr>
          <p:cNvSpPr txBox="1"/>
          <p:nvPr/>
        </p:nvSpPr>
        <p:spPr>
          <a:xfrm>
            <a:off x="775568" y="4189888"/>
            <a:ext cx="4251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Dự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án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minh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họa</a:t>
            </a:r>
            <a:endParaRPr lang="vi-VN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19ACBCA3-7D1C-4193-93E4-32554AB576CF}"/>
              </a:ext>
            </a:extLst>
          </p:cNvPr>
          <p:cNvSpPr txBox="1"/>
          <p:nvPr/>
        </p:nvSpPr>
        <p:spPr>
          <a:xfrm>
            <a:off x="2707184" y="5531740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4</a:t>
            </a:r>
          </a:p>
        </p:txBody>
      </p:sp>
      <p:pic>
        <p:nvPicPr>
          <p:cNvPr id="41" name="Hình ảnh 40">
            <a:extLst>
              <a:ext uri="{FF2B5EF4-FFF2-40B4-BE49-F238E27FC236}">
                <a16:creationId xmlns:a16="http://schemas.microsoft.com/office/drawing/2014/main" id="{F5A2D51A-8D62-4DA0-92E5-3E43ED8B656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56726" y="4781515"/>
            <a:ext cx="741659" cy="741659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B4F3231A-8D4B-C2CC-2408-21075A41D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750" y="159207"/>
            <a:ext cx="680479" cy="56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aper with a pencil and a light bulb&#10;&#10;Description automatically generated">
            <a:extLst>
              <a:ext uri="{FF2B5EF4-FFF2-40B4-BE49-F238E27FC236}">
                <a16:creationId xmlns:a16="http://schemas.microsoft.com/office/drawing/2014/main" id="{9267E0D8-A93C-6598-AFC6-FAAE88EEC5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686" y="8752012"/>
            <a:ext cx="1687019" cy="1687019"/>
          </a:xfrm>
          <a:prstGeom prst="rect">
            <a:avLst/>
          </a:prstGeom>
        </p:spPr>
      </p:pic>
      <p:pic>
        <p:nvPicPr>
          <p:cNvPr id="16" name="Picture 15" descr="A computer screen with colorful text&#10;&#10;Description automatically generated">
            <a:extLst>
              <a:ext uri="{FF2B5EF4-FFF2-40B4-BE49-F238E27FC236}">
                <a16:creationId xmlns:a16="http://schemas.microsoft.com/office/drawing/2014/main" id="{B2CDC41F-A381-A152-CBFB-D6359F1CD6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161" y="4236507"/>
            <a:ext cx="1831673" cy="1831673"/>
          </a:xfrm>
          <a:prstGeom prst="rect">
            <a:avLst/>
          </a:prstGeom>
        </p:spPr>
      </p:pic>
      <p:pic>
        <p:nvPicPr>
          <p:cNvPr id="17" name="Picture 16" descr="A computer with a light bulb and gears&#10;&#10;Description automatically generated">
            <a:extLst>
              <a:ext uri="{FF2B5EF4-FFF2-40B4-BE49-F238E27FC236}">
                <a16:creationId xmlns:a16="http://schemas.microsoft.com/office/drawing/2014/main" id="{2EFCFAA9-B2AB-01F1-24B2-572262A2ED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28" y="1872200"/>
            <a:ext cx="4034284" cy="4034284"/>
          </a:xfrm>
          <a:prstGeom prst="rect">
            <a:avLst/>
          </a:prstGeom>
        </p:spPr>
      </p:pic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6BBB848D-9AA8-39A4-3B96-65EA86CDAE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386" y="11594352"/>
            <a:ext cx="1988671" cy="1988671"/>
          </a:xfrm>
          <a:prstGeom prst="rect">
            <a:avLst/>
          </a:prstGeom>
        </p:spPr>
      </p:pic>
      <p:sp>
        <p:nvSpPr>
          <p:cNvPr id="18" name="Hộp Văn bản 8">
            <a:extLst>
              <a:ext uri="{FF2B5EF4-FFF2-40B4-BE49-F238E27FC236}">
                <a16:creationId xmlns:a16="http://schemas.microsoft.com/office/drawing/2014/main" id="{2CD6D18D-3EA9-25C7-8554-17B78075BEC0}"/>
              </a:ext>
            </a:extLst>
          </p:cNvPr>
          <p:cNvSpPr txBox="1"/>
          <p:nvPr/>
        </p:nvSpPr>
        <p:spPr>
          <a:xfrm>
            <a:off x="540860" y="1119355"/>
            <a:ext cx="5551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solidFill>
                  <a:schemeClr val="accent4">
                    <a:lumMod val="50000"/>
                  </a:schemeClr>
                </a:solidFill>
              </a:rPr>
              <a:t>Khởi</a:t>
            </a:r>
            <a:r>
              <a:rPr lang="es-E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4">
                    <a:lumMod val="50000"/>
                  </a:schemeClr>
                </a:solidFill>
              </a:rPr>
              <a:t>tạo</a:t>
            </a:r>
            <a:r>
              <a:rPr lang="es-E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4">
                    <a:lumMod val="50000"/>
                  </a:schemeClr>
                </a:solidFill>
              </a:rPr>
              <a:t>dự</a:t>
            </a:r>
            <a:r>
              <a:rPr lang="es-E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4">
                    <a:lumMod val="50000"/>
                  </a:schemeClr>
                </a:solidFill>
              </a:rPr>
              <a:t>án</a:t>
            </a:r>
            <a:r>
              <a:rPr lang="es-ES" sz="2400" b="1" dirty="0">
                <a:solidFill>
                  <a:schemeClr val="accent4">
                    <a:lumMod val="50000"/>
                  </a:schemeClr>
                </a:solidFill>
              </a:rPr>
              <a:t> &amp; </a:t>
            </a:r>
            <a:r>
              <a:rPr lang="es-ES" sz="2400" b="1" dirty="0" err="1">
                <a:solidFill>
                  <a:schemeClr val="accent4">
                    <a:lumMod val="50000"/>
                  </a:schemeClr>
                </a:solidFill>
              </a:rPr>
              <a:t>Cấu</a:t>
            </a:r>
            <a:r>
              <a:rPr lang="es-E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4">
                    <a:lumMod val="50000"/>
                  </a:schemeClr>
                </a:solidFill>
              </a:rPr>
              <a:t>trúc</a:t>
            </a:r>
            <a:r>
              <a:rPr lang="es-E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4">
                    <a:lumMod val="50000"/>
                  </a:schemeClr>
                </a:solidFill>
              </a:rPr>
              <a:t>Components</a:t>
            </a:r>
            <a:endParaRPr lang="vi-VN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Hộp Văn bản 5">
            <a:extLst>
              <a:ext uri="{FF2B5EF4-FFF2-40B4-BE49-F238E27FC236}">
                <a16:creationId xmlns:a16="http://schemas.microsoft.com/office/drawing/2014/main" id="{A04E9A21-C664-3E24-32FA-C34E7B0C98D8}"/>
              </a:ext>
            </a:extLst>
          </p:cNvPr>
          <p:cNvSpPr txBox="1"/>
          <p:nvPr/>
        </p:nvSpPr>
        <p:spPr>
          <a:xfrm>
            <a:off x="10025750" y="263178"/>
            <a:ext cx="234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Nhóm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14</a:t>
            </a:r>
            <a:endParaRPr lang="vi-VN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325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">
            <a:extLst>
              <a:ext uri="{FF2B5EF4-FFF2-40B4-BE49-F238E27FC236}">
                <a16:creationId xmlns:a16="http://schemas.microsoft.com/office/drawing/2014/main" id="{603380C8-28A4-40AA-ABCB-D6A0A0128FB6}"/>
              </a:ext>
            </a:extLst>
          </p:cNvPr>
          <p:cNvSpPr/>
          <p:nvPr/>
        </p:nvSpPr>
        <p:spPr>
          <a:xfrm rot="20305115">
            <a:off x="872330" y="443856"/>
            <a:ext cx="10558675" cy="60386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id="{C07EC737-5089-455A-8EE4-A5A9B23C051C}"/>
              </a:ext>
            </a:extLst>
          </p:cNvPr>
          <p:cNvSpPr/>
          <p:nvPr/>
        </p:nvSpPr>
        <p:spPr>
          <a:xfrm>
            <a:off x="1473722" y="901929"/>
            <a:ext cx="9453579" cy="493051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3" name="Rectangle 43">
            <a:extLst>
              <a:ext uri="{FF2B5EF4-FFF2-40B4-BE49-F238E27FC236}">
                <a16:creationId xmlns:a16="http://schemas.microsoft.com/office/drawing/2014/main" id="{36D7B480-0CD5-4065-8BCB-F5420ACD3377}"/>
              </a:ext>
            </a:extLst>
          </p:cNvPr>
          <p:cNvSpPr/>
          <p:nvPr/>
        </p:nvSpPr>
        <p:spPr>
          <a:xfrm>
            <a:off x="2378394" y="1311385"/>
            <a:ext cx="7436865" cy="420500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>
            <a:outerShdw blurRad="381000" sx="99000" sy="99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id="{AA56E0EB-3982-4E47-B5F5-BDE5DDE01C8F}"/>
              </a:ext>
            </a:extLst>
          </p:cNvPr>
          <p:cNvSpPr/>
          <p:nvPr/>
        </p:nvSpPr>
        <p:spPr>
          <a:xfrm>
            <a:off x="3176062" y="1921636"/>
            <a:ext cx="5943599" cy="3240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Viền Kim Cương Xanh Ngọc">
            <a:extLst>
              <a:ext uri="{FF2B5EF4-FFF2-40B4-BE49-F238E27FC236}">
                <a16:creationId xmlns:a16="http://schemas.microsoft.com/office/drawing/2014/main" id="{13107193-BB54-4325-B089-705F200F6930}"/>
              </a:ext>
            </a:extLst>
          </p:cNvPr>
          <p:cNvSpPr/>
          <p:nvPr/>
        </p:nvSpPr>
        <p:spPr>
          <a:xfrm rot="8910161">
            <a:off x="9069369" y="385632"/>
            <a:ext cx="1306471" cy="1374933"/>
          </a:xfrm>
          <a:prstGeom prst="diamond">
            <a:avLst/>
          </a:prstGeom>
          <a:solidFill>
            <a:schemeClr val="accent1">
              <a:alpha val="0"/>
            </a:schemeClr>
          </a:solidFill>
          <a:ln w="76200">
            <a:solidFill>
              <a:schemeClr val="accent4">
                <a:lumMod val="50000"/>
                <a:alpha val="0"/>
              </a:schemeClr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E5D60F14-AEB7-496E-A036-1263DE05C0D9}"/>
              </a:ext>
            </a:extLst>
          </p:cNvPr>
          <p:cNvSpPr/>
          <p:nvPr/>
        </p:nvSpPr>
        <p:spPr>
          <a:xfrm>
            <a:off x="716684" y="179250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D315A0C-FF78-468D-AF80-C909DD793584}"/>
              </a:ext>
            </a:extLst>
          </p:cNvPr>
          <p:cNvSpPr txBox="1"/>
          <p:nvPr/>
        </p:nvSpPr>
        <p:spPr>
          <a:xfrm>
            <a:off x="540860" y="349914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50000"/>
                  </a:schemeClr>
                </a:solidFill>
              </a:rPr>
              <a:t>NỀN TẢNG PHÁT TRIỂN WEB</a:t>
            </a:r>
            <a:endParaRPr lang="vi-VN" sz="4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EA4EF471-C044-45DA-97F1-53F3303110DF}"/>
              </a:ext>
            </a:extLst>
          </p:cNvPr>
          <p:cNvSpPr/>
          <p:nvPr/>
        </p:nvSpPr>
        <p:spPr>
          <a:xfrm>
            <a:off x="775568" y="2713728"/>
            <a:ext cx="4403121" cy="739599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>
              <a:effectLst>
                <a:glow rad="127000">
                  <a:schemeClr val="accent1">
                    <a:alpha val="0"/>
                  </a:schemeClr>
                </a:glow>
              </a:effectLst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2AA1ED77-462E-4F4F-B42E-8217F2C409F2}"/>
              </a:ext>
            </a:extLst>
          </p:cNvPr>
          <p:cNvSpPr/>
          <p:nvPr/>
        </p:nvSpPr>
        <p:spPr>
          <a:xfrm>
            <a:off x="716684" y="3630500"/>
            <a:ext cx="3282662" cy="584310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89E62C33-B978-4D93-A92C-459F95418B4F}"/>
              </a:ext>
            </a:extLst>
          </p:cNvPr>
          <p:cNvSpPr/>
          <p:nvPr/>
        </p:nvSpPr>
        <p:spPr>
          <a:xfrm>
            <a:off x="713799" y="4325414"/>
            <a:ext cx="4950427" cy="146804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2CC0A0B0-7823-4FAE-BE34-F0997F1B0E54}"/>
              </a:ext>
            </a:extLst>
          </p:cNvPr>
          <p:cNvSpPr txBox="1"/>
          <p:nvPr/>
        </p:nvSpPr>
        <p:spPr>
          <a:xfrm>
            <a:off x="834183" y="1992556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1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34749E50-7268-4216-A572-094D737883AA}"/>
              </a:ext>
            </a:extLst>
          </p:cNvPr>
          <p:cNvSpPr txBox="1"/>
          <p:nvPr/>
        </p:nvSpPr>
        <p:spPr>
          <a:xfrm>
            <a:off x="799927" y="2796725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DDFCFCF0-689B-4287-9214-7E0EA398A3DE}"/>
              </a:ext>
            </a:extLst>
          </p:cNvPr>
          <p:cNvSpPr txBox="1"/>
          <p:nvPr/>
        </p:nvSpPr>
        <p:spPr>
          <a:xfrm>
            <a:off x="766789" y="3541636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3</a:t>
            </a: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310C9CB0-226E-4949-803B-6B29487E479A}"/>
              </a:ext>
            </a:extLst>
          </p:cNvPr>
          <p:cNvSpPr txBox="1"/>
          <p:nvPr/>
        </p:nvSpPr>
        <p:spPr>
          <a:xfrm>
            <a:off x="797043" y="4447990"/>
            <a:ext cx="2578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Nội dung 4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393C51BA-D0B3-4119-8089-A995D6987013}"/>
              </a:ext>
            </a:extLst>
          </p:cNvPr>
          <p:cNvSpPr txBox="1"/>
          <p:nvPr/>
        </p:nvSpPr>
        <p:spPr>
          <a:xfrm>
            <a:off x="2949853" y="2374812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1</a:t>
            </a:r>
          </a:p>
        </p:txBody>
      </p:sp>
      <p:grpSp>
        <p:nvGrpSpPr>
          <p:cNvPr id="4" name="Nhóm 3">
            <a:extLst>
              <a:ext uri="{FF2B5EF4-FFF2-40B4-BE49-F238E27FC236}">
                <a16:creationId xmlns:a16="http://schemas.microsoft.com/office/drawing/2014/main" id="{232C907E-020A-47EA-AF82-142E3C338A02}"/>
              </a:ext>
            </a:extLst>
          </p:cNvPr>
          <p:cNvGrpSpPr/>
          <p:nvPr/>
        </p:nvGrpSpPr>
        <p:grpSpPr>
          <a:xfrm>
            <a:off x="857757" y="7550638"/>
            <a:ext cx="1945825" cy="2432892"/>
            <a:chOff x="6157424" y="8324361"/>
            <a:chExt cx="1945825" cy="2432892"/>
          </a:xfrm>
        </p:grpSpPr>
        <p:sp>
          <p:nvSpPr>
            <p:cNvPr id="29" name="Hình chữ nhật 28">
              <a:extLst>
                <a:ext uri="{FF2B5EF4-FFF2-40B4-BE49-F238E27FC236}">
                  <a16:creationId xmlns:a16="http://schemas.microsoft.com/office/drawing/2014/main" id="{D3B82A6F-2661-4721-A73F-CC0267F7B8F2}"/>
                </a:ext>
              </a:extLst>
            </p:cNvPr>
            <p:cNvSpPr/>
            <p:nvPr/>
          </p:nvSpPr>
          <p:spPr>
            <a:xfrm>
              <a:off x="6273704" y="8433792"/>
              <a:ext cx="1829545" cy="232346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" name="Hình chữ nhật 31">
              <a:extLst>
                <a:ext uri="{FF2B5EF4-FFF2-40B4-BE49-F238E27FC236}">
                  <a16:creationId xmlns:a16="http://schemas.microsoft.com/office/drawing/2014/main" id="{1C4792B1-67B1-4802-BAEE-EB4E36758E5B}"/>
                </a:ext>
              </a:extLst>
            </p:cNvPr>
            <p:cNvSpPr/>
            <p:nvPr/>
          </p:nvSpPr>
          <p:spPr>
            <a:xfrm>
              <a:off x="6157424" y="8324361"/>
              <a:ext cx="1829545" cy="2323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C093AAA8-6BB7-4AA6-81E2-C7D94BFF849B}"/>
              </a:ext>
            </a:extLst>
          </p:cNvPr>
          <p:cNvGrpSpPr/>
          <p:nvPr/>
        </p:nvGrpSpPr>
        <p:grpSpPr>
          <a:xfrm>
            <a:off x="6527776" y="7310841"/>
            <a:ext cx="2502884" cy="3286524"/>
            <a:chOff x="14657233" y="3799154"/>
            <a:chExt cx="2210549" cy="2638295"/>
          </a:xfrm>
        </p:grpSpPr>
        <p:sp>
          <p:nvSpPr>
            <p:cNvPr id="31" name="Hình chữ nhật 30">
              <a:extLst>
                <a:ext uri="{FF2B5EF4-FFF2-40B4-BE49-F238E27FC236}">
                  <a16:creationId xmlns:a16="http://schemas.microsoft.com/office/drawing/2014/main" id="{B6817FDE-6008-4EFA-A080-DF28713CAE78}"/>
                </a:ext>
              </a:extLst>
            </p:cNvPr>
            <p:cNvSpPr/>
            <p:nvPr/>
          </p:nvSpPr>
          <p:spPr>
            <a:xfrm>
              <a:off x="14773511" y="3908585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3" name="Hình chữ nhật 32">
              <a:extLst>
                <a:ext uri="{FF2B5EF4-FFF2-40B4-BE49-F238E27FC236}">
                  <a16:creationId xmlns:a16="http://schemas.microsoft.com/office/drawing/2014/main" id="{0240131B-C808-4AD9-B8AB-399CDBA00D22}"/>
                </a:ext>
              </a:extLst>
            </p:cNvPr>
            <p:cNvSpPr/>
            <p:nvPr/>
          </p:nvSpPr>
          <p:spPr>
            <a:xfrm>
              <a:off x="14657233" y="3799154"/>
              <a:ext cx="2094271" cy="2528864"/>
            </a:xfrm>
            <a:prstGeom prst="rect">
              <a:avLst/>
            </a:prstGeom>
            <a:solidFill>
              <a:srgbClr val="81D6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90B1A890-DD9C-4B78-B362-072DE909D9FD}"/>
              </a:ext>
            </a:extLst>
          </p:cNvPr>
          <p:cNvGrpSpPr/>
          <p:nvPr/>
        </p:nvGrpSpPr>
        <p:grpSpPr>
          <a:xfrm>
            <a:off x="7019979" y="1468763"/>
            <a:ext cx="4314264" cy="4788046"/>
            <a:chOff x="17655688" y="3808577"/>
            <a:chExt cx="2210551" cy="2655924"/>
          </a:xfrm>
        </p:grpSpPr>
        <p:sp>
          <p:nvSpPr>
            <p:cNvPr id="30" name="Hình chữ nhật 29">
              <a:extLst>
                <a:ext uri="{FF2B5EF4-FFF2-40B4-BE49-F238E27FC236}">
                  <a16:creationId xmlns:a16="http://schemas.microsoft.com/office/drawing/2014/main" id="{AC02F53D-4E01-41F0-9942-BBA2F94BCE02}"/>
                </a:ext>
              </a:extLst>
            </p:cNvPr>
            <p:cNvSpPr/>
            <p:nvPr/>
          </p:nvSpPr>
          <p:spPr>
            <a:xfrm>
              <a:off x="17771968" y="3935637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4" name="Hình chữ nhật 33">
              <a:extLst>
                <a:ext uri="{FF2B5EF4-FFF2-40B4-BE49-F238E27FC236}">
                  <a16:creationId xmlns:a16="http://schemas.microsoft.com/office/drawing/2014/main" id="{6FD778D3-E8F9-4061-A893-0EB77F8BD347}"/>
                </a:ext>
              </a:extLst>
            </p:cNvPr>
            <p:cNvSpPr/>
            <p:nvPr/>
          </p:nvSpPr>
          <p:spPr>
            <a:xfrm>
              <a:off x="17655688" y="3808577"/>
              <a:ext cx="2094271" cy="25288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" name="Nhóm 1">
            <a:extLst>
              <a:ext uri="{FF2B5EF4-FFF2-40B4-BE49-F238E27FC236}">
                <a16:creationId xmlns:a16="http://schemas.microsoft.com/office/drawing/2014/main" id="{C4D72CB4-8490-46C4-9BA2-71E17476F8ED}"/>
              </a:ext>
            </a:extLst>
          </p:cNvPr>
          <p:cNvGrpSpPr/>
          <p:nvPr/>
        </p:nvGrpSpPr>
        <p:grpSpPr>
          <a:xfrm>
            <a:off x="3569955" y="7220141"/>
            <a:ext cx="2094271" cy="2796662"/>
            <a:chOff x="6548090" y="1175972"/>
            <a:chExt cx="4358030" cy="5293547"/>
          </a:xfrm>
        </p:grpSpPr>
        <p:sp>
          <p:nvSpPr>
            <p:cNvPr id="35" name="Hình chữ nhật 34">
              <a:extLst>
                <a:ext uri="{FF2B5EF4-FFF2-40B4-BE49-F238E27FC236}">
                  <a16:creationId xmlns:a16="http://schemas.microsoft.com/office/drawing/2014/main" id="{41ADC443-77C8-4AA8-9802-B066223014D5}"/>
                </a:ext>
              </a:extLst>
            </p:cNvPr>
            <p:cNvSpPr/>
            <p:nvPr/>
          </p:nvSpPr>
          <p:spPr>
            <a:xfrm>
              <a:off x="6664368" y="1347650"/>
              <a:ext cx="4241752" cy="51218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6" name="Hình chữ nhật 35">
              <a:extLst>
                <a:ext uri="{FF2B5EF4-FFF2-40B4-BE49-F238E27FC236}">
                  <a16:creationId xmlns:a16="http://schemas.microsoft.com/office/drawing/2014/main" id="{AEADC8B8-A774-4AA8-940F-DAB0C9109561}"/>
                </a:ext>
              </a:extLst>
            </p:cNvPr>
            <p:cNvSpPr/>
            <p:nvPr/>
          </p:nvSpPr>
          <p:spPr>
            <a:xfrm>
              <a:off x="6548090" y="1175972"/>
              <a:ext cx="4241752" cy="51218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B2C245B5-DE1B-465C-83E1-76E02F4B960D}"/>
              </a:ext>
            </a:extLst>
          </p:cNvPr>
          <p:cNvSpPr txBox="1"/>
          <p:nvPr/>
        </p:nvSpPr>
        <p:spPr>
          <a:xfrm>
            <a:off x="2486413" y="3244334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2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83F46E3E-9597-4E98-A9B3-5D6333353A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7454">
            <a:off x="4191901" y="2283338"/>
            <a:ext cx="723931" cy="723931"/>
          </a:xfrm>
          <a:prstGeom prst="rect">
            <a:avLst/>
          </a:prstGeom>
        </p:spPr>
      </p:pic>
      <p:pic>
        <p:nvPicPr>
          <p:cNvPr id="38" name="Hình ảnh 37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DDC4D7B8-78B2-4C2C-8263-3EDBC6692BF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6100">
            <a:off x="4704816" y="1750472"/>
            <a:ext cx="829979" cy="829979"/>
          </a:xfrm>
          <a:prstGeom prst="rect">
            <a:avLst/>
          </a:prstGeom>
        </p:spPr>
      </p:pic>
      <p:pic>
        <p:nvPicPr>
          <p:cNvPr id="16" name="Hình ảnh 15" descr="Ảnh có chứa văn bản, đồ họa véc-tơ&#10;&#10;Mô tả được tạo tự động">
            <a:extLst>
              <a:ext uri="{FF2B5EF4-FFF2-40B4-BE49-F238E27FC236}">
                <a16:creationId xmlns:a16="http://schemas.microsoft.com/office/drawing/2014/main" id="{5A42A667-E344-4461-A3D0-BEACBFD4C17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4794">
            <a:off x="4157654" y="3707535"/>
            <a:ext cx="940437" cy="940437"/>
          </a:xfrm>
          <a:prstGeom prst="rect">
            <a:avLst/>
          </a:prstGeom>
        </p:spPr>
      </p:pic>
      <p:sp>
        <p:nvSpPr>
          <p:cNvPr id="39" name="Hộp Văn bản 38">
            <a:extLst>
              <a:ext uri="{FF2B5EF4-FFF2-40B4-BE49-F238E27FC236}">
                <a16:creationId xmlns:a16="http://schemas.microsoft.com/office/drawing/2014/main" id="{F619F5F0-3038-4B58-AC31-F083AD5C346D}"/>
              </a:ext>
            </a:extLst>
          </p:cNvPr>
          <p:cNvSpPr txBox="1"/>
          <p:nvPr/>
        </p:nvSpPr>
        <p:spPr>
          <a:xfrm>
            <a:off x="834183" y="4948361"/>
            <a:ext cx="3405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Tổng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kết</a:t>
            </a:r>
            <a:endParaRPr lang="vi-VN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BE028D20-D0EB-474F-9C55-9178FF93A973}"/>
              </a:ext>
            </a:extLst>
          </p:cNvPr>
          <p:cNvSpPr txBox="1"/>
          <p:nvPr/>
        </p:nvSpPr>
        <p:spPr>
          <a:xfrm>
            <a:off x="2256389" y="4259665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3</a:t>
            </a:r>
          </a:p>
        </p:txBody>
      </p:sp>
      <p:sp>
        <p:nvSpPr>
          <p:cNvPr id="46" name="Hình Bầu dục 45">
            <a:extLst>
              <a:ext uri="{FF2B5EF4-FFF2-40B4-BE49-F238E27FC236}">
                <a16:creationId xmlns:a16="http://schemas.microsoft.com/office/drawing/2014/main" id="{D3C2A5C0-D647-456C-8073-51545FEA31B0}"/>
              </a:ext>
            </a:extLst>
          </p:cNvPr>
          <p:cNvSpPr/>
          <p:nvPr/>
        </p:nvSpPr>
        <p:spPr>
          <a:xfrm>
            <a:off x="586686" y="8126525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7" name="Hình Bầu dục 46">
            <a:extLst>
              <a:ext uri="{FF2B5EF4-FFF2-40B4-BE49-F238E27FC236}">
                <a16:creationId xmlns:a16="http://schemas.microsoft.com/office/drawing/2014/main" id="{7AB0C9C4-7E44-4E34-A0CB-FC6986F70817}"/>
              </a:ext>
            </a:extLst>
          </p:cNvPr>
          <p:cNvSpPr/>
          <p:nvPr/>
        </p:nvSpPr>
        <p:spPr>
          <a:xfrm>
            <a:off x="9808864" y="20466630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8" name="Hình Bầu dục 47">
            <a:extLst>
              <a:ext uri="{FF2B5EF4-FFF2-40B4-BE49-F238E27FC236}">
                <a16:creationId xmlns:a16="http://schemas.microsoft.com/office/drawing/2014/main" id="{98E187CB-5A76-4F04-8DEA-1F738F7FFEF1}"/>
              </a:ext>
            </a:extLst>
          </p:cNvPr>
          <p:cNvSpPr/>
          <p:nvPr/>
        </p:nvSpPr>
        <p:spPr>
          <a:xfrm>
            <a:off x="9983693" y="12264189"/>
            <a:ext cx="1073459" cy="103722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9" name="Hình Bầu dục 48">
            <a:extLst>
              <a:ext uri="{FF2B5EF4-FFF2-40B4-BE49-F238E27FC236}">
                <a16:creationId xmlns:a16="http://schemas.microsoft.com/office/drawing/2014/main" id="{B2060BBC-C4F4-49F0-AD1B-5A5373D501CA}"/>
              </a:ext>
            </a:extLst>
          </p:cNvPr>
          <p:cNvSpPr/>
          <p:nvPr/>
        </p:nvSpPr>
        <p:spPr>
          <a:xfrm>
            <a:off x="783754" y="18200151"/>
            <a:ext cx="985499" cy="9238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361DD8F-0E79-AF33-6219-A6724B38C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750" y="159207"/>
            <a:ext cx="680479" cy="56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omputer screen with colorful text&#10;&#10;Description automatically generated">
            <a:extLst>
              <a:ext uri="{FF2B5EF4-FFF2-40B4-BE49-F238E27FC236}">
                <a16:creationId xmlns:a16="http://schemas.microsoft.com/office/drawing/2014/main" id="{C6D05282-FD24-BE32-DEBD-E85E7384E3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382" y="1956097"/>
            <a:ext cx="3732555" cy="3732555"/>
          </a:xfrm>
          <a:prstGeom prst="rect">
            <a:avLst/>
          </a:prstGeom>
        </p:spPr>
      </p:pic>
      <p:pic>
        <p:nvPicPr>
          <p:cNvPr id="17" name="Picture 16" descr="A paper with a pencil and a light bulb&#10;&#10;Description automatically generated">
            <a:extLst>
              <a:ext uri="{FF2B5EF4-FFF2-40B4-BE49-F238E27FC236}">
                <a16:creationId xmlns:a16="http://schemas.microsoft.com/office/drawing/2014/main" id="{DD147CDB-7EB4-6F27-8CB1-12604AF170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59" y="7787981"/>
            <a:ext cx="1687019" cy="1687019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A3D89017-2C01-BE2A-7A5C-1562820651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391" y="7671887"/>
            <a:ext cx="2384890" cy="2384890"/>
          </a:xfrm>
          <a:prstGeom prst="rect">
            <a:avLst/>
          </a:prstGeom>
        </p:spPr>
      </p:pic>
      <p:pic>
        <p:nvPicPr>
          <p:cNvPr id="19" name="Picture 18" descr="A computer with a light bulb and gears&#10;&#10;Description automatically generated">
            <a:extLst>
              <a:ext uri="{FF2B5EF4-FFF2-40B4-BE49-F238E27FC236}">
                <a16:creationId xmlns:a16="http://schemas.microsoft.com/office/drawing/2014/main" id="{16427BDB-B76F-135C-45EC-F5AB38BF3F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0" y="7632544"/>
            <a:ext cx="2071462" cy="2071462"/>
          </a:xfrm>
          <a:prstGeom prst="rect">
            <a:avLst/>
          </a:prstGeom>
        </p:spPr>
      </p:pic>
      <p:sp>
        <p:nvSpPr>
          <p:cNvPr id="20" name="Hộp Văn bản 8">
            <a:extLst>
              <a:ext uri="{FF2B5EF4-FFF2-40B4-BE49-F238E27FC236}">
                <a16:creationId xmlns:a16="http://schemas.microsoft.com/office/drawing/2014/main" id="{6FD1F419-115B-084A-117D-057DD9E25864}"/>
              </a:ext>
            </a:extLst>
          </p:cNvPr>
          <p:cNvSpPr txBox="1"/>
          <p:nvPr/>
        </p:nvSpPr>
        <p:spPr>
          <a:xfrm>
            <a:off x="540861" y="1119355"/>
            <a:ext cx="6220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solidFill>
                  <a:schemeClr val="accent4">
                    <a:lumMod val="50000"/>
                  </a:schemeClr>
                </a:solidFill>
              </a:rPr>
              <a:t>Khởi</a:t>
            </a:r>
            <a:r>
              <a:rPr lang="es-E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4">
                    <a:lumMod val="50000"/>
                  </a:schemeClr>
                </a:solidFill>
              </a:rPr>
              <a:t>tạo</a:t>
            </a:r>
            <a:r>
              <a:rPr lang="es-E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4">
                    <a:lumMod val="50000"/>
                  </a:schemeClr>
                </a:solidFill>
              </a:rPr>
              <a:t>dự</a:t>
            </a:r>
            <a:r>
              <a:rPr lang="es-E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4">
                    <a:lumMod val="50000"/>
                  </a:schemeClr>
                </a:solidFill>
              </a:rPr>
              <a:t>án</a:t>
            </a:r>
            <a:r>
              <a:rPr lang="es-ES" sz="2400" b="1" dirty="0">
                <a:solidFill>
                  <a:schemeClr val="accent4">
                    <a:lumMod val="50000"/>
                  </a:schemeClr>
                </a:solidFill>
              </a:rPr>
              <a:t> &amp; </a:t>
            </a:r>
            <a:r>
              <a:rPr lang="es-ES" sz="2400" b="1" dirty="0" err="1">
                <a:solidFill>
                  <a:schemeClr val="accent4">
                    <a:lumMod val="50000"/>
                  </a:schemeClr>
                </a:solidFill>
              </a:rPr>
              <a:t>Cấu</a:t>
            </a:r>
            <a:r>
              <a:rPr lang="es-E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4">
                    <a:lumMod val="50000"/>
                  </a:schemeClr>
                </a:solidFill>
              </a:rPr>
              <a:t>trúc</a:t>
            </a:r>
            <a:r>
              <a:rPr lang="es-E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4">
                    <a:lumMod val="50000"/>
                  </a:schemeClr>
                </a:solidFill>
              </a:rPr>
              <a:t>Components</a:t>
            </a:r>
            <a:endParaRPr lang="vi-VN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Hộp Văn bản 5">
            <a:extLst>
              <a:ext uri="{FF2B5EF4-FFF2-40B4-BE49-F238E27FC236}">
                <a16:creationId xmlns:a16="http://schemas.microsoft.com/office/drawing/2014/main" id="{E1A53215-D034-0E58-C037-710101819F24}"/>
              </a:ext>
            </a:extLst>
          </p:cNvPr>
          <p:cNvSpPr txBox="1"/>
          <p:nvPr/>
        </p:nvSpPr>
        <p:spPr>
          <a:xfrm>
            <a:off x="10025750" y="263178"/>
            <a:ext cx="234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Nhóm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14</a:t>
            </a:r>
            <a:endParaRPr lang="vi-VN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106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4C2A51-4FD7-43BB-B173-4EDE0637A3B2}"/>
              </a:ext>
            </a:extLst>
          </p:cNvPr>
          <p:cNvSpPr/>
          <p:nvPr/>
        </p:nvSpPr>
        <p:spPr>
          <a:xfrm rot="911067">
            <a:off x="3251556" y="292866"/>
            <a:ext cx="5950339" cy="60957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42">
            <a:extLst>
              <a:ext uri="{FF2B5EF4-FFF2-40B4-BE49-F238E27FC236}">
                <a16:creationId xmlns:a16="http://schemas.microsoft.com/office/drawing/2014/main" id="{7B5B020B-BD92-4028-A357-0B8BD7D3D389}"/>
              </a:ext>
            </a:extLst>
          </p:cNvPr>
          <p:cNvSpPr/>
          <p:nvPr/>
        </p:nvSpPr>
        <p:spPr>
          <a:xfrm rot="20980825">
            <a:off x="3760091" y="942212"/>
            <a:ext cx="4933269" cy="49305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id="{D04518CC-354E-4A85-BF22-CEDEE6CF8493}"/>
              </a:ext>
            </a:extLst>
          </p:cNvPr>
          <p:cNvSpPr/>
          <p:nvPr/>
        </p:nvSpPr>
        <p:spPr>
          <a:xfrm rot="3964297">
            <a:off x="4123570" y="1300023"/>
            <a:ext cx="4206311" cy="42050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381000" sx="99000" sy="99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D996FCBD-5FF8-438C-AD02-E9C1B1DA49DE}"/>
              </a:ext>
            </a:extLst>
          </p:cNvPr>
          <p:cNvSpPr/>
          <p:nvPr/>
        </p:nvSpPr>
        <p:spPr>
          <a:xfrm rot="18947243">
            <a:off x="4576970" y="1827694"/>
            <a:ext cx="3240000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Viền Kim Cương Xanh Ngọc">
            <a:extLst>
              <a:ext uri="{FF2B5EF4-FFF2-40B4-BE49-F238E27FC236}">
                <a16:creationId xmlns:a16="http://schemas.microsoft.com/office/drawing/2014/main" id="{47C58C59-5DAC-47F2-8FE3-12F3F1731AD7}"/>
              </a:ext>
            </a:extLst>
          </p:cNvPr>
          <p:cNvSpPr/>
          <p:nvPr/>
        </p:nvSpPr>
        <p:spPr>
          <a:xfrm rot="5400000">
            <a:off x="4205642" y="1437672"/>
            <a:ext cx="3982655" cy="3982655"/>
          </a:xfrm>
          <a:prstGeom prst="diamond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700670F5-44D4-477A-A000-C134BC0633AE}"/>
              </a:ext>
            </a:extLst>
          </p:cNvPr>
          <p:cNvSpPr txBox="1"/>
          <p:nvPr/>
        </p:nvSpPr>
        <p:spPr>
          <a:xfrm>
            <a:off x="4846460" y="2930723"/>
            <a:ext cx="2701021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</a:rPr>
              <a:t>Khởi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</a:rPr>
              <a:t>tạo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</a:rPr>
              <a:t>dự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</a:rPr>
              <a:t>án</a:t>
            </a:r>
            <a:endParaRPr lang="en-US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TextBox 46">
            <a:extLst>
              <a:ext uri="{FF2B5EF4-FFF2-40B4-BE49-F238E27FC236}">
                <a16:creationId xmlns:a16="http://schemas.microsoft.com/office/drawing/2014/main" id="{824AC764-8FD4-42F2-ACDB-1E9630FE6C4C}"/>
              </a:ext>
            </a:extLst>
          </p:cNvPr>
          <p:cNvSpPr txBox="1"/>
          <p:nvPr/>
        </p:nvSpPr>
        <p:spPr>
          <a:xfrm>
            <a:off x="5948815" y="1963821"/>
            <a:ext cx="584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4">
                    <a:lumMod val="50000"/>
                  </a:schemeClr>
                </a:solidFill>
                <a:cs typeface="Mangal" panose="02040503050203030202" pitchFamily="18" charset="0"/>
              </a:rPr>
              <a:t>1</a:t>
            </a:r>
            <a:endParaRPr lang="vi-VN" sz="5400" b="1" dirty="0">
              <a:solidFill>
                <a:schemeClr val="accent4">
                  <a:lumMod val="50000"/>
                </a:schemeClr>
              </a:solidFill>
              <a:cs typeface="Mangal" panose="02040503050203030202" pitchFamily="18" charset="0"/>
            </a:endParaRPr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293619C4-9179-4667-9344-C0BD4CCFBB0A}"/>
              </a:ext>
            </a:extLst>
          </p:cNvPr>
          <p:cNvSpPr/>
          <p:nvPr/>
        </p:nvSpPr>
        <p:spPr>
          <a:xfrm>
            <a:off x="860767" y="741661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51C412F9-1EC0-4EE6-807C-9BBBEA603C73}"/>
              </a:ext>
            </a:extLst>
          </p:cNvPr>
          <p:cNvSpPr/>
          <p:nvPr/>
        </p:nvSpPr>
        <p:spPr>
          <a:xfrm>
            <a:off x="9994580" y="4474607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A8DD42A8-0816-458E-A91C-28D874398140}"/>
              </a:ext>
            </a:extLst>
          </p:cNvPr>
          <p:cNvSpPr/>
          <p:nvPr/>
        </p:nvSpPr>
        <p:spPr>
          <a:xfrm>
            <a:off x="10257774" y="627365"/>
            <a:ext cx="1073459" cy="103722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95133E5A-B6F4-4404-A6C3-39F052919BEB}"/>
              </a:ext>
            </a:extLst>
          </p:cNvPr>
          <p:cNvSpPr/>
          <p:nvPr/>
        </p:nvSpPr>
        <p:spPr>
          <a:xfrm>
            <a:off x="1057835" y="5420327"/>
            <a:ext cx="985499" cy="9238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663505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B2632-BD29-1AFE-9168-1717456D0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40">
            <a:extLst>
              <a:ext uri="{FF2B5EF4-FFF2-40B4-BE49-F238E27FC236}">
                <a16:creationId xmlns:a16="http://schemas.microsoft.com/office/drawing/2014/main" id="{535C4A6D-CE59-E42D-868E-8907B648B50E}"/>
              </a:ext>
            </a:extLst>
          </p:cNvPr>
          <p:cNvSpPr/>
          <p:nvPr/>
        </p:nvSpPr>
        <p:spPr>
          <a:xfrm>
            <a:off x="-431749" y="-304800"/>
            <a:ext cx="12969038" cy="7445829"/>
          </a:xfrm>
          <a:prstGeom prst="roundRect">
            <a:avLst>
              <a:gd name="adj" fmla="val 7898"/>
            </a:avLst>
          </a:prstGeom>
          <a:solidFill>
            <a:srgbClr val="D054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1">
            <a:extLst>
              <a:ext uri="{FF2B5EF4-FFF2-40B4-BE49-F238E27FC236}">
                <a16:creationId xmlns:a16="http://schemas.microsoft.com/office/drawing/2014/main" id="{1D97188C-50FD-B27A-29A4-15EF3988CF94}"/>
              </a:ext>
            </a:extLst>
          </p:cNvPr>
          <p:cNvSpPr/>
          <p:nvPr/>
        </p:nvSpPr>
        <p:spPr>
          <a:xfrm>
            <a:off x="294966" y="591591"/>
            <a:ext cx="10698153" cy="6013925"/>
          </a:xfrm>
          <a:prstGeom prst="roundRect">
            <a:avLst>
              <a:gd name="adj" fmla="val 3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/>
              <a:t>Khái niệm React</a:t>
            </a:r>
            <a:endParaRPr lang="en-MY" dirty="0"/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DBB4F14C-8035-420C-237A-C6FB3B1B64F2}"/>
              </a:ext>
            </a:extLst>
          </p:cNvPr>
          <p:cNvSpPr/>
          <p:nvPr/>
        </p:nvSpPr>
        <p:spPr>
          <a:xfrm>
            <a:off x="10459207" y="224739"/>
            <a:ext cx="1067824" cy="10590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Hình Bầu dục 38">
            <a:extLst>
              <a:ext uri="{FF2B5EF4-FFF2-40B4-BE49-F238E27FC236}">
                <a16:creationId xmlns:a16="http://schemas.microsoft.com/office/drawing/2014/main" id="{BB865A7C-BAFA-B4FB-2A47-4E70D4D2A1B9}"/>
              </a:ext>
            </a:extLst>
          </p:cNvPr>
          <p:cNvSpPr/>
          <p:nvPr/>
        </p:nvSpPr>
        <p:spPr>
          <a:xfrm>
            <a:off x="10697380" y="2024121"/>
            <a:ext cx="1067824" cy="10590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1" name="Hình Bầu dục 40">
            <a:extLst>
              <a:ext uri="{FF2B5EF4-FFF2-40B4-BE49-F238E27FC236}">
                <a16:creationId xmlns:a16="http://schemas.microsoft.com/office/drawing/2014/main" id="{DA17515B-A56F-0FA6-626B-39E535DE3C88}"/>
              </a:ext>
            </a:extLst>
          </p:cNvPr>
          <p:cNvSpPr/>
          <p:nvPr/>
        </p:nvSpPr>
        <p:spPr>
          <a:xfrm>
            <a:off x="10829210" y="3902278"/>
            <a:ext cx="1067824" cy="1059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8" name="Hình Bầu dục 47">
            <a:extLst>
              <a:ext uri="{FF2B5EF4-FFF2-40B4-BE49-F238E27FC236}">
                <a16:creationId xmlns:a16="http://schemas.microsoft.com/office/drawing/2014/main" id="{C6371FE5-1CE5-DC3B-FE5E-BF067DF1C9AA}"/>
              </a:ext>
            </a:extLst>
          </p:cNvPr>
          <p:cNvSpPr/>
          <p:nvPr/>
        </p:nvSpPr>
        <p:spPr>
          <a:xfrm>
            <a:off x="10524736" y="5961548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AutoShape 3" descr="Giao tiếp giữa các tiến trình trong Linux (Phần 2): Sử dụng Share memory và  Message Queue">
            <a:extLst>
              <a:ext uri="{FF2B5EF4-FFF2-40B4-BE49-F238E27FC236}">
                <a16:creationId xmlns:a16="http://schemas.microsoft.com/office/drawing/2014/main" id="{70484B41-8E45-B38F-3AC5-AEDB39D59E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Hộp Văn bản 5">
            <a:extLst>
              <a:ext uri="{FF2B5EF4-FFF2-40B4-BE49-F238E27FC236}">
                <a16:creationId xmlns:a16="http://schemas.microsoft.com/office/drawing/2014/main" id="{117B542D-7BF4-7CB8-A46C-385D2C1CE643}"/>
              </a:ext>
            </a:extLst>
          </p:cNvPr>
          <p:cNvSpPr txBox="1">
            <a:spLocks/>
          </p:cNvSpPr>
          <p:nvPr/>
        </p:nvSpPr>
        <p:spPr>
          <a:xfrm>
            <a:off x="426796" y="781743"/>
            <a:ext cx="414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Fuzzy Bubbles" pitchFamily="2" charset="0"/>
              </a:rPr>
              <a:t>1.1. </a:t>
            </a:r>
            <a:r>
              <a:rPr lang="en-US" b="1" dirty="0" err="1">
                <a:solidFill>
                  <a:srgbClr val="FF0000"/>
                </a:solidFill>
                <a:latin typeface="Fuzzy Bubbles" pitchFamily="2" charset="0"/>
              </a:rPr>
              <a:t>Khái</a:t>
            </a:r>
            <a:r>
              <a:rPr lang="en-US" b="1" dirty="0">
                <a:solidFill>
                  <a:srgbClr val="FF0000"/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Fuzzy Bubbles" pitchFamily="2" charset="0"/>
              </a:rPr>
              <a:t>niệm</a:t>
            </a:r>
            <a:r>
              <a:rPr lang="en-US" b="1" dirty="0">
                <a:solidFill>
                  <a:srgbClr val="FF0000"/>
                </a:solidFill>
                <a:latin typeface="Fuzzy Bubbles" pitchFamily="2" charset="0"/>
              </a:rPr>
              <a:t> React</a:t>
            </a:r>
            <a:endParaRPr lang="vi-VN" b="1" dirty="0">
              <a:solidFill>
                <a:srgbClr val="FF0000"/>
              </a:solidFill>
              <a:latin typeface="Fuzzy Bubbles" pitchFamily="2" charset="0"/>
            </a:endParaRPr>
          </a:p>
        </p:txBody>
      </p:sp>
      <p:pic>
        <p:nvPicPr>
          <p:cNvPr id="1032" name="Picture 8" descr="React – Wikipedia tiếng Việt">
            <a:extLst>
              <a:ext uri="{FF2B5EF4-FFF2-40B4-BE49-F238E27FC236}">
                <a16:creationId xmlns:a16="http://schemas.microsoft.com/office/drawing/2014/main" id="{13247C22-A157-9DE4-65A1-DB3BBD7D8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299" y="966409"/>
            <a:ext cx="2794887" cy="2487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Hộp Văn bản 5">
            <a:extLst>
              <a:ext uri="{FF2B5EF4-FFF2-40B4-BE49-F238E27FC236}">
                <a16:creationId xmlns:a16="http://schemas.microsoft.com/office/drawing/2014/main" id="{7BBA5B12-BA01-EE42-11E6-025C49E53EC3}"/>
              </a:ext>
            </a:extLst>
          </p:cNvPr>
          <p:cNvSpPr txBox="1">
            <a:spLocks/>
          </p:cNvSpPr>
          <p:nvPr/>
        </p:nvSpPr>
        <p:spPr>
          <a:xfrm>
            <a:off x="426796" y="1222266"/>
            <a:ext cx="6067310" cy="255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React </a:t>
            </a:r>
            <a:r>
              <a:rPr lang="vi-VN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là thư viện JavaScript mã nguồn mở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, </a:t>
            </a:r>
            <a:r>
              <a:rPr lang="vi-VN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phát triển bởi Facebook (Meta) vào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vi-VN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2013,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vi-VN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để tạo ra giao diện người dùng dễ dàng hơn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React chủ yếu dùng để xây dựng giao diện người dùng (UI) theo mô hình component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vi-VN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và tự động cập nhật giao diện khi dữ liệu thay đổi</a:t>
            </a:r>
            <a:endParaRPr lang="vi-VN" sz="18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</p:txBody>
      </p:sp>
      <p:pic>
        <p:nvPicPr>
          <p:cNvPr id="1034" name="Picture 10" descr="What Is Meta? And How Will It Impact UC? - UC Today">
            <a:extLst>
              <a:ext uri="{FF2B5EF4-FFF2-40B4-BE49-F238E27FC236}">
                <a16:creationId xmlns:a16="http://schemas.microsoft.com/office/drawing/2014/main" id="{4E6789AD-C85A-429A-8C74-6F26B8236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347" y="3585768"/>
            <a:ext cx="3911161" cy="195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6673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2267</TotalTime>
  <Words>1793</Words>
  <Application>Microsoft Office PowerPoint</Application>
  <PresentationFormat>Widescreen</PresentationFormat>
  <Paragraphs>203</Paragraphs>
  <Slides>25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__Inter_179fbf</vt:lpstr>
      <vt:lpstr>Arial</vt:lpstr>
      <vt:lpstr>Calibri</vt:lpstr>
      <vt:lpstr>Calibri (Body)</vt:lpstr>
      <vt:lpstr>Fuzzy Bubbles</vt:lpstr>
      <vt:lpstr>Mangal</vt:lpstr>
      <vt:lpstr>Times New Roman</vt:lpstr>
      <vt:lpstr>Wingdings</vt:lpstr>
      <vt:lpstr>Chủ đề Office</vt:lpstr>
      <vt:lpstr>TRƯỜNG ĐẠI HỌC THỦY LỢI Khoa: Công Nghệ Thông Tin Môn: Nền tảng phát triển Web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Công Nguyễn Thành</dc:creator>
  <cp:lastModifiedBy>KHUAT VAN TRUONG</cp:lastModifiedBy>
  <cp:revision>31</cp:revision>
  <dcterms:created xsi:type="dcterms:W3CDTF">2021-10-30T08:41:15Z</dcterms:created>
  <dcterms:modified xsi:type="dcterms:W3CDTF">2025-03-18T17:42:38Z</dcterms:modified>
</cp:coreProperties>
</file>