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352" r:id="rId10"/>
    <p:sldId id="354" r:id="rId11"/>
    <p:sldId id="353" r:id="rId12"/>
    <p:sldId id="356" r:id="rId13"/>
    <p:sldId id="357" r:id="rId14"/>
    <p:sldId id="358" r:id="rId15"/>
    <p:sldId id="359" r:id="rId16"/>
    <p:sldId id="360" r:id="rId17"/>
    <p:sldId id="363" r:id="rId18"/>
    <p:sldId id="364" r:id="rId19"/>
    <p:sldId id="365" r:id="rId20"/>
    <p:sldId id="361" r:id="rId21"/>
    <p:sldId id="362" r:id="rId22"/>
    <p:sldId id="267" r:id="rId23"/>
    <p:sldId id="328" r:id="rId24"/>
    <p:sldId id="340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D6FB"/>
    <a:srgbClr val="FFFFFF"/>
    <a:srgbClr val="E8EFEC"/>
    <a:srgbClr val="FCF1D7"/>
    <a:srgbClr val="FE9B95"/>
    <a:srgbClr val="F6D24D"/>
    <a:srgbClr val="F4F3F7"/>
    <a:srgbClr val="F6AEAE"/>
    <a:srgbClr val="E1AFAE"/>
    <a:srgbClr val="2CB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4B753E-FAA1-4B12-BA66-2592BBD37C3D}" v="362" dt="2021-11-01T06:05:51.07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3" autoAdjust="0"/>
    <p:restoredTop sz="84987" autoAdjust="0"/>
  </p:normalViewPr>
  <p:slideViewPr>
    <p:cSldViewPr snapToGrid="0">
      <p:cViewPr varScale="1">
        <p:scale>
          <a:sx n="63" d="100"/>
          <a:sy n="63" d="100"/>
        </p:scale>
        <p:origin x="1291" y="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B858F-E018-437C-A778-E2C16CC5B42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5DDAF-C7A2-40BA-B7A0-90DE2D05D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77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AAE03-7EF9-4B1A-7B1D-85EFF29AF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911A4-D870-E255-01D2-C18E92743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C9215-46A8-2619-2737-2FDEBC1B6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DF59C-18F9-BC00-7375-D4AE17AC7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80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74896-7780-3E21-A701-62B5A054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C5556-76F8-FD30-BB30-58E63F0C7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20A92-3873-505F-0242-1E03FDC55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FB233-0B07-3521-BFDF-EB6501E70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1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7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5C168-DEF7-8A7B-EE74-2DE05C7DF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5EAB9-AD75-F4B8-C56A-6ECCBD74C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B4CE5-C288-23D8-8FAA-6992E0BB9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5E81B-63EA-7966-A6CB-3A17CEA4A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15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23F2-1F0D-645F-2459-A3FB2D00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85E20-127D-0712-39FB-49D85711C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F062F-9D20-8ACA-F31C-FE1027D64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AA32B-2162-D8CC-BC7D-4B5CB23C4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8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4F41-3C45-8ADA-8F18-812D64AF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27E41-6BFB-E40F-8408-B0DB7109A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CD989-0187-C659-93DF-F01C5D612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C41FC-9C47-8E02-11F5-74A92A109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5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562C-A67D-A38E-094E-B246CF299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6273-D8E6-BC15-2554-EFAA5FF8A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86938-6458-4ED6-6D5C-B2C81F27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95D6F-5F3F-0EE7-8B7C-DEC08E7A0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38382-58C5-4980-ABF4-40755B28B05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9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138382-58C5-4980-ABF4-40755B28B05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6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2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ECAD3-355B-55D8-CA19-1E6E457D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5774D-815D-709B-1A0E-13F1C8B90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545F2-73D7-485A-3D49-EB0AC0778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Logo Viettel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Telecom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nằm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trái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bấm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Menu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điều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hướng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chứa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danh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trỏ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mục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con: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➡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Vai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nghiệp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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cố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thương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46387-D334-1C49-66B0-F165888980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21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42F8-1136-2B64-FC5A-0B8AA5A69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7E118-C687-54B4-0393-E5569C77C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33C9A-8555-FE96-1D85-D188D3837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126A0-0E6D-6195-C3B6-907226E46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3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8989D-F15F-8858-66C5-7355E435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6E260-56EC-4F6C-5E25-02DCD16AD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EE847-3396-1713-7883-00A36D77E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0B26C-D412-B985-F31F-9CDD5E305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18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4C20-DE58-6656-82BF-445516FC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81300E-8AA0-10E9-3645-8A6B70657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33196-DF62-AE4F-63BD-2440827A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E320A-5B17-9136-B0A5-F1C39C27C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61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03B5-A8B1-A500-BC8B-55F48348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6A5AD-C9E0-1D48-3E5B-BC010C5FA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4F0E2-9858-2F0D-38C9-9B48AD65F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0EDBF-8D44-B318-9E4B-6076405B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04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A26CF-69EF-4693-1430-AD3E464B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3CD8F-13AD-6546-51AC-2A658CADF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4A575-9867-5167-A9C9-4DE3862F0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B9E7-FE3A-1985-3791-13E19E79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5DDAF-C7A2-40BA-B7A0-90DE2D05D2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2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D4A95B-A2EE-4A05-AAA4-26EB5C0C3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AD1DCBB-0E2A-423F-9EC0-C6B3BF6F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DBF52CC-2BC6-4AB1-BCAB-350D61BA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B7C6A83-2FAC-49BE-BA43-47D303F3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E353001-C4C8-4AF4-A570-578F6809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268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3C60D76-8AFD-470A-A435-F0B780E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5E391FD-DF6F-4E4A-997E-EC693C4EA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BF90194-2D9B-4B08-B6D6-73C5A5A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5515FCD-E25B-4EF5-B7A5-1579A08B2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C1961EE-ADB9-42AC-8AE7-97B412F9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461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9DF566-530E-45EA-BB85-41497736B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E254353-5EA4-4265-9FCD-BF7919178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50F8FBC-A255-4D9B-8680-838A1A98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EAB225A-CF50-458A-98CB-8B21B66CF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CF1267E-BFFA-4B6A-85AA-136D849D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2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44E59FB-B0FB-4B91-BAA4-8A2B4BF4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E38610-DDFA-4279-9F84-F7A774E5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1CA5A-2E98-457E-87A0-CC5C45204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27353AE-4717-4A19-A092-2AB24186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7BE0F39-9379-4C49-A45C-94131DCF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508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4F9693-2AE5-49DC-A41B-CD933973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2C826D2-EECB-4D35-99E7-6945EDFBA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A4F2A4-96F2-4CE4-8DFD-C2EBB2C7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9BDE370-A157-49E3-8266-480CC3B3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801351A-0C07-4BF6-892D-BEB9E59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471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5AA989-C6FB-4717-A7DF-929C4D20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69EEFBE-C1B4-47CA-A147-C7F338EA9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8E108C9-EF24-40C6-8CA8-16FF1CFAA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9A1DAAE4-E875-4810-A4A7-D34F9E84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CC44E76-174A-4DD4-8F86-81C57CB4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88F105B-A7AF-4722-A2FB-A746353F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340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35EDB5-4FF4-484F-B5D5-03AE65FC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0B4FEDF-26CD-4007-8691-D8819C7EE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D78A05-F764-4BEA-BA0D-105840F74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7463B882-26A0-479F-BF02-D17183507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9BD6FE2-893D-4A97-BEF5-4725F542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5D5197B-5D6E-4923-9AAA-74F506D4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3E8FBB7-6742-4A64-8429-3DB1F819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61B109C-E751-4C32-9188-CFB7C0FB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4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83FF2C-241D-40F2-B4A6-997AC04A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A653532-C072-4CB7-88F3-FA731F5F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D08C3C1-29B0-4647-ABAB-61DBD95A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D0EA398-2FDE-462B-B9B9-9B07C675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3350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488AE426-D638-41D5-8942-BEDC8A8D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63DEEE10-9281-451D-8BA0-630A28CD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3094853-C052-4F18-80B9-A0DA70B5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44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8E25493-4A7A-4F39-A909-B1559123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71B30B8-8BB5-44E7-9713-292673EB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76973A7-5E97-4E4B-B133-C1AC26313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4C059C-0EA2-422A-BD72-949CC646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DF1535E-9AEC-4667-A8D1-6A91E8FC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EEC5B92-6988-4F95-A571-7375D815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1387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85BBAA4-39CC-47FC-A08A-42F246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172051A1-94E5-4E01-91FD-F54215993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8F862DD-D102-445D-A7AA-948E3EFA4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DAFB5-3BAA-46FA-AD64-B670A9FA7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9166986-08BB-45DA-B2EC-6B5F2A23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65CA58D-1ECB-45F0-9ADA-3471966D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6319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13858263-23A2-4314-B444-442BE5FD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9C206B2-7438-40C6-A0CD-D696F9477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CA05490-D53B-44E9-BD51-5D19BDB7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8D99D-5B18-4116-8420-BC85EF7C4C1B}" type="datetimeFigureOut">
              <a:rPr lang="vi-VN" smtClean="0"/>
              <a:t>10/03/2025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5C8D33E-9796-4218-B149-8A1E2A0C4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CC7809-A970-439D-AD5D-7047EA3E7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9BCA-FA5C-4602-AFE1-25D51D3685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905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7BE6668B-2094-4375-98C1-72A32037EE30}"/>
              </a:ext>
            </a:extLst>
          </p:cNvPr>
          <p:cNvSpPr txBox="1"/>
          <p:nvPr/>
        </p:nvSpPr>
        <p:spPr>
          <a:xfrm>
            <a:off x="4098088" y="2974293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FD361942-16A2-4DCD-88F6-4EAE8933BB75}"/>
              </a:ext>
            </a:extLst>
          </p:cNvPr>
          <p:cNvGrpSpPr/>
          <p:nvPr/>
        </p:nvGrpSpPr>
        <p:grpSpPr>
          <a:xfrm>
            <a:off x="4563626" y="10507791"/>
            <a:ext cx="3261545" cy="1175657"/>
            <a:chOff x="4563626" y="3564343"/>
            <a:chExt cx="3261545" cy="1175657"/>
          </a:xfrm>
        </p:grpSpPr>
        <p:sp>
          <p:nvSpPr>
            <p:cNvPr id="13" name="Hình chữ nhật: Góc Tròn 12">
              <a:extLst>
                <a:ext uri="{FF2B5EF4-FFF2-40B4-BE49-F238E27FC236}">
                  <a16:creationId xmlns:a16="http://schemas.microsoft.com/office/drawing/2014/main" id="{45BF4067-50C8-44BC-BFF5-020204A4F2D7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BF95645B-FFBC-4FC7-84A9-C9622258AEA1}"/>
                </a:ext>
              </a:extLst>
            </p:cNvPr>
            <p:cNvSpPr/>
            <p:nvPr/>
          </p:nvSpPr>
          <p:spPr>
            <a:xfrm>
              <a:off x="4743676" y="3724076"/>
              <a:ext cx="864159" cy="8434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EDF16C2E-3581-4AC3-84FD-F99C696415AD}"/>
                </a:ext>
              </a:extLst>
            </p:cNvPr>
            <p:cNvSpPr txBox="1"/>
            <p:nvPr/>
          </p:nvSpPr>
          <p:spPr>
            <a:xfrm>
              <a:off x="5713982" y="3913801"/>
              <a:ext cx="1570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Tên</a:t>
              </a: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482B7F2E-0232-76B0-2050-56B5F0EA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809" y="1590191"/>
            <a:ext cx="7022380" cy="1299379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TRƯỜNG ĐẠI HỌC THỦY LỢI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Khoa: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Công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Nghệ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Thông Tin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Môn: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Nền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tảng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phát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triển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Web </a:t>
            </a:r>
            <a:endParaRPr lang="vi-VN" sz="2400" b="1" dirty="0">
              <a:solidFill>
                <a:schemeClr val="accent4">
                  <a:lumMod val="50000"/>
                </a:schemeClr>
              </a:solidFill>
              <a:latin typeface="Calibri (Body)"/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B63E4E02-5566-0BAE-1FBE-15C9C70A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72" y="439680"/>
            <a:ext cx="1125855" cy="93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Nhóm 21">
            <a:extLst>
              <a:ext uri="{FF2B5EF4-FFF2-40B4-BE49-F238E27FC236}">
                <a16:creationId xmlns:a16="http://schemas.microsoft.com/office/drawing/2014/main" id="{E0080BDD-0AC7-5A95-038F-5F2B3A845572}"/>
              </a:ext>
            </a:extLst>
          </p:cNvPr>
          <p:cNvGrpSpPr/>
          <p:nvPr/>
        </p:nvGrpSpPr>
        <p:grpSpPr>
          <a:xfrm>
            <a:off x="4651717" y="10602618"/>
            <a:ext cx="3261545" cy="1175657"/>
            <a:chOff x="4563626" y="3564343"/>
            <a:chExt cx="3261545" cy="1175657"/>
          </a:xfrm>
        </p:grpSpPr>
        <p:sp>
          <p:nvSpPr>
            <p:cNvPr id="55" name="Hình chữ nhật: Góc Tròn 6">
              <a:extLst>
                <a:ext uri="{FF2B5EF4-FFF2-40B4-BE49-F238E27FC236}">
                  <a16:creationId xmlns:a16="http://schemas.microsoft.com/office/drawing/2014/main" id="{BC4F8074-DA27-79A9-A330-540828D00862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6" name="Hộp Văn bản 17">
              <a:extLst>
                <a:ext uri="{FF2B5EF4-FFF2-40B4-BE49-F238E27FC236}">
                  <a16:creationId xmlns:a16="http://schemas.microsoft.com/office/drawing/2014/main" id="{3B043C3C-DA7C-575B-8DB5-77FC3701D7BF}"/>
                </a:ext>
              </a:extLst>
            </p:cNvPr>
            <p:cNvSpPr txBox="1"/>
            <p:nvPr/>
          </p:nvSpPr>
          <p:spPr>
            <a:xfrm>
              <a:off x="4563626" y="3913801"/>
              <a:ext cx="316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Khuất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Văn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Trường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41D90D6-A6CA-4F68-D866-6C7820DC9629}"/>
              </a:ext>
            </a:extLst>
          </p:cNvPr>
          <p:cNvSpPr txBox="1"/>
          <p:nvPr/>
        </p:nvSpPr>
        <p:spPr>
          <a:xfrm>
            <a:off x="4651717" y="10041185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Môn: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Nền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tảng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phát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</a:t>
            </a:r>
            <a:r>
              <a:rPr lang="en-US" sz="18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triển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alibri (Body)"/>
              </a:rPr>
              <a:t> Web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0">
        <p14:flythrough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C105-F808-31F6-32FD-ABBF53DA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F39C8535-5123-AE47-A32D-D2EDB849ABA1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2481E07A-F6E1-4D1B-A79E-30E8B922EFBF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1CF4B489-65C8-33A8-A097-7C945B466C1E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7B90487C-EC1D-079D-10DB-B12421474F1D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4938AB77-E4E8-3C43-2897-884203BF5F3D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683CDE1-764C-6803-963E-071D1032564A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7FD36B51-79EE-FA56-86CD-297C13A67E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D78266-AE1A-B629-AF88-045EA2574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0" b="2324"/>
          <a:stretch/>
        </p:blipFill>
        <p:spPr>
          <a:xfrm>
            <a:off x="294966" y="818064"/>
            <a:ext cx="10164241" cy="553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5B2CEFBF-F8D8-CA9C-3CA9-3695D326C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5876">
            <a:off x="2372007" y="1126394"/>
            <a:ext cx="905525" cy="9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ADFBC7-FEB2-A6D1-6100-2302B7BFCE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82" t="12308" r="56923" b="56923"/>
          <a:stretch/>
        </p:blipFill>
        <p:spPr bwMode="auto">
          <a:xfrm>
            <a:off x="2574171" y="2231179"/>
            <a:ext cx="6139742" cy="3342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853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70C13-3915-9D4F-1320-A0570E3B6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06EE3D6B-CB1F-17B9-B389-43951AFD0982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4F72C040-6949-AAB6-A7E7-14F5F7EA6B90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98B75D24-2567-BE9A-0B38-F873267E13F5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15FDA278-0229-7277-DB3D-4676E0D26AC7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5A460C04-F027-5D1C-69CF-EE6EBD0233C0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A724E00F-5003-4019-0D2B-1F1BD1532A79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B1048372-0B18-E585-6550-0EAC134D87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CF1CE-8805-7010-6F78-E7785C1E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0" b="2324"/>
          <a:stretch/>
        </p:blipFill>
        <p:spPr>
          <a:xfrm>
            <a:off x="294966" y="818064"/>
            <a:ext cx="10164241" cy="553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3919C-84B8-58D1-AD5A-A8C4C0F65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569" y="1571059"/>
            <a:ext cx="4834061" cy="4662438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178A4B6C-F4DB-EEC4-271C-ABC4964E4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14430" flipV="1">
            <a:off x="8378401" y="1238727"/>
            <a:ext cx="1067824" cy="10678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653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A1909-6C09-7BA1-AA70-993402FF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B6DEE207-B571-3FD6-631D-6B0822806DD9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48075BF3-F4A0-80D9-F4BA-CDD2C9815EE4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7B214D66-CA6E-FACE-93C2-E28BEC678433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06920542-422E-661F-07A2-06AB2ECE583D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2961A566-E2C2-D70D-8D82-DEB941547E6D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4FE7DAD3-F7F4-B65B-83D7-FE299EBB29F8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Freeform 30">
            <a:extLst>
              <a:ext uri="{FF2B5EF4-FFF2-40B4-BE49-F238E27FC236}">
                <a16:creationId xmlns:a16="http://schemas.microsoft.com/office/drawing/2014/main" id="{8CE1E0D9-28C2-A97A-F260-238EDA2E3119}"/>
              </a:ext>
            </a:extLst>
          </p:cNvPr>
          <p:cNvSpPr/>
          <p:nvPr/>
        </p:nvSpPr>
        <p:spPr>
          <a:xfrm>
            <a:off x="843011" y="1598071"/>
            <a:ext cx="4043794" cy="3193847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Ưu 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Bố cục gọn gàng, dễ sử dụng.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Thanh tìm kiếm giúp tra cứu nhanh nội dung cần thiết.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Các mục điều hướng rõ ràng, dễ hiểu.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Tìm kiếm trực quan, có các mục gợi ý và lịch sử tìm kiếm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9BD340D7-6519-13DA-DF1F-B5B91E4365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BB2B6B-7FF9-D43B-FB18-FA3A76917A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0" b="2324"/>
          <a:stretch/>
        </p:blipFill>
        <p:spPr>
          <a:xfrm>
            <a:off x="294966" y="818064"/>
            <a:ext cx="10164241" cy="553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reeform 30">
            <a:extLst>
              <a:ext uri="{FF2B5EF4-FFF2-40B4-BE49-F238E27FC236}">
                <a16:creationId xmlns:a16="http://schemas.microsoft.com/office/drawing/2014/main" id="{53E5BE06-BB11-762D-9467-70818744C309}"/>
              </a:ext>
            </a:extLst>
          </p:cNvPr>
          <p:cNvSpPr/>
          <p:nvPr/>
        </p:nvSpPr>
        <p:spPr>
          <a:xfrm>
            <a:off x="6290229" y="1598071"/>
            <a:ext cx="4043794" cy="3193847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Nhược 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Phần hiển thị lời chào tên khách hàng chưa hiện đầy đủ tên khách hàng gây cảm giác thiếu thoải mái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Các mục chưa ấn tượng mạnh với người dùng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Khi bấm thoát mục tìm kiếm cần phải click chính xác vào dấu X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6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EE9B1-74CD-CE82-3D1A-DEAD74F4D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99604842-DAD9-BD77-15FA-11FCDCF28BD5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972309F7-CE3F-6165-F566-A878A3F136C0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9407DA18-5038-3F13-07E1-DA0A9624A1AB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C9D1D4D9-4816-1C91-36AB-33E512E6C14D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4093D76D-EC49-13BC-C3F8-55AF9C35ABE6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66F6D7-084D-7CDC-5395-1588BF2DC6DC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E4DB5ED6-BE82-7115-AA9F-E1A5DE4299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erson and person holding two children&#10;&#10;AI-generated content may be incorrect.">
            <a:extLst>
              <a:ext uri="{FF2B5EF4-FFF2-40B4-BE49-F238E27FC236}">
                <a16:creationId xmlns:a16="http://schemas.microsoft.com/office/drawing/2014/main" id="{E60CA1D8-F467-1828-C097-4F527DF9C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57" y="754278"/>
            <a:ext cx="9405370" cy="394804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E245FBE-9A27-E7A7-E11E-1F4F32E8C6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5876">
            <a:off x="1392510" y="4379623"/>
            <a:ext cx="905525" cy="9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5825CEFE-375A-C91D-8DF2-B917A157BCEF}"/>
              </a:ext>
            </a:extLst>
          </p:cNvPr>
          <p:cNvSpPr txBox="1">
            <a:spLocks/>
          </p:cNvSpPr>
          <p:nvPr/>
        </p:nvSpPr>
        <p:spPr>
          <a:xfrm>
            <a:off x="1198881" y="5315217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các dấu chấm cho thấy số lượng slider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031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AA7A-139B-331A-A950-27D3FAEC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4D9F5A07-AFC7-A192-244E-DB92310EEBF9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137079C8-E1FC-EDCF-2A6F-E32BE4F909CF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58E1D441-7B2B-FAB9-9638-7955F7EB264B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1E4A3715-7207-EE48-57DB-D173150209F4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06ED6AD5-2176-3431-E941-E32C60700D75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262DD52-4924-71EA-E73F-4EB9554D9DDD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FA0BA124-BFD8-F647-6198-0423B1DE76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erson and person holding two children&#10;&#10;AI-generated content may be incorrect.">
            <a:extLst>
              <a:ext uri="{FF2B5EF4-FFF2-40B4-BE49-F238E27FC236}">
                <a16:creationId xmlns:a16="http://schemas.microsoft.com/office/drawing/2014/main" id="{3721480E-776B-2BEA-BE54-0B291CB3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57" y="754278"/>
            <a:ext cx="9405370" cy="394804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4D8A28C-B837-D26C-E5C1-57873431C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5876">
            <a:off x="1392510" y="4379623"/>
            <a:ext cx="905525" cy="9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9A325F9D-C13B-90AB-58FC-48D5738DF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1252" flipV="1">
            <a:off x="9440633" y="4529662"/>
            <a:ext cx="1059079" cy="1059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Hộp Văn bản 5">
            <a:extLst>
              <a:ext uri="{FF2B5EF4-FFF2-40B4-BE49-F238E27FC236}">
                <a16:creationId xmlns:a16="http://schemas.microsoft.com/office/drawing/2014/main" id="{E97CC4D1-EF13-4E18-AB70-62B3BB2AAA74}"/>
              </a:ext>
            </a:extLst>
          </p:cNvPr>
          <p:cNvSpPr txBox="1">
            <a:spLocks/>
          </p:cNvSpPr>
          <p:nvPr/>
        </p:nvSpPr>
        <p:spPr>
          <a:xfrm>
            <a:off x="1198881" y="5315217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các dấu chấm cho thấy số lượng slider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A9F05D94-1C7E-518B-72FC-68CAEDC14F2F}"/>
              </a:ext>
            </a:extLst>
          </p:cNvPr>
          <p:cNvSpPr txBox="1">
            <a:spLocks/>
          </p:cNvSpPr>
          <p:nvPr/>
        </p:nvSpPr>
        <p:spPr>
          <a:xfrm>
            <a:off x="6681281" y="5275548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m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ũi tên điều hướng giúp chuyển đổi slider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69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20741-627F-D356-A2DE-DACFFC20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D208A4C3-9AB6-BC0B-11DD-89BB81A47E1D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79A43842-1F9B-646A-BDE9-2EF988107B40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F8918ACF-FBB2-ABCB-2F26-7B6EAB576180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6C299032-94F0-312B-18AD-4DCAE245D7AC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D1C7AD89-23EF-3FE4-BE69-51D98892B5F6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0C0F333E-FEBD-FF5E-3B5D-4F9A73BE2D23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2160C97D-32AA-FDEF-4E73-7F66A9FFB1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erson and person holding two children&#10;&#10;AI-generated content may be incorrect.">
            <a:extLst>
              <a:ext uri="{FF2B5EF4-FFF2-40B4-BE49-F238E27FC236}">
                <a16:creationId xmlns:a16="http://schemas.microsoft.com/office/drawing/2014/main" id="{B2510A02-2C58-F85A-4D17-8DF6C213E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57" y="754278"/>
            <a:ext cx="9405370" cy="3948045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B6D0F598-1FD3-66D7-3CDB-41ACE911A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5876">
            <a:off x="1392510" y="4379623"/>
            <a:ext cx="905525" cy="9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A67DA32C-C86C-917F-8FF5-2BBAC32722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91252" flipV="1">
            <a:off x="9440633" y="4529662"/>
            <a:ext cx="1059079" cy="1059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Hộp Văn bản 5">
            <a:extLst>
              <a:ext uri="{FF2B5EF4-FFF2-40B4-BE49-F238E27FC236}">
                <a16:creationId xmlns:a16="http://schemas.microsoft.com/office/drawing/2014/main" id="{217A8CCC-DF0C-520B-6192-042A55E81BB8}"/>
              </a:ext>
            </a:extLst>
          </p:cNvPr>
          <p:cNvSpPr txBox="1">
            <a:spLocks/>
          </p:cNvSpPr>
          <p:nvPr/>
        </p:nvSpPr>
        <p:spPr>
          <a:xfrm>
            <a:off x="1198881" y="5315217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các dấu chấm cho thấy số lượng slider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B427C8B-F716-F0FE-FEC6-B8D1709227BC}"/>
              </a:ext>
            </a:extLst>
          </p:cNvPr>
          <p:cNvSpPr txBox="1">
            <a:spLocks/>
          </p:cNvSpPr>
          <p:nvPr/>
        </p:nvSpPr>
        <p:spPr>
          <a:xfrm>
            <a:off x="6681281" y="5275548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m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ũi tên điều hướng giúp chuyển đổi slider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8" name="Picture 7" descr="A green arrow pointing up&#10;&#10;Description automatically generated">
            <a:extLst>
              <a:ext uri="{FF2B5EF4-FFF2-40B4-BE49-F238E27FC236}">
                <a16:creationId xmlns:a16="http://schemas.microsoft.com/office/drawing/2014/main" id="{B69ABBBC-8E53-5680-546F-A8E26E892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27957" flipH="1">
            <a:off x="2613765" y="3535805"/>
            <a:ext cx="1550897" cy="1550897"/>
          </a:xfrm>
          <a:prstGeom prst="rect">
            <a:avLst/>
          </a:prstGeom>
        </p:spPr>
      </p:pic>
      <p:sp>
        <p:nvSpPr>
          <p:cNvPr id="10" name="Hộp Văn bản 5">
            <a:extLst>
              <a:ext uri="{FF2B5EF4-FFF2-40B4-BE49-F238E27FC236}">
                <a16:creationId xmlns:a16="http://schemas.microsoft.com/office/drawing/2014/main" id="{DAD06B69-83A9-B669-F65C-07D0B6CDA173}"/>
              </a:ext>
            </a:extLst>
          </p:cNvPr>
          <p:cNvSpPr txBox="1">
            <a:spLocks/>
          </p:cNvSpPr>
          <p:nvPr/>
        </p:nvSpPr>
        <p:spPr>
          <a:xfrm>
            <a:off x="3904210" y="4952382"/>
            <a:ext cx="27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nút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Call-to-Action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55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0C539-6EE7-7F54-CF3E-8BDA20AFD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22E1FE96-D95D-C5F4-EAF3-0AE9BAB7A0D4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D6E03F3E-50D4-7880-1764-3623C4D04B72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1C852E1F-88EF-98E8-AF15-878329559739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138C3C08-C393-BEB1-D71E-ABA4461F447F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9C238214-EBDB-66DB-B5D8-251024C79CDD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54479848-E775-1304-8579-CA3B494B5210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83B5CBA2-FBAA-709C-F2F4-1BFF6DCBA5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person and person holding two children&#10;&#10;AI-generated content may be incorrect.">
            <a:extLst>
              <a:ext uri="{FF2B5EF4-FFF2-40B4-BE49-F238E27FC236}">
                <a16:creationId xmlns:a16="http://schemas.microsoft.com/office/drawing/2014/main" id="{CCECDF5C-E64D-D985-4390-FE531157C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8" y="754279"/>
            <a:ext cx="5656802" cy="2827122"/>
          </a:xfrm>
          <a:prstGeom prst="rect">
            <a:avLst/>
          </a:prstGeom>
        </p:spPr>
      </p:pic>
      <p:sp>
        <p:nvSpPr>
          <p:cNvPr id="2" name="Freeform 30">
            <a:extLst>
              <a:ext uri="{FF2B5EF4-FFF2-40B4-BE49-F238E27FC236}">
                <a16:creationId xmlns:a16="http://schemas.microsoft.com/office/drawing/2014/main" id="{BF3D220F-5411-98ED-4F45-6F7A3F5CFA71}"/>
              </a:ext>
            </a:extLst>
          </p:cNvPr>
          <p:cNvSpPr/>
          <p:nvPr/>
        </p:nvSpPr>
        <p:spPr>
          <a:xfrm>
            <a:off x="6374793" y="754279"/>
            <a:ext cx="4043794" cy="2827122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Ưu 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Thu hút sự chú ý ngay khi truy cập trang.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Quảng bá dịch vụ quan trọng hoặc chương trình khuyến mãi.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CTA trực quan, tăng tỷ lệ chuyển đổi của người dùng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3" name="Freeform 30">
            <a:extLst>
              <a:ext uri="{FF2B5EF4-FFF2-40B4-BE49-F238E27FC236}">
                <a16:creationId xmlns:a16="http://schemas.microsoft.com/office/drawing/2014/main" id="{FD0F5432-8A99-9310-C161-E6F6F14BDF52}"/>
              </a:ext>
            </a:extLst>
          </p:cNvPr>
          <p:cNvSpPr/>
          <p:nvPr/>
        </p:nvSpPr>
        <p:spPr>
          <a:xfrm>
            <a:off x="439198" y="3699165"/>
            <a:ext cx="4043794" cy="2827122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Nhược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Chiếm quá nhiều không gian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,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người dùng phải cuộn xuống mới thấy dịch vụ chính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Nếu không quan tâm đến chương trình này, người dùng sẽ bỏ qua mà không tìm thấy thông tin khác ngay lập tức.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7DA00711-A7B5-821C-931D-2D87DD25175B}"/>
              </a:ext>
            </a:extLst>
          </p:cNvPr>
          <p:cNvSpPr/>
          <p:nvPr/>
        </p:nvSpPr>
        <p:spPr>
          <a:xfrm>
            <a:off x="6374793" y="3778394"/>
            <a:ext cx="4043794" cy="2747893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Đề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xuất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cải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thiện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Giảm chiều cao banner để không chiếm quá nhiều không gian.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Hiển thị thêm thông tin khác bên cạnh để tận dụng diện tích.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Nên tự động chuyển slider khác sau 1 khoảng thời gian ngắn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8" name="Picture 7" descr="A red arrow pointing down&#10;&#10;Description automatically generated">
            <a:extLst>
              <a:ext uri="{FF2B5EF4-FFF2-40B4-BE49-F238E27FC236}">
                <a16:creationId xmlns:a16="http://schemas.microsoft.com/office/drawing/2014/main" id="{AAE5E4DF-D86C-8E20-23D3-5C55834C2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91397" flipV="1">
            <a:off x="4715495" y="4406779"/>
            <a:ext cx="1510764" cy="15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4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7599-FAE4-72A0-87F9-A6A8B5BAA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87746F92-E54D-78BC-99EE-BF2DDAEFBFFE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7A2F5CBB-4A5A-35E0-AA2D-845B62EDE800}"/>
              </a:ext>
            </a:extLst>
          </p:cNvPr>
          <p:cNvSpPr/>
          <p:nvPr/>
        </p:nvSpPr>
        <p:spPr>
          <a:xfrm>
            <a:off x="995423" y="231495"/>
            <a:ext cx="10762885" cy="8168084"/>
          </a:xfrm>
          <a:prstGeom prst="roundRect">
            <a:avLst>
              <a:gd name="adj" fmla="val 6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 b="1" dirty="0">
              <a:solidFill>
                <a:schemeClr val="tx1"/>
              </a:solidFill>
              <a:latin typeface="Fuzzy Bubbles" pitchFamily="2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99C0A701-1174-8741-350A-033BA5E28EDC}"/>
              </a:ext>
            </a:extLst>
          </p:cNvPr>
          <p:cNvSpPr/>
          <p:nvPr/>
        </p:nvSpPr>
        <p:spPr>
          <a:xfrm>
            <a:off x="-229949" y="114153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0C6EF236-1BE3-43A8-E33A-7763B3A75DCE}"/>
              </a:ext>
            </a:extLst>
          </p:cNvPr>
          <p:cNvSpPr/>
          <p:nvPr/>
        </p:nvSpPr>
        <p:spPr>
          <a:xfrm>
            <a:off x="-229949" y="284274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8475ED15-CD9D-82DF-7AD7-A1C9CA9FD865}"/>
              </a:ext>
            </a:extLst>
          </p:cNvPr>
          <p:cNvSpPr/>
          <p:nvPr/>
        </p:nvSpPr>
        <p:spPr>
          <a:xfrm>
            <a:off x="-229949" y="4543960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3FBD50C1-4366-F043-6790-C6E03CC2355B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5">
            <a:extLst>
              <a:ext uri="{FF2B5EF4-FFF2-40B4-BE49-F238E27FC236}">
                <a16:creationId xmlns:a16="http://schemas.microsoft.com/office/drawing/2014/main" id="{99927E8E-40EE-FABA-D170-B690B07194AC}"/>
              </a:ext>
            </a:extLst>
          </p:cNvPr>
          <p:cNvSpPr txBox="1">
            <a:spLocks/>
          </p:cNvSpPr>
          <p:nvPr/>
        </p:nvSpPr>
        <p:spPr>
          <a:xfrm>
            <a:off x="868349" y="551458"/>
            <a:ext cx="4875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Chứa nhiều trang cuộn và nhóm thành nhiều mục, kích thước mỗi mục khác nhau, 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Mỗi mục chứa các thông tin về sản phẩm, khi chọn sẽ điều hướng sang trang khác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20" name="Hình Bầu dục 46">
            <a:extLst>
              <a:ext uri="{FF2B5EF4-FFF2-40B4-BE49-F238E27FC236}">
                <a16:creationId xmlns:a16="http://schemas.microsoft.com/office/drawing/2014/main" id="{5A2E569C-B453-C830-43F3-34C47EED942E}"/>
              </a:ext>
            </a:extLst>
          </p:cNvPr>
          <p:cNvSpPr/>
          <p:nvPr/>
        </p:nvSpPr>
        <p:spPr>
          <a:xfrm>
            <a:off x="12786638" y="760727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13AEA-FDD4-01CE-9B58-8B4D4ECEF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98" y="551458"/>
            <a:ext cx="5655715" cy="2917890"/>
          </a:xfrm>
          <a:prstGeom prst="rect">
            <a:avLst/>
          </a:prstGeom>
        </p:spPr>
      </p:pic>
      <p:pic>
        <p:nvPicPr>
          <p:cNvPr id="6" name="Picture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823DF446-9E7C-4455-62C9-969AE07F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98" y="3429000"/>
            <a:ext cx="5655715" cy="2941955"/>
          </a:xfrm>
          <a:prstGeom prst="rect">
            <a:avLst/>
          </a:prstGeom>
        </p:spPr>
      </p:pic>
      <p:sp>
        <p:nvSpPr>
          <p:cNvPr id="7" name="Freeform 30">
            <a:extLst>
              <a:ext uri="{FF2B5EF4-FFF2-40B4-BE49-F238E27FC236}">
                <a16:creationId xmlns:a16="http://schemas.microsoft.com/office/drawing/2014/main" id="{18B1488B-A5F6-5C32-2CFC-E9627193C266}"/>
              </a:ext>
            </a:extLst>
          </p:cNvPr>
          <p:cNvSpPr/>
          <p:nvPr/>
        </p:nvSpPr>
        <p:spPr>
          <a:xfrm>
            <a:off x="1284290" y="2659970"/>
            <a:ext cx="4043794" cy="4111219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Ưu 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Giúp khách hàng dễ dàng tìm thấy dịch vụ phù hợp với nhu cầu.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Hình ảnh minh họa trực quan, tạo sự hấp dẫn.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Thiết kế dạng thẻ giúp dễ đọc và tìm nội dung nhanh.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Các ảnh khi đưa trỏ chuột đều phóng to 1 chút gây ấn tượng hơn về sản phầm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61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B32CF-9873-F08B-BE8A-4869B2F6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CB8945FA-CC2D-70F7-3D39-48E3DBEF6A1F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297F6CC7-2A84-C923-0900-CD3259D5C001}"/>
              </a:ext>
            </a:extLst>
          </p:cNvPr>
          <p:cNvSpPr/>
          <p:nvPr/>
        </p:nvSpPr>
        <p:spPr>
          <a:xfrm>
            <a:off x="995423" y="231495"/>
            <a:ext cx="10762885" cy="8168084"/>
          </a:xfrm>
          <a:prstGeom prst="roundRect">
            <a:avLst>
              <a:gd name="adj" fmla="val 6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 b="1" dirty="0">
              <a:solidFill>
                <a:schemeClr val="tx1"/>
              </a:solidFill>
              <a:latin typeface="Fuzzy Bubbles" pitchFamily="2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EDE3EE12-A0A0-6E9B-A97F-3EF05274A4AA}"/>
              </a:ext>
            </a:extLst>
          </p:cNvPr>
          <p:cNvSpPr/>
          <p:nvPr/>
        </p:nvSpPr>
        <p:spPr>
          <a:xfrm>
            <a:off x="-229949" y="114153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5CAB095C-EF87-6AAD-6510-EDA09574E3AD}"/>
              </a:ext>
            </a:extLst>
          </p:cNvPr>
          <p:cNvSpPr/>
          <p:nvPr/>
        </p:nvSpPr>
        <p:spPr>
          <a:xfrm>
            <a:off x="-229949" y="284274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58F92564-1EBC-C3EF-1AF7-F6346AE92EB5}"/>
              </a:ext>
            </a:extLst>
          </p:cNvPr>
          <p:cNvSpPr/>
          <p:nvPr/>
        </p:nvSpPr>
        <p:spPr>
          <a:xfrm>
            <a:off x="-229949" y="4543960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5BDE960F-E5A1-ED5C-C9C3-C06A753B0FC5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5">
            <a:extLst>
              <a:ext uri="{FF2B5EF4-FFF2-40B4-BE49-F238E27FC236}">
                <a16:creationId xmlns:a16="http://schemas.microsoft.com/office/drawing/2014/main" id="{D654CF3E-CCD6-1921-9981-EE20D131E18D}"/>
              </a:ext>
            </a:extLst>
          </p:cNvPr>
          <p:cNvSpPr txBox="1">
            <a:spLocks/>
          </p:cNvSpPr>
          <p:nvPr/>
        </p:nvSpPr>
        <p:spPr>
          <a:xfrm>
            <a:off x="868349" y="551458"/>
            <a:ext cx="4875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Chứa nhiều trang cuộn và nhóm thành nhiều mục, kích thước mỗi mục khác nhau, 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Mỗi mục chứa các thông tin về sản phẩm, khi chọn sẽ điều hướng sang trang khác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20" name="Hình Bầu dục 46">
            <a:extLst>
              <a:ext uri="{FF2B5EF4-FFF2-40B4-BE49-F238E27FC236}">
                <a16:creationId xmlns:a16="http://schemas.microsoft.com/office/drawing/2014/main" id="{F11A44E2-8675-4E23-6140-EB1240B29956}"/>
              </a:ext>
            </a:extLst>
          </p:cNvPr>
          <p:cNvSpPr/>
          <p:nvPr/>
        </p:nvSpPr>
        <p:spPr>
          <a:xfrm>
            <a:off x="12786638" y="760727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8CCF7-39DB-38D2-F540-42A3E444F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98" y="551458"/>
            <a:ext cx="5655715" cy="2917890"/>
          </a:xfrm>
          <a:prstGeom prst="rect">
            <a:avLst/>
          </a:prstGeom>
        </p:spPr>
      </p:pic>
      <p:pic>
        <p:nvPicPr>
          <p:cNvPr id="6" name="Picture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C1933B9-3951-0A79-B93A-CA94D98DF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98" y="3429000"/>
            <a:ext cx="5655715" cy="2941955"/>
          </a:xfrm>
          <a:prstGeom prst="rect">
            <a:avLst/>
          </a:prstGeom>
        </p:spPr>
      </p:pic>
      <p:sp>
        <p:nvSpPr>
          <p:cNvPr id="7" name="Freeform 30">
            <a:extLst>
              <a:ext uri="{FF2B5EF4-FFF2-40B4-BE49-F238E27FC236}">
                <a16:creationId xmlns:a16="http://schemas.microsoft.com/office/drawing/2014/main" id="{050961FB-4700-5A0E-8065-AA6DF3BA4EC4}"/>
              </a:ext>
            </a:extLst>
          </p:cNvPr>
          <p:cNvSpPr/>
          <p:nvPr/>
        </p:nvSpPr>
        <p:spPr>
          <a:xfrm>
            <a:off x="1284290" y="2659970"/>
            <a:ext cx="4043794" cy="4111219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Nhược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Ngay mục đầu tiên đã đưa 4 ảnh quá lớn 1 trang cũng chưa chứa đủ hết tạo ra sự thiếu thẩm mỹ và thoải mái khi đọc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Kích thước các thông tin ảnh chưa đồng dạng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Gói cước hiển thị dạng danh sách dọc, nếu có nhiều gói cước, người dùng phải cuộn nhiều để xem hết.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064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1D02-0DD4-4AA3-C3F4-D45D16E76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40">
            <a:extLst>
              <a:ext uri="{FF2B5EF4-FFF2-40B4-BE49-F238E27FC236}">
                <a16:creationId xmlns:a16="http://schemas.microsoft.com/office/drawing/2014/main" id="{D5444ABB-3929-7039-3787-6C222670C35E}"/>
              </a:ext>
            </a:extLst>
          </p:cNvPr>
          <p:cNvSpPr/>
          <p:nvPr/>
        </p:nvSpPr>
        <p:spPr>
          <a:xfrm>
            <a:off x="-484095" y="-304801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FEA4D614-6723-2244-620E-D968B4203FEB}"/>
              </a:ext>
            </a:extLst>
          </p:cNvPr>
          <p:cNvSpPr/>
          <p:nvPr/>
        </p:nvSpPr>
        <p:spPr>
          <a:xfrm>
            <a:off x="987079" y="-208344"/>
            <a:ext cx="10762885" cy="8168084"/>
          </a:xfrm>
          <a:prstGeom prst="roundRect">
            <a:avLst>
              <a:gd name="adj" fmla="val 6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 b="1" dirty="0">
              <a:solidFill>
                <a:schemeClr val="tx1"/>
              </a:solidFill>
              <a:latin typeface="Fuzzy Bubbles" pitchFamily="2" charset="0"/>
            </a:endParaRPr>
          </a:p>
        </p:txBody>
      </p:sp>
      <p:sp>
        <p:nvSpPr>
          <p:cNvPr id="4" name="Hình chữ nhật: Góc Tròn 3">
            <a:extLst>
              <a:ext uri="{FF2B5EF4-FFF2-40B4-BE49-F238E27FC236}">
                <a16:creationId xmlns:a16="http://schemas.microsoft.com/office/drawing/2014/main" id="{4BE3961B-60C0-07F5-88E4-AA387E195443}"/>
              </a:ext>
            </a:extLst>
          </p:cNvPr>
          <p:cNvSpPr/>
          <p:nvPr/>
        </p:nvSpPr>
        <p:spPr>
          <a:xfrm>
            <a:off x="-229949" y="1141532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chữ nhật: Góc Tròn 20">
            <a:extLst>
              <a:ext uri="{FF2B5EF4-FFF2-40B4-BE49-F238E27FC236}">
                <a16:creationId xmlns:a16="http://schemas.microsoft.com/office/drawing/2014/main" id="{305D2412-7351-59C8-8B94-D8A84D277997}"/>
              </a:ext>
            </a:extLst>
          </p:cNvPr>
          <p:cNvSpPr/>
          <p:nvPr/>
        </p:nvSpPr>
        <p:spPr>
          <a:xfrm>
            <a:off x="-229949" y="2842746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ình chữ nhật: Góc Tròn 21">
            <a:extLst>
              <a:ext uri="{FF2B5EF4-FFF2-40B4-BE49-F238E27FC236}">
                <a16:creationId xmlns:a16="http://schemas.microsoft.com/office/drawing/2014/main" id="{E644F06A-1AF2-5592-0470-994DE871B843}"/>
              </a:ext>
            </a:extLst>
          </p:cNvPr>
          <p:cNvSpPr/>
          <p:nvPr/>
        </p:nvSpPr>
        <p:spPr>
          <a:xfrm>
            <a:off x="-229949" y="4543960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45">
            <a:extLst>
              <a:ext uri="{FF2B5EF4-FFF2-40B4-BE49-F238E27FC236}">
                <a16:creationId xmlns:a16="http://schemas.microsoft.com/office/drawing/2014/main" id="{DCD11B60-4468-A707-73C3-6EB83D6839BA}"/>
              </a:ext>
            </a:extLst>
          </p:cNvPr>
          <p:cNvSpPr txBox="1"/>
          <p:nvPr/>
        </p:nvSpPr>
        <p:spPr>
          <a:xfrm>
            <a:off x="14550419" y="-6608618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5">
            <a:extLst>
              <a:ext uri="{FF2B5EF4-FFF2-40B4-BE49-F238E27FC236}">
                <a16:creationId xmlns:a16="http://schemas.microsoft.com/office/drawing/2014/main" id="{4BCFDAFF-06DD-B997-7E12-976FAC7CEE33}"/>
              </a:ext>
            </a:extLst>
          </p:cNvPr>
          <p:cNvSpPr txBox="1">
            <a:spLocks/>
          </p:cNvSpPr>
          <p:nvPr/>
        </p:nvSpPr>
        <p:spPr>
          <a:xfrm>
            <a:off x="868349" y="551458"/>
            <a:ext cx="4875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Chứa nhiều trang cuộn và nhóm thành nhiều mục, kích thước mỗi mục khác nhau, 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Mỗi mục chứa các thông tin về sản phẩm, khi chọn sẽ điều hướng sang trang khác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20" name="Hình Bầu dục 46">
            <a:extLst>
              <a:ext uri="{FF2B5EF4-FFF2-40B4-BE49-F238E27FC236}">
                <a16:creationId xmlns:a16="http://schemas.microsoft.com/office/drawing/2014/main" id="{FF491B42-19B9-7415-66F6-71CC9F5241E8}"/>
              </a:ext>
            </a:extLst>
          </p:cNvPr>
          <p:cNvSpPr/>
          <p:nvPr/>
        </p:nvSpPr>
        <p:spPr>
          <a:xfrm>
            <a:off x="12786638" y="7607270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5AECF-0AEC-C4FB-4F96-5F06D41B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098" y="551458"/>
            <a:ext cx="5655715" cy="2917890"/>
          </a:xfrm>
          <a:prstGeom prst="rect">
            <a:avLst/>
          </a:prstGeom>
        </p:spPr>
      </p:pic>
      <p:pic>
        <p:nvPicPr>
          <p:cNvPr id="6" name="Picture 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E90CD96-4043-B3DB-BF50-6693CEF4C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098" y="3429000"/>
            <a:ext cx="5655715" cy="2941955"/>
          </a:xfrm>
          <a:prstGeom prst="rect">
            <a:avLst/>
          </a:prstGeom>
        </p:spPr>
      </p:pic>
      <p:sp>
        <p:nvSpPr>
          <p:cNvPr id="7" name="Freeform 30">
            <a:extLst>
              <a:ext uri="{FF2B5EF4-FFF2-40B4-BE49-F238E27FC236}">
                <a16:creationId xmlns:a16="http://schemas.microsoft.com/office/drawing/2014/main" id="{A63F060B-D5C1-D1B6-51AE-E84A65AFE879}"/>
              </a:ext>
            </a:extLst>
          </p:cNvPr>
          <p:cNvSpPr/>
          <p:nvPr/>
        </p:nvSpPr>
        <p:spPr>
          <a:xfrm>
            <a:off x="1180619" y="2402241"/>
            <a:ext cx="4563406" cy="4874859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Đề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xuất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cải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thiện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Thêm bộ lọc hoặc tab để người dùng lọc dịch vụ nhanh hơn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Nên đưa Video giới thiệu lên đầu hoặc đưa vào banner Hero Content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Mục Viettel++ đã có trên thanh điều hướng rồi nên không cần thiết tạo mục riêng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Mục “Bạn cần trợ giúp” nên gộp thành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Điều chỉnh kích thước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ảnh để cân đối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Thêm bộ lọc theo giá cả sản phẩm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288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Nhóm 21">
            <a:extLst>
              <a:ext uri="{FF2B5EF4-FFF2-40B4-BE49-F238E27FC236}">
                <a16:creationId xmlns:a16="http://schemas.microsoft.com/office/drawing/2014/main" id="{7B0CCB11-D359-42C4-B386-AF315AE5C996}"/>
              </a:ext>
            </a:extLst>
          </p:cNvPr>
          <p:cNvGrpSpPr/>
          <p:nvPr/>
        </p:nvGrpSpPr>
        <p:grpSpPr>
          <a:xfrm>
            <a:off x="4563626" y="3564343"/>
            <a:ext cx="3261545" cy="1175657"/>
            <a:chOff x="4563626" y="3564343"/>
            <a:chExt cx="3261545" cy="1175657"/>
          </a:xfrm>
        </p:grpSpPr>
        <p:sp>
          <p:nvSpPr>
            <p:cNvPr id="7" name="Hình chữ nhật: Góc Tròn 6">
              <a:extLst>
                <a:ext uri="{FF2B5EF4-FFF2-40B4-BE49-F238E27FC236}">
                  <a16:creationId xmlns:a16="http://schemas.microsoft.com/office/drawing/2014/main" id="{C8B3C578-AC45-411C-AEE3-BD3FD6485515}"/>
                </a:ext>
              </a:extLst>
            </p:cNvPr>
            <p:cNvSpPr/>
            <p:nvPr/>
          </p:nvSpPr>
          <p:spPr>
            <a:xfrm>
              <a:off x="4563626" y="3564343"/>
              <a:ext cx="3261545" cy="1175657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9DD7F2E1-9BCC-4681-AE14-9A8BE73C9AA8}"/>
                </a:ext>
              </a:extLst>
            </p:cNvPr>
            <p:cNvSpPr txBox="1"/>
            <p:nvPr/>
          </p:nvSpPr>
          <p:spPr>
            <a:xfrm>
              <a:off x="4563626" y="3913801"/>
              <a:ext cx="31631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Khuất</a:t>
              </a:r>
              <a:r>
                <a:rPr lang="en-US" sz="2400" b="1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Văn </a:t>
              </a:r>
              <a:r>
                <a:rPr lang="en-US" sz="2400" b="1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Trường</a:t>
              </a:r>
              <a:endParaRPr lang="vi-VN" sz="2400" b="1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id="{199FE1BC-84CF-45F2-A497-226CF91B69BA}"/>
              </a:ext>
            </a:extLst>
          </p:cNvPr>
          <p:cNvSpPr txBox="1"/>
          <p:nvPr/>
        </p:nvSpPr>
        <p:spPr>
          <a:xfrm>
            <a:off x="4098089" y="2189028"/>
            <a:ext cx="3995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 14</a:t>
            </a:r>
            <a:endParaRPr lang="vi-VN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57B93D9D-EB6C-4494-B9F2-97BAE41CE204}"/>
              </a:ext>
            </a:extLst>
          </p:cNvPr>
          <p:cNvSpPr txBox="1"/>
          <p:nvPr/>
        </p:nvSpPr>
        <p:spPr>
          <a:xfrm>
            <a:off x="4465225" y="3021525"/>
            <a:ext cx="3261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67AF00B3-358E-4D7D-BDA7-BDEC25365FF2}"/>
              </a:ext>
            </a:extLst>
          </p:cNvPr>
          <p:cNvSpPr/>
          <p:nvPr/>
        </p:nvSpPr>
        <p:spPr>
          <a:xfrm>
            <a:off x="716684" y="913324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2" name="Hộp Văn bản 41">
            <a:extLst>
              <a:ext uri="{FF2B5EF4-FFF2-40B4-BE49-F238E27FC236}">
                <a16:creationId xmlns:a16="http://schemas.microsoft.com/office/drawing/2014/main" id="{72E7884E-33A1-4123-8FC3-A2BDF8325B3A}"/>
              </a:ext>
            </a:extLst>
          </p:cNvPr>
          <p:cNvSpPr txBox="1"/>
          <p:nvPr/>
        </p:nvSpPr>
        <p:spPr>
          <a:xfrm>
            <a:off x="540860" y="-5481931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>
                <a:solidFill>
                  <a:schemeClr val="accent4">
                    <a:lumMod val="50000"/>
                  </a:schemeClr>
                </a:solidFill>
              </a:rPr>
              <a:t>MÔN HỌC THUYẾT TRÌNH </a:t>
            </a:r>
          </a:p>
        </p:txBody>
      </p:sp>
      <p:sp>
        <p:nvSpPr>
          <p:cNvPr id="43" name="Hộp Văn bản 42">
            <a:extLst>
              <a:ext uri="{FF2B5EF4-FFF2-40B4-BE49-F238E27FC236}">
                <a16:creationId xmlns:a16="http://schemas.microsoft.com/office/drawing/2014/main" id="{A9D3AE8C-CC8B-4DCF-81C2-890839B178D8}"/>
              </a:ext>
            </a:extLst>
          </p:cNvPr>
          <p:cNvSpPr txBox="1"/>
          <p:nvPr/>
        </p:nvSpPr>
        <p:spPr>
          <a:xfrm>
            <a:off x="540860" y="-2622433"/>
            <a:ext cx="2950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solidFill>
                  <a:schemeClr val="accent4">
                    <a:lumMod val="50000"/>
                  </a:schemeClr>
                </a:solidFill>
              </a:rPr>
              <a:t>Chủ đề thuyết trình </a:t>
            </a:r>
          </a:p>
        </p:txBody>
      </p:sp>
      <p:sp>
        <p:nvSpPr>
          <p:cNvPr id="44" name="Hình chữ nhật 43">
            <a:extLst>
              <a:ext uri="{FF2B5EF4-FFF2-40B4-BE49-F238E27FC236}">
                <a16:creationId xmlns:a16="http://schemas.microsoft.com/office/drawing/2014/main" id="{1CF75B89-C83E-4898-9D65-FD3B0E2B9177}"/>
              </a:ext>
            </a:extLst>
          </p:cNvPr>
          <p:cNvSpPr/>
          <p:nvPr/>
        </p:nvSpPr>
        <p:spPr>
          <a:xfrm>
            <a:off x="716684" y="119215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33B837AE-4A6A-4839-9141-5E71B5D3947C}"/>
              </a:ext>
            </a:extLst>
          </p:cNvPr>
          <p:cNvSpPr/>
          <p:nvPr/>
        </p:nvSpPr>
        <p:spPr>
          <a:xfrm>
            <a:off x="716684" y="1435061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46" name="Hình chữ nhật 45">
            <a:extLst>
              <a:ext uri="{FF2B5EF4-FFF2-40B4-BE49-F238E27FC236}">
                <a16:creationId xmlns:a16="http://schemas.microsoft.com/office/drawing/2014/main" id="{CA1A900D-9AF3-474E-872F-2B8B62301F61}"/>
              </a:ext>
            </a:extLst>
          </p:cNvPr>
          <p:cNvSpPr/>
          <p:nvPr/>
        </p:nvSpPr>
        <p:spPr>
          <a:xfrm>
            <a:off x="716684" y="16654176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5" name="Nhóm 4">
            <a:extLst>
              <a:ext uri="{FF2B5EF4-FFF2-40B4-BE49-F238E27FC236}">
                <a16:creationId xmlns:a16="http://schemas.microsoft.com/office/drawing/2014/main" id="{C1EDF187-8F1A-47F1-BAC1-308B6FA7DCE2}"/>
              </a:ext>
            </a:extLst>
          </p:cNvPr>
          <p:cNvGrpSpPr/>
          <p:nvPr/>
        </p:nvGrpSpPr>
        <p:grpSpPr>
          <a:xfrm>
            <a:off x="6606778" y="8185085"/>
            <a:ext cx="2210551" cy="2638295"/>
            <a:chOff x="6606778" y="8185085"/>
            <a:chExt cx="2210551" cy="2638295"/>
          </a:xfrm>
        </p:grpSpPr>
        <p:sp>
          <p:nvSpPr>
            <p:cNvPr id="47" name="Hình chữ nhật 46">
              <a:extLst>
                <a:ext uri="{FF2B5EF4-FFF2-40B4-BE49-F238E27FC236}">
                  <a16:creationId xmlns:a16="http://schemas.microsoft.com/office/drawing/2014/main" id="{6D55A046-467F-496B-9CBB-CB21F27C2819}"/>
                </a:ext>
              </a:extLst>
            </p:cNvPr>
            <p:cNvSpPr/>
            <p:nvPr/>
          </p:nvSpPr>
          <p:spPr>
            <a:xfrm>
              <a:off x="6723058" y="829451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0" name="Hình chữ nhật 49">
              <a:extLst>
                <a:ext uri="{FF2B5EF4-FFF2-40B4-BE49-F238E27FC236}">
                  <a16:creationId xmlns:a16="http://schemas.microsoft.com/office/drawing/2014/main" id="{B544C1F8-321D-4292-980A-321F7E454CED}"/>
                </a:ext>
              </a:extLst>
            </p:cNvPr>
            <p:cNvSpPr/>
            <p:nvPr/>
          </p:nvSpPr>
          <p:spPr>
            <a:xfrm>
              <a:off x="6606778" y="818508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26F7D100-2DA7-413B-9668-1891EB1EB918}"/>
              </a:ext>
            </a:extLst>
          </p:cNvPr>
          <p:cNvGrpSpPr/>
          <p:nvPr/>
        </p:nvGrpSpPr>
        <p:grpSpPr>
          <a:xfrm>
            <a:off x="9202577" y="11632415"/>
            <a:ext cx="2210549" cy="2638295"/>
            <a:chOff x="9202577" y="11632415"/>
            <a:chExt cx="2210549" cy="2638295"/>
          </a:xfrm>
        </p:grpSpPr>
        <p:sp>
          <p:nvSpPr>
            <p:cNvPr id="49" name="Hình chữ nhật 48">
              <a:extLst>
                <a:ext uri="{FF2B5EF4-FFF2-40B4-BE49-F238E27FC236}">
                  <a16:creationId xmlns:a16="http://schemas.microsoft.com/office/drawing/2014/main" id="{5CED7D7E-75CA-4665-8486-D223D437D19A}"/>
                </a:ext>
              </a:extLst>
            </p:cNvPr>
            <p:cNvSpPr/>
            <p:nvPr/>
          </p:nvSpPr>
          <p:spPr>
            <a:xfrm>
              <a:off x="9318855" y="1174184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1" name="Hình chữ nhật 50">
              <a:extLst>
                <a:ext uri="{FF2B5EF4-FFF2-40B4-BE49-F238E27FC236}">
                  <a16:creationId xmlns:a16="http://schemas.microsoft.com/office/drawing/2014/main" id="{A6810AB0-81A4-45DA-B45B-F8EB8DC4C280}"/>
                </a:ext>
              </a:extLst>
            </p:cNvPr>
            <p:cNvSpPr/>
            <p:nvPr/>
          </p:nvSpPr>
          <p:spPr>
            <a:xfrm>
              <a:off x="9202577" y="11632415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54696423-580E-448F-A3B6-E3EEB886CB66}"/>
              </a:ext>
            </a:extLst>
          </p:cNvPr>
          <p:cNvGrpSpPr/>
          <p:nvPr/>
        </p:nvGrpSpPr>
        <p:grpSpPr>
          <a:xfrm>
            <a:off x="9391135" y="21963250"/>
            <a:ext cx="2210551" cy="2655924"/>
            <a:chOff x="9391135" y="21963250"/>
            <a:chExt cx="2210551" cy="2655924"/>
          </a:xfrm>
        </p:grpSpPr>
        <p:sp>
          <p:nvSpPr>
            <p:cNvPr id="48" name="Hình chữ nhật 47">
              <a:extLst>
                <a:ext uri="{FF2B5EF4-FFF2-40B4-BE49-F238E27FC236}">
                  <a16:creationId xmlns:a16="http://schemas.microsoft.com/office/drawing/2014/main" id="{92B9D1C9-A86D-4C80-94C5-B70D0D375B03}"/>
                </a:ext>
              </a:extLst>
            </p:cNvPr>
            <p:cNvSpPr/>
            <p:nvPr/>
          </p:nvSpPr>
          <p:spPr>
            <a:xfrm>
              <a:off x="9507415" y="22090310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2" name="Hình chữ nhật 51">
              <a:extLst>
                <a:ext uri="{FF2B5EF4-FFF2-40B4-BE49-F238E27FC236}">
                  <a16:creationId xmlns:a16="http://schemas.microsoft.com/office/drawing/2014/main" id="{63B1520F-7B82-4439-B4DD-0583AD19364B}"/>
                </a:ext>
              </a:extLst>
            </p:cNvPr>
            <p:cNvSpPr/>
            <p:nvPr/>
          </p:nvSpPr>
          <p:spPr>
            <a:xfrm>
              <a:off x="9391135" y="21963250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8A272B54-C2F7-434E-92D9-61500B130220}"/>
              </a:ext>
            </a:extLst>
          </p:cNvPr>
          <p:cNvGrpSpPr/>
          <p:nvPr/>
        </p:nvGrpSpPr>
        <p:grpSpPr>
          <a:xfrm>
            <a:off x="6827573" y="15645498"/>
            <a:ext cx="2210551" cy="2638295"/>
            <a:chOff x="6827573" y="15645498"/>
            <a:chExt cx="2210551" cy="2638295"/>
          </a:xfrm>
        </p:grpSpPr>
        <p:sp>
          <p:nvSpPr>
            <p:cNvPr id="53" name="Hình chữ nhật 52">
              <a:extLst>
                <a:ext uri="{FF2B5EF4-FFF2-40B4-BE49-F238E27FC236}">
                  <a16:creationId xmlns:a16="http://schemas.microsoft.com/office/drawing/2014/main" id="{840BB8FF-8A30-40C7-8EE0-21DB8380CBF6}"/>
                </a:ext>
              </a:extLst>
            </p:cNvPr>
            <p:cNvSpPr/>
            <p:nvPr/>
          </p:nvSpPr>
          <p:spPr>
            <a:xfrm>
              <a:off x="6943853" y="15754929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54" name="Hình chữ nhật 53">
              <a:extLst>
                <a:ext uri="{FF2B5EF4-FFF2-40B4-BE49-F238E27FC236}">
                  <a16:creationId xmlns:a16="http://schemas.microsoft.com/office/drawing/2014/main" id="{45A5D125-34BD-4E18-8B1C-4D7185E13A8B}"/>
                </a:ext>
              </a:extLst>
            </p:cNvPr>
            <p:cNvSpPr/>
            <p:nvPr/>
          </p:nvSpPr>
          <p:spPr>
            <a:xfrm>
              <a:off x="6827573" y="15645498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55" name="Hộp Văn bản 54">
            <a:extLst>
              <a:ext uri="{FF2B5EF4-FFF2-40B4-BE49-F238E27FC236}">
                <a16:creationId xmlns:a16="http://schemas.microsoft.com/office/drawing/2014/main" id="{7A657942-D511-4E53-A319-D19D7BF5425C}"/>
              </a:ext>
            </a:extLst>
          </p:cNvPr>
          <p:cNvSpPr txBox="1"/>
          <p:nvPr/>
        </p:nvSpPr>
        <p:spPr>
          <a:xfrm>
            <a:off x="834183" y="933329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56" name="Hộp Văn bản 55">
            <a:extLst>
              <a:ext uri="{FF2B5EF4-FFF2-40B4-BE49-F238E27FC236}">
                <a16:creationId xmlns:a16="http://schemas.microsoft.com/office/drawing/2014/main" id="{3C164530-D855-49A1-836E-8993B6CF72EA}"/>
              </a:ext>
            </a:extLst>
          </p:cNvPr>
          <p:cNvSpPr txBox="1"/>
          <p:nvPr/>
        </p:nvSpPr>
        <p:spPr>
          <a:xfrm>
            <a:off x="834182" y="12145233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57" name="Hộp Văn bản 56">
            <a:extLst>
              <a:ext uri="{FF2B5EF4-FFF2-40B4-BE49-F238E27FC236}">
                <a16:creationId xmlns:a16="http://schemas.microsoft.com/office/drawing/2014/main" id="{E38AD1BA-11E3-40B3-AD7C-184244241F17}"/>
              </a:ext>
            </a:extLst>
          </p:cNvPr>
          <p:cNvSpPr txBox="1"/>
          <p:nvPr/>
        </p:nvSpPr>
        <p:spPr>
          <a:xfrm>
            <a:off x="857757" y="14552460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58" name="Hộp Văn bản 57">
            <a:extLst>
              <a:ext uri="{FF2B5EF4-FFF2-40B4-BE49-F238E27FC236}">
                <a16:creationId xmlns:a16="http://schemas.microsoft.com/office/drawing/2014/main" id="{069F4731-9B12-4167-A8AB-F9AACF53D348}"/>
              </a:ext>
            </a:extLst>
          </p:cNvPr>
          <p:cNvSpPr txBox="1"/>
          <p:nvPr/>
        </p:nvSpPr>
        <p:spPr>
          <a:xfrm>
            <a:off x="857757" y="168560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EE453A5-72D4-EB1A-8BEF-27D3C942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10" y="342349"/>
            <a:ext cx="1954561" cy="1621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77AA2AFB-DDC9-3750-7497-137700AADA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378" y="8415461"/>
            <a:ext cx="2075069" cy="2075069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A8DA0FC-D1CA-06ED-196A-7035486C6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46" y="15867281"/>
            <a:ext cx="2085298" cy="2085298"/>
          </a:xfrm>
          <a:prstGeom prst="rect">
            <a:avLst/>
          </a:prstGeom>
        </p:spPr>
      </p:pic>
      <p:pic>
        <p:nvPicPr>
          <p:cNvPr id="13" name="Picture 12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58F55C66-AA08-CC47-7F9C-6892EAA8A2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716" y="11921540"/>
            <a:ext cx="2094271" cy="2094271"/>
          </a:xfrm>
          <a:prstGeom prst="rect">
            <a:avLst/>
          </a:prstGeom>
        </p:spPr>
      </p:pic>
      <p:pic>
        <p:nvPicPr>
          <p:cNvPr id="14" name="Picture 13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7DC72A98-3BB8-7D4D-0B3C-33559865CC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549" y="22284753"/>
            <a:ext cx="1885857" cy="1885857"/>
          </a:xfrm>
          <a:prstGeom prst="rect">
            <a:avLst/>
          </a:prstGeom>
        </p:spPr>
      </p:pic>
      <p:sp>
        <p:nvSpPr>
          <p:cNvPr id="15" name="Hộp Văn bản 8">
            <a:extLst>
              <a:ext uri="{FF2B5EF4-FFF2-40B4-BE49-F238E27FC236}">
                <a16:creationId xmlns:a16="http://schemas.microsoft.com/office/drawing/2014/main" id="{F207E8CC-EC5A-4F50-20D1-297F6B5E8812}"/>
              </a:ext>
            </a:extLst>
          </p:cNvPr>
          <p:cNvSpPr txBox="1"/>
          <p:nvPr/>
        </p:nvSpPr>
        <p:spPr>
          <a:xfrm>
            <a:off x="-5567423" y="1082033"/>
            <a:ext cx="5567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Website Viettel Telecom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69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349B-9594-FA8B-738C-2B88A78A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CE6B9D42-1552-6590-B7BD-B67780279823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FF824617-2FDE-47E2-2B3D-4C0CE9F1A2E1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89</a:t>
            </a:r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2E50CE78-D3F6-45DA-D6BD-C54B9666831F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A312FEF5-4A87-77A5-2A98-B49B05E2504B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5C941EE0-D634-74E0-77B3-BA7DEAD1CF9F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0C6AB35A-CFFE-0AE3-3144-1C1998183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B0E9E8-AE64-E426-EC1B-C86B0695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77" y="1562548"/>
            <a:ext cx="9260529" cy="3732903"/>
          </a:xfrm>
          <a:prstGeom prst="rect">
            <a:avLst/>
          </a:prstGeom>
        </p:spPr>
      </p:pic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25A423B4-DD8E-8D7F-AE70-CEB9F666E711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7" name="Picture 6" descr="A red arrow pointing down&#10;&#10;Description automatically generated">
            <a:extLst>
              <a:ext uri="{FF2B5EF4-FFF2-40B4-BE49-F238E27FC236}">
                <a16:creationId xmlns:a16="http://schemas.microsoft.com/office/drawing/2014/main" id="{6DD753B3-31DE-65C0-4E7D-38821F6C2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71125" flipV="1">
            <a:off x="1273017" y="5252505"/>
            <a:ext cx="819595" cy="819595"/>
          </a:xfrm>
          <a:prstGeom prst="rect">
            <a:avLst/>
          </a:prstGeom>
        </p:spPr>
      </p:pic>
      <p:sp>
        <p:nvSpPr>
          <p:cNvPr id="8" name="Hộp Văn bản 5">
            <a:extLst>
              <a:ext uri="{FF2B5EF4-FFF2-40B4-BE49-F238E27FC236}">
                <a16:creationId xmlns:a16="http://schemas.microsoft.com/office/drawing/2014/main" id="{E7BCCA53-1AFC-405D-3C59-54E1D563FA9D}"/>
              </a:ext>
            </a:extLst>
          </p:cNvPr>
          <p:cNvSpPr txBox="1">
            <a:spLocks/>
          </p:cNvSpPr>
          <p:nvPr/>
        </p:nvSpPr>
        <p:spPr>
          <a:xfrm>
            <a:off x="1572954" y="916217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logo &amp;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giới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thiệu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ngắn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10" name="Picture 9" descr="A red arrow pointing down&#10;&#10;Description automatically generated">
            <a:extLst>
              <a:ext uri="{FF2B5EF4-FFF2-40B4-BE49-F238E27FC236}">
                <a16:creationId xmlns:a16="http://schemas.microsoft.com/office/drawing/2014/main" id="{2D6B9DFB-3625-9F68-116E-938C3A8E8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4531">
            <a:off x="4053100" y="5237763"/>
            <a:ext cx="822960" cy="822960"/>
          </a:xfrm>
          <a:prstGeom prst="rect">
            <a:avLst/>
          </a:prstGeom>
        </p:spPr>
      </p:pic>
      <p:sp>
        <p:nvSpPr>
          <p:cNvPr id="11" name="Hộp Văn bản 5">
            <a:extLst>
              <a:ext uri="{FF2B5EF4-FFF2-40B4-BE49-F238E27FC236}">
                <a16:creationId xmlns:a16="http://schemas.microsoft.com/office/drawing/2014/main" id="{D9F33CD3-732D-8FBC-BC1A-C7170144319E}"/>
              </a:ext>
            </a:extLst>
          </p:cNvPr>
          <p:cNvSpPr txBox="1">
            <a:spLocks/>
          </p:cNvSpPr>
          <p:nvPr/>
        </p:nvSpPr>
        <p:spPr>
          <a:xfrm>
            <a:off x="3461568" y="5971936"/>
            <a:ext cx="27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chứng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nhận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sp>
        <p:nvSpPr>
          <p:cNvPr id="13" name="Hộp Văn bản 5">
            <a:extLst>
              <a:ext uri="{FF2B5EF4-FFF2-40B4-BE49-F238E27FC236}">
                <a16:creationId xmlns:a16="http://schemas.microsoft.com/office/drawing/2014/main" id="{AB250B1A-0333-560D-448D-E7D1CE9718AD}"/>
              </a:ext>
            </a:extLst>
          </p:cNvPr>
          <p:cNvSpPr txBox="1">
            <a:spLocks/>
          </p:cNvSpPr>
          <p:nvPr/>
        </p:nvSpPr>
        <p:spPr>
          <a:xfrm>
            <a:off x="1354309" y="5691075"/>
            <a:ext cx="278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icon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mạng</a:t>
            </a:r>
            <a:endParaRPr lang="en-US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xã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hội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16" name="Picture 15" descr="A red arrow pointing up&#10;&#10;Description automatically generated">
            <a:extLst>
              <a:ext uri="{FF2B5EF4-FFF2-40B4-BE49-F238E27FC236}">
                <a16:creationId xmlns:a16="http://schemas.microsoft.com/office/drawing/2014/main" id="{3BF495DD-27E4-C7FB-4ED8-03878B057D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27036">
            <a:off x="7312611" y="5003876"/>
            <a:ext cx="998262" cy="998262"/>
          </a:xfrm>
          <a:prstGeom prst="rect">
            <a:avLst/>
          </a:prstGeom>
        </p:spPr>
      </p:pic>
      <p:sp>
        <p:nvSpPr>
          <p:cNvPr id="17" name="Hộp Văn bản 5">
            <a:extLst>
              <a:ext uri="{FF2B5EF4-FFF2-40B4-BE49-F238E27FC236}">
                <a16:creationId xmlns:a16="http://schemas.microsoft.com/office/drawing/2014/main" id="{D8AC5872-A770-3614-9820-C61CB3D3C917}"/>
              </a:ext>
            </a:extLst>
          </p:cNvPr>
          <p:cNvSpPr txBox="1">
            <a:spLocks/>
          </p:cNvSpPr>
          <p:nvPr/>
        </p:nvSpPr>
        <p:spPr>
          <a:xfrm>
            <a:off x="6115945" y="5971936"/>
            <a:ext cx="27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bản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quyền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19" name="Picture 18" descr="A red arrow pointing down&#10;&#10;Description automatically generated">
            <a:extLst>
              <a:ext uri="{FF2B5EF4-FFF2-40B4-BE49-F238E27FC236}">
                <a16:creationId xmlns:a16="http://schemas.microsoft.com/office/drawing/2014/main" id="{84F924BA-BA12-1FC9-DFB7-BE1AD7DB0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796412">
            <a:off x="1822305" y="1173605"/>
            <a:ext cx="593962" cy="59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391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099B0-51FE-5478-B56B-6EDEDC698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82383B89-1CA9-1CED-3E62-A5A7BF429C50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06725EF4-4577-2FB0-4E33-BF3CC5C203B3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F19AE1E5-FF76-2F67-79CD-C5218C1865E8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1C15D4A5-C3A1-B757-4DA0-3BD3DC0D52B2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F14AC438-867C-9BE2-675D-67E2742FBB52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52A5A8A3-D2AF-CBA9-4C7B-83FC155E4919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C8141D92-D6B4-1156-A341-8F66B5A3F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reeform 30">
            <a:extLst>
              <a:ext uri="{FF2B5EF4-FFF2-40B4-BE49-F238E27FC236}">
                <a16:creationId xmlns:a16="http://schemas.microsoft.com/office/drawing/2014/main" id="{1112824E-8677-2541-2A06-0BD7C3E5E6BC}"/>
              </a:ext>
            </a:extLst>
          </p:cNvPr>
          <p:cNvSpPr/>
          <p:nvPr/>
        </p:nvSpPr>
        <p:spPr>
          <a:xfrm>
            <a:off x="6374793" y="754279"/>
            <a:ext cx="4043794" cy="2827122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Ưu 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Thu hút sự chú ý ngay khi truy cập trang.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Quảng bá dịch vụ quan trọng hoặc chương trình khuyến mãi.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CTA trực quan, tăng tỷ lệ chuyển đổi của người dùng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3" name="Freeform 30">
            <a:extLst>
              <a:ext uri="{FF2B5EF4-FFF2-40B4-BE49-F238E27FC236}">
                <a16:creationId xmlns:a16="http://schemas.microsoft.com/office/drawing/2014/main" id="{90CE7197-3006-5F8C-09C0-55CE3F402733}"/>
              </a:ext>
            </a:extLst>
          </p:cNvPr>
          <p:cNvSpPr/>
          <p:nvPr/>
        </p:nvSpPr>
        <p:spPr>
          <a:xfrm>
            <a:off x="439198" y="3699165"/>
            <a:ext cx="4043794" cy="2827122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Nhược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điểm: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Chiếm quá nhiều không gian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,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người dùng phải cuộn xuống mới thấy dịch vụ chính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Nếu không quan tâm đến chương trình này, người dùng sẽ bỏ qua mà không tìm thấy thông tin khác ngay lập tức.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48CE1D42-4602-CC0D-8C5E-5220A0F02D96}"/>
              </a:ext>
            </a:extLst>
          </p:cNvPr>
          <p:cNvSpPr/>
          <p:nvPr/>
        </p:nvSpPr>
        <p:spPr>
          <a:xfrm>
            <a:off x="6374793" y="3778394"/>
            <a:ext cx="4043794" cy="2747893"/>
          </a:xfrm>
          <a:custGeom>
            <a:avLst/>
            <a:gdLst/>
            <a:ahLst/>
            <a:cxnLst/>
            <a:rect l="l" t="t" r="r" b="b"/>
            <a:pathLst>
              <a:path w="1627809" h="660400">
                <a:moveTo>
                  <a:pt x="1503348" y="660400"/>
                </a:moveTo>
                <a:lnTo>
                  <a:pt x="124460" y="660400"/>
                </a:lnTo>
                <a:cubicBezTo>
                  <a:pt x="55880" y="660400"/>
                  <a:pt x="0" y="604520"/>
                  <a:pt x="0" y="535940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503349" y="0"/>
                </a:lnTo>
                <a:cubicBezTo>
                  <a:pt x="1571928" y="0"/>
                  <a:pt x="1627809" y="55880"/>
                  <a:pt x="1627809" y="124460"/>
                </a:cubicBezTo>
                <a:lnTo>
                  <a:pt x="1627809" y="535940"/>
                </a:lnTo>
                <a:cubicBezTo>
                  <a:pt x="1627809" y="604520"/>
                  <a:pt x="1571928" y="660400"/>
                  <a:pt x="1503349" y="66040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Đề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xuất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cải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thiện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Giảm chiều cao banner để không chiếm quá nhiều không gian.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Hiển thị thêm thông tin khác bên cạnh để tận dụng diện tích. 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vi-VN" sz="16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Nên tự động chuyển slider khác sau 1 khoảng thời gian ngắn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8" name="Picture 7" descr="A red arrow pointing down&#10;&#10;Description automatically generated">
            <a:extLst>
              <a:ext uri="{FF2B5EF4-FFF2-40B4-BE49-F238E27FC236}">
                <a16:creationId xmlns:a16="http://schemas.microsoft.com/office/drawing/2014/main" id="{A896270F-EE73-A39F-4378-43FD173EA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91397" flipV="1">
            <a:off x="4715495" y="4406779"/>
            <a:ext cx="1510764" cy="151076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B15B47-052F-32E1-EE05-AD946DAD8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96" y="754278"/>
            <a:ext cx="5581119" cy="27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34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3D85DB5-FF5E-4EA9-B026-D66D12DAB540}"/>
              </a:ext>
            </a:extLst>
          </p:cNvPr>
          <p:cNvSpPr/>
          <p:nvPr/>
        </p:nvSpPr>
        <p:spPr>
          <a:xfrm rot="18209734">
            <a:off x="2503118" y="2803486"/>
            <a:ext cx="1045067" cy="981706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EAF460CF-176A-445A-B584-A5B8D726856B}"/>
              </a:ext>
            </a:extLst>
          </p:cNvPr>
          <p:cNvSpPr/>
          <p:nvPr/>
        </p:nvSpPr>
        <p:spPr>
          <a:xfrm rot="2019715">
            <a:off x="5634501" y="2783454"/>
            <a:ext cx="923000" cy="948629"/>
          </a:xfrm>
          <a:prstGeom prst="rect">
            <a:avLst/>
          </a:prstGeom>
          <a:solidFill>
            <a:schemeClr val="accent4">
              <a:lumMod val="75000"/>
              <a:alpha val="0"/>
            </a:schemeClr>
          </a:solidFill>
          <a:ln w="38100"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73D97B34-ADE5-42A1-BBCA-EAD3097162EF}"/>
              </a:ext>
            </a:extLst>
          </p:cNvPr>
          <p:cNvSpPr/>
          <p:nvPr/>
        </p:nvSpPr>
        <p:spPr>
          <a:xfrm rot="9880744">
            <a:off x="9084214" y="3039563"/>
            <a:ext cx="705155" cy="660175"/>
          </a:xfrm>
          <a:prstGeom prst="rect">
            <a:avLst/>
          </a:prstGeom>
          <a:solidFill>
            <a:schemeClr val="accent4">
              <a:lumMod val="40000"/>
              <a:lumOff val="60000"/>
              <a:alpha val="0"/>
            </a:schemeClr>
          </a:solidFill>
          <a:ln w="38100">
            <a:noFill/>
            <a:prstDash val="dash"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4989D4D8-A529-42DF-8678-81708450FF19}"/>
              </a:ext>
            </a:extLst>
          </p:cNvPr>
          <p:cNvSpPr txBox="1"/>
          <p:nvPr/>
        </p:nvSpPr>
        <p:spPr>
          <a:xfrm>
            <a:off x="5031281" y="144780"/>
            <a:ext cx="2347728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>
                <a:solidFill>
                  <a:schemeClr val="accent4">
                    <a:lumMod val="50000"/>
                    <a:alpha val="0"/>
                  </a:schemeClr>
                </a:solidFill>
              </a:rPr>
              <a:t>NỘI DUNG 1</a:t>
            </a:r>
          </a:p>
        </p:txBody>
      </p:sp>
      <p:sp>
        <p:nvSpPr>
          <p:cNvPr id="20" name="Hình Bầu dục 19">
            <a:extLst>
              <a:ext uri="{FF2B5EF4-FFF2-40B4-BE49-F238E27FC236}">
                <a16:creationId xmlns:a16="http://schemas.microsoft.com/office/drawing/2014/main" id="{864CA192-1537-442B-9EE9-FA1248EAC329}"/>
              </a:ext>
            </a:extLst>
          </p:cNvPr>
          <p:cNvSpPr/>
          <p:nvPr/>
        </p:nvSpPr>
        <p:spPr>
          <a:xfrm rot="11810461">
            <a:off x="351306" y="329282"/>
            <a:ext cx="5989042" cy="59326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B659559C-31C3-4597-9CDF-0A19B5ACD212}"/>
              </a:ext>
            </a:extLst>
          </p:cNvPr>
          <p:cNvSpPr txBox="1"/>
          <p:nvPr/>
        </p:nvSpPr>
        <p:spPr>
          <a:xfrm>
            <a:off x="7071309" y="2103751"/>
            <a:ext cx="4346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Nội</a:t>
            </a:r>
            <a:r>
              <a:rPr lang="en-US" sz="6600" b="1" dirty="0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dung 2:</a:t>
            </a:r>
            <a:endParaRPr lang="vi-VN" sz="6600" b="1" dirty="0">
              <a:solidFill>
                <a:schemeClr val="accent4">
                  <a:lumMod val="50000"/>
                </a:schemeClr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0770E-D9CB-4716-A1AB-66023908299C}"/>
              </a:ext>
            </a:extLst>
          </p:cNvPr>
          <p:cNvSpPr txBox="1"/>
          <p:nvPr/>
        </p:nvSpPr>
        <p:spPr>
          <a:xfrm>
            <a:off x="6590068" y="3562411"/>
            <a:ext cx="5448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Tổng</a:t>
            </a: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accent4">
                    <a:lumMod val="50000"/>
                  </a:schemeClr>
                </a:solidFill>
                <a:latin typeface="Calibri (Body)"/>
                <a:cs typeface="Times New Roman" panose="02020603050405020304" pitchFamily="18" charset="0"/>
              </a:rPr>
              <a:t>kết</a:t>
            </a:r>
            <a:endParaRPr lang="vi-VN" sz="3600" b="1" dirty="0">
              <a:solidFill>
                <a:schemeClr val="accent4">
                  <a:lumMod val="50000"/>
                </a:schemeClr>
              </a:solidFill>
              <a:latin typeface="Calibri (Body)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40">
            <a:extLst>
              <a:ext uri="{FF2B5EF4-FFF2-40B4-BE49-F238E27FC236}">
                <a16:creationId xmlns:a16="http://schemas.microsoft.com/office/drawing/2014/main" id="{293BBB44-1552-9946-7665-FF5624275CC4}"/>
              </a:ext>
            </a:extLst>
          </p:cNvPr>
          <p:cNvSpPr/>
          <p:nvPr/>
        </p:nvSpPr>
        <p:spPr>
          <a:xfrm>
            <a:off x="-763495" y="7919652"/>
            <a:ext cx="12955495" cy="7581901"/>
          </a:xfrm>
          <a:prstGeom prst="roundRect">
            <a:avLst>
              <a:gd name="adj" fmla="val 11114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Hình chữ nhật: Góc Tròn 2">
            <a:extLst>
              <a:ext uri="{FF2B5EF4-FFF2-40B4-BE49-F238E27FC236}">
                <a16:creationId xmlns:a16="http://schemas.microsoft.com/office/drawing/2014/main" id="{30E15318-5FD8-E4F4-EEBB-4AEC09804AF1}"/>
              </a:ext>
            </a:extLst>
          </p:cNvPr>
          <p:cNvSpPr/>
          <p:nvPr/>
        </p:nvSpPr>
        <p:spPr>
          <a:xfrm>
            <a:off x="1755877" y="9551229"/>
            <a:ext cx="9752040" cy="6965531"/>
          </a:xfrm>
          <a:prstGeom prst="roundRect">
            <a:avLst>
              <a:gd name="adj" fmla="val 6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ình chữ nhật: Góc Tròn 3">
            <a:extLst>
              <a:ext uri="{FF2B5EF4-FFF2-40B4-BE49-F238E27FC236}">
                <a16:creationId xmlns:a16="http://schemas.microsoft.com/office/drawing/2014/main" id="{DD98CA02-D374-F89D-FA2A-7E00AC0A42F4}"/>
              </a:ext>
            </a:extLst>
          </p:cNvPr>
          <p:cNvSpPr/>
          <p:nvPr/>
        </p:nvSpPr>
        <p:spPr>
          <a:xfrm>
            <a:off x="17095" y="9948614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chữ nhật: Góc Tròn 20">
            <a:extLst>
              <a:ext uri="{FF2B5EF4-FFF2-40B4-BE49-F238E27FC236}">
                <a16:creationId xmlns:a16="http://schemas.microsoft.com/office/drawing/2014/main" id="{8668C467-4DE2-034B-E7F2-776CE1BAEBC6}"/>
              </a:ext>
            </a:extLst>
          </p:cNvPr>
          <p:cNvSpPr/>
          <p:nvPr/>
        </p:nvSpPr>
        <p:spPr>
          <a:xfrm>
            <a:off x="550812" y="11562274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: Góc Tròn 21">
            <a:extLst>
              <a:ext uri="{FF2B5EF4-FFF2-40B4-BE49-F238E27FC236}">
                <a16:creationId xmlns:a16="http://schemas.microsoft.com/office/drawing/2014/main" id="{49BACBD5-F37C-B695-76EA-5F891991B8DF}"/>
              </a:ext>
            </a:extLst>
          </p:cNvPr>
          <p:cNvSpPr/>
          <p:nvPr/>
        </p:nvSpPr>
        <p:spPr>
          <a:xfrm>
            <a:off x="-84740" y="13211044"/>
            <a:ext cx="971226" cy="943133"/>
          </a:xfrm>
          <a:prstGeom prst="roundRect">
            <a:avLst>
              <a:gd name="adj" fmla="val 9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827B497-2A70-7376-1942-ABB248879C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18555">
            <a:off x="6748148" y="4676017"/>
            <a:ext cx="1695025" cy="1695025"/>
          </a:xfrm>
          <a:prstGeom prst="rect">
            <a:avLst/>
          </a:prstGeom>
        </p:spPr>
      </p:pic>
      <p:pic>
        <p:nvPicPr>
          <p:cNvPr id="13" name="Picture 12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7C6DC777-ADD9-6D87-75B9-24F7F2F1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74" y="1427141"/>
            <a:ext cx="4182000" cy="4182000"/>
          </a:xfrm>
          <a:prstGeom prst="rect">
            <a:avLst/>
          </a:prstGeom>
        </p:spPr>
      </p:pic>
      <p:sp>
        <p:nvSpPr>
          <p:cNvPr id="21" name="Hình Bầu dục 20">
            <a:extLst>
              <a:ext uri="{FF2B5EF4-FFF2-40B4-BE49-F238E27FC236}">
                <a16:creationId xmlns:a16="http://schemas.microsoft.com/office/drawing/2014/main" id="{27AB8791-2C33-419D-810F-3514FF8B7706}"/>
              </a:ext>
            </a:extLst>
          </p:cNvPr>
          <p:cNvSpPr/>
          <p:nvPr/>
        </p:nvSpPr>
        <p:spPr>
          <a:xfrm rot="11810461">
            <a:off x="4870390" y="604331"/>
            <a:ext cx="1416539" cy="13992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Hình Bầu dục 21">
            <a:extLst>
              <a:ext uri="{FF2B5EF4-FFF2-40B4-BE49-F238E27FC236}">
                <a16:creationId xmlns:a16="http://schemas.microsoft.com/office/drawing/2014/main" id="{E2816A76-EA47-4079-ADD3-49CC79550BCC}"/>
              </a:ext>
            </a:extLst>
          </p:cNvPr>
          <p:cNvSpPr/>
          <p:nvPr/>
        </p:nvSpPr>
        <p:spPr>
          <a:xfrm rot="11810461">
            <a:off x="996383" y="5075812"/>
            <a:ext cx="1416539" cy="13992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46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CA309FFA-A14D-4E69-96CA-89D8A796AB14}"/>
              </a:ext>
            </a:extLst>
          </p:cNvPr>
          <p:cNvSpPr/>
          <p:nvPr/>
        </p:nvSpPr>
        <p:spPr>
          <a:xfrm>
            <a:off x="-220259" y="-361725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19" name="Rectangle: Rounded Corners 1">
            <a:extLst>
              <a:ext uri="{FF2B5EF4-FFF2-40B4-BE49-F238E27FC236}">
                <a16:creationId xmlns:a16="http://schemas.microsoft.com/office/drawing/2014/main" id="{BA92B0DB-DDF1-D7A6-8A32-3AD015DAB265}"/>
              </a:ext>
            </a:extLst>
          </p:cNvPr>
          <p:cNvSpPr/>
          <p:nvPr/>
        </p:nvSpPr>
        <p:spPr>
          <a:xfrm>
            <a:off x="305016" y="754933"/>
            <a:ext cx="10068697" cy="5858162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28C5ED1-5115-4651-BD0C-03F548ECE51F}"/>
              </a:ext>
            </a:extLst>
          </p:cNvPr>
          <p:cNvSpPr/>
          <p:nvPr/>
        </p:nvSpPr>
        <p:spPr>
          <a:xfrm>
            <a:off x="11359196" y="274946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B38B283A-B30A-4612-8D4B-E9CD719F69BA}"/>
              </a:ext>
            </a:extLst>
          </p:cNvPr>
          <p:cNvSpPr/>
          <p:nvPr/>
        </p:nvSpPr>
        <p:spPr>
          <a:xfrm>
            <a:off x="11630824" y="4703662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B1C25235-BCF9-4D0D-8A93-7E8E7E7BA01C}"/>
              </a:ext>
            </a:extLst>
          </p:cNvPr>
          <p:cNvSpPr/>
          <p:nvPr/>
        </p:nvSpPr>
        <p:spPr>
          <a:xfrm>
            <a:off x="9715513" y="4484000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5FC7308A-7B9A-4386-B09D-4E7F49FE1FB8}"/>
              </a:ext>
            </a:extLst>
          </p:cNvPr>
          <p:cNvSpPr/>
          <p:nvPr/>
        </p:nvSpPr>
        <p:spPr>
          <a:xfrm>
            <a:off x="10563000" y="601493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69E1AF9-B839-BB16-4987-C17D5F30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08" y="5567495"/>
            <a:ext cx="1376378" cy="13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83493E97-7311-55FA-CB21-683B1BD7B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9989">
            <a:off x="10212848" y="581003"/>
            <a:ext cx="838457" cy="8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81F81-8974-C587-753E-D3FAD512D4AA}"/>
              </a:ext>
            </a:extLst>
          </p:cNvPr>
          <p:cNvSpPr txBox="1"/>
          <p:nvPr/>
        </p:nvSpPr>
        <p:spPr>
          <a:xfrm>
            <a:off x="958951" y="1327281"/>
            <a:ext cx="3982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1.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Cấu trúc rõ ràng: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8CDFE-41F9-9F12-282E-9C6EBC2BA9F0}"/>
              </a:ext>
            </a:extLst>
          </p:cNvPr>
          <p:cNvSpPr txBox="1"/>
          <p:nvPr/>
        </p:nvSpPr>
        <p:spPr>
          <a:xfrm>
            <a:off x="882391" y="3530251"/>
            <a:ext cx="4135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5.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Sử dụng màu sắc hợp lý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4D26A-65A2-FE45-42A0-1236AAA872C4}"/>
              </a:ext>
            </a:extLst>
          </p:cNvPr>
          <p:cNvSpPr txBox="1"/>
          <p:nvPr/>
        </p:nvSpPr>
        <p:spPr>
          <a:xfrm>
            <a:off x="929749" y="3009269"/>
            <a:ext cx="400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4.  </a:t>
            </a: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Hero Section nổi bật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6EE3B-DB67-440E-9905-F846B5C6009A}"/>
              </a:ext>
            </a:extLst>
          </p:cNvPr>
          <p:cNvSpPr txBox="1"/>
          <p:nvPr/>
        </p:nvSpPr>
        <p:spPr>
          <a:xfrm>
            <a:off x="958950" y="1925205"/>
            <a:ext cx="3426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2.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Tính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nhất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quán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8D81B-3E7F-5F6F-82E7-421EF2381DB5}"/>
              </a:ext>
            </a:extLst>
          </p:cNvPr>
          <p:cNvSpPr txBox="1"/>
          <p:nvPr/>
        </p:nvSpPr>
        <p:spPr>
          <a:xfrm>
            <a:off x="5264080" y="7934656"/>
            <a:ext cx="201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Fuzzy Bubbles" pitchFamily="2" charset="0"/>
              </a:rPr>
              <a:t>tingia.gov.vn</a:t>
            </a:r>
            <a:endParaRPr lang="vi-VN" sz="1800" b="1" dirty="0">
              <a:solidFill>
                <a:schemeClr val="bg1"/>
              </a:solidFill>
              <a:latin typeface="Fuzzy Bubbles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0FC778-6676-0694-1060-F8F1A7230626}"/>
              </a:ext>
            </a:extLst>
          </p:cNvPr>
          <p:cNvSpPr/>
          <p:nvPr/>
        </p:nvSpPr>
        <p:spPr>
          <a:xfrm>
            <a:off x="3675056" y="956923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20" name="Hộp Văn bản 5">
            <a:extLst>
              <a:ext uri="{FF2B5EF4-FFF2-40B4-BE49-F238E27FC236}">
                <a16:creationId xmlns:a16="http://schemas.microsoft.com/office/drawing/2014/main" id="{F1ECD367-D460-29BA-40FA-4CEDDB8622B2}"/>
              </a:ext>
            </a:extLst>
          </p:cNvPr>
          <p:cNvSpPr txBox="1"/>
          <p:nvPr/>
        </p:nvSpPr>
        <p:spPr>
          <a:xfrm>
            <a:off x="4613820" y="1196860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9</a:t>
            </a:r>
            <a:br>
              <a:rPr lang="en-US" b="1" dirty="0"/>
            </a:b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!!!</a:t>
            </a:r>
            <a:endParaRPr lang="vi-V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70D1E-B278-0B29-9F6B-50FAE3A2C7FF}"/>
              </a:ext>
            </a:extLst>
          </p:cNvPr>
          <p:cNvSpPr txBox="1"/>
          <p:nvPr/>
        </p:nvSpPr>
        <p:spPr>
          <a:xfrm>
            <a:off x="958950" y="2521289"/>
            <a:ext cx="3950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3.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Tăng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sự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tin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cậy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233DE2-928F-348B-4B82-BD58E8FA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8" y="1140394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colorful folders with papers and arrows&#10;&#10;Description automatically generated">
            <a:extLst>
              <a:ext uri="{FF2B5EF4-FFF2-40B4-BE49-F238E27FC236}">
                <a16:creationId xmlns:a16="http://schemas.microsoft.com/office/drawing/2014/main" id="{84B04E53-AE35-5F41-F054-FB179C3C4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29" y="1283414"/>
            <a:ext cx="1280160" cy="1280160"/>
          </a:xfrm>
          <a:prstGeom prst="rect">
            <a:avLst/>
          </a:prstGeom>
        </p:spPr>
      </p:pic>
      <p:pic>
        <p:nvPicPr>
          <p:cNvPr id="24" name="Picture 23" descr="A sand clock with yellow liquid&#10;&#10;Description automatically generated">
            <a:extLst>
              <a:ext uri="{FF2B5EF4-FFF2-40B4-BE49-F238E27FC236}">
                <a16:creationId xmlns:a16="http://schemas.microsoft.com/office/drawing/2014/main" id="{7C3B3600-937A-A2E8-A071-A38D33DA2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26" y="3164407"/>
            <a:ext cx="1280160" cy="1280160"/>
          </a:xfrm>
          <a:prstGeom prst="rect">
            <a:avLst/>
          </a:prstGeom>
        </p:spPr>
      </p:pic>
      <p:pic>
        <p:nvPicPr>
          <p:cNvPr id="26" name="Picture 25" descr="A computer chip with a chip and a chip with a chip and a chip with a chip and a chip with a chip and a chip with a chip and a chip with a chip and a chip&#10;&#10;Description automatically generated">
            <a:extLst>
              <a:ext uri="{FF2B5EF4-FFF2-40B4-BE49-F238E27FC236}">
                <a16:creationId xmlns:a16="http://schemas.microsoft.com/office/drawing/2014/main" id="{77A6E89C-DEAD-E05F-D48E-9CAEB4E95C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43" y="3092055"/>
            <a:ext cx="1280160" cy="1280160"/>
          </a:xfrm>
          <a:prstGeom prst="rect">
            <a:avLst/>
          </a:prstGeom>
        </p:spPr>
      </p:pic>
      <p:pic>
        <p:nvPicPr>
          <p:cNvPr id="29" name="Picture 28" descr="A computer with colorful text on the screen&#10;&#10;Description automatically generated">
            <a:extLst>
              <a:ext uri="{FF2B5EF4-FFF2-40B4-BE49-F238E27FC236}">
                <a16:creationId xmlns:a16="http://schemas.microsoft.com/office/drawing/2014/main" id="{6C6FE4C1-E735-7EED-7D84-6515E2BC92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246" y="4822907"/>
            <a:ext cx="1280160" cy="1280160"/>
          </a:xfrm>
          <a:prstGeom prst="rect">
            <a:avLst/>
          </a:prstGeom>
        </p:spPr>
      </p:pic>
      <p:pic>
        <p:nvPicPr>
          <p:cNvPr id="32" name="Picture 31" descr="A hand holding a gear with icons&#10;&#10;Description automatically generated">
            <a:extLst>
              <a:ext uri="{FF2B5EF4-FFF2-40B4-BE49-F238E27FC236}">
                <a16:creationId xmlns:a16="http://schemas.microsoft.com/office/drawing/2014/main" id="{01F406EF-7690-640F-C6EB-DF545B851E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591" y="1319594"/>
            <a:ext cx="1280160" cy="1280160"/>
          </a:xfrm>
          <a:prstGeom prst="rect">
            <a:avLst/>
          </a:prstGeom>
        </p:spPr>
      </p:pic>
      <p:pic>
        <p:nvPicPr>
          <p:cNvPr id="33" name="Picture 32" descr="Shape&#10;&#10;Description automatically generated with low confidence">
            <a:extLst>
              <a:ext uri="{FF2B5EF4-FFF2-40B4-BE49-F238E27FC236}">
                <a16:creationId xmlns:a16="http://schemas.microsoft.com/office/drawing/2014/main" id="{475277DB-6426-B87C-DF6E-F392E82A2E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22087">
            <a:off x="6165848" y="4528199"/>
            <a:ext cx="1213349" cy="1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34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6" grpId="0"/>
      <p:bldP spid="15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CA309FFA-A14D-4E69-96CA-89D8A796AB14}"/>
              </a:ext>
            </a:extLst>
          </p:cNvPr>
          <p:cNvSpPr/>
          <p:nvPr/>
        </p:nvSpPr>
        <p:spPr>
          <a:xfrm>
            <a:off x="-246892" y="-361725"/>
            <a:ext cx="13089131" cy="7581449"/>
          </a:xfrm>
          <a:prstGeom prst="roundRect">
            <a:avLst>
              <a:gd name="adj" fmla="val 858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B585FEBE-6C8B-EEC0-1689-29B245ADA108}"/>
              </a:ext>
            </a:extLst>
          </p:cNvPr>
          <p:cNvSpPr/>
          <p:nvPr/>
        </p:nvSpPr>
        <p:spPr>
          <a:xfrm>
            <a:off x="305016" y="754933"/>
            <a:ext cx="10068697" cy="5858162"/>
          </a:xfrm>
          <a:prstGeom prst="roundRect">
            <a:avLst>
              <a:gd name="adj" fmla="val 392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828C5ED1-5115-4651-BD0C-03F548ECE51F}"/>
              </a:ext>
            </a:extLst>
          </p:cNvPr>
          <p:cNvSpPr/>
          <p:nvPr/>
        </p:nvSpPr>
        <p:spPr>
          <a:xfrm>
            <a:off x="11359196" y="2749465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28" name="Hình Bầu dục 27">
            <a:extLst>
              <a:ext uri="{FF2B5EF4-FFF2-40B4-BE49-F238E27FC236}">
                <a16:creationId xmlns:a16="http://schemas.microsoft.com/office/drawing/2014/main" id="{B38B283A-B30A-4612-8D4B-E9CD719F69BA}"/>
              </a:ext>
            </a:extLst>
          </p:cNvPr>
          <p:cNvSpPr/>
          <p:nvPr/>
        </p:nvSpPr>
        <p:spPr>
          <a:xfrm>
            <a:off x="11630824" y="4703662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B1C25235-BCF9-4D0D-8A93-7E8E7E7BA01C}"/>
              </a:ext>
            </a:extLst>
          </p:cNvPr>
          <p:cNvSpPr/>
          <p:nvPr/>
        </p:nvSpPr>
        <p:spPr>
          <a:xfrm>
            <a:off x="9715513" y="4484000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5FC7308A-7B9A-4386-B09D-4E7F49FE1FB8}"/>
              </a:ext>
            </a:extLst>
          </p:cNvPr>
          <p:cNvSpPr/>
          <p:nvPr/>
        </p:nvSpPr>
        <p:spPr>
          <a:xfrm>
            <a:off x="10563000" y="6014937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169E1AF9-B839-BB16-4987-C17D5F30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30" y="5612774"/>
            <a:ext cx="1376378" cy="137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E81F81-8974-C587-753E-D3FAD512D4AA}"/>
              </a:ext>
            </a:extLst>
          </p:cNvPr>
          <p:cNvSpPr txBox="1"/>
          <p:nvPr/>
        </p:nvSpPr>
        <p:spPr>
          <a:xfrm>
            <a:off x="958951" y="1327281"/>
            <a:ext cx="3982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1. Chia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thành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từng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phần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hợp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lý</a:t>
            </a:r>
            <a:endParaRPr lang="vi-VN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8CDFE-41F9-9F12-282E-9C6EBC2BA9F0}"/>
              </a:ext>
            </a:extLst>
          </p:cNvPr>
          <p:cNvSpPr txBox="1"/>
          <p:nvPr/>
        </p:nvSpPr>
        <p:spPr>
          <a:xfrm>
            <a:off x="958949" y="3712321"/>
            <a:ext cx="3797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5. Bố cục hơi cứng nhắc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4D26A-65A2-FE45-42A0-1236AAA872C4}"/>
              </a:ext>
            </a:extLst>
          </p:cNvPr>
          <p:cNvSpPr txBox="1"/>
          <p:nvPr/>
        </p:nvSpPr>
        <p:spPr>
          <a:xfrm>
            <a:off x="962811" y="3116683"/>
            <a:ext cx="422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4. Cung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cấp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đầy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đủ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thông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tin</a:t>
            </a:r>
            <a:endParaRPr lang="vi-VN" sz="1800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6EE3B-DB67-440E-9905-F846B5C6009A}"/>
              </a:ext>
            </a:extLst>
          </p:cNvPr>
          <p:cNvSpPr txBox="1"/>
          <p:nvPr/>
        </p:nvSpPr>
        <p:spPr>
          <a:xfrm>
            <a:off x="958949" y="1925205"/>
            <a:ext cx="4403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2. CTA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rõ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ràng</a:t>
            </a:r>
            <a:endParaRPr lang="vi-VN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B8D81B-3E7F-5F6F-82E7-421EF2381DB5}"/>
              </a:ext>
            </a:extLst>
          </p:cNvPr>
          <p:cNvSpPr txBox="1"/>
          <p:nvPr/>
        </p:nvSpPr>
        <p:spPr>
          <a:xfrm>
            <a:off x="5273640" y="7866085"/>
            <a:ext cx="2010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Fuzzy Bubbles" pitchFamily="2" charset="0"/>
              </a:rPr>
              <a:t>tingia.gov.vn</a:t>
            </a:r>
            <a:endParaRPr lang="vi-VN" sz="1800" b="1" dirty="0">
              <a:solidFill>
                <a:schemeClr val="bg1"/>
              </a:solidFill>
              <a:latin typeface="Fuzzy Bubbles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B0FC778-6676-0694-1060-F8F1A7230626}"/>
              </a:ext>
            </a:extLst>
          </p:cNvPr>
          <p:cNvSpPr/>
          <p:nvPr/>
        </p:nvSpPr>
        <p:spPr>
          <a:xfrm>
            <a:off x="3675056" y="9569238"/>
            <a:ext cx="5245233" cy="507468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vi-VN" dirty="0"/>
          </a:p>
        </p:txBody>
      </p:sp>
      <p:sp>
        <p:nvSpPr>
          <p:cNvPr id="20" name="Hộp Văn bản 5">
            <a:extLst>
              <a:ext uri="{FF2B5EF4-FFF2-40B4-BE49-F238E27FC236}">
                <a16:creationId xmlns:a16="http://schemas.microsoft.com/office/drawing/2014/main" id="{F1ECD367-D460-29BA-40FA-4CEDDB8622B2}"/>
              </a:ext>
            </a:extLst>
          </p:cNvPr>
          <p:cNvSpPr txBox="1"/>
          <p:nvPr/>
        </p:nvSpPr>
        <p:spPr>
          <a:xfrm>
            <a:off x="4613820" y="11968600"/>
            <a:ext cx="336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Nhóm</a:t>
            </a:r>
            <a:r>
              <a:rPr lang="en-US" b="1" dirty="0"/>
              <a:t> 9</a:t>
            </a:r>
            <a:br>
              <a:rPr lang="en-US" b="1" dirty="0"/>
            </a:br>
            <a:r>
              <a:rPr lang="en-US" b="1" dirty="0" err="1"/>
              <a:t>Cảm</a:t>
            </a:r>
            <a:r>
              <a:rPr lang="en-US" b="1" dirty="0"/>
              <a:t> </a:t>
            </a:r>
            <a:r>
              <a:rPr lang="en-US" b="1" dirty="0" err="1"/>
              <a:t>ơn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theo</a:t>
            </a:r>
            <a:r>
              <a:rPr lang="en-US" b="1" dirty="0"/>
              <a:t> </a:t>
            </a:r>
            <a:r>
              <a:rPr lang="en-US" b="1" dirty="0" err="1"/>
              <a:t>dõi</a:t>
            </a:r>
            <a:r>
              <a:rPr lang="en-US" b="1" dirty="0"/>
              <a:t> !!!</a:t>
            </a:r>
            <a:endParaRPr lang="vi-VN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70D1E-B278-0B29-9F6B-50FAE3A2C7FF}"/>
              </a:ext>
            </a:extLst>
          </p:cNvPr>
          <p:cNvSpPr txBox="1"/>
          <p:nvPr/>
        </p:nvSpPr>
        <p:spPr>
          <a:xfrm>
            <a:off x="958950" y="2520843"/>
            <a:ext cx="3831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3. Hero Section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chiếm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nhiều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không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gian</a:t>
            </a:r>
            <a:endParaRPr lang="vi-VN" b="1" dirty="0">
              <a:solidFill>
                <a:schemeClr val="accent4">
                  <a:lumMod val="50000"/>
                </a:schemeClr>
              </a:solidFill>
              <a:latin typeface="Fuzzy Bubbles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233DE2-928F-348B-4B82-BD58E8FA0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038" y="1140394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A yellow lock with a red triangle and a white exclamation mark&#10;&#10;Description automatically generated">
            <a:extLst>
              <a:ext uri="{FF2B5EF4-FFF2-40B4-BE49-F238E27FC236}">
                <a16:creationId xmlns:a16="http://schemas.microsoft.com/office/drawing/2014/main" id="{26FE8146-E29B-7F1D-2802-1F15AAB2A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97" y="2749465"/>
            <a:ext cx="1097280" cy="1097280"/>
          </a:xfrm>
          <a:prstGeom prst="rect">
            <a:avLst/>
          </a:prstGeom>
        </p:spPr>
      </p:pic>
      <p:pic>
        <p:nvPicPr>
          <p:cNvPr id="23" name="Picture 22" descr="A blue figure standing on a barrier&#10;&#10;Description automatically generated">
            <a:extLst>
              <a:ext uri="{FF2B5EF4-FFF2-40B4-BE49-F238E27FC236}">
                <a16:creationId xmlns:a16="http://schemas.microsoft.com/office/drawing/2014/main" id="{1E80DB4A-23A6-B4FB-D8A6-2099E60EDF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681" y="1327281"/>
            <a:ext cx="1097280" cy="1097280"/>
          </a:xfrm>
          <a:prstGeom prst="rect">
            <a:avLst/>
          </a:prstGeom>
        </p:spPr>
      </p:pic>
      <p:pic>
        <p:nvPicPr>
          <p:cNvPr id="25" name="Picture 24" descr="A clock with a warning sign&#10;&#10;Description automatically generated">
            <a:extLst>
              <a:ext uri="{FF2B5EF4-FFF2-40B4-BE49-F238E27FC236}">
                <a16:creationId xmlns:a16="http://schemas.microsoft.com/office/drawing/2014/main" id="{D685EF4C-E835-112A-43A0-AD99B61471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237" y="2705509"/>
            <a:ext cx="1097280" cy="1097280"/>
          </a:xfrm>
          <a:prstGeom prst="rect">
            <a:avLst/>
          </a:prstGeom>
        </p:spPr>
      </p:pic>
      <p:pic>
        <p:nvPicPr>
          <p:cNvPr id="27" name="Picture 26" descr="A colorful meter with stars&#10;&#10;Description automatically generated">
            <a:extLst>
              <a:ext uri="{FF2B5EF4-FFF2-40B4-BE49-F238E27FC236}">
                <a16:creationId xmlns:a16="http://schemas.microsoft.com/office/drawing/2014/main" id="{639C67CF-869C-C3EE-6E16-FD59314209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521" y="4155022"/>
            <a:ext cx="1097280" cy="1097280"/>
          </a:xfrm>
          <a:prstGeom prst="rect">
            <a:avLst/>
          </a:prstGeom>
        </p:spPr>
      </p:pic>
      <p:pic>
        <p:nvPicPr>
          <p:cNvPr id="35" name="Picture 34" descr="A yellow padlock with a keyhole&#10;&#10;Description automatically generated">
            <a:extLst>
              <a:ext uri="{FF2B5EF4-FFF2-40B4-BE49-F238E27FC236}">
                <a16:creationId xmlns:a16="http://schemas.microsoft.com/office/drawing/2014/main" id="{8F0CB328-375D-532A-CAF2-7F57EF168F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97" y="1327281"/>
            <a:ext cx="1097280" cy="1097280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B079F683-D8FE-0F12-1CC6-DFA53C28D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19989">
            <a:off x="10212848" y="581003"/>
            <a:ext cx="838457" cy="83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49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2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6" grpId="0"/>
      <p:bldP spid="1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8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215826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2060E391-F591-4436-9D34-A630556CE94A}"/>
              </a:ext>
            </a:extLst>
          </p:cNvPr>
          <p:cNvSpPr txBox="1"/>
          <p:nvPr/>
        </p:nvSpPr>
        <p:spPr>
          <a:xfrm>
            <a:off x="540861" y="1119355"/>
            <a:ext cx="5678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Website Viettel Telecom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2" name="Nhóm 1">
            <a:extLst>
              <a:ext uri="{FF2B5EF4-FFF2-40B4-BE49-F238E27FC236}">
                <a16:creationId xmlns:a16="http://schemas.microsoft.com/office/drawing/2014/main" id="{1B0A2202-B398-4BA3-9B55-3244DD69CBF0}"/>
              </a:ext>
            </a:extLst>
          </p:cNvPr>
          <p:cNvGrpSpPr/>
          <p:nvPr/>
        </p:nvGrpSpPr>
        <p:grpSpPr>
          <a:xfrm>
            <a:off x="6606778" y="1210105"/>
            <a:ext cx="2210551" cy="2638295"/>
            <a:chOff x="6606778" y="1210105"/>
            <a:chExt cx="2210551" cy="263829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6723058" y="1319536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6606778" y="1210105"/>
              <a:ext cx="2094271" cy="25288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6E117F04-595D-451A-BDD2-96EDA1AB982E}"/>
              </a:ext>
            </a:extLst>
          </p:cNvPr>
          <p:cNvGrpSpPr/>
          <p:nvPr/>
        </p:nvGrpSpPr>
        <p:grpSpPr>
          <a:xfrm>
            <a:off x="9202577" y="1097807"/>
            <a:ext cx="2210549" cy="2638295"/>
            <a:chOff x="9202577" y="1097807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9318855" y="120723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9202577" y="1097807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0A18E7A1-5068-44F7-9B99-D117A627D5E6}"/>
              </a:ext>
            </a:extLst>
          </p:cNvPr>
          <p:cNvGrpSpPr/>
          <p:nvPr/>
        </p:nvGrpSpPr>
        <p:grpSpPr>
          <a:xfrm>
            <a:off x="9391135" y="3938065"/>
            <a:ext cx="2210551" cy="2655924"/>
            <a:chOff x="9391135" y="3938065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9507415" y="406512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9391135" y="3938065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4" name="Nhóm 3">
            <a:extLst>
              <a:ext uri="{FF2B5EF4-FFF2-40B4-BE49-F238E27FC236}">
                <a16:creationId xmlns:a16="http://schemas.microsoft.com/office/drawing/2014/main" id="{3CED25C4-EC9F-4B6E-A914-C0C5C0653B46}"/>
              </a:ext>
            </a:extLst>
          </p:cNvPr>
          <p:cNvGrpSpPr/>
          <p:nvPr/>
        </p:nvGrpSpPr>
        <p:grpSpPr>
          <a:xfrm>
            <a:off x="6827573" y="4075537"/>
            <a:ext cx="2210551" cy="2638295"/>
            <a:chOff x="6827573" y="4075537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6943853" y="4184968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6827573" y="4075537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235831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pic>
        <p:nvPicPr>
          <p:cNvPr id="29" name="Hình ảnh 28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230E3141-AC3B-4157-9302-314B6A78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9059">
            <a:off x="4651266" y="1985805"/>
            <a:ext cx="774415" cy="774415"/>
          </a:xfrm>
          <a:prstGeom prst="rect">
            <a:avLst/>
          </a:prstGeom>
        </p:spPr>
      </p:pic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7229" y="281677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8A720BF9-D6E0-014C-CCEE-3898FDF71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EACBCF14-197A-56FE-CA69-9346AF0CE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571" y="1354967"/>
            <a:ext cx="2085296" cy="2085296"/>
          </a:xfrm>
          <a:prstGeom prst="rect">
            <a:avLst/>
          </a:prstGeom>
        </p:spPr>
      </p:pic>
      <p:pic>
        <p:nvPicPr>
          <p:cNvPr id="14" name="Picture 13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E9082D80-0C40-E3BF-8614-875B5BB40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615" y="1398041"/>
            <a:ext cx="2094271" cy="2094271"/>
          </a:xfrm>
          <a:prstGeom prst="rect">
            <a:avLst/>
          </a:prstGeom>
        </p:spPr>
      </p:pic>
      <p:pic>
        <p:nvPicPr>
          <p:cNvPr id="28" name="Picture 27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F1F4B68C-327E-B28C-311F-194C2E8494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49" y="4259568"/>
            <a:ext cx="1997241" cy="1997241"/>
          </a:xfrm>
          <a:prstGeom prst="rect">
            <a:avLst/>
          </a:prstGeom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39769951-45B1-D121-6621-8C91D23944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46" y="4311147"/>
            <a:ext cx="2085298" cy="2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10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8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920516"/>
            <a:ext cx="4868539" cy="132787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16684" y="3248389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grpSp>
        <p:nvGrpSpPr>
          <p:cNvPr id="3" name="Nhóm 2">
            <a:extLst>
              <a:ext uri="{FF2B5EF4-FFF2-40B4-BE49-F238E27FC236}">
                <a16:creationId xmlns:a16="http://schemas.microsoft.com/office/drawing/2014/main" id="{E8A0BDBA-7280-432F-9CF9-87E58A490CDB}"/>
              </a:ext>
            </a:extLst>
          </p:cNvPr>
          <p:cNvGrpSpPr/>
          <p:nvPr/>
        </p:nvGrpSpPr>
        <p:grpSpPr>
          <a:xfrm>
            <a:off x="7076621" y="1314024"/>
            <a:ext cx="4111224" cy="5156135"/>
            <a:chOff x="7076621" y="1314024"/>
            <a:chExt cx="4111224" cy="5156135"/>
          </a:xfrm>
        </p:grpSpPr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599399A4-5C73-4009-BDEB-E9CF4B1E097A}"/>
                </a:ext>
              </a:extLst>
            </p:cNvPr>
            <p:cNvSpPr/>
            <p:nvPr/>
          </p:nvSpPr>
          <p:spPr>
            <a:xfrm>
              <a:off x="7192901" y="1423455"/>
              <a:ext cx="3994944" cy="504670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ình chữ nhật 17">
              <a:extLst>
                <a:ext uri="{FF2B5EF4-FFF2-40B4-BE49-F238E27FC236}">
                  <a16:creationId xmlns:a16="http://schemas.microsoft.com/office/drawing/2014/main" id="{FFA3B034-7F22-47DF-BF94-9D1BF3C6BBDE}"/>
                </a:ext>
              </a:extLst>
            </p:cNvPr>
            <p:cNvSpPr/>
            <p:nvPr/>
          </p:nvSpPr>
          <p:spPr>
            <a:xfrm>
              <a:off x="7076621" y="1314024"/>
              <a:ext cx="3994944" cy="50467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C8E7BE67-BA1B-41C0-88E0-C0F68C9FB036}"/>
              </a:ext>
            </a:extLst>
          </p:cNvPr>
          <p:cNvGrpSpPr/>
          <p:nvPr/>
        </p:nvGrpSpPr>
        <p:grpSpPr>
          <a:xfrm>
            <a:off x="14657233" y="3799154"/>
            <a:ext cx="2210549" cy="2638295"/>
            <a:chOff x="14657233" y="3799154"/>
            <a:chExt cx="2210549" cy="2638295"/>
          </a:xfrm>
        </p:grpSpPr>
        <p:sp>
          <p:nvSpPr>
            <p:cNvPr id="17" name="Hình chữ nhật 16">
              <a:extLst>
                <a:ext uri="{FF2B5EF4-FFF2-40B4-BE49-F238E27FC236}">
                  <a16:creationId xmlns:a16="http://schemas.microsoft.com/office/drawing/2014/main" id="{BAFBD2B2-73D6-45DA-983D-CEFBE1605212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ình chữ nhật 18">
              <a:extLst>
                <a:ext uri="{FF2B5EF4-FFF2-40B4-BE49-F238E27FC236}">
                  <a16:creationId xmlns:a16="http://schemas.microsoft.com/office/drawing/2014/main" id="{CCF97D83-B897-4E15-A67D-6069685D5964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7" name="Nhóm 26">
            <a:extLst>
              <a:ext uri="{FF2B5EF4-FFF2-40B4-BE49-F238E27FC236}">
                <a16:creationId xmlns:a16="http://schemas.microsoft.com/office/drawing/2014/main" id="{E24C523F-4D53-4C4F-9B18-6C564304D8A2}"/>
              </a:ext>
            </a:extLst>
          </p:cNvPr>
          <p:cNvGrpSpPr/>
          <p:nvPr/>
        </p:nvGrpSpPr>
        <p:grpSpPr>
          <a:xfrm>
            <a:off x="17655688" y="3808577"/>
            <a:ext cx="2210551" cy="2655924"/>
            <a:chOff x="17655688" y="3808577"/>
            <a:chExt cx="2210551" cy="2655924"/>
          </a:xfrm>
        </p:grpSpPr>
        <p:sp>
          <p:nvSpPr>
            <p:cNvPr id="16" name="Hình chữ nhật 15">
              <a:extLst>
                <a:ext uri="{FF2B5EF4-FFF2-40B4-BE49-F238E27FC236}">
                  <a16:creationId xmlns:a16="http://schemas.microsoft.com/office/drawing/2014/main" id="{11C13255-86C1-416E-8605-9CFC7410862D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0" name="Hình chữ nhật 19">
              <a:extLst>
                <a:ext uri="{FF2B5EF4-FFF2-40B4-BE49-F238E27FC236}">
                  <a16:creationId xmlns:a16="http://schemas.microsoft.com/office/drawing/2014/main" id="{115A20F3-A94E-4204-9F23-15E407994CE8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1C2E9AB-EFB4-46D2-8B0E-BEC44AD3F6B1}"/>
              </a:ext>
            </a:extLst>
          </p:cNvPr>
          <p:cNvGrpSpPr/>
          <p:nvPr/>
        </p:nvGrpSpPr>
        <p:grpSpPr>
          <a:xfrm>
            <a:off x="11658776" y="3851804"/>
            <a:ext cx="2210551" cy="2638295"/>
            <a:chOff x="11658776" y="3851804"/>
            <a:chExt cx="2210551" cy="2638295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E167E69C-1D64-4DB8-894B-DF79C34C1BFB}"/>
                </a:ext>
              </a:extLst>
            </p:cNvPr>
            <p:cNvSpPr/>
            <p:nvPr/>
          </p:nvSpPr>
          <p:spPr>
            <a:xfrm>
              <a:off x="11775056" y="396123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BB1704A0-7F0C-4D0F-9AB8-48584D0898C7}"/>
                </a:ext>
              </a:extLst>
            </p:cNvPr>
            <p:cNvSpPr/>
            <p:nvPr/>
          </p:nvSpPr>
          <p:spPr>
            <a:xfrm>
              <a:off x="11658776" y="3851804"/>
              <a:ext cx="2094271" cy="25288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2" y="2007616"/>
            <a:ext cx="195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34182" y="3472082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FB6C239-2434-4009-99CF-647112AC2367}"/>
              </a:ext>
            </a:extLst>
          </p:cNvPr>
          <p:cNvSpPr txBox="1"/>
          <p:nvPr/>
        </p:nvSpPr>
        <p:spPr>
          <a:xfrm>
            <a:off x="799615" y="2417768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Phân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tích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bố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cục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8" name="Hình ảnh 27">
            <a:extLst>
              <a:ext uri="{FF2B5EF4-FFF2-40B4-BE49-F238E27FC236}">
                <a16:creationId xmlns:a16="http://schemas.microsoft.com/office/drawing/2014/main" id="{4E2A02B3-0811-4E57-9FD9-403C203B6E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30449">
            <a:off x="4258204" y="3575326"/>
            <a:ext cx="560447" cy="560447"/>
          </a:xfrm>
          <a:prstGeom prst="rect">
            <a:avLst/>
          </a:prstGeom>
        </p:spPr>
      </p:pic>
      <p:sp>
        <p:nvSpPr>
          <p:cNvPr id="29" name="Hộp Văn bản 28">
            <a:extLst>
              <a:ext uri="{FF2B5EF4-FFF2-40B4-BE49-F238E27FC236}">
                <a16:creationId xmlns:a16="http://schemas.microsoft.com/office/drawing/2014/main" id="{2B208755-9E26-4A2F-9F09-D3B230ACD72A}"/>
              </a:ext>
            </a:extLst>
          </p:cNvPr>
          <p:cNvSpPr txBox="1"/>
          <p:nvPr/>
        </p:nvSpPr>
        <p:spPr>
          <a:xfrm>
            <a:off x="2496778" y="413367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953BA8-15B1-2047-9B55-3C1740FF7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5154B352-7EE4-41E9-B4D0-D20C7B225F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86" y="1862258"/>
            <a:ext cx="3742868" cy="3742868"/>
          </a:xfrm>
          <a:prstGeom prst="rect">
            <a:avLst/>
          </a:prstGeom>
        </p:spPr>
      </p:pic>
      <p:pic>
        <p:nvPicPr>
          <p:cNvPr id="32" name="Picture 31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DE822423-2469-F10E-3189-21DE5FEA5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9510" y="4110392"/>
            <a:ext cx="2011687" cy="2011687"/>
          </a:xfrm>
          <a:prstGeom prst="rect">
            <a:avLst/>
          </a:prstGeom>
        </p:spPr>
      </p:pic>
      <p:pic>
        <p:nvPicPr>
          <p:cNvPr id="37" name="Picture 36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307589DB-098E-30A9-7EB4-266EC08F1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918" y="4120542"/>
            <a:ext cx="2104947" cy="2104947"/>
          </a:xfrm>
          <a:prstGeom prst="rect">
            <a:avLst/>
          </a:prstGeom>
        </p:spPr>
      </p:pic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6FFEF829-8AEE-3D3D-6C47-28DD5279A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3439" y="4120543"/>
            <a:ext cx="2104947" cy="2104947"/>
          </a:xfrm>
          <a:prstGeom prst="rect">
            <a:avLst/>
          </a:prstGeom>
        </p:spPr>
      </p:pic>
      <p:sp>
        <p:nvSpPr>
          <p:cNvPr id="31" name="Hộp Văn bản 8">
            <a:extLst>
              <a:ext uri="{FF2B5EF4-FFF2-40B4-BE49-F238E27FC236}">
                <a16:creationId xmlns:a16="http://schemas.microsoft.com/office/drawing/2014/main" id="{8422B0DE-D6DC-894A-2848-F7ED9A0738C0}"/>
              </a:ext>
            </a:extLst>
          </p:cNvPr>
          <p:cNvSpPr txBox="1"/>
          <p:nvPr/>
        </p:nvSpPr>
        <p:spPr>
          <a:xfrm>
            <a:off x="540860" y="1119355"/>
            <a:ext cx="6017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Website Viettel Telecom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27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8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1261147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 dirty="0"/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4338517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858937" y="2828783"/>
            <a:ext cx="2498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857757" y="454036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11475316" y="3831224"/>
            <a:ext cx="2210549" cy="2638295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4387151" y="3877125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548090" y="1175972"/>
            <a:ext cx="4358030" cy="5293547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857757" y="3187048"/>
            <a:ext cx="426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Ưu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điểm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và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nhược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điểm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39" name="Hình ảnh 38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9A5F6170-A051-4067-9179-5D86C884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40239">
            <a:off x="4599958" y="4496727"/>
            <a:ext cx="805705" cy="805705"/>
          </a:xfrm>
          <a:prstGeom prst="rect">
            <a:avLst/>
          </a:prstGeom>
        </p:spPr>
      </p:pic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C4074CA3-0522-4A7C-8F0F-7466D18F6FCD}"/>
              </a:ext>
            </a:extLst>
          </p:cNvPr>
          <p:cNvSpPr txBox="1"/>
          <p:nvPr/>
        </p:nvSpPr>
        <p:spPr>
          <a:xfrm>
            <a:off x="2639702" y="5029256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EA7AF-8B7B-F1FA-2021-DB261EEC1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99F22E9D-89C9-1ABC-CAF1-213F2363D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290" y="4228786"/>
            <a:ext cx="1958293" cy="1958293"/>
          </a:xfrm>
          <a:prstGeom prst="rect">
            <a:avLst/>
          </a:prstGeom>
        </p:spPr>
      </p:pic>
      <p:pic>
        <p:nvPicPr>
          <p:cNvPr id="16" name="Picture 15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B5EBA256-3EBB-1092-3935-5A1E8D81FD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966" y="8642581"/>
            <a:ext cx="1687019" cy="1687019"/>
          </a:xfrm>
          <a:prstGeom prst="rect">
            <a:avLst/>
          </a:prstGeom>
        </p:spPr>
      </p:pic>
      <p:pic>
        <p:nvPicPr>
          <p:cNvPr id="17" name="Picture 16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9152A748-1077-0214-9340-0406387A86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3453" y="4249413"/>
            <a:ext cx="2001665" cy="2001665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886B5120-1FC6-0279-70B0-B6DB2AAD3C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621" y="1637409"/>
            <a:ext cx="4198993" cy="4198993"/>
          </a:xfrm>
          <a:prstGeom prst="rect">
            <a:avLst/>
          </a:prstGeom>
        </p:spPr>
      </p:pic>
      <p:sp>
        <p:nvSpPr>
          <p:cNvPr id="5" name="Hộp Văn bản 8">
            <a:extLst>
              <a:ext uri="{FF2B5EF4-FFF2-40B4-BE49-F238E27FC236}">
                <a16:creationId xmlns:a16="http://schemas.microsoft.com/office/drawing/2014/main" id="{2FF77E71-CE47-242D-8314-F99A7F2D5047}"/>
              </a:ext>
            </a:extLst>
          </p:cNvPr>
          <p:cNvSpPr txBox="1"/>
          <p:nvPr/>
        </p:nvSpPr>
        <p:spPr>
          <a:xfrm>
            <a:off x="540861" y="1119355"/>
            <a:ext cx="5372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Website Viettel Telecom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7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8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3" y="3630500"/>
            <a:ext cx="4905837" cy="134591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6684" y="5531740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691907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857757" y="5733589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6157424" y="8324361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881694" y="1424996"/>
            <a:ext cx="4262556" cy="4980993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11800863" y="3762282"/>
            <a:ext cx="2210551" cy="2655924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6355526" y="11235707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775568" y="4189888"/>
            <a:ext cx="4251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Đề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xuất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cải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tiến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19ACBCA3-7D1C-4193-93E4-32554AB576CF}"/>
              </a:ext>
            </a:extLst>
          </p:cNvPr>
          <p:cNvSpPr txBox="1"/>
          <p:nvPr/>
        </p:nvSpPr>
        <p:spPr>
          <a:xfrm>
            <a:off x="2707184" y="5531740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4</a:t>
            </a:r>
          </a:p>
        </p:txBody>
      </p:sp>
      <p:pic>
        <p:nvPicPr>
          <p:cNvPr id="41" name="Hình ảnh 40">
            <a:extLst>
              <a:ext uri="{FF2B5EF4-FFF2-40B4-BE49-F238E27FC236}">
                <a16:creationId xmlns:a16="http://schemas.microsoft.com/office/drawing/2014/main" id="{F5A2D51A-8D62-4DA0-92E5-3E43ED8B656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56726" y="4781515"/>
            <a:ext cx="741659" cy="741659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4F3231A-8D4B-C2CC-2408-21075A41D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9267E0D8-A93C-6598-AFC6-FAAE88EEC5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686" y="8752012"/>
            <a:ext cx="1687019" cy="1687019"/>
          </a:xfrm>
          <a:prstGeom prst="rect">
            <a:avLst/>
          </a:prstGeom>
        </p:spPr>
      </p:pic>
      <p:pic>
        <p:nvPicPr>
          <p:cNvPr id="16" name="Picture 15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B2CDC41F-A381-A152-CBFB-D6359F1CD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161" y="4236507"/>
            <a:ext cx="1831673" cy="1831673"/>
          </a:xfrm>
          <a:prstGeom prst="rect">
            <a:avLst/>
          </a:prstGeom>
        </p:spPr>
      </p:pic>
      <p:pic>
        <p:nvPicPr>
          <p:cNvPr id="17" name="Picture 16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2EFCFAA9-B2AB-01F1-24B2-572262A2ED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28" y="1872200"/>
            <a:ext cx="4034284" cy="4034284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6BBB848D-9AA8-39A4-3B96-65EA86CDAE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386" y="11594352"/>
            <a:ext cx="1988671" cy="1988671"/>
          </a:xfrm>
          <a:prstGeom prst="rect">
            <a:avLst/>
          </a:prstGeom>
        </p:spPr>
      </p:pic>
      <p:sp>
        <p:nvSpPr>
          <p:cNvPr id="18" name="Hộp Văn bản 8">
            <a:extLst>
              <a:ext uri="{FF2B5EF4-FFF2-40B4-BE49-F238E27FC236}">
                <a16:creationId xmlns:a16="http://schemas.microsoft.com/office/drawing/2014/main" id="{2CD6D18D-3EA9-25C7-8554-17B78075BEC0}"/>
              </a:ext>
            </a:extLst>
          </p:cNvPr>
          <p:cNvSpPr txBox="1"/>
          <p:nvPr/>
        </p:nvSpPr>
        <p:spPr>
          <a:xfrm>
            <a:off x="540860" y="1119355"/>
            <a:ext cx="5551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Website Viettel Telecom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>
            <a:extLst>
              <a:ext uri="{FF2B5EF4-FFF2-40B4-BE49-F238E27FC236}">
                <a16:creationId xmlns:a16="http://schemas.microsoft.com/office/drawing/2014/main" id="{603380C8-28A4-40AA-ABCB-D6A0A0128FB6}"/>
              </a:ext>
            </a:extLst>
          </p:cNvPr>
          <p:cNvSpPr/>
          <p:nvPr/>
        </p:nvSpPr>
        <p:spPr>
          <a:xfrm rot="20305115">
            <a:off x="872330" y="443856"/>
            <a:ext cx="10558675" cy="603868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C07EC737-5089-455A-8EE4-A5A9B23C051C}"/>
              </a:ext>
            </a:extLst>
          </p:cNvPr>
          <p:cNvSpPr/>
          <p:nvPr/>
        </p:nvSpPr>
        <p:spPr>
          <a:xfrm>
            <a:off x="1473722" y="901929"/>
            <a:ext cx="9453579" cy="493051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3" name="Rectangle 43">
            <a:extLst>
              <a:ext uri="{FF2B5EF4-FFF2-40B4-BE49-F238E27FC236}">
                <a16:creationId xmlns:a16="http://schemas.microsoft.com/office/drawing/2014/main" id="{36D7B480-0CD5-4065-8BCB-F5420ACD3377}"/>
              </a:ext>
            </a:extLst>
          </p:cNvPr>
          <p:cNvSpPr/>
          <p:nvPr/>
        </p:nvSpPr>
        <p:spPr>
          <a:xfrm>
            <a:off x="2378394" y="1311385"/>
            <a:ext cx="7436865" cy="420500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AA56E0EB-3982-4E47-B5F5-BDE5DDE01C8F}"/>
              </a:ext>
            </a:extLst>
          </p:cNvPr>
          <p:cNvSpPr/>
          <p:nvPr/>
        </p:nvSpPr>
        <p:spPr>
          <a:xfrm>
            <a:off x="3176062" y="1921636"/>
            <a:ext cx="5943599" cy="32400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5" name="Viền Kim Cương Xanh Ngọc">
            <a:extLst>
              <a:ext uri="{FF2B5EF4-FFF2-40B4-BE49-F238E27FC236}">
                <a16:creationId xmlns:a16="http://schemas.microsoft.com/office/drawing/2014/main" id="{13107193-BB54-4325-B089-705F200F6930}"/>
              </a:ext>
            </a:extLst>
          </p:cNvPr>
          <p:cNvSpPr/>
          <p:nvPr/>
        </p:nvSpPr>
        <p:spPr>
          <a:xfrm rot="8910161">
            <a:off x="9069369" y="385632"/>
            <a:ext cx="1306471" cy="1374933"/>
          </a:xfrm>
          <a:prstGeom prst="diamond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accent4">
                <a:lumMod val="50000"/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0D17FF9F-FCB9-492A-BBF3-AD434A3DE19E}"/>
              </a:ext>
            </a:extLst>
          </p:cNvPr>
          <p:cNvSpPr txBox="1"/>
          <p:nvPr/>
        </p:nvSpPr>
        <p:spPr>
          <a:xfrm>
            <a:off x="9982902" y="227034"/>
            <a:ext cx="234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50000"/>
                  </a:schemeClr>
                </a:solidFill>
              </a:rPr>
              <a:t>Nhóm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 8</a:t>
            </a:r>
            <a:endParaRPr lang="vi-V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E5D60F14-AEB7-496E-A036-1263DE05C0D9}"/>
              </a:ext>
            </a:extLst>
          </p:cNvPr>
          <p:cNvSpPr/>
          <p:nvPr/>
        </p:nvSpPr>
        <p:spPr>
          <a:xfrm>
            <a:off x="716684" y="1792501"/>
            <a:ext cx="4403121" cy="926918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D315A0C-FF78-468D-AF80-C909DD793584}"/>
              </a:ext>
            </a:extLst>
          </p:cNvPr>
          <p:cNvSpPr txBox="1"/>
          <p:nvPr/>
        </p:nvSpPr>
        <p:spPr>
          <a:xfrm>
            <a:off x="540860" y="349914"/>
            <a:ext cx="8850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4">
                    <a:lumMod val="50000"/>
                  </a:schemeClr>
                </a:solidFill>
              </a:rPr>
              <a:t>NỀN TẢNG PHÁT TRIỂN WEB</a:t>
            </a:r>
            <a:endParaRPr lang="vi-VN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EA4EF471-C044-45DA-97F1-53F3303110DF}"/>
              </a:ext>
            </a:extLst>
          </p:cNvPr>
          <p:cNvSpPr/>
          <p:nvPr/>
        </p:nvSpPr>
        <p:spPr>
          <a:xfrm>
            <a:off x="775568" y="2713728"/>
            <a:ext cx="4403121" cy="739599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  <a:effectLst>
            <a:reflection stA="0" endPos="65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>
              <a:effectLst>
                <a:glow rad="127000">
                  <a:schemeClr val="accent1">
                    <a:alpha val="0"/>
                  </a:schemeClr>
                </a:glow>
              </a:effectLst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AA1ED77-462E-4F4F-B42E-8217F2C409F2}"/>
              </a:ext>
            </a:extLst>
          </p:cNvPr>
          <p:cNvSpPr/>
          <p:nvPr/>
        </p:nvSpPr>
        <p:spPr>
          <a:xfrm>
            <a:off x="716684" y="3630500"/>
            <a:ext cx="3282662" cy="584310"/>
          </a:xfrm>
          <a:prstGeom prst="rect">
            <a:avLst/>
          </a:prstGeom>
          <a:noFill/>
          <a:ln>
            <a:solidFill>
              <a:schemeClr val="accent4">
                <a:lumMod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89E62C33-B978-4D93-A92C-459F95418B4F}"/>
              </a:ext>
            </a:extLst>
          </p:cNvPr>
          <p:cNvSpPr/>
          <p:nvPr/>
        </p:nvSpPr>
        <p:spPr>
          <a:xfrm>
            <a:off x="713799" y="4325414"/>
            <a:ext cx="4950427" cy="146804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2400"/>
          </a:p>
        </p:txBody>
      </p:sp>
      <p:sp>
        <p:nvSpPr>
          <p:cNvPr id="23" name="Hộp Văn bản 22">
            <a:extLst>
              <a:ext uri="{FF2B5EF4-FFF2-40B4-BE49-F238E27FC236}">
                <a16:creationId xmlns:a16="http://schemas.microsoft.com/office/drawing/2014/main" id="{2CC0A0B0-7823-4FAE-BE34-F0997F1B0E54}"/>
              </a:ext>
            </a:extLst>
          </p:cNvPr>
          <p:cNvSpPr txBox="1"/>
          <p:nvPr/>
        </p:nvSpPr>
        <p:spPr>
          <a:xfrm>
            <a:off x="834183" y="199255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1</a:t>
            </a:r>
          </a:p>
        </p:txBody>
      </p:sp>
      <p:sp>
        <p:nvSpPr>
          <p:cNvPr id="24" name="Hộp Văn bản 23">
            <a:extLst>
              <a:ext uri="{FF2B5EF4-FFF2-40B4-BE49-F238E27FC236}">
                <a16:creationId xmlns:a16="http://schemas.microsoft.com/office/drawing/2014/main" id="{34749E50-7268-4216-A572-094D737883AA}"/>
              </a:ext>
            </a:extLst>
          </p:cNvPr>
          <p:cNvSpPr txBox="1"/>
          <p:nvPr/>
        </p:nvSpPr>
        <p:spPr>
          <a:xfrm>
            <a:off x="799927" y="2796725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2</a:t>
            </a:r>
          </a:p>
        </p:txBody>
      </p: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DDFCFCF0-689B-4287-9214-7E0EA398A3DE}"/>
              </a:ext>
            </a:extLst>
          </p:cNvPr>
          <p:cNvSpPr txBox="1"/>
          <p:nvPr/>
        </p:nvSpPr>
        <p:spPr>
          <a:xfrm>
            <a:off x="766789" y="3541636"/>
            <a:ext cx="2498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50000"/>
                  </a:schemeClr>
                </a:solidFill>
              </a:rPr>
              <a:t>Nội dung 3</a:t>
            </a: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310C9CB0-226E-4949-803B-6B29487E479A}"/>
              </a:ext>
            </a:extLst>
          </p:cNvPr>
          <p:cNvSpPr txBox="1"/>
          <p:nvPr/>
        </p:nvSpPr>
        <p:spPr>
          <a:xfrm>
            <a:off x="797043" y="4447990"/>
            <a:ext cx="2578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Nội dung 4</a:t>
            </a: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id="{393C51BA-D0B3-4119-8089-A995D6987013}"/>
              </a:ext>
            </a:extLst>
          </p:cNvPr>
          <p:cNvSpPr txBox="1"/>
          <p:nvPr/>
        </p:nvSpPr>
        <p:spPr>
          <a:xfrm>
            <a:off x="2949853" y="2374812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1</a:t>
            </a:r>
          </a:p>
        </p:txBody>
      </p:sp>
      <p:grpSp>
        <p:nvGrpSpPr>
          <p:cNvPr id="4" name="Nhóm 3">
            <a:extLst>
              <a:ext uri="{FF2B5EF4-FFF2-40B4-BE49-F238E27FC236}">
                <a16:creationId xmlns:a16="http://schemas.microsoft.com/office/drawing/2014/main" id="{232C907E-020A-47EA-AF82-142E3C338A02}"/>
              </a:ext>
            </a:extLst>
          </p:cNvPr>
          <p:cNvGrpSpPr/>
          <p:nvPr/>
        </p:nvGrpSpPr>
        <p:grpSpPr>
          <a:xfrm>
            <a:off x="857757" y="7550638"/>
            <a:ext cx="1945825" cy="2432892"/>
            <a:chOff x="6157424" y="8324361"/>
            <a:chExt cx="1945825" cy="2432892"/>
          </a:xfrm>
        </p:grpSpPr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D3B82A6F-2661-4721-A73F-CC0267F7B8F2}"/>
                </a:ext>
              </a:extLst>
            </p:cNvPr>
            <p:cNvSpPr/>
            <p:nvPr/>
          </p:nvSpPr>
          <p:spPr>
            <a:xfrm>
              <a:off x="6273704" y="8433792"/>
              <a:ext cx="1829545" cy="2323461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2" name="Hình chữ nhật 31">
              <a:extLst>
                <a:ext uri="{FF2B5EF4-FFF2-40B4-BE49-F238E27FC236}">
                  <a16:creationId xmlns:a16="http://schemas.microsoft.com/office/drawing/2014/main" id="{1C4792B1-67B1-4802-BAEE-EB4E36758E5B}"/>
                </a:ext>
              </a:extLst>
            </p:cNvPr>
            <p:cNvSpPr/>
            <p:nvPr/>
          </p:nvSpPr>
          <p:spPr>
            <a:xfrm>
              <a:off x="6157424" y="8324361"/>
              <a:ext cx="1829545" cy="2323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C093AAA8-6BB7-4AA6-81E2-C7D94BFF849B}"/>
              </a:ext>
            </a:extLst>
          </p:cNvPr>
          <p:cNvGrpSpPr/>
          <p:nvPr/>
        </p:nvGrpSpPr>
        <p:grpSpPr>
          <a:xfrm>
            <a:off x="6527776" y="7310841"/>
            <a:ext cx="2502884" cy="3286524"/>
            <a:chOff x="14657233" y="3799154"/>
            <a:chExt cx="2210549" cy="2638295"/>
          </a:xfrm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B6817FDE-6008-4EFA-A080-DF28713CAE78}"/>
                </a:ext>
              </a:extLst>
            </p:cNvPr>
            <p:cNvSpPr/>
            <p:nvPr/>
          </p:nvSpPr>
          <p:spPr>
            <a:xfrm>
              <a:off x="14773511" y="3908585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3" name="Hình chữ nhật 32">
              <a:extLst>
                <a:ext uri="{FF2B5EF4-FFF2-40B4-BE49-F238E27FC236}">
                  <a16:creationId xmlns:a16="http://schemas.microsoft.com/office/drawing/2014/main" id="{0240131B-C808-4AD9-B8AB-399CDBA00D22}"/>
                </a:ext>
              </a:extLst>
            </p:cNvPr>
            <p:cNvSpPr/>
            <p:nvPr/>
          </p:nvSpPr>
          <p:spPr>
            <a:xfrm>
              <a:off x="14657233" y="3799154"/>
              <a:ext cx="2094271" cy="2528864"/>
            </a:xfrm>
            <a:prstGeom prst="rect">
              <a:avLst/>
            </a:prstGeom>
            <a:solidFill>
              <a:srgbClr val="81D6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90B1A890-DD9C-4B78-B362-072DE909D9FD}"/>
              </a:ext>
            </a:extLst>
          </p:cNvPr>
          <p:cNvGrpSpPr/>
          <p:nvPr/>
        </p:nvGrpSpPr>
        <p:grpSpPr>
          <a:xfrm>
            <a:off x="7019979" y="1468763"/>
            <a:ext cx="4314264" cy="4788046"/>
            <a:chOff x="17655688" y="3808577"/>
            <a:chExt cx="2210551" cy="2655924"/>
          </a:xfrm>
        </p:grpSpPr>
        <p:sp>
          <p:nvSpPr>
            <p:cNvPr id="30" name="Hình chữ nhật 29">
              <a:extLst>
                <a:ext uri="{FF2B5EF4-FFF2-40B4-BE49-F238E27FC236}">
                  <a16:creationId xmlns:a16="http://schemas.microsoft.com/office/drawing/2014/main" id="{AC02F53D-4E01-41F0-9942-BBA2F94BCE02}"/>
                </a:ext>
              </a:extLst>
            </p:cNvPr>
            <p:cNvSpPr/>
            <p:nvPr/>
          </p:nvSpPr>
          <p:spPr>
            <a:xfrm>
              <a:off x="17771968" y="3935637"/>
              <a:ext cx="2094271" cy="252886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4" name="Hình chữ nhật 33">
              <a:extLst>
                <a:ext uri="{FF2B5EF4-FFF2-40B4-BE49-F238E27FC236}">
                  <a16:creationId xmlns:a16="http://schemas.microsoft.com/office/drawing/2014/main" id="{6FD778D3-E8F9-4061-A893-0EB77F8BD347}"/>
                </a:ext>
              </a:extLst>
            </p:cNvPr>
            <p:cNvSpPr/>
            <p:nvPr/>
          </p:nvSpPr>
          <p:spPr>
            <a:xfrm>
              <a:off x="17655688" y="3808577"/>
              <a:ext cx="2094271" cy="25288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grpSp>
        <p:nvGrpSpPr>
          <p:cNvPr id="2" name="Nhóm 1">
            <a:extLst>
              <a:ext uri="{FF2B5EF4-FFF2-40B4-BE49-F238E27FC236}">
                <a16:creationId xmlns:a16="http://schemas.microsoft.com/office/drawing/2014/main" id="{C4D72CB4-8490-46C4-9BA2-71E17476F8ED}"/>
              </a:ext>
            </a:extLst>
          </p:cNvPr>
          <p:cNvGrpSpPr/>
          <p:nvPr/>
        </p:nvGrpSpPr>
        <p:grpSpPr>
          <a:xfrm>
            <a:off x="3569955" y="7220141"/>
            <a:ext cx="2094271" cy="2796662"/>
            <a:chOff x="6548090" y="1175972"/>
            <a:chExt cx="4358030" cy="5293547"/>
          </a:xfrm>
        </p:grpSpPr>
        <p:sp>
          <p:nvSpPr>
            <p:cNvPr id="35" name="Hình chữ nhật 34">
              <a:extLst>
                <a:ext uri="{FF2B5EF4-FFF2-40B4-BE49-F238E27FC236}">
                  <a16:creationId xmlns:a16="http://schemas.microsoft.com/office/drawing/2014/main" id="{41ADC443-77C8-4AA8-9802-B066223014D5}"/>
                </a:ext>
              </a:extLst>
            </p:cNvPr>
            <p:cNvSpPr/>
            <p:nvPr/>
          </p:nvSpPr>
          <p:spPr>
            <a:xfrm>
              <a:off x="6664368" y="1347650"/>
              <a:ext cx="4241752" cy="512186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36" name="Hình chữ nhật 35">
              <a:extLst>
                <a:ext uri="{FF2B5EF4-FFF2-40B4-BE49-F238E27FC236}">
                  <a16:creationId xmlns:a16="http://schemas.microsoft.com/office/drawing/2014/main" id="{AEADC8B8-A774-4AA8-940F-DAB0C9109561}"/>
                </a:ext>
              </a:extLst>
            </p:cNvPr>
            <p:cNvSpPr/>
            <p:nvPr/>
          </p:nvSpPr>
          <p:spPr>
            <a:xfrm>
              <a:off x="6548090" y="1175972"/>
              <a:ext cx="4241752" cy="51218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7" name="Hộp Văn bản 36">
            <a:extLst>
              <a:ext uri="{FF2B5EF4-FFF2-40B4-BE49-F238E27FC236}">
                <a16:creationId xmlns:a16="http://schemas.microsoft.com/office/drawing/2014/main" id="{B2C245B5-DE1B-465C-83E1-76E02F4B960D}"/>
              </a:ext>
            </a:extLst>
          </p:cNvPr>
          <p:cNvSpPr txBox="1"/>
          <p:nvPr/>
        </p:nvSpPr>
        <p:spPr>
          <a:xfrm>
            <a:off x="2486413" y="3244334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2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83F46E3E-9597-4E98-A9B3-5D6333353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7454">
            <a:off x="4191901" y="2283338"/>
            <a:ext cx="723931" cy="723931"/>
          </a:xfrm>
          <a:prstGeom prst="rect">
            <a:avLst/>
          </a:prstGeom>
        </p:spPr>
      </p:pic>
      <p:pic>
        <p:nvPicPr>
          <p:cNvPr id="38" name="Hình ảnh 37" descr="Ảnh có chứa đồ họa véc-tơ&#10;&#10;Mô tả được tạo tự động">
            <a:extLst>
              <a:ext uri="{FF2B5EF4-FFF2-40B4-BE49-F238E27FC236}">
                <a16:creationId xmlns:a16="http://schemas.microsoft.com/office/drawing/2014/main" id="{DDC4D7B8-78B2-4C2C-8263-3EDBC6692B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6100">
            <a:off x="4704816" y="1750472"/>
            <a:ext cx="829979" cy="829979"/>
          </a:xfrm>
          <a:prstGeom prst="rect">
            <a:avLst/>
          </a:prstGeom>
        </p:spPr>
      </p:pic>
      <p:pic>
        <p:nvPicPr>
          <p:cNvPr id="16" name="Hình ảnh 15" descr="Ảnh có chứa văn bản, đồ họa véc-tơ&#10;&#10;Mô tả được tạo tự động">
            <a:extLst>
              <a:ext uri="{FF2B5EF4-FFF2-40B4-BE49-F238E27FC236}">
                <a16:creationId xmlns:a16="http://schemas.microsoft.com/office/drawing/2014/main" id="{5A42A667-E344-4461-A3D0-BEACBFD4C17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794">
            <a:off x="4157654" y="3707535"/>
            <a:ext cx="940437" cy="940437"/>
          </a:xfrm>
          <a:prstGeom prst="rect">
            <a:avLst/>
          </a:prstGeom>
        </p:spPr>
      </p:pic>
      <p:sp>
        <p:nvSpPr>
          <p:cNvPr id="39" name="Hộp Văn bản 38">
            <a:extLst>
              <a:ext uri="{FF2B5EF4-FFF2-40B4-BE49-F238E27FC236}">
                <a16:creationId xmlns:a16="http://schemas.microsoft.com/office/drawing/2014/main" id="{F619F5F0-3038-4B58-AC31-F083AD5C346D}"/>
              </a:ext>
            </a:extLst>
          </p:cNvPr>
          <p:cNvSpPr txBox="1"/>
          <p:nvPr/>
        </p:nvSpPr>
        <p:spPr>
          <a:xfrm>
            <a:off x="834183" y="4948361"/>
            <a:ext cx="3405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Tổng</a:t>
            </a:r>
            <a:r>
              <a:rPr lang="en-US" sz="28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kết</a:t>
            </a:r>
            <a:endParaRPr lang="vi-VN" sz="2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BE028D20-D0EB-474F-9C55-9178FF93A973}"/>
              </a:ext>
            </a:extLst>
          </p:cNvPr>
          <p:cNvSpPr txBox="1"/>
          <p:nvPr/>
        </p:nvSpPr>
        <p:spPr>
          <a:xfrm>
            <a:off x="2256389" y="4259665"/>
            <a:ext cx="340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solidFill>
                  <a:schemeClr val="accent4">
                    <a:lumMod val="20000"/>
                    <a:lumOff val="80000"/>
                    <a:alpha val="0"/>
                  </a:schemeClr>
                </a:solidFill>
              </a:rPr>
              <a:t>Ghi chú Nội dung 3</a:t>
            </a:r>
          </a:p>
        </p:txBody>
      </p:sp>
      <p:sp>
        <p:nvSpPr>
          <p:cNvPr id="46" name="Hình Bầu dục 45">
            <a:extLst>
              <a:ext uri="{FF2B5EF4-FFF2-40B4-BE49-F238E27FC236}">
                <a16:creationId xmlns:a16="http://schemas.microsoft.com/office/drawing/2014/main" id="{D3C2A5C0-D647-456C-8073-51545FEA31B0}"/>
              </a:ext>
            </a:extLst>
          </p:cNvPr>
          <p:cNvSpPr/>
          <p:nvPr/>
        </p:nvSpPr>
        <p:spPr>
          <a:xfrm>
            <a:off x="586686" y="8126525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7" name="Hình Bầu dục 46">
            <a:extLst>
              <a:ext uri="{FF2B5EF4-FFF2-40B4-BE49-F238E27FC236}">
                <a16:creationId xmlns:a16="http://schemas.microsoft.com/office/drawing/2014/main" id="{7AB0C9C4-7E44-4E34-A0CB-FC6986F70817}"/>
              </a:ext>
            </a:extLst>
          </p:cNvPr>
          <p:cNvSpPr/>
          <p:nvPr/>
        </p:nvSpPr>
        <p:spPr>
          <a:xfrm>
            <a:off x="9808864" y="20466630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98E187CB-5A76-4F04-8DEA-1F738F7FFEF1}"/>
              </a:ext>
            </a:extLst>
          </p:cNvPr>
          <p:cNvSpPr/>
          <p:nvPr/>
        </p:nvSpPr>
        <p:spPr>
          <a:xfrm>
            <a:off x="9983693" y="12264189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9" name="Hình Bầu dục 48">
            <a:extLst>
              <a:ext uri="{FF2B5EF4-FFF2-40B4-BE49-F238E27FC236}">
                <a16:creationId xmlns:a16="http://schemas.microsoft.com/office/drawing/2014/main" id="{B2060BBC-C4F4-49F0-AD1B-5A5373D501CA}"/>
              </a:ext>
            </a:extLst>
          </p:cNvPr>
          <p:cNvSpPr/>
          <p:nvPr/>
        </p:nvSpPr>
        <p:spPr>
          <a:xfrm>
            <a:off x="783754" y="18200151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361DD8F-0E79-AF33-6219-A6724B38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750" y="159207"/>
            <a:ext cx="680479" cy="56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C6D05282-FD24-BE32-DEBD-E85E7384E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82" y="1956097"/>
            <a:ext cx="3732555" cy="3732555"/>
          </a:xfrm>
          <a:prstGeom prst="rect">
            <a:avLst/>
          </a:prstGeom>
        </p:spPr>
      </p:pic>
      <p:pic>
        <p:nvPicPr>
          <p:cNvPr id="17" name="Picture 16" descr="A paper with a pencil and a light bulb&#10;&#10;Description automatically generated">
            <a:extLst>
              <a:ext uri="{FF2B5EF4-FFF2-40B4-BE49-F238E27FC236}">
                <a16:creationId xmlns:a16="http://schemas.microsoft.com/office/drawing/2014/main" id="{DD147CDB-7EB4-6F27-8CB1-12604AF17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159" y="7787981"/>
            <a:ext cx="1687019" cy="1687019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A3D89017-2C01-BE2A-7A5C-1562820651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391" y="7671887"/>
            <a:ext cx="2384890" cy="2384890"/>
          </a:xfrm>
          <a:prstGeom prst="rect">
            <a:avLst/>
          </a:prstGeom>
        </p:spPr>
      </p:pic>
      <p:pic>
        <p:nvPicPr>
          <p:cNvPr id="19" name="Picture 18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16427BDB-B76F-135C-45EC-F5AB38BF3F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60" y="7632544"/>
            <a:ext cx="2071462" cy="2071462"/>
          </a:xfrm>
          <a:prstGeom prst="rect">
            <a:avLst/>
          </a:prstGeom>
        </p:spPr>
      </p:pic>
      <p:sp>
        <p:nvSpPr>
          <p:cNvPr id="20" name="Hộp Văn bản 8">
            <a:extLst>
              <a:ext uri="{FF2B5EF4-FFF2-40B4-BE49-F238E27FC236}">
                <a16:creationId xmlns:a16="http://schemas.microsoft.com/office/drawing/2014/main" id="{6FD1F419-115B-084A-117D-057DD9E25864}"/>
              </a:ext>
            </a:extLst>
          </p:cNvPr>
          <p:cNvSpPr txBox="1"/>
          <p:nvPr/>
        </p:nvSpPr>
        <p:spPr>
          <a:xfrm>
            <a:off x="540861" y="1119355"/>
            <a:ext cx="622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Website Viettel Telecom</a:t>
            </a:r>
            <a:endParaRPr lang="vi-VN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0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4C2A51-4FD7-43BB-B173-4EDE0637A3B2}"/>
              </a:ext>
            </a:extLst>
          </p:cNvPr>
          <p:cNvSpPr/>
          <p:nvPr/>
        </p:nvSpPr>
        <p:spPr>
          <a:xfrm rot="911067">
            <a:off x="3251556" y="292866"/>
            <a:ext cx="5950339" cy="6095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318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Rectangle 42">
            <a:extLst>
              <a:ext uri="{FF2B5EF4-FFF2-40B4-BE49-F238E27FC236}">
                <a16:creationId xmlns:a16="http://schemas.microsoft.com/office/drawing/2014/main" id="{7B5B020B-BD92-4028-A357-0B8BD7D3D389}"/>
              </a:ext>
            </a:extLst>
          </p:cNvPr>
          <p:cNvSpPr/>
          <p:nvPr/>
        </p:nvSpPr>
        <p:spPr>
          <a:xfrm rot="20980825">
            <a:off x="3760091" y="942212"/>
            <a:ext cx="4933269" cy="4930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810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Rectangle 43">
            <a:extLst>
              <a:ext uri="{FF2B5EF4-FFF2-40B4-BE49-F238E27FC236}">
                <a16:creationId xmlns:a16="http://schemas.microsoft.com/office/drawing/2014/main" id="{D04518CC-354E-4A85-BF22-CEDEE6CF8493}"/>
              </a:ext>
            </a:extLst>
          </p:cNvPr>
          <p:cNvSpPr/>
          <p:nvPr/>
        </p:nvSpPr>
        <p:spPr>
          <a:xfrm rot="3964297">
            <a:off x="4123570" y="1300023"/>
            <a:ext cx="4206311" cy="42050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81000" sx="99000" sy="99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D996FCBD-5FF8-438C-AD02-E9C1B1DA49DE}"/>
              </a:ext>
            </a:extLst>
          </p:cNvPr>
          <p:cNvSpPr/>
          <p:nvPr/>
        </p:nvSpPr>
        <p:spPr>
          <a:xfrm rot="18947243">
            <a:off x="4576970" y="1827694"/>
            <a:ext cx="3240000" cy="324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Viền Kim Cương Xanh Ngọc">
            <a:extLst>
              <a:ext uri="{FF2B5EF4-FFF2-40B4-BE49-F238E27FC236}">
                <a16:creationId xmlns:a16="http://schemas.microsoft.com/office/drawing/2014/main" id="{47C58C59-5DAC-47F2-8FE3-12F3F1731AD7}"/>
              </a:ext>
            </a:extLst>
          </p:cNvPr>
          <p:cNvSpPr/>
          <p:nvPr/>
        </p:nvSpPr>
        <p:spPr>
          <a:xfrm rot="5400000">
            <a:off x="4205642" y="1437672"/>
            <a:ext cx="3982655" cy="3982655"/>
          </a:xfrm>
          <a:prstGeom prst="diamond">
            <a:avLst/>
          </a:prstGeom>
          <a:noFill/>
          <a:ln w="762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700670F5-44D4-477A-A000-C134BC0633AE}"/>
              </a:ext>
            </a:extLst>
          </p:cNvPr>
          <p:cNvSpPr txBox="1"/>
          <p:nvPr/>
        </p:nvSpPr>
        <p:spPr>
          <a:xfrm>
            <a:off x="4846460" y="2930723"/>
            <a:ext cx="2701021" cy="949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Phân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tích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bố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cục</a:t>
            </a:r>
            <a:b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Trang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Chủ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824AC764-8FD4-42F2-ACDB-1E9630FE6C4C}"/>
              </a:ext>
            </a:extLst>
          </p:cNvPr>
          <p:cNvSpPr txBox="1"/>
          <p:nvPr/>
        </p:nvSpPr>
        <p:spPr>
          <a:xfrm>
            <a:off x="5948815" y="1963821"/>
            <a:ext cx="584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4">
                    <a:lumMod val="50000"/>
                  </a:schemeClr>
                </a:solidFill>
                <a:cs typeface="Mangal" panose="02040503050203030202" pitchFamily="18" charset="0"/>
              </a:rPr>
              <a:t>1</a:t>
            </a:r>
            <a:endParaRPr lang="vi-VN" sz="5400" b="1" dirty="0">
              <a:solidFill>
                <a:schemeClr val="accent4">
                  <a:lumMod val="50000"/>
                </a:schemeClr>
              </a:solidFill>
              <a:cs typeface="Mangal" panose="02040503050203030202" pitchFamily="18" charset="0"/>
            </a:endParaRPr>
          </a:p>
        </p:txBody>
      </p:sp>
      <p:sp>
        <p:nvSpPr>
          <p:cNvPr id="9" name="Hình Bầu dục 8">
            <a:extLst>
              <a:ext uri="{FF2B5EF4-FFF2-40B4-BE49-F238E27FC236}">
                <a16:creationId xmlns:a16="http://schemas.microsoft.com/office/drawing/2014/main" id="{293619C4-9179-4667-9344-C0BD4CCFBB0A}"/>
              </a:ext>
            </a:extLst>
          </p:cNvPr>
          <p:cNvSpPr/>
          <p:nvPr/>
        </p:nvSpPr>
        <p:spPr>
          <a:xfrm>
            <a:off x="860767" y="741661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0" name="Hình Bầu dục 9">
            <a:extLst>
              <a:ext uri="{FF2B5EF4-FFF2-40B4-BE49-F238E27FC236}">
                <a16:creationId xmlns:a16="http://schemas.microsoft.com/office/drawing/2014/main" id="{51C412F9-1EC0-4EE6-807C-9BBBEA603C73}"/>
              </a:ext>
            </a:extLst>
          </p:cNvPr>
          <p:cNvSpPr/>
          <p:nvPr/>
        </p:nvSpPr>
        <p:spPr>
          <a:xfrm>
            <a:off x="9994580" y="4474607"/>
            <a:ext cx="1515036" cy="145244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1" name="Hình Bầu dục 10">
            <a:extLst>
              <a:ext uri="{FF2B5EF4-FFF2-40B4-BE49-F238E27FC236}">
                <a16:creationId xmlns:a16="http://schemas.microsoft.com/office/drawing/2014/main" id="{A8DD42A8-0816-458E-A91C-28D874398140}"/>
              </a:ext>
            </a:extLst>
          </p:cNvPr>
          <p:cNvSpPr/>
          <p:nvPr/>
        </p:nvSpPr>
        <p:spPr>
          <a:xfrm>
            <a:off x="10257774" y="627365"/>
            <a:ext cx="1073459" cy="103722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2" name="Hình Bầu dục 11">
            <a:extLst>
              <a:ext uri="{FF2B5EF4-FFF2-40B4-BE49-F238E27FC236}">
                <a16:creationId xmlns:a16="http://schemas.microsoft.com/office/drawing/2014/main" id="{95133E5A-B6F4-4404-A6C3-39F052919BEB}"/>
              </a:ext>
            </a:extLst>
          </p:cNvPr>
          <p:cNvSpPr/>
          <p:nvPr/>
        </p:nvSpPr>
        <p:spPr>
          <a:xfrm>
            <a:off x="1057835" y="5420327"/>
            <a:ext cx="985499" cy="92383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TextBox 45">
            <a:extLst>
              <a:ext uri="{FF2B5EF4-FFF2-40B4-BE49-F238E27FC236}">
                <a16:creationId xmlns:a16="http://schemas.microsoft.com/office/drawing/2014/main" id="{1110B9E4-F970-1E80-FE18-25A7E3CBC178}"/>
              </a:ext>
            </a:extLst>
          </p:cNvPr>
          <p:cNvSpPr txBox="1"/>
          <p:nvPr/>
        </p:nvSpPr>
        <p:spPr>
          <a:xfrm>
            <a:off x="3718763" y="-900614"/>
            <a:ext cx="4460103" cy="51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Thế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nào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 là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luồng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?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350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B2632-BD29-1AFE-9168-1717456D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: Rounded Corners 40">
            <a:extLst>
              <a:ext uri="{FF2B5EF4-FFF2-40B4-BE49-F238E27FC236}">
                <a16:creationId xmlns:a16="http://schemas.microsoft.com/office/drawing/2014/main" id="{535C4A6D-CE59-E42D-868E-8907B648B50E}"/>
              </a:ext>
            </a:extLst>
          </p:cNvPr>
          <p:cNvSpPr/>
          <p:nvPr/>
        </p:nvSpPr>
        <p:spPr>
          <a:xfrm>
            <a:off x="-431749" y="-304800"/>
            <a:ext cx="12969038" cy="7445829"/>
          </a:xfrm>
          <a:prstGeom prst="roundRect">
            <a:avLst>
              <a:gd name="adj" fmla="val 7898"/>
            </a:avLst>
          </a:prstGeom>
          <a:solidFill>
            <a:srgbClr val="D054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: Rounded Corners 1">
            <a:extLst>
              <a:ext uri="{FF2B5EF4-FFF2-40B4-BE49-F238E27FC236}">
                <a16:creationId xmlns:a16="http://schemas.microsoft.com/office/drawing/2014/main" id="{1D97188C-50FD-B27A-29A4-15EF3988CF94}"/>
              </a:ext>
            </a:extLst>
          </p:cNvPr>
          <p:cNvSpPr/>
          <p:nvPr/>
        </p:nvSpPr>
        <p:spPr>
          <a:xfrm>
            <a:off x="294966" y="591591"/>
            <a:ext cx="10698153" cy="6013925"/>
          </a:xfrm>
          <a:prstGeom prst="roundRect">
            <a:avLst>
              <a:gd name="adj" fmla="val 39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Hình Bầu dục 35">
            <a:extLst>
              <a:ext uri="{FF2B5EF4-FFF2-40B4-BE49-F238E27FC236}">
                <a16:creationId xmlns:a16="http://schemas.microsoft.com/office/drawing/2014/main" id="{DBB4F14C-8035-420C-237A-C6FB3B1B64F2}"/>
              </a:ext>
            </a:extLst>
          </p:cNvPr>
          <p:cNvSpPr/>
          <p:nvPr/>
        </p:nvSpPr>
        <p:spPr>
          <a:xfrm>
            <a:off x="10459207" y="224739"/>
            <a:ext cx="1067824" cy="10590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9" name="Hình Bầu dục 38">
            <a:extLst>
              <a:ext uri="{FF2B5EF4-FFF2-40B4-BE49-F238E27FC236}">
                <a16:creationId xmlns:a16="http://schemas.microsoft.com/office/drawing/2014/main" id="{BB865A7C-BAFA-B4FB-2A47-4E70D4D2A1B9}"/>
              </a:ext>
            </a:extLst>
          </p:cNvPr>
          <p:cNvSpPr/>
          <p:nvPr/>
        </p:nvSpPr>
        <p:spPr>
          <a:xfrm>
            <a:off x="10697380" y="2024121"/>
            <a:ext cx="1067824" cy="10590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1" name="Hình Bầu dục 40">
            <a:extLst>
              <a:ext uri="{FF2B5EF4-FFF2-40B4-BE49-F238E27FC236}">
                <a16:creationId xmlns:a16="http://schemas.microsoft.com/office/drawing/2014/main" id="{DA17515B-A56F-0FA6-626B-39E535DE3C88}"/>
              </a:ext>
            </a:extLst>
          </p:cNvPr>
          <p:cNvSpPr/>
          <p:nvPr/>
        </p:nvSpPr>
        <p:spPr>
          <a:xfrm>
            <a:off x="10829210" y="3902278"/>
            <a:ext cx="1067824" cy="105907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8" name="Hình Bầu dục 47">
            <a:extLst>
              <a:ext uri="{FF2B5EF4-FFF2-40B4-BE49-F238E27FC236}">
                <a16:creationId xmlns:a16="http://schemas.microsoft.com/office/drawing/2014/main" id="{C6371FE5-1CE5-DC3B-FE5E-BF067DF1C9AA}"/>
              </a:ext>
            </a:extLst>
          </p:cNvPr>
          <p:cNvSpPr/>
          <p:nvPr/>
        </p:nvSpPr>
        <p:spPr>
          <a:xfrm>
            <a:off x="10524736" y="5961548"/>
            <a:ext cx="1067824" cy="105907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AutoShape 3" descr="Giao tiếp giữa các tiến trình trong Linux (Phần 2): Sử dụng Share memory và  Message Queue">
            <a:extLst>
              <a:ext uri="{FF2B5EF4-FFF2-40B4-BE49-F238E27FC236}">
                <a16:creationId xmlns:a16="http://schemas.microsoft.com/office/drawing/2014/main" id="{70484B41-8E45-B38F-3AC5-AEDB39D59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9D4D42-35EF-4D52-E9FC-6C784B36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90" b="2324"/>
          <a:stretch/>
        </p:blipFill>
        <p:spPr>
          <a:xfrm>
            <a:off x="294966" y="818064"/>
            <a:ext cx="10164241" cy="553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Hộp Văn bản 5">
            <a:extLst>
              <a:ext uri="{FF2B5EF4-FFF2-40B4-BE49-F238E27FC236}">
                <a16:creationId xmlns:a16="http://schemas.microsoft.com/office/drawing/2014/main" id="{117B542D-7BF4-7CB8-A46C-385D2C1CE643}"/>
              </a:ext>
            </a:extLst>
          </p:cNvPr>
          <p:cNvSpPr txBox="1">
            <a:spLocks/>
          </p:cNvSpPr>
          <p:nvPr/>
        </p:nvSpPr>
        <p:spPr>
          <a:xfrm>
            <a:off x="426796" y="2138461"/>
            <a:ext cx="278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>
                <a:solidFill>
                  <a:schemeClr val="accent4">
                    <a:lumMod val="50000"/>
                  </a:schemeClr>
                </a:solidFill>
                <a:latin typeface="Fuzzy Bubbles" pitchFamily="2" charset="0"/>
              </a:rPr>
              <a:t>Logo Viettel Telecom</a:t>
            </a:r>
            <a:endParaRPr lang="vi-VN" b="1" dirty="0">
              <a:solidFill>
                <a:srgbClr val="FF0000"/>
              </a:solidFill>
              <a:latin typeface="Fuzzy Bubbles" pitchFamily="2" charset="0"/>
            </a:endParaRPr>
          </a:p>
        </p:txBody>
      </p:sp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CFEE3A69-EB67-05EA-E7FA-378D45A61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05876">
            <a:off x="612458" y="1186594"/>
            <a:ext cx="905525" cy="90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56673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1270</Words>
  <Application>Microsoft Office PowerPoint</Application>
  <PresentationFormat>Widescreen</PresentationFormat>
  <Paragraphs>181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Arial</vt:lpstr>
      <vt:lpstr>Calibri</vt:lpstr>
      <vt:lpstr>Calibri (Body)</vt:lpstr>
      <vt:lpstr>Fuzzy Bubbles</vt:lpstr>
      <vt:lpstr>Mangal</vt:lpstr>
      <vt:lpstr>Segoe UI Symbol</vt:lpstr>
      <vt:lpstr>Times New Roman</vt:lpstr>
      <vt:lpstr>Wingdings</vt:lpstr>
      <vt:lpstr>Chủ đề Office</vt:lpstr>
      <vt:lpstr>TRƯỜNG ĐẠI HỌC THỦY LỢI Khoa: Công Nghệ Thông Tin Môn: Nền tảng phát triển Web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 Nguyễn Thành</dc:creator>
  <cp:lastModifiedBy>KHUAT VAN TRUONG</cp:lastModifiedBy>
  <cp:revision>27</cp:revision>
  <dcterms:created xsi:type="dcterms:W3CDTF">2021-10-30T08:41:15Z</dcterms:created>
  <dcterms:modified xsi:type="dcterms:W3CDTF">2025-03-09T18:23:39Z</dcterms:modified>
</cp:coreProperties>
</file>