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62" r:id="rId9"/>
    <p:sldId id="263" r:id="rId10"/>
    <p:sldId id="284" r:id="rId11"/>
    <p:sldId id="265" r:id="rId12"/>
    <p:sldId id="285" r:id="rId13"/>
    <p:sldId id="266" r:id="rId14"/>
    <p:sldId id="286" r:id="rId15"/>
    <p:sldId id="269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8" r:id="rId25"/>
    <p:sldId id="291" r:id="rId26"/>
    <p:sldId id="279" r:id="rId27"/>
    <p:sldId id="281" r:id="rId28"/>
    <p:sldId id="280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Prem</a:t>
            </a:r>
            <a:r>
              <a:rPr lang="en-US" dirty="0" smtClean="0"/>
              <a:t> Nair</a:t>
            </a:r>
          </a:p>
          <a:p>
            <a:pPr algn="r"/>
            <a:endParaRPr lang="en-US" dirty="0" smtClean="0"/>
          </a:p>
          <a:p>
            <a:pPr algn="r"/>
            <a:r>
              <a:rPr lang="en-US" dirty="0" err="1" smtClean="0"/>
              <a:t>Vinh</a:t>
            </a:r>
            <a:r>
              <a:rPr lang="en-US" dirty="0" smtClean="0"/>
              <a:t> Hoang - 986023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Pseudo code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Mapper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Initialize()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                  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map(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docid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a, doc d)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w in d do: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u in neighbors(w) do: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{(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)} ++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        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{(w,*)} ++    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close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pair(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in H do: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Emit(pair(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), H{(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)})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Reducer                                        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Initialize()              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total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0;              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reduce(Pair p, counts[c1,c2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…])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0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c in counts[c1,c2…] do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s + c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== "*")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total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s;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else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  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Emit(Pair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p, count s/total)</a:t>
            </a:r>
          </a:p>
        </p:txBody>
      </p:sp>
    </p:spTree>
    <p:extLst>
      <p:ext uri="{BB962C8B-B14F-4D97-AF65-F5344CB8AC3E}">
        <p14:creationId xmlns:p14="http://schemas.microsoft.com/office/powerpoint/2010/main" val="13490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"*"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&lt;Pair&lt;String, String&gt;, Integer&gt;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&lt;Pair&lt;String, String&gt;, Integer&gt;();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List&lt;String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.removeAll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 smtClean="0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.toArray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String[0]);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+ 1;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&amp;&amp; !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].equals(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putValue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Pair&lt;String, String&gt;(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),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putValue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Pair&lt;String, String&gt;(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), 1);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++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(Entry&lt;Pair&lt;String, String&gt;, Integer&gt;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Pair&lt;String, String&gt;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"*"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total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100" dirty="0">
                <a:solidFill>
                  <a:srgbClr val="646464"/>
                </a:solidFill>
                <a:latin typeface="Monaco" charset="0"/>
              </a:rPr>
              <a:t>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mr-IN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().equals(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err="1">
                <a:solidFill>
                  <a:srgbClr val="0000C0"/>
                </a:solidFill>
                <a:latin typeface="Monaco" charset="0"/>
              </a:rPr>
              <a:t>total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total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1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Input &amp;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9003" y="1503019"/>
            <a:ext cx="4997885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Output</a:t>
            </a:r>
          </a:p>
          <a:p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en-US" sz="1100" dirty="0"/>
              <a:t>12, 18)	0.3333333333333333</a:t>
            </a:r>
          </a:p>
          <a:p>
            <a:r>
              <a:rPr lang="en-US" sz="1100" dirty="0"/>
              <a:t>(12, 19)	0.3333333333333333</a:t>
            </a:r>
          </a:p>
          <a:p>
            <a:r>
              <a:rPr lang="en-US" sz="1100" dirty="0"/>
              <a:t>(12, 80)	0.3333333333333333</a:t>
            </a:r>
          </a:p>
          <a:p>
            <a:r>
              <a:rPr lang="en-US" sz="1100" dirty="0"/>
              <a:t>(15, 12)	0.05555555555555555</a:t>
            </a:r>
          </a:p>
          <a:p>
            <a:r>
              <a:rPr lang="en-US" sz="1100" dirty="0"/>
              <a:t>(15, 18)	0.4444444444444444</a:t>
            </a:r>
          </a:p>
          <a:p>
            <a:r>
              <a:rPr lang="en-US" sz="1100" dirty="0"/>
              <a:t>(15, 19)	0.16666666666666666</a:t>
            </a:r>
          </a:p>
          <a:p>
            <a:r>
              <a:rPr lang="en-US" sz="1100" dirty="0"/>
              <a:t>(15, 80)	0.2777777777777778</a:t>
            </a:r>
          </a:p>
          <a:p>
            <a:r>
              <a:rPr lang="en-US" sz="1100" dirty="0"/>
              <a:t>(15, 91)	0.05555555555555555</a:t>
            </a:r>
          </a:p>
          <a:p>
            <a:r>
              <a:rPr lang="en-US" sz="1100" dirty="0"/>
              <a:t>(17, 15)	0.2</a:t>
            </a:r>
          </a:p>
          <a:p>
            <a:r>
              <a:rPr lang="en-US" sz="1100" dirty="0"/>
              <a:t>(17, 18)	0.4</a:t>
            </a:r>
          </a:p>
          <a:p>
            <a:r>
              <a:rPr lang="en-US" sz="1100" dirty="0"/>
              <a:t>(17, 19)	0.2</a:t>
            </a:r>
          </a:p>
          <a:p>
            <a:r>
              <a:rPr lang="en-US" sz="1100" dirty="0"/>
              <a:t>(17, 80)	0.2</a:t>
            </a:r>
          </a:p>
          <a:p>
            <a:r>
              <a:rPr lang="en-US" sz="1100" dirty="0"/>
              <a:t>(18, 15)	0.25</a:t>
            </a:r>
          </a:p>
          <a:p>
            <a:r>
              <a:rPr lang="en-US" sz="1100" dirty="0"/>
              <a:t>(18, 19)	0.5</a:t>
            </a:r>
          </a:p>
          <a:p>
            <a:r>
              <a:rPr lang="en-US" sz="1100" dirty="0"/>
              <a:t>(18, 80)	0.25</a:t>
            </a:r>
          </a:p>
          <a:p>
            <a:r>
              <a:rPr lang="en-US" sz="1100" dirty="0"/>
              <a:t>(19, 15)	0.14285714285714285</a:t>
            </a:r>
          </a:p>
          <a:p>
            <a:r>
              <a:rPr lang="en-US" sz="1100" dirty="0"/>
              <a:t>(19, 18)	0.5714285714285714</a:t>
            </a:r>
          </a:p>
          <a:p>
            <a:r>
              <a:rPr lang="en-US" sz="1100" dirty="0"/>
              <a:t>(19, 80)	0.2857142857142857</a:t>
            </a:r>
          </a:p>
          <a:p>
            <a:r>
              <a:rPr lang="en-US" sz="1100" dirty="0"/>
              <a:t>(80, 12)	0.1</a:t>
            </a:r>
          </a:p>
          <a:p>
            <a:r>
              <a:rPr lang="en-US" sz="1100" dirty="0"/>
              <a:t>(80, 18)	0.6</a:t>
            </a:r>
          </a:p>
          <a:p>
            <a:r>
              <a:rPr lang="en-US" sz="1100" dirty="0"/>
              <a:t>(80, 19)	0.3</a:t>
            </a:r>
          </a:p>
          <a:p>
            <a:r>
              <a:rPr lang="en-US" sz="1100" dirty="0"/>
              <a:t>(91, 12)	0.2</a:t>
            </a:r>
          </a:p>
          <a:p>
            <a:r>
              <a:rPr lang="en-US" sz="1100" dirty="0"/>
              <a:t>(91, 18)	0.2</a:t>
            </a:r>
          </a:p>
          <a:p>
            <a:r>
              <a:rPr lang="en-US" sz="1100" dirty="0"/>
              <a:t>(91, 19)	0.2</a:t>
            </a:r>
          </a:p>
          <a:p>
            <a:r>
              <a:rPr lang="en-US" sz="1100" dirty="0"/>
              <a:t>(91, 80)	</a:t>
            </a:r>
            <a:r>
              <a:rPr lang="en-US" sz="1100" dirty="0" smtClean="0"/>
              <a:t>0.4</a:t>
            </a:r>
            <a:endParaRPr lang="en-US" sz="11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3645" y="1503019"/>
            <a:ext cx="4997885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1600" b="1" dirty="0" smtClean="0"/>
              <a:t>Input</a:t>
            </a:r>
            <a:endParaRPr lang="vi-VN" sz="1100" dirty="0" smtClean="0"/>
          </a:p>
          <a:p>
            <a:endParaRPr lang="vi-VN" sz="1100" dirty="0"/>
          </a:p>
          <a:p>
            <a:r>
              <a:rPr lang="vi-VN" sz="1100" dirty="0" smtClean="0"/>
              <a:t>File 1</a:t>
            </a:r>
            <a:endParaRPr lang="vi-VN" sz="1100" dirty="0"/>
          </a:p>
          <a:p>
            <a:r>
              <a:rPr lang="en-US" sz="1100" dirty="0"/>
              <a:t>15 91 80 12 19 80 18</a:t>
            </a:r>
          </a:p>
          <a:p>
            <a:r>
              <a:rPr lang="en-US" sz="1100" dirty="0"/>
              <a:t>17 15 80 18 19 18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vi-VN" sz="1100" dirty="0" smtClean="0"/>
              <a:t>File 2</a:t>
            </a:r>
            <a:endParaRPr lang="vi-VN" sz="1100" dirty="0"/>
          </a:p>
          <a:p>
            <a:r>
              <a:rPr lang="en-US" sz="1100" dirty="0"/>
              <a:t>19 15 80 18 19 18</a:t>
            </a:r>
          </a:p>
          <a:p>
            <a:r>
              <a:rPr lang="en-US" sz="1100" dirty="0"/>
              <a:t>18 15 18 18 80 18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Pseudo code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3645" y="1503019"/>
            <a:ext cx="9532306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Mapper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Initialize()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G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 new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map(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docid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a, doc d)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w in d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     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H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 new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u in neighbors(w)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H{u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} ++     </a:t>
            </a:r>
            <a:endParaRPr lang="en-US" sz="11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        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(G{w} == NULL)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  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G{w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} = H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	else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   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	G{w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} += H   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                                                                                             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close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w in G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Emit(w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G{w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})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               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1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Reducer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reduce(w, [H1,H2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,…])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	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Hf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 new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H in [H1,H2,…]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sum(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Hf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H)</a:t>
            </a:r>
          </a:p>
          <a:p>
            <a:endParaRPr lang="en-US" sz="11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total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 total(H)      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		//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total of all values in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Emit(w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Hf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/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total) 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Mapper(1)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Integer&gt;&gt;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G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String,HashMap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&gt;&gt;();</a:t>
            </a:r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List&lt;String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.removeAll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 smtClean="0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.toArray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String[0]);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&lt;String,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Integer&gt;();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+ 1;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&amp;&amp; !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].equals(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elementWiseIncrease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++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elementWiseSum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latin typeface="Monaco" charset="0"/>
              </a:rPr>
              <a:t>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...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Mapper(2)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(Entry&lt;String,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Integer&gt;&gt;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G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&lt;String,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(Entry&lt;String, Integer&gt;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 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Text(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48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stripes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000" b="1" dirty="0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stripe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stripes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stripe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(Text)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(!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((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)).get() +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endParaRPr lang="en-US" sz="1000" dirty="0">
              <a:latin typeface="Monaco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err="1" smtClean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mr-IN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(Text)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 * 1.0 /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Input &amp;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1600" b="1" dirty="0" smtClean="0"/>
              <a:t>Input</a:t>
            </a:r>
          </a:p>
          <a:p>
            <a:endParaRPr lang="vi-VN" sz="1100" dirty="0" smtClean="0"/>
          </a:p>
          <a:p>
            <a:r>
              <a:rPr lang="vi-VN" sz="1100" dirty="0" smtClean="0"/>
              <a:t>File </a:t>
            </a:r>
            <a:r>
              <a:rPr lang="vi-VN" sz="1100" dirty="0"/>
              <a:t>1</a:t>
            </a:r>
          </a:p>
          <a:p>
            <a:r>
              <a:rPr lang="en-US" sz="1100" dirty="0"/>
              <a:t>15 91 80 12 19 80 18</a:t>
            </a:r>
          </a:p>
          <a:p>
            <a:r>
              <a:rPr lang="en-US" sz="1100" dirty="0"/>
              <a:t>17 15 80 18 19 18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vi-VN" sz="1100" dirty="0"/>
              <a:t>File 2</a:t>
            </a:r>
          </a:p>
          <a:p>
            <a:r>
              <a:rPr lang="en-US" sz="1100" dirty="0"/>
              <a:t>19 15 80 18 19 18</a:t>
            </a:r>
          </a:p>
          <a:p>
            <a:r>
              <a:rPr lang="en-US" sz="1100" dirty="0"/>
              <a:t>18 15 18 18 80 18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vi-VN" sz="1600" b="1" dirty="0" smtClean="0"/>
              <a:t>Output</a:t>
            </a:r>
            <a:endParaRPr lang="en-US" sz="1600" b="1" dirty="0"/>
          </a:p>
          <a:p>
            <a:endParaRPr lang="en-US" sz="1100" dirty="0"/>
          </a:p>
          <a:p>
            <a:r>
              <a:rPr lang="en-US" sz="1100" dirty="0" smtClean="0"/>
              <a:t>12</a:t>
            </a:r>
            <a:r>
              <a:rPr lang="en-US" sz="1100" dirty="0"/>
              <a:t>	[(19, 0.3333333333333333)(18, 0.3333333333333333)(80, 0.3333333333333333)]</a:t>
            </a:r>
          </a:p>
          <a:p>
            <a:r>
              <a:rPr lang="en-US" sz="1100" dirty="0"/>
              <a:t>15	[(91, 0.05555555555555555)(19, 0.16666666666666666)(18, 0.4444444444444444)(80, 0.2777777777777778)(12, 0.05555555555555555)]</a:t>
            </a:r>
          </a:p>
          <a:p>
            <a:r>
              <a:rPr lang="en-US" sz="1100" dirty="0"/>
              <a:t>17	[(19, 0.2)(18, 0.4)(80, 0.2)(15, 0.2)]</a:t>
            </a:r>
          </a:p>
          <a:p>
            <a:r>
              <a:rPr lang="en-US" sz="1100" dirty="0"/>
              <a:t>18	[(19, 0.5)(80, 0.25)(15, 0.25)]</a:t>
            </a:r>
          </a:p>
          <a:p>
            <a:r>
              <a:rPr lang="en-US" sz="1100" dirty="0"/>
              <a:t>19	[(18, 0.5714285714285714)(80, 0.2857142857142857)(15, 0.14285714285714285)]</a:t>
            </a:r>
          </a:p>
          <a:p>
            <a:r>
              <a:rPr lang="en-US" sz="1100" dirty="0"/>
              <a:t>80	[(19, 0.3)(18, 0.6)(12, 0.1)]</a:t>
            </a:r>
          </a:p>
          <a:p>
            <a:r>
              <a:rPr lang="en-US" sz="1100" dirty="0"/>
              <a:t>91	[(19, 0.2)(18, 0.2)(80, 0.4)(12, 0.2)]</a:t>
            </a:r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Pseudo code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dirty="0"/>
              <a:t>Class Mapper:</a:t>
            </a:r>
          </a:p>
          <a:p>
            <a:r>
              <a:rPr lang="en-US" sz="1300" dirty="0"/>
              <a:t>                Method Initialize()</a:t>
            </a:r>
          </a:p>
          <a:p>
            <a:r>
              <a:rPr lang="en-US" sz="1300" dirty="0"/>
              <a:t>                                H = new </a:t>
            </a:r>
            <a:r>
              <a:rPr lang="en-US" sz="1300" dirty="0" err="1"/>
              <a:t>AssociativeArray</a:t>
            </a:r>
            <a:r>
              <a:rPr lang="en-US" sz="1300" dirty="0"/>
              <a:t>();</a:t>
            </a:r>
          </a:p>
          <a:p>
            <a:r>
              <a:rPr lang="en-US" sz="1300" dirty="0"/>
              <a:t>                Method map(</a:t>
            </a:r>
            <a:r>
              <a:rPr lang="en-US" sz="1300" dirty="0" err="1"/>
              <a:t>docid</a:t>
            </a:r>
            <a:r>
              <a:rPr lang="en-US" sz="1300" dirty="0"/>
              <a:t> a, doc d)</a:t>
            </a:r>
          </a:p>
          <a:p>
            <a:r>
              <a:rPr lang="en-US" sz="1300" dirty="0"/>
              <a:t>                                for all w in d do:</a:t>
            </a:r>
          </a:p>
          <a:p>
            <a:r>
              <a:rPr lang="en-US" sz="1300" dirty="0"/>
              <a:t>                                                for all u in neighbors(w) do:</a:t>
            </a:r>
          </a:p>
          <a:p>
            <a:r>
              <a:rPr lang="en-US" sz="1300" dirty="0"/>
              <a:t>                                                                H{(</a:t>
            </a:r>
            <a:r>
              <a:rPr lang="en-US" sz="1300" dirty="0" err="1"/>
              <a:t>w,u</a:t>
            </a:r>
            <a:r>
              <a:rPr lang="en-US" sz="1300" dirty="0"/>
              <a:t>)} ++</a:t>
            </a:r>
          </a:p>
          <a:p>
            <a:r>
              <a:rPr lang="en-US" sz="1300" dirty="0"/>
              <a:t>                Method close():</a:t>
            </a:r>
          </a:p>
          <a:p>
            <a:r>
              <a:rPr lang="en-US" sz="1300" dirty="0"/>
              <a:t>                                for all pair(</a:t>
            </a:r>
            <a:r>
              <a:rPr lang="en-US" sz="1300" dirty="0" err="1"/>
              <a:t>w,u</a:t>
            </a:r>
            <a:r>
              <a:rPr lang="en-US" sz="1300" dirty="0"/>
              <a:t>) in H do:</a:t>
            </a:r>
          </a:p>
          <a:p>
            <a:r>
              <a:rPr lang="en-US" sz="1300" dirty="0"/>
              <a:t>                                                Emit(pair(</a:t>
            </a:r>
            <a:r>
              <a:rPr lang="en-US" sz="1300" dirty="0" err="1"/>
              <a:t>w,u</a:t>
            </a:r>
            <a:r>
              <a:rPr lang="en-US" sz="1300" dirty="0"/>
              <a:t>), H{(</a:t>
            </a:r>
            <a:r>
              <a:rPr lang="en-US" sz="1300" dirty="0" err="1"/>
              <a:t>w,u</a:t>
            </a:r>
            <a:r>
              <a:rPr lang="en-US" sz="1300" dirty="0"/>
              <a:t>)})</a:t>
            </a:r>
          </a:p>
          <a:p>
            <a:r>
              <a:rPr lang="en-US" sz="1300" dirty="0"/>
              <a:t> </a:t>
            </a:r>
          </a:p>
          <a:p>
            <a:r>
              <a:rPr lang="en-US" sz="1300" dirty="0"/>
              <a:t>Class Reducer:</a:t>
            </a:r>
          </a:p>
          <a:p>
            <a:r>
              <a:rPr lang="en-US" sz="1300" dirty="0"/>
              <a:t>                Method initialize:</a:t>
            </a:r>
          </a:p>
          <a:p>
            <a:r>
              <a:rPr lang="en-US" sz="1300" dirty="0"/>
              <a:t>                                </a:t>
            </a:r>
            <a:r>
              <a:rPr lang="en-US" sz="1300" dirty="0" err="1"/>
              <a:t>wPrev</a:t>
            </a:r>
            <a:r>
              <a:rPr lang="en-US" sz="1300" dirty="0"/>
              <a:t> = null</a:t>
            </a:r>
          </a:p>
          <a:p>
            <a:r>
              <a:rPr lang="en-US" sz="1300" dirty="0"/>
              <a:t>                                H = new </a:t>
            </a:r>
            <a:r>
              <a:rPr lang="en-US" sz="1300" dirty="0" err="1"/>
              <a:t>AssociativeArray</a:t>
            </a:r>
            <a:r>
              <a:rPr lang="en-US" sz="1300" dirty="0"/>
              <a:t>();</a:t>
            </a:r>
          </a:p>
          <a:p>
            <a:r>
              <a:rPr lang="en-US" sz="1300" dirty="0"/>
              <a:t>                Method reduce (Pair(w, u), [C1, C2, C3, ...])</a:t>
            </a:r>
          </a:p>
          <a:p>
            <a:r>
              <a:rPr lang="en-US" sz="1300" dirty="0"/>
              <a:t>                                if (w != </a:t>
            </a:r>
            <a:r>
              <a:rPr lang="en-US" sz="1300" dirty="0" err="1"/>
              <a:t>wPrev</a:t>
            </a:r>
            <a:r>
              <a:rPr lang="en-US" sz="1300" dirty="0"/>
              <a:t>  &amp;&amp; </a:t>
            </a:r>
            <a:r>
              <a:rPr lang="en-US" sz="1300" dirty="0" err="1"/>
              <a:t>wPrev</a:t>
            </a:r>
            <a:r>
              <a:rPr lang="en-US" sz="1300" dirty="0"/>
              <a:t> != null) then:</a:t>
            </a:r>
          </a:p>
          <a:p>
            <a:r>
              <a:rPr lang="en-US" sz="1300" dirty="0"/>
              <a:t>                                             total = total(H)</a:t>
            </a:r>
          </a:p>
          <a:p>
            <a:r>
              <a:rPr lang="en-US" sz="1300" dirty="0"/>
              <a:t>                                             Emit(</a:t>
            </a:r>
            <a:r>
              <a:rPr lang="en-US" sz="1300" dirty="0" err="1"/>
              <a:t>wPrev</a:t>
            </a:r>
            <a:r>
              <a:rPr lang="en-US" sz="1300" dirty="0"/>
              <a:t>, H / total)                    </a:t>
            </a:r>
          </a:p>
          <a:p>
            <a:r>
              <a:rPr lang="en-US" sz="1300" dirty="0"/>
              <a:t>                                             </a:t>
            </a:r>
            <a:r>
              <a:rPr lang="en-US" sz="1300" dirty="0" err="1"/>
              <a:t>H.clear</a:t>
            </a:r>
            <a:r>
              <a:rPr lang="en-US" sz="1300" dirty="0"/>
              <a:t>()</a:t>
            </a:r>
          </a:p>
          <a:p>
            <a:r>
              <a:rPr lang="en-US" sz="1300" dirty="0"/>
              <a:t>                                H{u} = sum(C1,C2….)</a:t>
            </a:r>
          </a:p>
          <a:p>
            <a:r>
              <a:rPr lang="en-US" sz="1300" dirty="0"/>
              <a:t>                                </a:t>
            </a:r>
            <a:r>
              <a:rPr lang="en-US" sz="1300" dirty="0" err="1"/>
              <a:t>wPrev</a:t>
            </a:r>
            <a:r>
              <a:rPr lang="en-US" sz="1300" dirty="0"/>
              <a:t> = w</a:t>
            </a:r>
          </a:p>
          <a:p>
            <a:r>
              <a:rPr lang="en-US" sz="1300" dirty="0"/>
              <a:t>                Method close:</a:t>
            </a:r>
          </a:p>
          <a:p>
            <a:r>
              <a:rPr lang="en-US" sz="1300" dirty="0"/>
              <a:t>                                total = total(H)</a:t>
            </a:r>
          </a:p>
          <a:p>
            <a:r>
              <a:rPr lang="en-US" sz="1300" dirty="0"/>
              <a:t>                                Emit(</a:t>
            </a:r>
            <a:r>
              <a:rPr lang="en-US" sz="1300" dirty="0" err="1"/>
              <a:t>wPrev</a:t>
            </a:r>
            <a:r>
              <a:rPr lang="en-US" sz="1300" dirty="0"/>
              <a:t>, H / total) 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4" y="624110"/>
            <a:ext cx="9750969" cy="716175"/>
          </a:xfrm>
        </p:spPr>
        <p:txBody>
          <a:bodyPr/>
          <a:lstStyle/>
          <a:p>
            <a:r>
              <a:rPr lang="vi-VN" dirty="0" smtClean="0"/>
              <a:t>InMapperWordCount -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4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Mapper&lt;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LongWritable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Text, Text,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IntWritable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&gt;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150" b="1" i="1" dirty="0">
                <a:solidFill>
                  <a:srgbClr val="0000C0"/>
                </a:solidFill>
                <a:latin typeface="Monaco" charset="0"/>
              </a:rPr>
              <a:t>WORD_REGEX</a:t>
            </a:r>
            <a:r>
              <a:rPr lang="en-US" sz="1150" b="1" i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b="1" i="1" dirty="0">
                <a:solidFill>
                  <a:srgbClr val="2A00FF"/>
                </a:solidFill>
                <a:latin typeface="Monaco" charset="0"/>
              </a:rPr>
              <a:t>"\\b[^\\d\\r\\n|\\r_ -]+\\b"</a:t>
            </a:r>
            <a:r>
              <a:rPr lang="en-US" sz="1150" b="1" i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&lt;String, Integer&gt; </a:t>
            </a:r>
            <a:r>
              <a:rPr lang="en-US" sz="115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&lt;String, Integer&gt;();</a:t>
            </a:r>
          </a:p>
          <a:p>
            <a:endParaRPr lang="en-US" sz="1150" dirty="0">
              <a:latin typeface="Monaco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map(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LongWritable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key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Text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value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Context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context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 </a:t>
            </a:r>
            <a:r>
              <a:rPr lang="en-US" sz="1150" b="1" dirty="0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throws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IOException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InterruptedException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Pattern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pattern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Pattern.</a:t>
            </a:r>
            <a:r>
              <a:rPr lang="en-US" sz="1150" i="1" dirty="0" err="1">
                <a:solidFill>
                  <a:srgbClr val="000000"/>
                </a:solidFill>
                <a:latin typeface="Monaco" charset="0"/>
              </a:rPr>
              <a:t>compile</a:t>
            </a:r>
            <a:r>
              <a:rPr lang="en-US" sz="11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i="1" dirty="0">
                <a:solidFill>
                  <a:srgbClr val="0000C0"/>
                </a:solidFill>
                <a:latin typeface="Monaco" charset="0"/>
              </a:rPr>
              <a:t>WORD_REGEX</a:t>
            </a:r>
            <a:r>
              <a:rPr lang="en-US" sz="1150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Matcher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matcher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pattern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.matcher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sz="1150" dirty="0">
              <a:latin typeface="Monaco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50" b="1" dirty="0" err="1">
                <a:solidFill>
                  <a:srgbClr val="6A3E3E"/>
                </a:solidFill>
                <a:latin typeface="Monaco" charset="0"/>
              </a:rPr>
              <a:t>matcher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.find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String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matcher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.group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toLowerCase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150" dirty="0">
              <a:latin typeface="Monaco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sz="11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1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150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, 1);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}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5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15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150" b="1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1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150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15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 + 1);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1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50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cleanup(Context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context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 </a:t>
            </a:r>
            <a:r>
              <a:rPr lang="en-US" sz="1150" b="1" dirty="0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throws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IOException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InterruptedException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(Entry&lt;String, Integer&gt; </a:t>
            </a:r>
            <a:r>
              <a:rPr lang="en-US" sz="115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15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}	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&lt;Pair&lt;String, String&gt;, Integer&gt; </a:t>
            </a:r>
            <a:r>
              <a:rPr lang="en-US" sz="105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&lt;Pair&lt;String, String&gt;, Integer&gt;();</a:t>
            </a:r>
          </a:p>
          <a:p>
            <a:endParaRPr lang="en-US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List&lt;String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050" i="1" dirty="0" err="1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i="1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050" i="1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i="1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err="1" smtClean="0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.removeAll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050" i="1" dirty="0" err="1" smtClean="0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i="1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.toArray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String[0]);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b="1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 + 1;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&amp;&amp; !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].equals(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]))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Pair&lt;String, String&gt;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Pair&lt;String, String&gt;(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mr-IN" sz="10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1);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}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mr-IN" sz="10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0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)+1);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++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50" dirty="0">
              <a:solidFill>
                <a:srgbClr val="000000"/>
              </a:solidFill>
              <a:latin typeface="Monaco" charset="0"/>
            </a:endParaRPr>
          </a:p>
          <a:p>
            <a:endParaRPr lang="mr-IN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(Pair&lt;String, String&gt;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.keySet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769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Reducer(1)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Reducer&lt;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000" b="1" dirty="0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!=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&amp; !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.equals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000" dirty="0" err="1" smtClean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((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()).get();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* 1.0 /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err="1" smtClean="0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mr-IN" sz="1000" dirty="0" err="1" smtClean="0">
                <a:solidFill>
                  <a:srgbClr val="000000"/>
                </a:solidFill>
                <a:latin typeface="Monaco" charset="0"/>
              </a:rPr>
              <a:t>.clear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err="1" smtClean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mr-IN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Reducer(2)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050" dirty="0">
                <a:solidFill>
                  <a:srgbClr val="3F7F5F"/>
                </a:solidFill>
                <a:latin typeface="Monaco" charset="0"/>
              </a:rPr>
              <a:t>Calculate total on map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50" dirty="0">
              <a:solidFill>
                <a:srgbClr val="000000"/>
              </a:solidFill>
              <a:latin typeface="Monaco" charset="0"/>
            </a:endParaRPr>
          </a:p>
          <a:p>
            <a:endParaRPr lang="mr-IN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050" dirty="0">
                <a:solidFill>
                  <a:srgbClr val="3F7F5F"/>
                </a:solidFill>
                <a:latin typeface="Monaco" charset="0"/>
              </a:rPr>
              <a:t>Calculate average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((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()).get();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 smtClean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* 1.0 /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endParaRPr lang="en-US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Input &amp;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1600" b="1" dirty="0"/>
              <a:t>Input</a:t>
            </a:r>
          </a:p>
          <a:p>
            <a:endParaRPr lang="vi-VN" sz="1050" dirty="0"/>
          </a:p>
          <a:p>
            <a:r>
              <a:rPr lang="vi-VN" sz="1050" dirty="0"/>
              <a:t>File 1</a:t>
            </a:r>
          </a:p>
          <a:p>
            <a:r>
              <a:rPr lang="en-US" sz="1050" dirty="0"/>
              <a:t>15 91 80 12 19 80 18</a:t>
            </a:r>
          </a:p>
          <a:p>
            <a:r>
              <a:rPr lang="en-US" sz="1050" dirty="0"/>
              <a:t>17 15 80 18 19 18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vi-VN" sz="1050" dirty="0"/>
              <a:t>File 2</a:t>
            </a:r>
          </a:p>
          <a:p>
            <a:r>
              <a:rPr lang="en-US" sz="1050" dirty="0"/>
              <a:t>19 15 80 18 19 18</a:t>
            </a:r>
          </a:p>
          <a:p>
            <a:r>
              <a:rPr lang="en-US" sz="1050" dirty="0"/>
              <a:t>18 15 18 18 80 18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vi-VN" sz="1600" b="1" dirty="0"/>
              <a:t>Output</a:t>
            </a:r>
            <a:endParaRPr lang="en-US" sz="1600" b="1" dirty="0"/>
          </a:p>
          <a:p>
            <a:endParaRPr lang="en-US" sz="1050" dirty="0"/>
          </a:p>
          <a:p>
            <a:r>
              <a:rPr lang="en-US" sz="1050" dirty="0"/>
              <a:t>12	[(19, 0.3333333333333333)(18, 0.3333333333333333)(80, 0.3333333333333333)]</a:t>
            </a:r>
          </a:p>
          <a:p>
            <a:r>
              <a:rPr lang="en-US" sz="1050" dirty="0"/>
              <a:t>15	[(91, 0.05555555555555555)(19, 0.16666666666666666)(18, 0.4444444444444444)(80, 0.2777777777777778)(12, 0.05555555555555555)]</a:t>
            </a:r>
          </a:p>
          <a:p>
            <a:r>
              <a:rPr lang="en-US" sz="1050" dirty="0"/>
              <a:t>17	[(19, 0.2)(18, 0.4)(80, 0.2)(15, 0.2)]</a:t>
            </a:r>
          </a:p>
          <a:p>
            <a:r>
              <a:rPr lang="en-US" sz="1050" dirty="0"/>
              <a:t>18	[(19, 0.5)(80, 0.25)(15, 0.25)]</a:t>
            </a:r>
          </a:p>
          <a:p>
            <a:r>
              <a:rPr lang="en-US" sz="1050" dirty="0"/>
              <a:t>19	[(18, 0.5714285714285714)(80, 0.2857142857142857)(15, 0.14285714285714285)]</a:t>
            </a:r>
          </a:p>
          <a:p>
            <a:r>
              <a:rPr lang="en-US" sz="1050" dirty="0"/>
              <a:t>80	[(19, 0.3)(18, 0.6)(12, 0.1)]</a:t>
            </a:r>
          </a:p>
          <a:p>
            <a:r>
              <a:rPr lang="en-US" sz="1050" dirty="0"/>
              <a:t>91	[(19, 0.2)(18, 0.2)(80, 0.4)(12, 0.2)]</a:t>
            </a:r>
          </a:p>
        </p:txBody>
      </p:sp>
    </p:spTree>
    <p:extLst>
      <p:ext uri="{BB962C8B-B14F-4D97-AF65-F5344CB8AC3E}">
        <p14:creationId xmlns:p14="http://schemas.microsoft.com/office/powerpoint/2010/main" val="6983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Comparison of 3 approaches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Execution time</a:t>
            </a:r>
          </a:p>
          <a:p>
            <a:pPr lvl="1"/>
            <a:r>
              <a:rPr lang="en-US" dirty="0"/>
              <a:t>Pair: </a:t>
            </a:r>
            <a:r>
              <a:rPr lang="is-IS" dirty="0"/>
              <a:t>31.816069184</a:t>
            </a:r>
            <a:r>
              <a:rPr lang="en-US" dirty="0" smtClean="0"/>
              <a:t> seconds </a:t>
            </a:r>
          </a:p>
          <a:p>
            <a:pPr lvl="1"/>
            <a:r>
              <a:rPr lang="en-US" dirty="0" smtClean="0"/>
              <a:t>Stripe</a:t>
            </a:r>
            <a:r>
              <a:rPr lang="en-US" dirty="0"/>
              <a:t>: </a:t>
            </a:r>
            <a:r>
              <a:rPr lang="hr-HR" dirty="0" smtClean="0"/>
              <a:t>33.154125348 </a:t>
            </a:r>
            <a:r>
              <a:rPr lang="en-US" dirty="0" smtClean="0"/>
              <a:t>seconds </a:t>
            </a:r>
          </a:p>
          <a:p>
            <a:pPr lvl="1"/>
            <a:r>
              <a:rPr lang="en-US" dirty="0" smtClean="0"/>
              <a:t>Hybrid</a:t>
            </a:r>
            <a:r>
              <a:rPr lang="en-US" dirty="0"/>
              <a:t>: </a:t>
            </a:r>
            <a:r>
              <a:rPr lang="is-IS" dirty="0"/>
              <a:t>30.922806180</a:t>
            </a:r>
            <a:r>
              <a:rPr lang="en-US" dirty="0" smtClean="0"/>
              <a:t> seconds</a:t>
            </a:r>
          </a:p>
          <a:p>
            <a:r>
              <a:rPr lang="en-US" dirty="0" smtClean="0"/>
              <a:t>How to measure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shell commands: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	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=$(date +%</a:t>
            </a:r>
            <a:r>
              <a:rPr lang="en-US" dirty="0" err="1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s.%N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# 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Run 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duration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=$(echo "$(date +%</a:t>
            </a:r>
            <a:r>
              <a:rPr lang="en-US" dirty="0" err="1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s.%N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) - $start" | </a:t>
            </a:r>
            <a:r>
              <a:rPr lang="en-US" dirty="0" err="1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bc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Java project - Demo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>
            <a:normAutofit/>
          </a:bodyPr>
          <a:lstStyle/>
          <a:p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Spark Project </a:t>
            </a:r>
            <a:r>
              <a:rPr lang="mr-IN" dirty="0" smtClean="0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Problem Statement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/>
          <a:lstStyle/>
          <a:p>
            <a:r>
              <a:rPr lang="en-US" dirty="0" smtClean="0"/>
              <a:t>Analysis the Apache log file to do the followings:</a:t>
            </a:r>
          </a:p>
          <a:p>
            <a:r>
              <a:rPr lang="en-US" dirty="0" smtClean="0"/>
              <a:t>Required:</a:t>
            </a:r>
          </a:p>
          <a:p>
            <a:pPr lvl="1"/>
            <a:r>
              <a:rPr lang="en-US" dirty="0" smtClean="0"/>
              <a:t>Calculate the average response size for each IP address</a:t>
            </a:r>
          </a:p>
          <a:p>
            <a:r>
              <a:rPr lang="en-US" dirty="0" smtClean="0"/>
              <a:t>Additional:</a:t>
            </a:r>
          </a:p>
          <a:p>
            <a:pPr lvl="1"/>
            <a:r>
              <a:rPr lang="en-US" dirty="0" smtClean="0"/>
              <a:t>Get top 10 days which have the most requests</a:t>
            </a:r>
          </a:p>
          <a:p>
            <a:pPr lvl="1"/>
            <a:r>
              <a:rPr lang="en-US" dirty="0" smtClean="0"/>
              <a:t>Get top 10 requested resources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Spark Project </a:t>
            </a:r>
            <a:r>
              <a:rPr lang="mr-IN" dirty="0" smtClean="0"/>
              <a:t>–</a:t>
            </a:r>
            <a:r>
              <a:rPr lang="vi-VN" dirty="0" smtClean="0"/>
              <a:t> Scala code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object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329399"/>
                </a:solidFill>
                <a:latin typeface="Monaco" charset="0"/>
              </a:rPr>
              <a:t>Main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329399"/>
                </a:solidFill>
                <a:latin typeface="Monaco" charset="0"/>
              </a:rPr>
              <a:t>App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override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def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4C4C4C"/>
                </a:solidFill>
                <a:latin typeface="Monaco" charset="0"/>
              </a:rPr>
              <a:t>main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40067"/>
                </a:solidFill>
                <a:latin typeface="Monaco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: Array[</a:t>
            </a:r>
            <a:r>
              <a:rPr lang="en-US" sz="1050" b="1" i="1" dirty="0">
                <a:solidFill>
                  <a:srgbClr val="329399"/>
                </a:solidFill>
                <a:latin typeface="Monaco" charset="0"/>
              </a:rPr>
              <a:t>String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]) {</a:t>
            </a:r>
            <a:endParaRPr lang="en-US" sz="1050" b="1" dirty="0" smtClean="0">
              <a:solidFill>
                <a:srgbClr val="7F0055"/>
              </a:solidFill>
              <a:latin typeface="Monaco" charset="0"/>
            </a:endParaRPr>
          </a:p>
          <a:p>
            <a:endParaRPr lang="en-US" sz="1050" b="1" dirty="0" smtClean="0">
              <a:solidFill>
                <a:srgbClr val="7F0055"/>
              </a:solidFill>
              <a:latin typeface="Monaco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	...</a:t>
            </a:r>
          </a:p>
          <a:p>
            <a:endParaRPr lang="en-US" sz="1050" b="1" dirty="0" smtClean="0">
              <a:solidFill>
                <a:srgbClr val="7F0055"/>
              </a:solidFill>
              <a:latin typeface="Monaco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val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5E5EFF"/>
                </a:solidFill>
                <a:latin typeface="Monaco" charset="0"/>
              </a:rPr>
              <a:t>logEntries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 err="1">
                <a:solidFill>
                  <a:srgbClr val="5E5EFF"/>
                </a:solidFill>
                <a:latin typeface="Monaco" charset="0"/>
              </a:rPr>
              <a:t>sc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b="1" dirty="0" err="1">
                <a:solidFill>
                  <a:srgbClr val="4C4C4C"/>
                </a:solidFill>
                <a:latin typeface="Monaco" charset="0"/>
              </a:rPr>
              <a:t>textFile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5E5EFF"/>
                </a:solidFill>
                <a:latin typeface="Monaco" charset="0"/>
              </a:rPr>
              <a:t>inputFilePath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.</a:t>
            </a:r>
            <a:r>
              <a:rPr lang="en-US" sz="1050" dirty="0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>
                <a:solidFill>
                  <a:srgbClr val="5E5EFF"/>
                </a:solidFill>
                <a:latin typeface="Monaco" charset="0"/>
              </a:rPr>
              <a:t>logParser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>
                <a:solidFill>
                  <a:srgbClr val="4C4C4C"/>
                </a:solidFill>
                <a:latin typeface="Monaco" charset="0"/>
              </a:rPr>
              <a:t>parse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filter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(_ </a:t>
            </a:r>
            <a:r>
              <a:rPr lang="mr-IN" sz="1050" dirty="0">
                <a:solidFill>
                  <a:srgbClr val="4C4C4C"/>
                </a:solidFill>
                <a:latin typeface="Monaco" charset="0"/>
              </a:rPr>
              <a:t>!=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b="1" dirty="0" err="1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cache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050" b="1" dirty="0">
              <a:solidFill>
                <a:srgbClr val="7F0055"/>
              </a:solidFill>
              <a:latin typeface="Monaco" charset="0"/>
            </a:endParaRPr>
          </a:p>
          <a:p>
            <a:endParaRPr lang="en-US" sz="1050" b="1" dirty="0">
              <a:solidFill>
                <a:srgbClr val="7F0055"/>
              </a:solidFill>
              <a:latin typeface="Monaco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def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4C4C4C"/>
                </a:solidFill>
                <a:latin typeface="Monaco" charset="0"/>
              </a:rPr>
              <a:t>getAverageResponseSize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40067"/>
                </a:solidFill>
                <a:latin typeface="Monaco" charset="0"/>
              </a:rPr>
              <a:t>logEntries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: RDD[</a:t>
            </a:r>
            <a:r>
              <a:rPr lang="en-US" sz="1050" b="1" dirty="0" err="1">
                <a:solidFill>
                  <a:srgbClr val="A22E00"/>
                </a:solidFill>
                <a:latin typeface="Monaco" charset="0"/>
              </a:rPr>
              <a:t>LogEntry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]): Array[(</a:t>
            </a:r>
            <a:r>
              <a:rPr lang="en-US" sz="1050" b="1" i="1" dirty="0">
                <a:solidFill>
                  <a:srgbClr val="329399"/>
                </a:solidFill>
                <a:latin typeface="Monaco" charset="0"/>
              </a:rPr>
              <a:t>String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, Double)] =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u="sng" dirty="0" err="1" smtClean="0">
                <a:solidFill>
                  <a:srgbClr val="640067"/>
                </a:solidFill>
                <a:latin typeface="Monaco" charset="0"/>
              </a:rPr>
              <a:t>logEntries</a:t>
            </a:r>
            <a:endParaRPr lang="en-US" sz="1050" u="sng" dirty="0" smtClean="0">
              <a:solidFill>
                <a:srgbClr val="640067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  		.</a:t>
            </a:r>
            <a:r>
              <a:rPr lang="en-US" sz="1050" dirty="0" smtClean="0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smtClean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=&gt; (</a:t>
            </a:r>
            <a:r>
              <a:rPr lang="en-US" sz="1050" dirty="0" err="1" smtClean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ipAddress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dirty="0" err="1" smtClean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responseSize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))</a:t>
            </a:r>
          </a:p>
          <a:p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groupBy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(_.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_1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sortByKey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=&gt; (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_1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_2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(_.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_2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)))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=&gt; (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_1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average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_2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)))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collect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50" dirty="0">
              <a:solidFill>
                <a:srgbClr val="000000"/>
              </a:solidFill>
              <a:latin typeface="Monaco" charset="0"/>
            </a:endParaRPr>
          </a:p>
          <a:p>
            <a:endParaRPr lang="mr-IN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def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4C4C4C"/>
                </a:solidFill>
                <a:latin typeface="Monaco" charset="0"/>
              </a:rPr>
              <a:t>average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640067"/>
                </a:solidFill>
                <a:latin typeface="Monaco" charset="0"/>
              </a:rPr>
              <a:t>list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en-US" sz="1050" b="1" i="1" dirty="0" err="1">
                <a:solidFill>
                  <a:srgbClr val="329399"/>
                </a:solidFill>
                <a:latin typeface="Monaco" charset="0"/>
              </a:rPr>
              <a:t>Iterable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[Long]): Double =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err="1" smtClean="0">
                <a:solidFill>
                  <a:srgbClr val="640067"/>
                </a:solidFill>
                <a:latin typeface="Monaco" charset="0"/>
              </a:rPr>
              <a:t>list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 smtClean="0">
                <a:solidFill>
                  <a:srgbClr val="4C4C4C"/>
                </a:solidFill>
                <a:latin typeface="Monaco" charset="0"/>
              </a:rPr>
              <a:t>sum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>
                <a:solidFill>
                  <a:srgbClr val="4C4C4C"/>
                </a:solidFill>
                <a:latin typeface="Monaco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err="1">
                <a:solidFill>
                  <a:srgbClr val="640067"/>
                </a:solidFill>
                <a:latin typeface="Monaco" charset="0"/>
              </a:rPr>
              <a:t>list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>
                <a:solidFill>
                  <a:srgbClr val="4C4C4C"/>
                </a:solidFill>
                <a:latin typeface="Monaco" charset="0"/>
              </a:rPr>
              <a:t>size</a:t>
            </a:r>
            <a:endParaRPr lang="en-US" sz="1050" dirty="0">
              <a:solidFill>
                <a:srgbClr val="4C4C4C"/>
              </a:solidFill>
              <a:latin typeface="Monaco" charset="0"/>
            </a:endParaRP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8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Spark Project </a:t>
            </a:r>
            <a:r>
              <a:rPr lang="mr-IN" dirty="0" smtClean="0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Output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/>
          <a:lstStyle/>
          <a:p>
            <a:r>
              <a:rPr lang="en-US" dirty="0" err="1" smtClean="0"/>
              <a:t>Average.out.txt</a:t>
            </a:r>
            <a:r>
              <a:rPr lang="en-US" dirty="0" smtClean="0"/>
              <a:t>: The output file for average response size per IP</a:t>
            </a:r>
          </a:p>
          <a:p>
            <a:r>
              <a:rPr lang="en-US" dirty="0" smtClean="0"/>
              <a:t>Top10VisitedDates.out.txt: The result of top days which has the most requests</a:t>
            </a:r>
          </a:p>
          <a:p>
            <a:r>
              <a:rPr lang="en-US" dirty="0" smtClean="0"/>
              <a:t>Top10RequestedResource.out.txt: The result of top 10 resources (URLs) which are most requested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Spark Project </a:t>
            </a:r>
            <a:r>
              <a:rPr lang="mr-IN" dirty="0" smtClean="0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Demo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08" y="3056509"/>
            <a:ext cx="2615184" cy="1932432"/>
          </a:xfrm>
        </p:spPr>
      </p:pic>
    </p:spTree>
    <p:extLst>
      <p:ext uri="{BB962C8B-B14F-4D97-AF65-F5344CB8AC3E}">
        <p14:creationId xmlns:p14="http://schemas.microsoft.com/office/powerpoint/2010/main" val="10495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3" y="624110"/>
            <a:ext cx="9750969" cy="716175"/>
          </a:xfrm>
        </p:spPr>
        <p:txBody>
          <a:bodyPr/>
          <a:lstStyle/>
          <a:p>
            <a:r>
              <a:rPr lang="vi-VN" dirty="0" smtClean="0"/>
              <a:t>InMapperWordCount -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3" y="1503019"/>
            <a:ext cx="9983245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100" dirty="0">
                <a:solidFill>
                  <a:srgbClr val="646464"/>
                </a:solidFill>
                <a:latin typeface="Monaco" charset="0"/>
              </a:rPr>
              <a:t>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err="1" smtClean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Average -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Text, Text,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300" b="1" dirty="0">
                <a:solidFill>
                  <a:srgbClr val="0000C0"/>
                </a:solidFill>
                <a:latin typeface="Monaco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Text();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3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300" b="1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&lt;= 0)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[0];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300" dirty="0">
                <a:solidFill>
                  <a:srgbClr val="6A3E3E"/>
                </a:solidFill>
                <a:latin typeface="Monaco" charset="0"/>
              </a:rPr>
              <a:t>capacity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- 1];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Integer.</a:t>
            </a:r>
            <a:r>
              <a:rPr lang="en-US" sz="1300" b="1" i="1" dirty="0" err="1">
                <a:solidFill>
                  <a:srgbClr val="000000"/>
                </a:solidFill>
                <a:latin typeface="Monaco" charset="0"/>
              </a:rPr>
              <a:t>parseInt</a:t>
            </a:r>
            <a:r>
              <a:rPr lang="en-US" sz="13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b="1" i="1" dirty="0">
                <a:solidFill>
                  <a:srgbClr val="6A3E3E"/>
                </a:solidFill>
                <a:latin typeface="Monaco" charset="0"/>
              </a:rPr>
              <a:t>capacity</a:t>
            </a:r>
            <a:r>
              <a:rPr lang="en-US" sz="13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dirty="0" err="1">
                <a:solidFill>
                  <a:srgbClr val="0000C0"/>
                </a:solidFill>
                <a:latin typeface="Monaco" charset="0"/>
              </a:rPr>
              <a:t>word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.set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Monaco" charset="0"/>
              </a:rPr>
              <a:t>word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));</a:t>
            </a:r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}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NumberFormatException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ex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{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Average -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	Context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b="1" dirty="0" err="1" smtClean="0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3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3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300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3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mr-IN" sz="1300" dirty="0" err="1">
                <a:solidFill>
                  <a:srgbClr val="6A3E3E"/>
                </a:solidFill>
                <a:latin typeface="Monaco" charset="0"/>
              </a:rPr>
              <a:t>c</a:t>
            </a:r>
            <a:r>
              <a:rPr lang="mr-IN" sz="13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3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++;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 smtClean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((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float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Average -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0x503e4fce.virnxx2.adsl-dhcp.tele.dk	1973.5</a:t>
            </a:r>
          </a:p>
          <a:p>
            <a:r>
              <a:rPr lang="en-US" sz="1100" dirty="0"/>
              <a:t>1-320.cnc.bc.ca	10879.5</a:t>
            </a:r>
          </a:p>
          <a:p>
            <a:r>
              <a:rPr lang="en-US" sz="1100" dirty="0"/>
              <a:t>1-729.cnc.bc.ca	3262.5714285714284</a:t>
            </a:r>
          </a:p>
          <a:p>
            <a:r>
              <a:rPr lang="en-US" sz="1100" dirty="0"/>
              <a:t>10.0.0.153	6383.75</a:t>
            </a:r>
          </a:p>
          <a:p>
            <a:r>
              <a:rPr lang="en-US" sz="1100" dirty="0"/>
              <a:t>12.22.207.235	7368.0</a:t>
            </a:r>
          </a:p>
          <a:p>
            <a:r>
              <a:rPr lang="en-US" sz="1100" dirty="0"/>
              <a:t>128.227.88.79	6815.416666666667</a:t>
            </a:r>
          </a:p>
          <a:p>
            <a:r>
              <a:rPr lang="en-US" sz="1100" dirty="0"/>
              <a:t>142.27.64.35	4488.333333333333</a:t>
            </a:r>
          </a:p>
          <a:p>
            <a:r>
              <a:rPr lang="en-US" sz="1100" dirty="0"/>
              <a:t>145.253.208.9	4349.666666666667</a:t>
            </a:r>
          </a:p>
          <a:p>
            <a:r>
              <a:rPr lang="en-US" sz="1100" dirty="0"/>
              <a:t>1513.cps.virtua.com.br	309.0</a:t>
            </a:r>
          </a:p>
          <a:p>
            <a:r>
              <a:rPr lang="en-US" sz="1100" dirty="0"/>
              <a:t>194.151.73.43	10879.5</a:t>
            </a:r>
          </a:p>
          <a:p>
            <a:r>
              <a:rPr lang="en-US" sz="1100" dirty="0"/>
              <a:t>195.11.231.210	6032.0</a:t>
            </a:r>
          </a:p>
          <a:p>
            <a:r>
              <a:rPr lang="en-US" sz="1100" dirty="0"/>
              <a:t>195.230.181.122	2300.0</a:t>
            </a:r>
          </a:p>
          <a:p>
            <a:r>
              <a:rPr lang="en-US" sz="1100" dirty="0"/>
              <a:t>195.246.13.119	5128.583333333333</a:t>
            </a:r>
          </a:p>
          <a:p>
            <a:r>
              <a:rPr lang="en-US" sz="1100" dirty="0"/>
              <a:t>2-110.cnc.bc.ca	10879.5</a:t>
            </a:r>
          </a:p>
          <a:p>
            <a:r>
              <a:rPr lang="en-US" sz="1100" dirty="0"/>
              <a:t>2-238.cnc.bc.ca	3169.0</a:t>
            </a:r>
          </a:p>
          <a:p>
            <a:r>
              <a:rPr lang="en-US" sz="1100" dirty="0"/>
              <a:t>200-55-104-193.dsl.prima.net.ar	2179.4615384615386</a:t>
            </a:r>
          </a:p>
          <a:p>
            <a:r>
              <a:rPr lang="en-US" sz="1100" dirty="0"/>
              <a:t>200.160.249.68.bmf.com.br	6634.5</a:t>
            </a:r>
          </a:p>
          <a:p>
            <a:r>
              <a:rPr lang="en-US" sz="1100" dirty="0"/>
              <a:t>200.222.33.33	2300.0</a:t>
            </a:r>
          </a:p>
          <a:p>
            <a:r>
              <a:rPr lang="en-US" sz="1100" dirty="0"/>
              <a:t>203.147.138.233	2164.3076923076924</a:t>
            </a:r>
          </a:p>
          <a:p>
            <a:r>
              <a:rPr lang="en-US" sz="1100" dirty="0"/>
              <a:t>206-15-133-153.dialup.ziplink.net	0.0</a:t>
            </a:r>
          </a:p>
          <a:p>
            <a:r>
              <a:rPr lang="en-US" sz="1100" dirty="0"/>
              <a:t>206-15-133-154.dialup.ziplink.net	0.0</a:t>
            </a:r>
          </a:p>
          <a:p>
            <a:r>
              <a:rPr lang="en-US" sz="1100" dirty="0"/>
              <a:t>206-15-133-181.dialup.ziplink.net	0.0</a:t>
            </a:r>
          </a:p>
          <a:p>
            <a:r>
              <a:rPr lang="en-US" sz="1100" dirty="0"/>
              <a:t>207.195.59.160	5404.066666666667</a:t>
            </a:r>
          </a:p>
          <a:p>
            <a:r>
              <a:rPr lang="en-US" sz="1100" dirty="0"/>
              <a:t>208-186-146-13.nrp3.brv.mn.frontiernet.net	1689.0</a:t>
            </a:r>
          </a:p>
          <a:p>
            <a:r>
              <a:rPr lang="en-US" sz="1100" dirty="0"/>
              <a:t>208-38-57-205.ip.cal.radiant.net	3830.3636363636365</a:t>
            </a:r>
          </a:p>
          <a:p>
            <a:r>
              <a:rPr lang="en-US" sz="1100" dirty="0"/>
              <a:t>208.247.148.12	3067.0</a:t>
            </a:r>
          </a:p>
          <a:p>
            <a:r>
              <a:rPr lang="en-US" sz="1100" dirty="0"/>
              <a:t>212.21.228.26	2869.0</a:t>
            </a:r>
          </a:p>
          <a:p>
            <a:r>
              <a:rPr lang="en-US" sz="1100" dirty="0"/>
              <a:t>212.92.37.62	5212.928571428572</a:t>
            </a:r>
          </a:p>
          <a:p>
            <a:r>
              <a:rPr lang="en-US" sz="1100" dirty="0"/>
              <a:t>213.181.81.4	7649.0</a:t>
            </a:r>
          </a:p>
          <a:p>
            <a:r>
              <a:rPr lang="en-US" sz="1100" dirty="0"/>
              <a:t>216-160-111-121.tukw.qwest.net	2317.5 </a:t>
            </a:r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InMapperAverage -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Pair&lt;Integer, Integer&gt;&gt;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Pair&lt;Integer, Integer&gt;&gt;();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String[]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1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		if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1)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[0];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responseSize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- 1];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 err="1" smtClean="0">
                <a:solidFill>
                  <a:srgbClr val="000000"/>
                </a:solidFill>
                <a:latin typeface="Monaco" charset="0"/>
              </a:rPr>
              <a:t>Integer.</a:t>
            </a:r>
            <a:r>
              <a:rPr lang="en-US" sz="11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parseInt</a:t>
            </a:r>
            <a:r>
              <a:rPr lang="en-US" sz="11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responseSize</a:t>
            </a:r>
            <a:r>
              <a:rPr lang="en-US" sz="11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);</a:t>
            </a:r>
            <a:endParaRPr lang="en-US" sz="1100" b="1" i="1" dirty="0">
              <a:solidFill>
                <a:srgbClr val="000000"/>
              </a:solidFill>
              <a:highlight>
                <a:srgbClr val="D4D4D4"/>
              </a:highlight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Pair&lt;Integer, Integer&gt;(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1));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Pair&lt;Integer,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Pair&lt;Integer, Integer&gt;(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()+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()+1));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NumberFormatException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ex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(Entry&lt;String, Pair&lt;Integer, Integer&gt;&gt;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Pair&lt;Integer,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InMapperAverage </a:t>
            </a:r>
            <a:r>
              <a:rPr lang="mr-IN" dirty="0" smtClean="0"/>
              <a:t>–</a:t>
            </a:r>
            <a:r>
              <a:rPr lang="vi-VN" dirty="0" smtClean="0"/>
              <a:t>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100" dirty="0">
                <a:solidFill>
                  <a:srgbClr val="646464"/>
                </a:solidFill>
                <a:latin typeface="Monaco" charset="0"/>
              </a:rPr>
              <a:t>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InMapperAverage </a:t>
            </a:r>
            <a:r>
              <a:rPr lang="mr-IN" dirty="0" smtClean="0"/>
              <a:t>–</a:t>
            </a:r>
            <a:r>
              <a:rPr lang="vi-VN" dirty="0" smtClean="0"/>
              <a:t>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0x503e4fce.virnxx2.adsl-dhcp.tele.dk	1973.5</a:t>
            </a:r>
          </a:p>
          <a:p>
            <a:r>
              <a:rPr lang="en-US" sz="1100" dirty="0"/>
              <a:t>1-320.cnc.bc.ca	10879.5</a:t>
            </a:r>
          </a:p>
          <a:p>
            <a:r>
              <a:rPr lang="en-US" sz="1100" dirty="0"/>
              <a:t>1-729.cnc.bc.ca	3262.5714285714284</a:t>
            </a:r>
          </a:p>
          <a:p>
            <a:r>
              <a:rPr lang="en-US" sz="1100" dirty="0"/>
              <a:t>10.0.0.153	6383.75</a:t>
            </a:r>
          </a:p>
          <a:p>
            <a:r>
              <a:rPr lang="en-US" sz="1100" dirty="0"/>
              <a:t>12.22.207.235	7368.0</a:t>
            </a:r>
          </a:p>
          <a:p>
            <a:r>
              <a:rPr lang="en-US" sz="1100" dirty="0"/>
              <a:t>128.227.88.79	6815.416666666667</a:t>
            </a:r>
          </a:p>
          <a:p>
            <a:r>
              <a:rPr lang="en-US" sz="1100" dirty="0"/>
              <a:t>142.27.64.35	4488.333333333333</a:t>
            </a:r>
          </a:p>
          <a:p>
            <a:r>
              <a:rPr lang="en-US" sz="1100" dirty="0"/>
              <a:t>145.253.208.9	4349.666666666667</a:t>
            </a:r>
          </a:p>
          <a:p>
            <a:r>
              <a:rPr lang="en-US" sz="1100" dirty="0"/>
              <a:t>1513.cps.virtua.com.br	309.0</a:t>
            </a:r>
          </a:p>
          <a:p>
            <a:r>
              <a:rPr lang="en-US" sz="1100" dirty="0"/>
              <a:t>194.151.73.43	10879.5</a:t>
            </a:r>
          </a:p>
          <a:p>
            <a:r>
              <a:rPr lang="en-US" sz="1100" dirty="0"/>
              <a:t>195.11.231.210	6032.0</a:t>
            </a:r>
          </a:p>
          <a:p>
            <a:r>
              <a:rPr lang="en-US" sz="1100" dirty="0"/>
              <a:t>195.230.181.122	2300.0</a:t>
            </a:r>
          </a:p>
          <a:p>
            <a:r>
              <a:rPr lang="en-US" sz="1100" dirty="0"/>
              <a:t>195.246.13.119	5128.583333333333</a:t>
            </a:r>
          </a:p>
          <a:p>
            <a:r>
              <a:rPr lang="en-US" sz="1100" dirty="0"/>
              <a:t>2-110.cnc.bc.ca	10879.5</a:t>
            </a:r>
          </a:p>
          <a:p>
            <a:r>
              <a:rPr lang="en-US" sz="1100" dirty="0"/>
              <a:t>2-238.cnc.bc.ca	3169.0</a:t>
            </a:r>
          </a:p>
          <a:p>
            <a:r>
              <a:rPr lang="en-US" sz="1100" dirty="0"/>
              <a:t>200-55-104-193.dsl.prima.net.ar	2179.4615384615386</a:t>
            </a:r>
          </a:p>
          <a:p>
            <a:r>
              <a:rPr lang="en-US" sz="1100" dirty="0"/>
              <a:t>200.160.249.68.bmf.com.br	6634.5</a:t>
            </a:r>
          </a:p>
          <a:p>
            <a:r>
              <a:rPr lang="en-US" sz="1100" dirty="0"/>
              <a:t>200.222.33.33	2300.0</a:t>
            </a:r>
          </a:p>
          <a:p>
            <a:r>
              <a:rPr lang="en-US" sz="1100" dirty="0"/>
              <a:t>203.147.138.233	2164.3076923076924</a:t>
            </a:r>
          </a:p>
          <a:p>
            <a:r>
              <a:rPr lang="en-US" sz="1100" dirty="0"/>
              <a:t>206-15-133-153.dialup.ziplink.net	0.0</a:t>
            </a:r>
          </a:p>
          <a:p>
            <a:r>
              <a:rPr lang="en-US" sz="1100" dirty="0"/>
              <a:t>206-15-133-154.dialup.ziplink.net	0.0</a:t>
            </a:r>
          </a:p>
          <a:p>
            <a:r>
              <a:rPr lang="en-US" sz="1100" dirty="0"/>
              <a:t>206-15-133-181.dialup.ziplink.net	0.0</a:t>
            </a:r>
          </a:p>
          <a:p>
            <a:r>
              <a:rPr lang="en-US" sz="1100" dirty="0"/>
              <a:t>207.195.59.160	5404.066666666667</a:t>
            </a:r>
          </a:p>
          <a:p>
            <a:r>
              <a:rPr lang="en-US" sz="1100" dirty="0"/>
              <a:t>208-186-146-13.nrp3.brv.mn.frontiernet.net	1689.0</a:t>
            </a:r>
          </a:p>
          <a:p>
            <a:r>
              <a:rPr lang="en-US" sz="1100" dirty="0"/>
              <a:t>208-38-57-205.ip.cal.radiant.net	3830.3636363636365</a:t>
            </a:r>
          </a:p>
          <a:p>
            <a:r>
              <a:rPr lang="en-US" sz="1100" dirty="0"/>
              <a:t>208.247.148.12	3067.0</a:t>
            </a:r>
          </a:p>
          <a:p>
            <a:r>
              <a:rPr lang="en-US" sz="1100" dirty="0"/>
              <a:t>212.21.228.26	2869.0</a:t>
            </a:r>
          </a:p>
          <a:p>
            <a:r>
              <a:rPr lang="en-US" sz="1100" dirty="0"/>
              <a:t>212.92.37.62	5212.928571428572</a:t>
            </a:r>
          </a:p>
          <a:p>
            <a:r>
              <a:rPr lang="en-US" sz="1100" dirty="0"/>
              <a:t>213.181.81.4	7649.0</a:t>
            </a:r>
          </a:p>
          <a:p>
            <a:r>
              <a:rPr lang="en-US" sz="1100" dirty="0"/>
              <a:t>216-160-111-121.tukw.qwest.net	2317.5</a:t>
            </a:r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595</TotalTime>
  <Words>506</Words>
  <Application>Microsoft Macintosh PowerPoint</Application>
  <PresentationFormat>Widescreen</PresentationFormat>
  <Paragraphs>633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Century Gothic</vt:lpstr>
      <vt:lpstr>Mangal</vt:lpstr>
      <vt:lpstr>Monaco</vt:lpstr>
      <vt:lpstr>Tahoma</vt:lpstr>
      <vt:lpstr>Times New Roman</vt:lpstr>
      <vt:lpstr>Wingdings 3</vt:lpstr>
      <vt:lpstr>Arial</vt:lpstr>
      <vt:lpstr>Wisp</vt:lpstr>
      <vt:lpstr>BigData Project</vt:lpstr>
      <vt:lpstr>InMapperWordCount - Mapper</vt:lpstr>
      <vt:lpstr>InMapperWordCount - Reducer</vt:lpstr>
      <vt:lpstr>Average - Mapper</vt:lpstr>
      <vt:lpstr>Average - Reducer</vt:lpstr>
      <vt:lpstr>Average - Output</vt:lpstr>
      <vt:lpstr>InMapperAverage - Mapper</vt:lpstr>
      <vt:lpstr>InMapperAverage – Reducer</vt:lpstr>
      <vt:lpstr>InMapperAverage – Output</vt:lpstr>
      <vt:lpstr>Pair Approach – Pseudo code</vt:lpstr>
      <vt:lpstr>Pair Approach – Mapper</vt:lpstr>
      <vt:lpstr>Pair Approach – Reducer</vt:lpstr>
      <vt:lpstr>Pair Approach – Input &amp; Output</vt:lpstr>
      <vt:lpstr>Stripe Approach – Pseudo code</vt:lpstr>
      <vt:lpstr>Stripe Approach – Mapper(1)</vt:lpstr>
      <vt:lpstr>Stripe Approach – Mapper(2)</vt:lpstr>
      <vt:lpstr>Stripe Approach – Reducer</vt:lpstr>
      <vt:lpstr>Stripe Approach – Input &amp; Output</vt:lpstr>
      <vt:lpstr>Hybrid Approach – Pseudo code</vt:lpstr>
      <vt:lpstr>Hybrid Approach – Mapper</vt:lpstr>
      <vt:lpstr>Hybrid Approach – Reducer(1)</vt:lpstr>
      <vt:lpstr>Hybrid Approach – Reducer(2)</vt:lpstr>
      <vt:lpstr>Hybrid Approach – Input &amp; Output</vt:lpstr>
      <vt:lpstr>Comparison of 3 approaches</vt:lpstr>
      <vt:lpstr>Java project - Demo</vt:lpstr>
      <vt:lpstr>Spark Project – Problem Statement</vt:lpstr>
      <vt:lpstr>Spark Project – Scala code</vt:lpstr>
      <vt:lpstr>Spark Project – Output</vt:lpstr>
      <vt:lpstr>Spark Project –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Project</dc:title>
  <dc:creator>Microsoft Office User</dc:creator>
  <cp:lastModifiedBy>Microsoft Office User</cp:lastModifiedBy>
  <cp:revision>374</cp:revision>
  <dcterms:created xsi:type="dcterms:W3CDTF">2018-02-05T06:01:15Z</dcterms:created>
  <dcterms:modified xsi:type="dcterms:W3CDTF">2018-02-06T16:05:10Z</dcterms:modified>
</cp:coreProperties>
</file>