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65"/>
  </p:notesMasterIdLst>
  <p:sldIdLst>
    <p:sldId id="256" r:id="rId3"/>
    <p:sldId id="330" r:id="rId4"/>
    <p:sldId id="259" r:id="rId5"/>
    <p:sldId id="269" r:id="rId6"/>
    <p:sldId id="270" r:id="rId7"/>
    <p:sldId id="271" r:id="rId8"/>
    <p:sldId id="272" r:id="rId9"/>
    <p:sldId id="273" r:id="rId10"/>
    <p:sldId id="317" r:id="rId11"/>
    <p:sldId id="318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321" r:id="rId20"/>
    <p:sldId id="322" r:id="rId21"/>
    <p:sldId id="281" r:id="rId22"/>
    <p:sldId id="323" r:id="rId23"/>
    <p:sldId id="324" r:id="rId24"/>
    <p:sldId id="282" r:id="rId25"/>
    <p:sldId id="325" r:id="rId26"/>
    <p:sldId id="326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27" r:id="rId42"/>
    <p:sldId id="328" r:id="rId43"/>
    <p:sldId id="329" r:id="rId44"/>
    <p:sldId id="297" r:id="rId45"/>
    <p:sldId id="298" r:id="rId46"/>
    <p:sldId id="299" r:id="rId47"/>
    <p:sldId id="300" r:id="rId48"/>
    <p:sldId id="301" r:id="rId49"/>
    <p:sldId id="320" r:id="rId50"/>
    <p:sldId id="302" r:id="rId51"/>
    <p:sldId id="303" r:id="rId52"/>
    <p:sldId id="304" r:id="rId53"/>
    <p:sldId id="305" r:id="rId54"/>
    <p:sldId id="306" r:id="rId55"/>
    <p:sldId id="307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04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5AA8-F643-41D1-BB46-DE7316ED1B15}" type="datetimeFigureOut">
              <a:rPr lang="en-US" smtClean="0"/>
              <a:t>17/06/2019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C6CA2-FD85-48A6-A878-59B5A4E2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cha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endParaRPr lang="en-US" baseline="0" dirty="0" smtClean="0"/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v1v2v3…vk-1vk: v1, v2, v3,…, vk-1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hậu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v1, v2, v3,…, vk-1.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hậu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 T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C6CA2-FD85-48A6-A878-59B5A4E23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=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(x)=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(x)</a:t>
            </a:r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cây</a:t>
            </a:r>
            <a:r>
              <a:rPr lang="en-US" baseline="0" dirty="0" smtClean="0"/>
              <a:t>/n</a:t>
            </a:r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(IP):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endParaRPr lang="en-US" baseline="0" dirty="0" smtClean="0"/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(EP):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C6CA2-FD85-48A6-A878-59B5A4E23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C6CA2-FD85-48A6-A878-59B5A4E23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+1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C6CA2-FD85-48A6-A878-59B5A4E23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C26D-97BB-47D7-A4D1-29D927DBF6C8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04CB-72C9-4574-9F18-DBA7BDBD2F32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243B-B600-4827-A12D-A45B68CC08AC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551E434-01D7-4985-BCC7-BA915ACE24B1}" type="datetime1">
              <a:rPr lang="en-US" smtClean="0"/>
              <a:t>17/06/2019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4688"/>
            <a:ext cx="8229600" cy="432511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12D2-C4F6-4C6E-8D78-350FE6CFB202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6B0B-0084-4116-842C-3ADA6D862A61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A25B-4402-4B2C-876E-CCCFC5551C59}" type="datetime1">
              <a:rPr lang="en-US" smtClean="0"/>
              <a:t>17/06/2019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34A9A2-D4BB-477F-A1F6-AA0E51C21587}" type="datetime1">
              <a:rPr lang="en-US" smtClean="0"/>
              <a:t>17/06/2019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AC4CD4F-68ED-4E15-8A3C-0250D168F080}" type="datetime1">
              <a:rPr lang="en-US" smtClean="0"/>
              <a:t>17/06/2019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307B-1077-4955-9196-7716E1B50F70}" type="datetime1">
              <a:rPr lang="en-US" smtClean="0"/>
              <a:t>17/06/2019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405-5A52-4984-9492-F683F330F0D8}" type="datetime1">
              <a:rPr lang="en-US" smtClean="0"/>
              <a:t>17/06/2019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1A66-E6F9-4DFF-BFCB-6BCF144E715C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A72D-9CDB-4743-ACE7-182185ECF35C}" type="datetime1">
              <a:rPr lang="en-US" smtClean="0"/>
              <a:t>17/06/2019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8308-92C4-4EDA-B1A2-5E030A246B65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B456-08B3-48E9-9811-65E5929A3ADE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C9C-1779-49DC-AB26-9461DF072CC3}" type="datetime1">
              <a:rPr lang="en-US" smtClean="0"/>
              <a:t>17/06/2019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02DD-83D6-4CAA-9BF5-19B2D24B6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78F7-6564-4769-A139-726DB1846E5C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6684-B752-445D-B510-09DD4C274464}" type="datetime1">
              <a:rPr lang="en-US" smtClean="0"/>
              <a:t>17/06/2019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0D04-8D7F-4A34-AE37-D4723427A5B9}" type="datetime1">
              <a:rPr lang="en-US" smtClean="0"/>
              <a:t>17/06/2019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0D16-429E-4C1E-B7FC-D3D3B6C32E4D}" type="datetime1">
              <a:rPr lang="en-US" smtClean="0"/>
              <a:t>17/06/2019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15C0-A38B-4E24-A2BB-EF8CE5EABDA2}" type="datetime1">
              <a:rPr lang="en-US" smtClean="0"/>
              <a:t>17/06/2019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1861-89D1-439A-88A9-B7EF7D132C75}" type="datetime1">
              <a:rPr lang="en-US" smtClean="0"/>
              <a:t>17/06/2019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4B7E-AFD6-4FDF-AC48-5BE0F4ED96A7}" type="datetime1">
              <a:rPr lang="en-US" smtClean="0"/>
              <a:t>17/06/2019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1FDB-5241-4738-B082-C4C2539671A0}" type="datetime1">
              <a:rPr lang="en-US" smtClean="0"/>
              <a:t>17/06/2019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1CDF-9DA1-4D44-A22F-A8881224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E081887-A3F9-4300-89C9-8F4C136DCF76}" type="datetime1">
              <a:rPr lang="en-US" smtClean="0"/>
              <a:t>17/06/2019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23102DD-83D6-4CAA-9BF5-19B2D24B6F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Times New Roman" pitchFamily="18" charset="0"/>
          <a:ea typeface="+mn-ea"/>
          <a:cs typeface="Times New Roman" pitchFamily="18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490913"/>
          </a:xfrm>
        </p:spPr>
        <p:txBody>
          <a:bodyPr>
            <a:prstTxWarp prst="textTriangle">
              <a:avLst/>
            </a:prstTxWarp>
          </a:bodyPr>
          <a:lstStyle/>
          <a:p>
            <a:pPr algn="ctr"/>
            <a:r>
              <a:rPr lang="en-US" dirty="0" smtClean="0"/>
              <a:t>CẤU TRÚC DỮ LIỆU </a:t>
            </a:r>
            <a:br>
              <a:rPr lang="en-US" dirty="0" smtClean="0"/>
            </a:br>
            <a:r>
              <a:rPr lang="en-US" dirty="0" smtClean="0"/>
              <a:t>VÀ</a:t>
            </a:r>
            <a:br>
              <a:rPr lang="en-US" dirty="0" smtClean="0"/>
            </a:br>
            <a:r>
              <a:rPr lang="en-US" dirty="0" smtClean="0"/>
              <a:t>GIẢI THUẬT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38600"/>
            <a:ext cx="8686800" cy="17526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tín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: 4 (3+1)</a:t>
            </a:r>
          </a:p>
          <a:p>
            <a:r>
              <a:rPr lang="en-US" sz="3200" dirty="0" smtClean="0"/>
              <a:t>GV: </a:t>
            </a:r>
            <a:r>
              <a:rPr lang="en-US" sz="3200" dirty="0" err="1" smtClean="0"/>
              <a:t>Võ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Diễm</a:t>
            </a:r>
            <a:r>
              <a:rPr lang="en-US" sz="3200" dirty="0" smtClean="0"/>
              <a:t> </a:t>
            </a:r>
            <a:r>
              <a:rPr lang="en-US" sz="3200" dirty="0" err="1" smtClean="0"/>
              <a:t>Hương</a:t>
            </a:r>
            <a:endParaRPr lang="en-US" sz="3200" dirty="0" smtClean="0"/>
          </a:p>
          <a:p>
            <a:r>
              <a:rPr lang="en-US" sz="3200" dirty="0" err="1"/>
              <a:t>Giáo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: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CTDL </a:t>
            </a:r>
            <a:r>
              <a:rPr lang="en-US" sz="3200" dirty="0" err="1"/>
              <a:t>và</a:t>
            </a:r>
            <a:r>
              <a:rPr lang="en-US" sz="3200" dirty="0"/>
              <a:t> GT – </a:t>
            </a:r>
            <a:r>
              <a:rPr lang="en-US" sz="3200" dirty="0" smtClean="0"/>
              <a:t>T.S </a:t>
            </a:r>
            <a:r>
              <a:rPr lang="en-US" sz="3200" dirty="0" err="1"/>
              <a:t>Trần</a:t>
            </a:r>
            <a:r>
              <a:rPr lang="en-US" sz="3200" dirty="0"/>
              <a:t> </a:t>
            </a:r>
            <a:r>
              <a:rPr lang="en-US" sz="3200" dirty="0" err="1"/>
              <a:t>Hạnh</a:t>
            </a:r>
            <a:r>
              <a:rPr lang="en-US" sz="3200" dirty="0"/>
              <a:t> </a:t>
            </a:r>
            <a:r>
              <a:rPr lang="en-US" sz="3200" dirty="0" err="1"/>
              <a:t>Nhi</a:t>
            </a:r>
            <a:r>
              <a:rPr lang="en-US" sz="3200" dirty="0"/>
              <a:t>, </a:t>
            </a:r>
            <a:r>
              <a:rPr lang="en-US" sz="3200" dirty="0" smtClean="0"/>
              <a:t>T.S </a:t>
            </a:r>
            <a:r>
              <a:rPr lang="en-US" sz="3200" dirty="0" err="1"/>
              <a:t>Dương</a:t>
            </a:r>
            <a:r>
              <a:rPr lang="en-US" sz="3200" dirty="0"/>
              <a:t> </a:t>
            </a:r>
            <a:r>
              <a:rPr lang="en-US" sz="3200" dirty="0" err="1"/>
              <a:t>Anh</a:t>
            </a:r>
            <a:r>
              <a:rPr lang="en-US" sz="3200" dirty="0"/>
              <a:t> </a:t>
            </a:r>
            <a:r>
              <a:rPr lang="en-US" sz="3200" dirty="0" err="1"/>
              <a:t>Đức</a:t>
            </a:r>
            <a:r>
              <a:rPr lang="en-US" sz="3200" dirty="0"/>
              <a:t> – ĐH KHTN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endParaRPr lang="en-US" b="1" dirty="0" smtClean="0"/>
          </a:p>
          <a:p>
            <a:pPr marL="109728" indent="0">
              <a:buNone/>
            </a:pPr>
            <a:r>
              <a:rPr lang="en-US" dirty="0" smtClean="0"/>
              <a:t>Cho 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/>
              <a:t>a) 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i="1" dirty="0" smtClean="0"/>
              <a:t>k-</a:t>
            </a:r>
            <a:r>
              <a:rPr lang="en-US" i="1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k con.</a:t>
            </a:r>
          </a:p>
          <a:p>
            <a:pPr marL="109728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i="1" dirty="0" smtClean="0"/>
              <a:t>2-phân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cây</a:t>
            </a:r>
            <a:r>
              <a:rPr lang="en-US" i="1" dirty="0" smtClean="0"/>
              <a:t> </a:t>
            </a:r>
            <a:r>
              <a:rPr lang="en-US" i="1" dirty="0" err="1" smtClean="0"/>
              <a:t>nhị</a:t>
            </a:r>
            <a:r>
              <a:rPr lang="en-US" i="1" dirty="0" smtClean="0"/>
              <a:t> </a:t>
            </a:r>
            <a:r>
              <a:rPr lang="en-US" i="1" dirty="0" err="1" smtClean="0"/>
              <a:t>phân</a:t>
            </a:r>
            <a:endParaRPr lang="en-US" i="1" dirty="0" smtClean="0"/>
          </a:p>
          <a:p>
            <a:pPr marL="109728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i="1" dirty="0" smtClean="0"/>
              <a:t>k-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i="1" dirty="0" err="1" smtClean="0"/>
              <a:t>đủ</a:t>
            </a:r>
            <a:r>
              <a:rPr lang="en-US" i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k con.</a:t>
            </a:r>
          </a:p>
          <a:p>
            <a:pPr marL="109728" indent="0">
              <a:buNone/>
            </a:pPr>
            <a:r>
              <a:rPr lang="en-US" dirty="0" smtClean="0"/>
              <a:t>d)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i="1" dirty="0" smtClean="0"/>
              <a:t>k-</a:t>
            </a:r>
            <a:r>
              <a:rPr lang="en-US" i="1" dirty="0" err="1" smtClean="0"/>
              <a:t>phân</a:t>
            </a:r>
            <a:r>
              <a:rPr lang="en-US" i="1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i="1" dirty="0" smtClean="0"/>
              <a:t>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err="1" smtClean="0"/>
              <a:t>cân</a:t>
            </a:r>
            <a:r>
              <a:rPr lang="en-US" i="1" dirty="0" smtClean="0"/>
              <a:t> </a:t>
            </a:r>
            <a:r>
              <a:rPr lang="en-US" i="1" dirty="0" err="1" smtClean="0"/>
              <a:t>bằng</a:t>
            </a:r>
            <a:r>
              <a:rPr lang="en-US" i="1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h </a:t>
            </a:r>
            <a:r>
              <a:rPr lang="en-US" dirty="0" err="1" smtClean="0"/>
              <a:t>hoặc</a:t>
            </a:r>
            <a:r>
              <a:rPr lang="en-US" dirty="0" smtClean="0"/>
              <a:t> h-1.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II- CÂY NHỊ PHÂN </a:t>
            </a:r>
            <a:br>
              <a:rPr lang="en-US" dirty="0"/>
            </a:br>
            <a:r>
              <a:rPr lang="en-US" dirty="0"/>
              <a:t>(Binary Tree)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47088"/>
            <a:ext cx="8229600" cy="4325112"/>
          </a:xfrm>
        </p:spPr>
        <p:txBody>
          <a:bodyPr/>
          <a:lstStyle/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endParaRPr lang="en-US" dirty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/>
              <a:t>cây</a:t>
            </a:r>
            <a:endParaRPr lang="en-US" dirty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Định nghĩa: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  <a:noFill/>
          <a:ln/>
        </p:spPr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2 </a:t>
            </a:r>
            <a:r>
              <a:rPr lang="en-US" dirty="0" err="1"/>
              <a:t>cây</a:t>
            </a:r>
            <a:r>
              <a:rPr lang="en-US" dirty="0"/>
              <a:t> con: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/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4000500"/>
            <a:ext cx="1927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971925"/>
            <a:ext cx="13081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2 -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70888"/>
            <a:ext cx="3276600" cy="4325112"/>
          </a:xfrm>
          <a:noFill/>
          <a:ln/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i≤2</a:t>
            </a:r>
            <a:r>
              <a:rPr lang="en-US" baseline="30000" dirty="0"/>
              <a:t>i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≤2</a:t>
            </a:r>
            <a:r>
              <a:rPr lang="en-US" baseline="30000" dirty="0"/>
              <a:t>h-1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h≥</a:t>
            </a:r>
            <a:r>
              <a:rPr lang="en-US" dirty="0" smtClean="0"/>
              <a:t>log2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≤2</a:t>
            </a:r>
            <a:r>
              <a:rPr lang="en-US" baseline="30000" dirty="0"/>
              <a:t>h</a:t>
            </a:r>
            <a:r>
              <a:rPr lang="en-US" dirty="0"/>
              <a:t>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96084"/>
            <a:ext cx="4634248" cy="329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5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267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en-US" dirty="0" err="1"/>
              <a:t>pLeft</a:t>
            </a:r>
            <a:r>
              <a:rPr lang="en-US" dirty="0"/>
              <a:t>, </a:t>
            </a:r>
            <a:r>
              <a:rPr lang="en-US" dirty="0" err="1"/>
              <a:t>pRight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508250"/>
            <a:ext cx="2720975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657600" y="2727325"/>
            <a:ext cx="1281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pLeft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340600" y="2727325"/>
            <a:ext cx="147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pRight</a:t>
            </a:r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9812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886200" y="5410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pLeft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7818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Verdana" pitchFamily="34" charset="0"/>
              </a:rPr>
              <a:t>pRight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683000" y="2727325"/>
            <a:ext cx="1281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Verdana" pitchFamily="34" charset="0"/>
              </a:rPr>
              <a:t>pLeft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366000" y="2727325"/>
            <a:ext cx="147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chemeClr val="tx2"/>
                </a:solidFill>
                <a:latin typeface="Verdana" pitchFamily="34" charset="0"/>
              </a:rPr>
              <a:t>pRight</a:t>
            </a:r>
            <a:endParaRPr lang="en-US" sz="20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886200" y="5410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Verdana" pitchFamily="34" charset="0"/>
              </a:rPr>
              <a:t>pLeft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781800" y="5410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latin typeface="Verdana" pitchFamily="34" charset="0"/>
              </a:rPr>
              <a:t>pRight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94688"/>
            <a:ext cx="8229600" cy="43251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nút</a:t>
            </a:r>
            <a:endParaRPr lang="en-US" dirty="0"/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endParaRPr lang="en-US" dirty="0"/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endParaRPr lang="en-US" dirty="0"/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C: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 err="1"/>
              <a:t>typedef</a:t>
            </a: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		</a:t>
            </a:r>
            <a:r>
              <a:rPr lang="en-US" dirty="0" err="1" smtClean="0"/>
              <a:t>tagNode</a:t>
            </a:r>
            <a:endParaRPr lang="en-US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{	Data	Key;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/>
              <a:t>	</a:t>
            </a:r>
            <a:r>
              <a:rPr lang="en-US" dirty="0" err="1"/>
              <a:t>tagNode</a:t>
            </a:r>
            <a:r>
              <a:rPr lang="en-US" dirty="0"/>
              <a:t>	*</a:t>
            </a:r>
            <a:r>
              <a:rPr lang="en-US" dirty="0" err="1"/>
              <a:t>pLeft</a:t>
            </a:r>
            <a:r>
              <a:rPr lang="en-US" dirty="0"/>
              <a:t>, *</a:t>
            </a:r>
            <a:r>
              <a:rPr lang="en-US" dirty="0" err="1"/>
              <a:t>pRight</a:t>
            </a:r>
            <a:r>
              <a:rPr lang="en-US" dirty="0"/>
              <a:t>;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}</a:t>
            </a:r>
            <a:r>
              <a:rPr lang="en-US" dirty="0" smtClean="0"/>
              <a:t>TNODE;</a:t>
            </a:r>
            <a:endParaRPr lang="en-US" dirty="0"/>
          </a:p>
          <a:p>
            <a:pPr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 err="1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TNODE </a:t>
            </a:r>
            <a:r>
              <a:rPr lang="en-US" dirty="0">
                <a:solidFill>
                  <a:srgbClr val="FF0000"/>
                </a:solidFill>
              </a:rPr>
              <a:t>	*TREE;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endParaRPr lang="en-US" dirty="0">
              <a:solidFill>
                <a:schemeClr val="hlink"/>
              </a:solidFill>
            </a:endParaRP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(Node – Left – Right)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(Left – Node – Right)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(Left – Right – Node)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Duyệt theo thứ tự trước (Node – Left – Right)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dirty="0"/>
              <a:t>void	NLR (TREE Root)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If (Root != NULL)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Xử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lý</a:t>
            </a:r>
            <a:r>
              <a:rPr lang="en-US" sz="2800" dirty="0">
                <a:solidFill>
                  <a:srgbClr val="FF0000"/>
                </a:solidFill>
              </a:rPr>
              <a:t> Root&gt;</a:t>
            </a:r>
          </a:p>
          <a:p>
            <a:pPr lvl="2"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NLR(Root -&gt;</a:t>
            </a:r>
            <a:r>
              <a:rPr lang="en-US" sz="2800" dirty="0" err="1">
                <a:solidFill>
                  <a:schemeClr val="tx1"/>
                </a:solidFill>
              </a:rPr>
              <a:t>pLeft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NLR(Root -&gt;</a:t>
            </a:r>
            <a:r>
              <a:rPr lang="en-US" sz="2800" dirty="0" err="1">
                <a:solidFill>
                  <a:schemeClr val="tx1"/>
                </a:solidFill>
              </a:rPr>
              <a:t>pRight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5812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9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772399" cy="569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0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vi-VN" b="1" dirty="0" smtClean="0"/>
              <a:t>TỔNG QUAN VỀ GIẢI THUẬT VÀ CẤU TRÚC DỮ LIỆU</a:t>
            </a:r>
            <a:r>
              <a:rPr lang="en-US" b="1" dirty="0" smtClean="0"/>
              <a:t> (5)</a:t>
            </a:r>
          </a:p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vi-VN" b="1" dirty="0"/>
              <a:t>TÌM KIẾM VÀ SẮP </a:t>
            </a:r>
            <a:r>
              <a:rPr lang="vi-VN" b="1" dirty="0" smtClean="0"/>
              <a:t>XẾP</a:t>
            </a:r>
            <a:r>
              <a:rPr lang="en-US" b="1" dirty="0" smtClean="0"/>
              <a:t> (12</a:t>
            </a:r>
            <a:r>
              <a:rPr lang="en-US" dirty="0" smtClean="0"/>
              <a:t>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3: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ĐỘNG (12)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Chương 4: </a:t>
            </a:r>
            <a:r>
              <a:rPr lang="en-US" b="1" dirty="0"/>
              <a:t>HÀNG ĐỢI VÀ </a:t>
            </a:r>
            <a:r>
              <a:rPr lang="en-US" b="1" dirty="0" smtClean="0"/>
              <a:t>MẢNG BĂM (</a:t>
            </a:r>
            <a:r>
              <a:rPr lang="en-US" b="1" dirty="0"/>
              <a:t>6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Chương 5: </a:t>
            </a:r>
            <a:r>
              <a:rPr lang="en-US" b="1" dirty="0">
                <a:solidFill>
                  <a:srgbClr val="FF0000"/>
                </a:solidFill>
              </a:rPr>
              <a:t>CÂY NHỊ </a:t>
            </a:r>
            <a:r>
              <a:rPr lang="en-US" b="1" dirty="0" smtClean="0">
                <a:solidFill>
                  <a:srgbClr val="FF0000"/>
                </a:solidFill>
              </a:rPr>
              <a:t>PHÂN (10)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Duyệt theo thứ tự giữa (Left – Node – Right)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void	LNR (TREE Root)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/>
              <a:t>If (Root != NULL)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/>
              <a:t>LNR(Root -&gt;</a:t>
            </a:r>
            <a:r>
              <a:rPr lang="en-US" sz="2800" dirty="0" err="1"/>
              <a:t>pLeft</a:t>
            </a:r>
            <a:r>
              <a:rPr lang="en-US" sz="2800" dirty="0"/>
              <a:t>);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Xử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lý</a:t>
            </a:r>
            <a:r>
              <a:rPr lang="en-US" sz="2800" dirty="0">
                <a:solidFill>
                  <a:srgbClr val="FF0000"/>
                </a:solidFill>
              </a:rPr>
              <a:t> Root&gt;;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/>
              <a:t>LNR(Root -&gt;</a:t>
            </a:r>
            <a:r>
              <a:rPr lang="en-US" sz="2800" dirty="0" err="1"/>
              <a:t>pRight</a:t>
            </a:r>
            <a:r>
              <a:rPr lang="en-US" sz="2800" dirty="0"/>
              <a:t>);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6462"/>
            <a:ext cx="7990317" cy="548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09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85521"/>
            <a:ext cx="7772400" cy="576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0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Duyệt theo thứ tự sau (Left – Right – Node)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668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void	LRN (TREE Root)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{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/>
              <a:t>If (Root != NULL)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/>
              <a:t>{</a:t>
            </a:r>
            <a:endParaRPr lang="en-US" sz="3200" dirty="0"/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/>
              <a:t>LRN(Root -&gt;</a:t>
            </a:r>
            <a:r>
              <a:rPr lang="en-US" sz="2800" dirty="0" err="1"/>
              <a:t>pLeft</a:t>
            </a:r>
            <a:r>
              <a:rPr lang="en-US" sz="2800" dirty="0"/>
              <a:t>);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/>
              <a:t>LRN(Root -&gt;</a:t>
            </a:r>
            <a:r>
              <a:rPr lang="en-US" sz="2800" dirty="0" err="1"/>
              <a:t>pRight</a:t>
            </a:r>
            <a:r>
              <a:rPr lang="en-US" sz="2800" dirty="0"/>
              <a:t>);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&lt;</a:t>
            </a:r>
            <a:r>
              <a:rPr lang="en-US" sz="2800" dirty="0" err="1">
                <a:solidFill>
                  <a:srgbClr val="FF0000"/>
                </a:solidFill>
              </a:rPr>
              <a:t>Xử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lý</a:t>
            </a:r>
            <a:r>
              <a:rPr lang="en-US" sz="2800" dirty="0">
                <a:solidFill>
                  <a:srgbClr val="FF0000"/>
                </a:solidFill>
              </a:rPr>
              <a:t> Root&gt;;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400" dirty="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1" y="851837"/>
            <a:ext cx="8316189" cy="577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44996"/>
            <a:ext cx="8001000" cy="588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dụ: In ra các nút của cây nhị phân sau bằng 3 cách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543800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)*(a-c)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t="13361" r="3448"/>
          <a:stretch>
            <a:fillRect/>
          </a:stretch>
        </p:blipFill>
        <p:spPr bwMode="auto">
          <a:xfrm>
            <a:off x="1143000" y="2000250"/>
            <a:ext cx="7162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442913"/>
            <a:ext cx="8029575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cs typeface="Arial" charset="0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3400" dirty="0" err="1" smtClean="0"/>
              <a:t>Ví</a:t>
            </a:r>
            <a:r>
              <a:rPr lang="en-US" sz="3400" dirty="0" smtClean="0"/>
              <a:t> </a:t>
            </a:r>
            <a:r>
              <a:rPr lang="en-US" sz="3400" dirty="0" err="1" smtClean="0"/>
              <a:t>dụ</a:t>
            </a:r>
            <a:r>
              <a:rPr lang="en-US" sz="3400" dirty="0" smtClean="0"/>
              <a:t>: </a:t>
            </a:r>
            <a:r>
              <a:rPr lang="en-US" sz="3400" dirty="0" err="1" smtClean="0"/>
              <a:t>Dùng</a:t>
            </a:r>
            <a:r>
              <a:rPr lang="en-US" sz="3400" dirty="0" smtClean="0"/>
              <a:t> </a:t>
            </a:r>
            <a:r>
              <a:rPr lang="en-US" sz="3400" dirty="0" err="1" smtClean="0"/>
              <a:t>cây</a:t>
            </a:r>
            <a:r>
              <a:rPr lang="en-US" sz="3400" dirty="0" smtClean="0"/>
              <a:t> </a:t>
            </a:r>
            <a:r>
              <a:rPr lang="en-US" sz="3400" dirty="0" err="1" smtClean="0"/>
              <a:t>để</a:t>
            </a:r>
            <a:r>
              <a:rPr lang="en-US" sz="3400" dirty="0" smtClean="0"/>
              <a:t> </a:t>
            </a:r>
            <a:r>
              <a:rPr lang="en-US" sz="3400" dirty="0" err="1" smtClean="0"/>
              <a:t>biểu</a:t>
            </a:r>
            <a:r>
              <a:rPr lang="en-US" sz="3400" dirty="0" smtClean="0"/>
              <a:t> </a:t>
            </a:r>
            <a:r>
              <a:rPr lang="en-US" sz="3400" dirty="0" err="1" smtClean="0"/>
              <a:t>diễn</a:t>
            </a:r>
            <a:r>
              <a:rPr lang="en-US" sz="3400" dirty="0" smtClean="0"/>
              <a:t> </a:t>
            </a:r>
            <a:r>
              <a:rPr lang="en-US" sz="3400" dirty="0" err="1" smtClean="0"/>
              <a:t>biểu</a:t>
            </a:r>
            <a:r>
              <a:rPr lang="en-US" sz="3400" dirty="0" smtClean="0"/>
              <a:t> </a:t>
            </a:r>
            <a:r>
              <a:rPr lang="en-US" sz="3400" dirty="0" err="1" smtClean="0"/>
              <a:t>thức</a:t>
            </a:r>
            <a:endParaRPr lang="en-US" sz="3400" dirty="0" smtClean="0"/>
          </a:p>
          <a:p>
            <a:pPr algn="ctr">
              <a:spcAft>
                <a:spcPts val="1200"/>
              </a:spcAft>
            </a:pPr>
            <a:r>
              <a:rPr lang="en-US" sz="3600" dirty="0" smtClean="0">
                <a:solidFill>
                  <a:srgbClr val="FF0000"/>
                </a:solidFill>
              </a:rPr>
              <a:t>(3+1)x3/(9-5+2)-(3x(7-4)+6)=-13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0" y="2057400"/>
            <a:ext cx="8839200" cy="4334155"/>
            <a:chOff x="0" y="2057400"/>
            <a:chExt cx="8839200" cy="4334155"/>
          </a:xfrm>
        </p:grpSpPr>
        <p:sp>
          <p:nvSpPr>
            <p:cNvPr id="5" name="Rectangle 4"/>
            <p:cNvSpPr/>
            <p:nvPr/>
          </p:nvSpPr>
          <p:spPr>
            <a:xfrm>
              <a:off x="0" y="5501148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501148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3400" y="4783392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+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86465" y="3824748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x</a:t>
              </a:r>
              <a:endParaRPr lang="en-US" sz="16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740310" y="3048000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/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4674329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204074" y="2057400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-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437158" y="4943755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-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91003" y="4167007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+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97364" y="4981855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44764" y="6010555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9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11564" y="6010555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723239" y="3593371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+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29600" y="4408219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6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5094019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400800" y="4408219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24600" y="5779819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7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91400" y="5779819"/>
              <a:ext cx="609600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934200" y="5094019"/>
              <a:ext cx="609600" cy="4572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-</a:t>
              </a:r>
              <a:endPara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cxnSp>
          <p:nvCxnSpPr>
            <p:cNvPr id="25" name="Straight Arrow Connector 24"/>
            <p:cNvCxnSpPr>
              <a:endCxn id="9" idx="7"/>
            </p:cNvCxnSpPr>
            <p:nvPr/>
          </p:nvCxnSpPr>
          <p:spPr>
            <a:xfrm flipH="1">
              <a:off x="2260636" y="2362200"/>
              <a:ext cx="2006564" cy="752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524000" y="3505200"/>
              <a:ext cx="305584" cy="3195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914401" y="4281948"/>
              <a:ext cx="261338" cy="495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Straight Arrow Connector 38"/>
            <p:cNvCxnSpPr>
              <a:stCxn id="7" idx="3"/>
              <a:endCxn id="5" idx="0"/>
            </p:cNvCxnSpPr>
            <p:nvPr/>
          </p:nvCxnSpPr>
          <p:spPr>
            <a:xfrm flipH="1">
              <a:off x="304800" y="5173637"/>
              <a:ext cx="317874" cy="327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7" idx="5"/>
              <a:endCxn id="6" idx="0"/>
            </p:cNvCxnSpPr>
            <p:nvPr/>
          </p:nvCxnSpPr>
          <p:spPr>
            <a:xfrm>
              <a:off x="1053726" y="5173637"/>
              <a:ext cx="317874" cy="327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endCxn id="10" idx="0"/>
            </p:cNvCxnSpPr>
            <p:nvPr/>
          </p:nvCxnSpPr>
          <p:spPr>
            <a:xfrm>
              <a:off x="1690365" y="4249726"/>
              <a:ext cx="290835" cy="424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2349910" y="3276600"/>
              <a:ext cx="2045893" cy="890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Straight Arrow Connector 46"/>
            <p:cNvCxnSpPr>
              <a:stCxn id="13" idx="3"/>
            </p:cNvCxnSpPr>
            <p:nvPr/>
          </p:nvCxnSpPr>
          <p:spPr>
            <a:xfrm flipH="1">
              <a:off x="3911564" y="4557252"/>
              <a:ext cx="268713" cy="3484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9" name="Straight Arrow Connector 48"/>
            <p:cNvCxnSpPr>
              <a:stCxn id="13" idx="5"/>
              <a:endCxn id="14" idx="0"/>
            </p:cNvCxnSpPr>
            <p:nvPr/>
          </p:nvCxnSpPr>
          <p:spPr>
            <a:xfrm>
              <a:off x="4611329" y="4557252"/>
              <a:ext cx="290835" cy="424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>
              <a:stCxn id="12" idx="3"/>
              <a:endCxn id="15" idx="0"/>
            </p:cNvCxnSpPr>
            <p:nvPr/>
          </p:nvCxnSpPr>
          <p:spPr>
            <a:xfrm flipH="1">
              <a:off x="3149564" y="5334000"/>
              <a:ext cx="376868" cy="676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Straight Arrow Connector 52"/>
            <p:cNvCxnSpPr>
              <a:stCxn id="12" idx="5"/>
              <a:endCxn id="16" idx="0"/>
            </p:cNvCxnSpPr>
            <p:nvPr/>
          </p:nvCxnSpPr>
          <p:spPr>
            <a:xfrm>
              <a:off x="3957484" y="5334000"/>
              <a:ext cx="258880" cy="676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17" idx="3"/>
              <a:endCxn id="20" idx="7"/>
            </p:cNvCxnSpPr>
            <p:nvPr/>
          </p:nvCxnSpPr>
          <p:spPr>
            <a:xfrm flipH="1">
              <a:off x="6921126" y="3983616"/>
              <a:ext cx="891387" cy="491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17" idx="5"/>
              <a:endCxn id="18" idx="0"/>
            </p:cNvCxnSpPr>
            <p:nvPr/>
          </p:nvCxnSpPr>
          <p:spPr>
            <a:xfrm>
              <a:off x="8243565" y="3983616"/>
              <a:ext cx="290835" cy="424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20" idx="3"/>
              <a:endCxn id="19" idx="0"/>
            </p:cNvCxnSpPr>
            <p:nvPr/>
          </p:nvCxnSpPr>
          <p:spPr>
            <a:xfrm flipH="1">
              <a:off x="6096000" y="4798464"/>
              <a:ext cx="394074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2" name="Straight Arrow Connector 61"/>
            <p:cNvCxnSpPr>
              <a:stCxn id="20" idx="5"/>
              <a:endCxn id="23" idx="0"/>
            </p:cNvCxnSpPr>
            <p:nvPr/>
          </p:nvCxnSpPr>
          <p:spPr>
            <a:xfrm>
              <a:off x="6921126" y="4798464"/>
              <a:ext cx="317874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4" name="Straight Arrow Connector 63"/>
            <p:cNvCxnSpPr>
              <a:stCxn id="23" idx="3"/>
              <a:endCxn id="21" idx="0"/>
            </p:cNvCxnSpPr>
            <p:nvPr/>
          </p:nvCxnSpPr>
          <p:spPr>
            <a:xfrm flipH="1">
              <a:off x="6629400" y="5484264"/>
              <a:ext cx="394074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6" name="Straight Arrow Connector 65"/>
            <p:cNvCxnSpPr>
              <a:stCxn id="23" idx="5"/>
              <a:endCxn id="22" idx="0"/>
            </p:cNvCxnSpPr>
            <p:nvPr/>
          </p:nvCxnSpPr>
          <p:spPr>
            <a:xfrm>
              <a:off x="7454526" y="5484264"/>
              <a:ext cx="241674" cy="2955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8" name="Straight Arrow Connector 67"/>
            <p:cNvCxnSpPr>
              <a:stCxn id="11" idx="6"/>
              <a:endCxn id="17" idx="1"/>
            </p:cNvCxnSpPr>
            <p:nvPr/>
          </p:nvCxnSpPr>
          <p:spPr>
            <a:xfrm>
              <a:off x="4813674" y="2286000"/>
              <a:ext cx="2998839" cy="13743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5 -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23288"/>
            <a:ext cx="8229600" cy="4325112"/>
          </a:xfrm>
        </p:spPr>
        <p:txBody>
          <a:bodyPr/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trái</a:t>
            </a: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phải</a:t>
            </a: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cây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mới</a:t>
            </a:r>
            <a:r>
              <a:rPr lang="en-US" dirty="0">
                <a:sym typeface="Wingdings" pitchFamily="2" charset="2"/>
              </a:rPr>
              <a:t>: con </a:t>
            </a:r>
            <a:r>
              <a:rPr lang="en-US" dirty="0" err="1">
                <a:sym typeface="Wingdings" pitchFamily="2" charset="2"/>
              </a:rPr>
              <a:t>trái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hệ</a:t>
            </a:r>
            <a:r>
              <a:rPr lang="en-US" dirty="0">
                <a:sym typeface="Wingdings" pitchFamily="2" charset="2"/>
              </a:rPr>
              <a:t> cha con, con </a:t>
            </a:r>
            <a:r>
              <a:rPr lang="en-US" dirty="0" err="1">
                <a:sym typeface="Wingdings" pitchFamily="2" charset="2"/>
              </a:rPr>
              <a:t>phải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cây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tổng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quát</a:t>
            </a:r>
            <a:r>
              <a:rPr lang="en-US" dirty="0">
                <a:sym typeface="Wingdings" pitchFamily="2" charset="2"/>
              </a:rPr>
              <a:t> ban </a:t>
            </a:r>
            <a:r>
              <a:rPr lang="en-US" dirty="0" err="1">
                <a:sym typeface="Wingdings" pitchFamily="2" charset="2"/>
              </a:rPr>
              <a:t>đầu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Autofit/>
          </a:bodyPr>
          <a:lstStyle/>
          <a:p>
            <a:r>
              <a:rPr lang="vi-VN" sz="2800" b="1" dirty="0"/>
              <a:t>Chương </a:t>
            </a:r>
            <a:r>
              <a:rPr lang="en-US" sz="2800" b="1" dirty="0" smtClean="0"/>
              <a:t>5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</a:t>
            </a:r>
            <a:r>
              <a:rPr lang="en-US" sz="2800" b="1" dirty="0" smtClean="0"/>
              <a:t>CÂY NHỊ PHÂN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vi-VN" sz="2800" b="1" dirty="0"/>
              <a:t>    </a:t>
            </a:r>
            <a:r>
              <a:rPr lang="vi-VN" sz="2800" dirty="0"/>
              <a:t>(</a:t>
            </a:r>
            <a:r>
              <a:rPr lang="en-US" sz="2800" dirty="0" err="1"/>
              <a:t>Số</a:t>
            </a:r>
            <a:r>
              <a:rPr lang="vi-VN" sz="2800" dirty="0"/>
              <a:t> tiết</a:t>
            </a:r>
            <a:r>
              <a:rPr lang="en-US" sz="2800"/>
              <a:t>: </a:t>
            </a:r>
            <a:r>
              <a:rPr lang="en-US" sz="2800" smtClean="0"/>
              <a:t>18; </a:t>
            </a:r>
            <a:r>
              <a:rPr lang="vi-VN" sz="2800" dirty="0"/>
              <a:t>LT: </a:t>
            </a:r>
            <a:r>
              <a:rPr lang="en-US" sz="2800" dirty="0" smtClean="0"/>
              <a:t>10</a:t>
            </a:r>
            <a:r>
              <a:rPr lang="vi-VN" sz="2800" dirty="0" smtClean="0"/>
              <a:t>; </a:t>
            </a:r>
            <a:r>
              <a:rPr lang="vi-VN" sz="2800" dirty="0"/>
              <a:t>TH: </a:t>
            </a:r>
            <a:r>
              <a:rPr lang="en-US" sz="2800" dirty="0"/>
              <a:t>8</a:t>
            </a:r>
            <a:r>
              <a:rPr lang="vi-VN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288"/>
            <a:ext cx="8229600" cy="4325112"/>
          </a:xfrm>
        </p:spPr>
        <p:txBody>
          <a:bodyPr>
            <a:noAutofit/>
          </a:bodyPr>
          <a:lstStyle/>
          <a:p>
            <a:pPr marL="681228" indent="-571500">
              <a:lnSpc>
                <a:spcPct val="90000"/>
              </a:lnSpc>
              <a:buFont typeface="+mj-lt"/>
              <a:buAutoNum type="romanUcPeriod"/>
            </a:pPr>
            <a:r>
              <a:rPr lang="en-US" dirty="0" smtClean="0"/>
              <a:t>CẤU </a:t>
            </a:r>
            <a:r>
              <a:rPr lang="en-US" dirty="0"/>
              <a:t>TRÚC CÂY</a:t>
            </a:r>
          </a:p>
          <a:p>
            <a:pPr marL="681228" indent="-571500">
              <a:lnSpc>
                <a:spcPct val="90000"/>
              </a:lnSpc>
              <a:buFont typeface="+mj-lt"/>
              <a:buAutoNum type="romanUcPeriod"/>
            </a:pPr>
            <a:r>
              <a:rPr lang="en-US" dirty="0" smtClean="0"/>
              <a:t>CÂY </a:t>
            </a:r>
            <a:r>
              <a:rPr lang="en-US" dirty="0"/>
              <a:t>NHỊ PHÂN</a:t>
            </a:r>
          </a:p>
          <a:p>
            <a:pPr marL="681228" indent="-571500">
              <a:lnSpc>
                <a:spcPct val="90000"/>
              </a:lnSpc>
              <a:buFont typeface="+mj-lt"/>
              <a:buAutoNum type="romanUcPeriod"/>
            </a:pPr>
            <a:r>
              <a:rPr lang="en-US" dirty="0" smtClean="0"/>
              <a:t>CÂY </a:t>
            </a:r>
            <a:r>
              <a:rPr lang="en-US" dirty="0"/>
              <a:t>NHỊ PHÂN TÌM </a:t>
            </a:r>
            <a:r>
              <a:rPr lang="en-US" dirty="0" smtClean="0"/>
              <a:t>KIẾM</a:t>
            </a:r>
            <a:endParaRPr lang="en-US" dirty="0"/>
          </a:p>
          <a:p>
            <a:pPr marL="681228" indent="-571500">
              <a:lnSpc>
                <a:spcPct val="90000"/>
              </a:lnSpc>
              <a:buFont typeface="+mj-lt"/>
              <a:buAutoNum type="romanUcPeriod"/>
            </a:pPr>
            <a:r>
              <a:rPr lang="en-US" dirty="0" smtClean="0"/>
              <a:t>CÂY </a:t>
            </a:r>
            <a:r>
              <a:rPr lang="en-US" dirty="0"/>
              <a:t>NHỊ PHÂN CÂN BẰNG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Ví dụ: biểu diễn cây sau thành cây nhị phân</a:t>
            </a: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609600" y="2057400"/>
            <a:ext cx="7848600" cy="2819400"/>
            <a:chOff x="384" y="1152"/>
            <a:chExt cx="4944" cy="1776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2640" y="1152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4176" y="1776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2688" y="1776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1440" y="1728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4587" name="Oval 11"/>
            <p:cNvSpPr>
              <a:spLocks noChangeArrowheads="1"/>
            </p:cNvSpPr>
            <p:nvPr/>
          </p:nvSpPr>
          <p:spPr bwMode="auto">
            <a:xfrm>
              <a:off x="1248" y="2592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2064" y="2640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2736" y="2640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24590" name="Oval 14"/>
            <p:cNvSpPr>
              <a:spLocks noChangeArrowheads="1"/>
            </p:cNvSpPr>
            <p:nvPr/>
          </p:nvSpPr>
          <p:spPr bwMode="auto">
            <a:xfrm>
              <a:off x="3840" y="2592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4591" name="Oval 15"/>
            <p:cNvSpPr>
              <a:spLocks noChangeArrowheads="1"/>
            </p:cNvSpPr>
            <p:nvPr/>
          </p:nvSpPr>
          <p:spPr bwMode="auto">
            <a:xfrm>
              <a:off x="384" y="2592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4592" name="Oval 16"/>
            <p:cNvSpPr>
              <a:spLocks noChangeArrowheads="1"/>
            </p:cNvSpPr>
            <p:nvPr/>
          </p:nvSpPr>
          <p:spPr bwMode="auto">
            <a:xfrm>
              <a:off x="4896" y="2592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H="1">
              <a:off x="1728" y="1440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2832" y="1440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832" y="1440"/>
              <a:ext cx="14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768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H="1">
              <a:off x="1440" y="2016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1632" y="2016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2928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H="1">
              <a:off x="4080" y="2064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4320" y="2064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tt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50923" y="1905000"/>
            <a:ext cx="5083277" cy="4417142"/>
            <a:chOff x="1850923" y="1905000"/>
            <a:chExt cx="5083277" cy="4417142"/>
          </a:xfrm>
        </p:grpSpPr>
        <p:sp>
          <p:nvSpPr>
            <p:cNvPr id="2" name="Oval 1"/>
            <p:cNvSpPr/>
            <p:nvPr/>
          </p:nvSpPr>
          <p:spPr>
            <a:xfrm>
              <a:off x="4159045" y="1905000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A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895600" y="2664542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481051" y="3501513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C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850923" y="3501513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E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410200" y="4472448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D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590800" y="4467531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F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886200" y="4519150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H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352800" y="5483942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731774" y="5519584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I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324600" y="5788742"/>
              <a:ext cx="609600" cy="5334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J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2629" y="2343079"/>
              <a:ext cx="743119" cy="459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>
              <a:stCxn id="24" idx="3"/>
              <a:endCxn id="26" idx="7"/>
            </p:cNvCxnSpPr>
            <p:nvPr/>
          </p:nvCxnSpPr>
          <p:spPr>
            <a:xfrm flipH="1">
              <a:off x="2371249" y="3119827"/>
              <a:ext cx="613625" cy="459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66336" y="3974690"/>
              <a:ext cx="443234" cy="5107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stCxn id="24" idx="5"/>
              <a:endCxn id="25" idx="1"/>
            </p:cNvCxnSpPr>
            <p:nvPr/>
          </p:nvCxnSpPr>
          <p:spPr>
            <a:xfrm>
              <a:off x="3415926" y="3119827"/>
              <a:ext cx="1154399" cy="459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5" name="Straight Arrow Connector 44"/>
            <p:cNvCxnSpPr>
              <a:stCxn id="25" idx="5"/>
              <a:endCxn id="27" idx="1"/>
            </p:cNvCxnSpPr>
            <p:nvPr/>
          </p:nvCxnSpPr>
          <p:spPr>
            <a:xfrm>
              <a:off x="5001377" y="3956798"/>
              <a:ext cx="498097" cy="5937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9" name="Straight Arrow Connector 48"/>
            <p:cNvCxnSpPr>
              <a:endCxn id="30" idx="1"/>
            </p:cNvCxnSpPr>
            <p:nvPr/>
          </p:nvCxnSpPr>
          <p:spPr>
            <a:xfrm>
              <a:off x="3049621" y="5000931"/>
              <a:ext cx="392453" cy="561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>
              <a:endCxn id="29" idx="7"/>
            </p:cNvCxnSpPr>
            <p:nvPr/>
          </p:nvCxnSpPr>
          <p:spPr>
            <a:xfrm flipH="1">
              <a:off x="4406526" y="4000498"/>
              <a:ext cx="237542" cy="596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3" name="Straight Arrow Connector 52"/>
            <p:cNvCxnSpPr>
              <a:endCxn id="32" idx="2"/>
            </p:cNvCxnSpPr>
            <p:nvPr/>
          </p:nvCxnSpPr>
          <p:spPr>
            <a:xfrm>
              <a:off x="5341374" y="5866957"/>
              <a:ext cx="983226" cy="1884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endCxn id="31" idx="0"/>
            </p:cNvCxnSpPr>
            <p:nvPr/>
          </p:nvCxnSpPr>
          <p:spPr>
            <a:xfrm flipH="1">
              <a:off x="5036574" y="5000931"/>
              <a:ext cx="492397" cy="5186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III - </a:t>
            </a:r>
            <a:r>
              <a:rPr lang="en-US" dirty="0"/>
              <a:t>CÂY NHỊ PHÂN TÌM </a:t>
            </a:r>
            <a:r>
              <a:rPr lang="en-US" dirty="0" smtClean="0"/>
              <a:t>KIẾM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(Binary Search Tree)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47088"/>
            <a:ext cx="8229600" cy="4325112"/>
          </a:xfrm>
        </p:spPr>
        <p:txBody>
          <a:bodyPr/>
          <a:lstStyle/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endParaRPr lang="en-US" dirty="0"/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)</a:t>
            </a:r>
          </a:p>
          <a:p>
            <a:pPr marL="624078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Định nghĩa: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(CNPTK)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3 - Các thao tác trên CNPTK: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4688"/>
            <a:ext cx="8229600" cy="432511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571500" indent="-571500">
              <a:spcAft>
                <a:spcPts val="600"/>
              </a:spcAft>
              <a:buFont typeface="Wingdings" pitchFamily="2" charset="2"/>
              <a:buChar char="o"/>
            </a:pP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Duyệt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cây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>
                <a:ln w="0">
                  <a:noFill/>
                </a:ln>
                <a:solidFill>
                  <a:srgbClr val="FF0000"/>
                </a:solidFill>
                <a:effectLst/>
              </a:rPr>
              <a:t>(</a:t>
            </a:r>
            <a:r>
              <a:rPr lang="en-US" cap="all" dirty="0" err="1">
                <a:ln w="0">
                  <a:noFill/>
                </a:ln>
                <a:solidFill>
                  <a:srgbClr val="FF0000"/>
                </a:solidFill>
                <a:effectLst/>
              </a:rPr>
              <a:t>xem</a:t>
            </a:r>
            <a:r>
              <a:rPr lang="en-US" cap="all" dirty="0">
                <a:ln w="0"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solidFill>
                  <a:srgbClr val="FF0000"/>
                </a:solidFill>
                <a:effectLst/>
              </a:rPr>
              <a:t>lại</a:t>
            </a:r>
            <a:r>
              <a:rPr lang="en-US" cap="all" dirty="0">
                <a:ln w="0"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solidFill>
                  <a:srgbClr val="FF0000"/>
                </a:solidFill>
                <a:effectLst/>
              </a:rPr>
              <a:t>cây</a:t>
            </a:r>
            <a:r>
              <a:rPr lang="en-US" cap="all" dirty="0">
                <a:ln w="0"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solidFill>
                  <a:srgbClr val="FF0000"/>
                </a:solidFill>
                <a:effectLst/>
              </a:rPr>
              <a:t>nhị</a:t>
            </a:r>
            <a:r>
              <a:rPr lang="en-US" cap="all" dirty="0">
                <a:ln w="0"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solidFill>
                  <a:srgbClr val="FF0000"/>
                </a:solidFill>
                <a:effectLst/>
              </a:rPr>
              <a:t>phân</a:t>
            </a:r>
            <a:r>
              <a:rPr lang="en-US" cap="all" dirty="0">
                <a:ln w="0">
                  <a:noFill/>
                </a:ln>
                <a:solidFill>
                  <a:srgbClr val="FF0000"/>
                </a:solidFill>
                <a:effectLst/>
              </a:rPr>
              <a:t>)</a:t>
            </a:r>
          </a:p>
          <a:p>
            <a:pPr marL="571500" indent="-571500">
              <a:spcAft>
                <a:spcPts val="600"/>
              </a:spcAft>
              <a:buFont typeface="Wingdings" pitchFamily="2" charset="2"/>
              <a:buChar char="o"/>
            </a:pP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Tìm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một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phần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tử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x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trong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cây</a:t>
            </a:r>
            <a:endParaRPr lang="en-US" cap="all" dirty="0">
              <a:ln w="0">
                <a:noFill/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  <a:p>
            <a:pPr marL="571500" indent="-571500">
              <a:spcAft>
                <a:spcPts val="600"/>
              </a:spcAft>
              <a:buFont typeface="Wingdings" pitchFamily="2" charset="2"/>
              <a:buChar char="o"/>
            </a:pP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Thêm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một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phần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tử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x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vào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cây</a:t>
            </a:r>
            <a:endParaRPr lang="en-US" cap="all" dirty="0">
              <a:ln w="0">
                <a:noFill/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  <a:p>
            <a:pPr marL="571500" indent="-571500">
              <a:spcAft>
                <a:spcPts val="600"/>
              </a:spcAft>
              <a:buFont typeface="Wingdings" pitchFamily="2" charset="2"/>
              <a:buChar char="o"/>
            </a:pP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Hủy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một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phần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tử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có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cap="all" dirty="0" err="1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khóa</a:t>
            </a:r>
            <a:r>
              <a:rPr lang="en-US" cap="all" dirty="0">
                <a:ln w="0">
                  <a:noFill/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Khởi tạo cây tìm kiếm NP rỗng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47088"/>
            <a:ext cx="8229600" cy="4325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Void		</a:t>
            </a:r>
            <a:r>
              <a:rPr lang="en-US" b="1" dirty="0" err="1"/>
              <a:t>MakeNullTree</a:t>
            </a:r>
            <a:r>
              <a:rPr lang="en-US" b="1" dirty="0"/>
              <a:t> (TREE </a:t>
            </a:r>
            <a:r>
              <a:rPr lang="en-US" b="1" dirty="0" smtClean="0"/>
              <a:t>&amp;Root</a:t>
            </a:r>
            <a:r>
              <a:rPr lang="en-US" b="1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Root = NULL;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7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Tìm một phần tử x trong cây</a:t>
            </a:r>
            <a:br>
              <a:rPr lang="en-US"/>
            </a:br>
            <a:r>
              <a:rPr lang="en-US"/>
              <a:t>(Thuật toán sử dụng đệ quy):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b="1" dirty="0"/>
              <a:t>TNODE*	</a:t>
            </a:r>
            <a:r>
              <a:rPr lang="en-US" sz="2700" b="1" dirty="0" err="1"/>
              <a:t>SearchNode</a:t>
            </a:r>
            <a:r>
              <a:rPr lang="en-US" sz="2700" b="1" dirty="0"/>
              <a:t>(TREE T, Data 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{	if (T != NULL)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	if(T-&gt;Key == X)  return 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	if(T-&gt;Key &gt; X)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	return </a:t>
            </a:r>
            <a:r>
              <a:rPr lang="en-US" sz="2700" dirty="0" err="1"/>
              <a:t>SearchNode</a:t>
            </a:r>
            <a:r>
              <a:rPr lang="en-US" sz="2700" dirty="0"/>
              <a:t> (T-&gt;</a:t>
            </a:r>
            <a:r>
              <a:rPr lang="en-US" sz="2700" dirty="0" err="1"/>
              <a:t>pLeft</a:t>
            </a:r>
            <a:r>
              <a:rPr lang="en-US" sz="2700" dirty="0"/>
              <a:t>, X);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	return </a:t>
            </a:r>
            <a:r>
              <a:rPr lang="en-US" sz="2700" dirty="0" err="1"/>
              <a:t>SearchNode</a:t>
            </a:r>
            <a:r>
              <a:rPr lang="en-US" sz="2700" dirty="0"/>
              <a:t> (T-&gt;</a:t>
            </a:r>
            <a:r>
              <a:rPr lang="en-US" sz="2700" dirty="0" err="1"/>
              <a:t>pRight</a:t>
            </a:r>
            <a:r>
              <a:rPr lang="en-US" sz="2700" dirty="0"/>
              <a:t>, X);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dirty="0"/>
              <a:t>	return NULL;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229600" cy="1462087"/>
          </a:xfrm>
        </p:spPr>
        <p:txBody>
          <a:bodyPr/>
          <a:lstStyle/>
          <a:p>
            <a:r>
              <a:rPr lang="en-US" sz="3800"/>
              <a:t>(Thuật toán không sử dụng đệ quy):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16764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b="1" dirty="0"/>
              <a:t>TNODE*	</a:t>
            </a:r>
            <a:r>
              <a:rPr lang="en-US" sz="2700" b="1" dirty="0" err="1"/>
              <a:t>SearchNode</a:t>
            </a:r>
            <a:r>
              <a:rPr lang="en-US" sz="2700" b="1" dirty="0"/>
              <a:t>(TREE Root, Data  X)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{ 	TNODE *p = Root;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while (p!= NULL)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	if(X == p-&gt;Key)	return 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	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	       if(x &lt; p-&gt;Key)	 p = p-&gt;</a:t>
            </a:r>
            <a:r>
              <a:rPr lang="en-US" sz="2700" dirty="0" err="1"/>
              <a:t>pLeft</a:t>
            </a:r>
            <a:r>
              <a:rPr lang="en-US" sz="2700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	       else	p = p-&gt;</a:t>
            </a:r>
            <a:r>
              <a:rPr lang="en-US" sz="2700" dirty="0" err="1"/>
              <a:t>pRight</a:t>
            </a:r>
            <a:r>
              <a:rPr lang="en-US" sz="2700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}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700" dirty="0"/>
              <a:t>	return NULL;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một phần tử x vào cây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94688"/>
            <a:ext cx="8229600" cy="43251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err="1"/>
              <a:t>int</a:t>
            </a:r>
            <a:r>
              <a:rPr lang="en-US" b="1" dirty="0"/>
              <a:t>	</a:t>
            </a:r>
            <a:r>
              <a:rPr lang="en-US" b="1" dirty="0" err="1"/>
              <a:t>InsertNode</a:t>
            </a:r>
            <a:r>
              <a:rPr lang="en-US" b="1" dirty="0"/>
              <a:t> (TREE	&amp;T, Data	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{	if (T)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{ if(T-&gt;Key == X)	return 0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   if(T-&gt;Key &gt;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return   </a:t>
            </a:r>
            <a:r>
              <a:rPr lang="en-US" dirty="0" err="1"/>
              <a:t>InsertNode</a:t>
            </a:r>
            <a:r>
              <a:rPr lang="en-US" dirty="0"/>
              <a:t>(T-&gt;</a:t>
            </a:r>
            <a:r>
              <a:rPr lang="en-US" dirty="0" err="1"/>
              <a:t>pLeft</a:t>
            </a:r>
            <a:r>
              <a:rPr lang="en-US" dirty="0"/>
              <a:t>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return	  </a:t>
            </a:r>
            <a:r>
              <a:rPr lang="en-US" dirty="0" err="1"/>
              <a:t>InsertNode</a:t>
            </a:r>
            <a:r>
              <a:rPr lang="en-US" dirty="0"/>
              <a:t>(T-&gt;</a:t>
            </a:r>
            <a:r>
              <a:rPr lang="en-US" dirty="0" err="1"/>
              <a:t>pRight</a:t>
            </a:r>
            <a:r>
              <a:rPr lang="en-US" dirty="0"/>
              <a:t>, X);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T = new </a:t>
            </a:r>
            <a:r>
              <a:rPr lang="en-US" dirty="0" smtClean="0"/>
              <a:t>TNODE;</a:t>
            </a:r>
            <a:endParaRPr lang="en-US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if(T==NULL)	return  -1; 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thiếu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nhớ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T-&gt;Key = 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T-&gt;</a:t>
            </a:r>
            <a:r>
              <a:rPr lang="en-US" dirty="0" err="1"/>
              <a:t>pLeft</a:t>
            </a:r>
            <a:r>
              <a:rPr lang="en-US" dirty="0"/>
              <a:t> = T-&gt;</a:t>
            </a:r>
            <a:r>
              <a:rPr lang="en-US" dirty="0" err="1"/>
              <a:t>pRight</a:t>
            </a:r>
            <a:r>
              <a:rPr lang="en-US" dirty="0"/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return 1; </a:t>
            </a:r>
            <a:r>
              <a:rPr lang="en-US" i="1" dirty="0">
                <a:solidFill>
                  <a:srgbClr val="FF0000"/>
                </a:solidFill>
              </a:rPr>
              <a:t>//</a:t>
            </a:r>
            <a:r>
              <a:rPr lang="en-US" i="1" dirty="0" err="1">
                <a:solidFill>
                  <a:srgbClr val="FF0000"/>
                </a:solidFill>
              </a:rPr>
              <a:t>thêm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vào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thành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công</a:t>
            </a:r>
            <a:r>
              <a:rPr lang="en-US" dirty="0"/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Hủy một phần tử có khóa 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ct val="20000"/>
              </a:spcAft>
            </a:pP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lvl="1" algn="just">
              <a:spcAft>
                <a:spcPct val="20000"/>
              </a:spcAft>
            </a:pPr>
            <a:r>
              <a:rPr lang="en-US" b="1" dirty="0" smtClean="0"/>
              <a:t>TH1</a:t>
            </a:r>
            <a:r>
              <a:rPr lang="en-US" dirty="0" smtClean="0"/>
              <a:t>: 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Chỉ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hủy</a:t>
            </a:r>
            <a:r>
              <a:rPr lang="en-US" dirty="0">
                <a:sym typeface="Wingdings" pitchFamily="2" charset="2"/>
              </a:rPr>
              <a:t> X</a:t>
            </a:r>
            <a:endParaRPr lang="en-US" dirty="0"/>
          </a:p>
          <a:p>
            <a:pPr lvl="1" algn="just">
              <a:spcAft>
                <a:spcPct val="20000"/>
              </a:spcAft>
            </a:pPr>
            <a:r>
              <a:rPr lang="en-US" b="1" dirty="0" smtClean="0"/>
              <a:t>TH2</a:t>
            </a:r>
            <a:r>
              <a:rPr lang="en-US" dirty="0" smtClean="0"/>
              <a:t>: X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con (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Móc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nối</a:t>
            </a:r>
            <a:r>
              <a:rPr lang="en-US" dirty="0">
                <a:sym typeface="Wingdings" pitchFamily="2" charset="2"/>
              </a:rPr>
              <a:t> cha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X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con </a:t>
            </a:r>
            <a:r>
              <a:rPr lang="en-US" dirty="0" err="1">
                <a:sym typeface="Wingdings" pitchFamily="2" charset="2"/>
              </a:rPr>
              <a:t>duy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nhất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X</a:t>
            </a:r>
            <a:endParaRPr lang="en-US" dirty="0"/>
          </a:p>
          <a:p>
            <a:pPr lvl="1" algn="just">
              <a:spcAft>
                <a:spcPct val="20000"/>
              </a:spcAft>
            </a:pPr>
            <a:r>
              <a:rPr lang="en-US" b="1" dirty="0" smtClean="0"/>
              <a:t>TH3</a:t>
            </a:r>
            <a:r>
              <a:rPr lang="en-US" dirty="0" smtClean="0"/>
              <a:t>: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 con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Tìm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thế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mạng</a:t>
            </a:r>
            <a:r>
              <a:rPr lang="en-US" dirty="0">
                <a:sym typeface="Wingdings" pitchFamily="2" charset="2"/>
              </a:rPr>
              <a:t> X (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tối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đa</a:t>
            </a:r>
            <a:r>
              <a:rPr lang="en-US" dirty="0">
                <a:sym typeface="Wingdings" pitchFamily="2" charset="2"/>
              </a:rPr>
              <a:t> 1 con) </a:t>
            </a:r>
            <a:r>
              <a:rPr lang="en-US" dirty="0" err="1">
                <a:sym typeface="Wingdings" pitchFamily="2" charset="2"/>
              </a:rPr>
              <a:t>sao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vẫn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đảm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CNPTK:</a:t>
            </a:r>
          </a:p>
          <a:p>
            <a:pPr lvl="2">
              <a:spcAft>
                <a:spcPct val="20000"/>
              </a:spcAft>
            </a:pPr>
            <a:r>
              <a:rPr lang="en-US" dirty="0" err="1" smtClean="0">
                <a:sym typeface="Wingdings" pitchFamily="2" charset="2"/>
              </a:rPr>
              <a:t>Phần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nhỏ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trái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nhất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cây</a:t>
            </a:r>
            <a:r>
              <a:rPr lang="en-US" dirty="0" smtClean="0">
                <a:sym typeface="Wingdings" pitchFamily="2" charset="2"/>
              </a:rPr>
              <a:t> con </a:t>
            </a:r>
            <a:r>
              <a:rPr lang="en-US" dirty="0" err="1" smtClean="0">
                <a:sym typeface="Wingdings" pitchFamily="2" charset="2"/>
              </a:rPr>
              <a:t>phải</a:t>
            </a:r>
            <a:endParaRPr lang="en-US" dirty="0" smtClean="0">
              <a:sym typeface="Wingdings" pitchFamily="2" charset="2"/>
            </a:endParaRPr>
          </a:p>
          <a:p>
            <a:pPr lvl="2">
              <a:spcAft>
                <a:spcPct val="20000"/>
              </a:spcAft>
            </a:pP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Phần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tử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lớn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nhất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phải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nhất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trên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cây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con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trái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704088" lvl="2" indent="0">
              <a:spcAft>
                <a:spcPct val="20000"/>
              </a:spcAft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>
                <a:sym typeface="Wingdings" pitchFamily="2" charset="2"/>
              </a:rPr>
              <a:t>Tùy</a:t>
            </a:r>
            <a:r>
              <a:rPr lang="en-US" dirty="0">
                <a:sym typeface="Wingdings" pitchFamily="2" charset="2"/>
              </a:rPr>
              <a:t> ý </a:t>
            </a:r>
            <a:r>
              <a:rPr lang="en-US" dirty="0" err="1">
                <a:sym typeface="Wingdings" pitchFamily="2" charset="2"/>
              </a:rPr>
              <a:t>thích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người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lập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trình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- CẤU </a:t>
            </a:r>
            <a:r>
              <a:rPr lang="en-US" dirty="0"/>
              <a:t>TRÚC CÂY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946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601501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0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41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1143000"/>
            <a:ext cx="5005435" cy="233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4648200" cy="250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5257800" y="33528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2464"/>
            <a:ext cx="35242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8463" y="2505826"/>
            <a:ext cx="3695700" cy="2600325"/>
          </a:xfrm>
          <a:prstGeom prst="flowChartTermina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070684" y="3188368"/>
            <a:ext cx="83820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2142"/>
            <a:ext cx="8229600" cy="1066800"/>
          </a:xfrm>
        </p:spPr>
        <p:txBody>
          <a:bodyPr/>
          <a:lstStyle/>
          <a:p>
            <a:r>
              <a:rPr lang="en-US"/>
              <a:t>Hàm hủy Node 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35529"/>
            <a:ext cx="77724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err="1"/>
              <a:t>int</a:t>
            </a:r>
            <a:r>
              <a:rPr lang="en-US" b="1" dirty="0"/>
              <a:t>	</a:t>
            </a:r>
            <a:r>
              <a:rPr lang="en-US" b="1" dirty="0" err="1"/>
              <a:t>DelNode</a:t>
            </a:r>
            <a:r>
              <a:rPr lang="en-US" b="1" dirty="0"/>
              <a:t> (TREE  &amp;T, Data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{	if(T==NULL)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if(T-&gt;Key &gt; X)	return </a:t>
            </a:r>
            <a:r>
              <a:rPr lang="en-US" dirty="0" err="1"/>
              <a:t>DelNode</a:t>
            </a:r>
            <a:r>
              <a:rPr lang="en-US" dirty="0"/>
              <a:t> (T-&gt;</a:t>
            </a:r>
            <a:r>
              <a:rPr lang="en-US" dirty="0" err="1"/>
              <a:t>pLeft</a:t>
            </a:r>
            <a:r>
              <a:rPr lang="en-US" dirty="0"/>
              <a:t>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if(T-&gt;Key &lt;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return	</a:t>
            </a:r>
            <a:r>
              <a:rPr lang="en-US" dirty="0" err="1"/>
              <a:t>DelNode</a:t>
            </a:r>
            <a:r>
              <a:rPr lang="en-US" dirty="0"/>
              <a:t> (T-&gt;</a:t>
            </a:r>
            <a:r>
              <a:rPr lang="en-US" dirty="0" err="1"/>
              <a:t>pRight</a:t>
            </a:r>
            <a:r>
              <a:rPr lang="en-US" dirty="0"/>
              <a:t>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else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   	TNODE *p = 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   if(T-&gt;</a:t>
            </a:r>
            <a:r>
              <a:rPr lang="en-US" dirty="0" err="1"/>
              <a:t>pLeft</a:t>
            </a:r>
            <a:r>
              <a:rPr lang="en-US" dirty="0"/>
              <a:t>==NULL)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      T = T-&gt;</a:t>
            </a:r>
            <a:r>
              <a:rPr lang="en-US" dirty="0" err="1"/>
              <a:t>pRight</a:t>
            </a:r>
            <a:r>
              <a:rPr lang="en-US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   else   if (T-&gt;</a:t>
            </a:r>
            <a:r>
              <a:rPr lang="en-US" dirty="0" err="1"/>
              <a:t>pRight</a:t>
            </a:r>
            <a:r>
              <a:rPr lang="en-US" dirty="0"/>
              <a:t> ==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   T=T-&gt;</a:t>
            </a:r>
            <a:r>
              <a:rPr lang="en-US" dirty="0" err="1"/>
              <a:t>pLeft</a:t>
            </a:r>
            <a:r>
              <a:rPr lang="en-US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else	</a:t>
            </a:r>
            <a:r>
              <a:rPr lang="en-US" dirty="0" smtClean="0"/>
              <a:t>{ </a:t>
            </a:r>
            <a:r>
              <a:rPr lang="en-US" sz="2400" i="1" dirty="0" smtClean="0">
                <a:solidFill>
                  <a:srgbClr val="FF0000"/>
                </a:solidFill>
              </a:rPr>
              <a:t>//T </a:t>
            </a:r>
            <a:r>
              <a:rPr lang="en-US" sz="2400" i="1" dirty="0" err="1" smtClean="0">
                <a:solidFill>
                  <a:srgbClr val="FF0000"/>
                </a:solidFill>
              </a:rPr>
              <a:t>có</a:t>
            </a:r>
            <a:r>
              <a:rPr lang="en-US" sz="2400" i="1" dirty="0" smtClean="0">
                <a:solidFill>
                  <a:srgbClr val="FF0000"/>
                </a:solidFill>
              </a:rPr>
              <a:t> 2 con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	   TNODE *q = T-&gt;</a:t>
            </a:r>
            <a:r>
              <a:rPr lang="en-US" dirty="0" err="1"/>
              <a:t>pRight</a:t>
            </a:r>
            <a:r>
              <a:rPr lang="en-US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		   </a:t>
            </a:r>
            <a:r>
              <a:rPr lang="en-US" b="1" dirty="0" err="1">
                <a:solidFill>
                  <a:srgbClr val="FF0000"/>
                </a:solidFill>
              </a:rPr>
              <a:t>SearchStandFor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p,q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dirty="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delete p;	}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tìm phần tử thế mạng: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2" y="1676400"/>
            <a:ext cx="84978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b="1" dirty="0"/>
              <a:t>void	   </a:t>
            </a:r>
            <a:r>
              <a:rPr lang="en-US" sz="2900" b="1" dirty="0" err="1"/>
              <a:t>SearchStandFor</a:t>
            </a:r>
            <a:r>
              <a:rPr lang="en-US" sz="2900" b="1" dirty="0"/>
              <a:t> (TREE &amp;p, TREE  &amp;q)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{	if (q-&gt;</a:t>
            </a:r>
            <a:r>
              <a:rPr lang="en-US" sz="2900" dirty="0" err="1"/>
              <a:t>pLeft</a:t>
            </a:r>
            <a:r>
              <a:rPr lang="en-US" sz="29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	</a:t>
            </a:r>
            <a:r>
              <a:rPr lang="en-US" sz="2900" dirty="0" err="1"/>
              <a:t>SearchStandFor</a:t>
            </a:r>
            <a:r>
              <a:rPr lang="en-US" sz="2900" dirty="0"/>
              <a:t>(p, q-&gt;</a:t>
            </a:r>
            <a:r>
              <a:rPr lang="en-US" sz="2900" dirty="0" err="1"/>
              <a:t>pLeft</a:t>
            </a:r>
            <a:r>
              <a:rPr lang="en-US" sz="29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else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	p-&gt;Key = q-&gt;Key;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	p = q</a:t>
            </a:r>
            <a:r>
              <a:rPr lang="en-US" sz="2900" dirty="0" smtClean="0"/>
              <a:t>; </a:t>
            </a:r>
            <a:r>
              <a:rPr lang="en-US" sz="2400" i="1" dirty="0" smtClean="0">
                <a:solidFill>
                  <a:srgbClr val="FF0000"/>
                </a:solidFill>
              </a:rPr>
              <a:t>//</a:t>
            </a:r>
            <a:r>
              <a:rPr lang="en-US" sz="2400" i="1" dirty="0" err="1" smtClean="0">
                <a:solidFill>
                  <a:srgbClr val="FF0000"/>
                </a:solidFill>
              </a:rPr>
              <a:t>để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hủy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sau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khi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ra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khỏi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hàm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này</a:t>
            </a:r>
            <a:endParaRPr lang="en-US" sz="2400" i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	q = q-&gt;</a:t>
            </a:r>
            <a:r>
              <a:rPr lang="en-US" sz="2900" dirty="0" err="1"/>
              <a:t>pRight</a:t>
            </a:r>
            <a:r>
              <a:rPr lang="en-US" sz="29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900" dirty="0"/>
              <a:t>	}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một CNPTK: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Bằng cách lặp lại quá trình thêm 1 phần tử vào một cây rỗng</a:t>
            </a:r>
          </a:p>
          <a:p>
            <a:r>
              <a:rPr lang="en-US"/>
              <a:t>Lưu ý: Xem thêm tài liệu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Hủy toàn bộ CNPTK: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4688"/>
            <a:ext cx="8229600" cy="43251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/>
              <a:t>void	</a:t>
            </a:r>
            <a:r>
              <a:rPr lang="en-US" sz="3600" b="1" dirty="0" err="1" smtClean="0"/>
              <a:t>RemoveTree</a:t>
            </a:r>
            <a:r>
              <a:rPr lang="en-US" sz="3600" b="1" dirty="0" smtClean="0"/>
              <a:t>(TREE  </a:t>
            </a:r>
            <a:r>
              <a:rPr lang="en-US" sz="3600" b="1" dirty="0"/>
              <a:t>&amp;T)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	if(T)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		</a:t>
            </a:r>
            <a:r>
              <a:rPr lang="en-US" sz="3600" dirty="0" err="1"/>
              <a:t>removeTree</a:t>
            </a:r>
            <a:r>
              <a:rPr lang="en-US" sz="3600" dirty="0"/>
              <a:t>(T-&gt;</a:t>
            </a:r>
            <a:r>
              <a:rPr lang="en-US" sz="3600" dirty="0" err="1"/>
              <a:t>pLeft</a:t>
            </a:r>
            <a:r>
              <a:rPr lang="en-US" sz="36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		</a:t>
            </a:r>
            <a:r>
              <a:rPr lang="en-US" sz="3600" dirty="0" err="1"/>
              <a:t>removeTree</a:t>
            </a:r>
            <a:r>
              <a:rPr lang="en-US" sz="3600" dirty="0"/>
              <a:t>(T-&gt;</a:t>
            </a:r>
            <a:r>
              <a:rPr lang="en-US" sz="3600" dirty="0" err="1"/>
              <a:t>pRight</a:t>
            </a:r>
            <a:r>
              <a:rPr lang="en-US" sz="36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		delete(T);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600" dirty="0"/>
              <a:t>	}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IV - </a:t>
            </a:r>
            <a:r>
              <a:rPr lang="en-US" dirty="0"/>
              <a:t>CÂY NHỊ PHÂN </a:t>
            </a:r>
            <a:r>
              <a:rPr lang="en-US" dirty="0" smtClean="0"/>
              <a:t>TÌM KIẾM CÂN </a:t>
            </a:r>
            <a:r>
              <a:rPr lang="en-US" dirty="0"/>
              <a:t>BẰNG (AVL TREE)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51888"/>
            <a:ext cx="8229600" cy="4325112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457200"/>
            <a:ext cx="8153400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thiệu</a:t>
            </a:r>
            <a:r>
              <a:rPr lang="en-US" dirty="0" smtClean="0">
                <a:solidFill>
                  <a:schemeClr val="tx1"/>
                </a:solidFill>
              </a:rPr>
              <a:t> AVL Tree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4478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dirty="0" smtClean="0"/>
              <a:t>P</a:t>
            </a:r>
            <a:r>
              <a:rPr lang="vi-VN" dirty="0" smtClean="0"/>
              <a:t>hương pháp chèn </a:t>
            </a:r>
            <a:r>
              <a:rPr lang="en-US" dirty="0" err="1" smtClean="0"/>
              <a:t>trên</a:t>
            </a:r>
            <a:r>
              <a:rPr lang="en-US" dirty="0" smtClean="0"/>
              <a:t> CNPTK </a:t>
            </a:r>
            <a:r>
              <a:rPr lang="vi-VN" dirty="0" smtClean="0"/>
              <a:t>có thể có những biến dạng mất cân đối nghiêm trọng</a:t>
            </a: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sz="2400" b="1" dirty="0" smtClean="0"/>
              <a:t>C</a:t>
            </a:r>
            <a:r>
              <a:rPr lang="vi-VN" sz="2400" b="1" dirty="0" smtClean="0"/>
              <a:t>hi phí cho việc tìm kiếm </a:t>
            </a:r>
            <a:r>
              <a:rPr lang="vi-VN" sz="2400" dirty="0" smtClean="0"/>
              <a:t>trong trường hợp xấu nhất đạt tới </a:t>
            </a:r>
            <a:r>
              <a:rPr lang="vi-VN" sz="2400" b="1" dirty="0" smtClean="0"/>
              <a:t>n</a:t>
            </a:r>
            <a:endParaRPr lang="en-US" sz="2400" b="1" dirty="0" smtClean="0"/>
          </a:p>
          <a:p>
            <a:pPr lvl="1">
              <a:spcBef>
                <a:spcPts val="400"/>
              </a:spcBef>
            </a:pPr>
            <a:r>
              <a:rPr lang="en-US" sz="2400" dirty="0" smtClean="0"/>
              <a:t>VD: 1 </a:t>
            </a:r>
            <a:r>
              <a:rPr lang="vi-VN" sz="2400" dirty="0" smtClean="0"/>
              <a:t>triệu </a:t>
            </a:r>
            <a:r>
              <a:rPr lang="en-US" sz="2400" dirty="0" err="1" smtClean="0"/>
              <a:t>nút</a:t>
            </a:r>
            <a:r>
              <a:rPr lang="en-US" sz="2400" dirty="0" smtClean="0"/>
              <a:t> </a:t>
            </a:r>
            <a:r>
              <a:rPr lang="vi-VN" sz="2400" dirty="0" smtClean="0"/>
              <a:t>⇒ </a:t>
            </a: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=</a:t>
            </a:r>
            <a:r>
              <a:rPr lang="vi-VN" sz="2400" dirty="0" smtClean="0"/>
              <a:t> </a:t>
            </a:r>
            <a:r>
              <a:rPr lang="en-US" sz="2400" dirty="0" smtClean="0"/>
              <a:t>1.000.000 </a:t>
            </a:r>
            <a:r>
              <a:rPr lang="en-US" sz="2400" dirty="0" err="1" smtClean="0"/>
              <a:t>nút</a:t>
            </a:r>
            <a:endParaRPr lang="en-US" sz="2400" dirty="0" smtClean="0"/>
          </a:p>
          <a:p>
            <a:pPr>
              <a:spcBef>
                <a:spcPts val="400"/>
              </a:spcBef>
            </a:pPr>
            <a:r>
              <a:rPr lang="vi-VN" dirty="0" smtClean="0"/>
              <a:t>Nếu có một cây tìm kiếm nhị phân cân bằng hoàn toàn, </a:t>
            </a:r>
            <a:r>
              <a:rPr lang="vi-VN" b="1" dirty="0" smtClean="0"/>
              <a:t>chi phí cho việc tìm kiếm </a:t>
            </a:r>
            <a:r>
              <a:rPr lang="vi-VN" dirty="0" smtClean="0"/>
              <a:t>chỉ xấp xỉ </a:t>
            </a:r>
            <a:r>
              <a:rPr lang="vi-VN" b="1" dirty="0" smtClean="0"/>
              <a:t>log</a:t>
            </a:r>
            <a:r>
              <a:rPr lang="vi-VN" b="1" baseline="-25000" dirty="0" smtClean="0"/>
              <a:t>2</a:t>
            </a:r>
            <a:r>
              <a:rPr lang="vi-VN" b="1" dirty="0" smtClean="0"/>
              <a:t>n</a:t>
            </a:r>
            <a:endParaRPr lang="en-US" b="1" dirty="0" smtClean="0"/>
          </a:p>
          <a:p>
            <a:pPr lvl="1"/>
            <a:r>
              <a:rPr lang="en-US" sz="2400" dirty="0" smtClean="0"/>
              <a:t>VD: 1 </a:t>
            </a:r>
            <a:r>
              <a:rPr lang="vi-VN" sz="2400" dirty="0" smtClean="0"/>
              <a:t>triệu </a:t>
            </a:r>
            <a:r>
              <a:rPr lang="en-US" sz="2400" dirty="0" err="1" smtClean="0"/>
              <a:t>nút</a:t>
            </a:r>
            <a:r>
              <a:rPr lang="en-US" sz="2400" dirty="0" smtClean="0"/>
              <a:t> </a:t>
            </a:r>
            <a:r>
              <a:rPr lang="vi-VN" sz="2400" dirty="0" smtClean="0"/>
              <a:t>⇒ </a:t>
            </a: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=</a:t>
            </a:r>
            <a:r>
              <a:rPr lang="vi-VN" sz="2400" dirty="0" smtClean="0"/>
              <a:t> log</a:t>
            </a:r>
            <a:r>
              <a:rPr lang="vi-VN" sz="2400" baseline="-25000" dirty="0" smtClean="0"/>
              <a:t>2</a:t>
            </a:r>
            <a:r>
              <a:rPr lang="en-US" sz="2400" dirty="0" smtClean="0"/>
              <a:t>1.000.000 ≈ 20 </a:t>
            </a:r>
            <a:r>
              <a:rPr lang="en-US" sz="2400" dirty="0" err="1" smtClean="0"/>
              <a:t>nút</a:t>
            </a:r>
            <a:endParaRPr lang="en-US" dirty="0" smtClean="0"/>
          </a:p>
          <a:p>
            <a:pPr>
              <a:spcBef>
                <a:spcPts val="400"/>
              </a:spcBef>
            </a:pPr>
            <a:r>
              <a:rPr lang="vi-VN" dirty="0" smtClean="0"/>
              <a:t>G.M. </a:t>
            </a:r>
            <a:r>
              <a:rPr lang="vi-VN" dirty="0" smtClean="0">
                <a:solidFill>
                  <a:srgbClr val="FF0000"/>
                </a:solidFill>
              </a:rPr>
              <a:t>A</a:t>
            </a:r>
            <a:r>
              <a:rPr lang="vi-VN" dirty="0" smtClean="0"/>
              <a:t>delson-</a:t>
            </a:r>
            <a:r>
              <a:rPr lang="vi-VN" dirty="0" smtClean="0">
                <a:solidFill>
                  <a:srgbClr val="FF0000"/>
                </a:solidFill>
              </a:rPr>
              <a:t>V</a:t>
            </a:r>
            <a:r>
              <a:rPr lang="vi-VN" dirty="0" smtClean="0"/>
              <a:t>elsky và E.M. </a:t>
            </a:r>
            <a:r>
              <a:rPr lang="vi-VN" dirty="0" smtClean="0">
                <a:solidFill>
                  <a:srgbClr val="FF0000"/>
                </a:solidFill>
              </a:rPr>
              <a:t>L</a:t>
            </a:r>
            <a:r>
              <a:rPr lang="vi-VN" dirty="0" smtClean="0"/>
              <a:t>andis đã đề xuất một tiêu chuẩn cân bằng (sau này gọi là cân bằng </a:t>
            </a:r>
            <a:r>
              <a:rPr lang="vi-VN" b="1" dirty="0" smtClean="0">
                <a:solidFill>
                  <a:srgbClr val="FF0000"/>
                </a:solidFill>
              </a:rPr>
              <a:t>AVL</a:t>
            </a:r>
            <a:r>
              <a:rPr lang="vi-VN" dirty="0" smtClean="0"/>
              <a:t>)</a:t>
            </a:r>
            <a:endParaRPr lang="en-US" dirty="0" smtClean="0"/>
          </a:p>
          <a:p>
            <a:pPr lvl="1">
              <a:spcBef>
                <a:spcPts val="400"/>
              </a:spcBef>
            </a:pPr>
            <a:r>
              <a:rPr lang="en-US" sz="2400" dirty="0" err="1" smtClean="0"/>
              <a:t>Cây</a:t>
            </a:r>
            <a:r>
              <a:rPr lang="en-US" sz="2400" dirty="0" smtClean="0"/>
              <a:t> AVL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O(log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B253FB9-EE44-4BD1-BC00-B07E8C0DD45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cân bằng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ĐN 1</a:t>
            </a:r>
            <a:r>
              <a:rPr lang="en-US" dirty="0" smtClean="0"/>
              <a:t>:</a:t>
            </a:r>
          </a:p>
          <a:p>
            <a:pPr marL="109728" indent="0" algn="just">
              <a:lnSpc>
                <a:spcPct val="90000"/>
              </a:lnSpc>
              <a:buNone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ở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ở </a:t>
            </a:r>
            <a:r>
              <a:rPr lang="en-US" dirty="0" err="1"/>
              <a:t>cấp</a:t>
            </a:r>
            <a:r>
              <a:rPr lang="en-US" dirty="0"/>
              <a:t> i+1.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cha – con.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cân bằng hoàn toàn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Là cây nhị phân mà tại mỗi nút của nó số nút của cây con trái và cây con phải chênh lệch không quá 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Là cây nhị phân tìm kiếm mà tại mỗi nút của nó số nút của cây con trái và cây con phải chênh lệch không quá 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Cây nhị phân tìm kiếm cân bằng hoàn toàn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1.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1295400" y="46482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gradFill rotWithShape="1">
            <a:gsLst>
              <a:gs pos="0">
                <a:schemeClr val="bg1"/>
              </a:gs>
              <a:gs pos="50000">
                <a:schemeClr val="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971800" y="4433888"/>
            <a:ext cx="4343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solidFill>
                  <a:schemeClr val="hlink"/>
                </a:solidFill>
              </a:rPr>
              <a:t>Nhận xét???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2 -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(AVL Tree)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51888"/>
            <a:ext cx="8229600" cy="4325112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1)</a:t>
            </a:r>
          </a:p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AVL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Chỉ số cân bằng và việc cân bằng lại cây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(CSCB)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7"/>
          <a:stretch>
            <a:fillRect/>
          </a:stretch>
        </p:blipFill>
        <p:spPr bwMode="auto">
          <a:xfrm>
            <a:off x="594360" y="3352800"/>
            <a:ext cx="8016240" cy="31242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42486" y="3673642"/>
            <a:ext cx="777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99488"/>
            <a:ext cx="8229600" cy="4325112"/>
          </a:xfrm>
        </p:spPr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1: </a:t>
            </a:r>
            <a:r>
              <a:rPr lang="en-US" dirty="0" err="1"/>
              <a:t>Cây</a:t>
            </a:r>
            <a:r>
              <a:rPr lang="en-US" dirty="0"/>
              <a:t> T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T1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T1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lvl="1"/>
            <a:r>
              <a:rPr lang="en-US" dirty="0" err="1"/>
              <a:t>Cây</a:t>
            </a:r>
            <a:r>
              <a:rPr lang="en-US" dirty="0"/>
              <a:t> T1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2: </a:t>
            </a:r>
            <a:r>
              <a:rPr lang="en-US" dirty="0" err="1"/>
              <a:t>Cây</a:t>
            </a:r>
            <a:r>
              <a:rPr lang="en-US" dirty="0"/>
              <a:t> T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T1 lệch trái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248400" cy="3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Wingdings" pitchFamily="2" charset="2"/>
              </a:rPr>
              <a:t></a:t>
            </a:r>
            <a:r>
              <a:rPr lang="en-US"/>
              <a:t>Cân bằng bằng phép quay đơn Left - Left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362200"/>
            <a:ext cx="7181850" cy="35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r>
              <a:rPr lang="en-US"/>
              <a:t>Cây T1 lệch phải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286000"/>
            <a:ext cx="6305550" cy="34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r>
              <a:rPr lang="en-US"/>
              <a:t>Biểu diễn cách khác: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495"/>
          <a:stretch>
            <a:fillRect/>
          </a:stretch>
        </p:blipFill>
        <p:spPr bwMode="auto">
          <a:xfrm>
            <a:off x="1676400" y="1905000"/>
            <a:ext cx="6096000" cy="48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ĐN 2:</a:t>
            </a:r>
          </a:p>
          <a:p>
            <a:pPr algn="just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(NULL).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T.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Wingdings" pitchFamily="2" charset="2"/>
              </a:rPr>
              <a:t>Cân bằng bằng phép quay kép Left - Right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15340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T1 không lệch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286000"/>
            <a:ext cx="72104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sym typeface="Wingdings" pitchFamily="2" charset="2"/>
              </a:rPr>
              <a:t>Cân bằng bằng phép quay đơn </a:t>
            </a:r>
            <a:r>
              <a:rPr lang="en-US" sz="3600" i="1">
                <a:solidFill>
                  <a:schemeClr val="hlink"/>
                </a:solidFill>
                <a:sym typeface="Wingdings" pitchFamily="2" charset="2"/>
              </a:rPr>
              <a:t>Left – Left</a:t>
            </a:r>
            <a:r>
              <a:rPr lang="en-US" sz="3600">
                <a:sym typeface="Wingdings" pitchFamily="2" charset="2"/>
              </a:rPr>
              <a:t> hoặc quay kép Left - Right</a:t>
            </a:r>
            <a:endParaRPr lang="en-US" sz="3600"/>
          </a:p>
        </p:txBody>
      </p:sp>
      <p:grpSp>
        <p:nvGrpSpPr>
          <p:cNvPr id="61460" name="Group 20"/>
          <p:cNvGrpSpPr>
            <a:grpSpLocks/>
          </p:cNvGrpSpPr>
          <p:nvPr/>
        </p:nvGrpSpPr>
        <p:grpSpPr bwMode="auto">
          <a:xfrm>
            <a:off x="1981200" y="2133600"/>
            <a:ext cx="6172200" cy="4038600"/>
            <a:chOff x="1248" y="1344"/>
            <a:chExt cx="3888" cy="2544"/>
          </a:xfrm>
        </p:grpSpPr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2448" y="134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61445" name="AutoShape 5"/>
            <p:cNvSpPr>
              <a:spLocks noChangeArrowheads="1"/>
            </p:cNvSpPr>
            <p:nvPr/>
          </p:nvSpPr>
          <p:spPr bwMode="auto">
            <a:xfrm>
              <a:off x="1680" y="1968"/>
              <a:ext cx="528" cy="91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L1</a:t>
              </a:r>
            </a:p>
          </p:txBody>
        </p:sp>
        <p:sp>
          <p:nvSpPr>
            <p:cNvPr id="61446" name="AutoShape 6"/>
            <p:cNvSpPr>
              <a:spLocks noChangeArrowheads="1"/>
            </p:cNvSpPr>
            <p:nvPr/>
          </p:nvSpPr>
          <p:spPr bwMode="auto">
            <a:xfrm>
              <a:off x="3984" y="2976"/>
              <a:ext cx="528" cy="91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61447" name="AutoShape 7"/>
            <p:cNvSpPr>
              <a:spLocks noChangeArrowheads="1"/>
            </p:cNvSpPr>
            <p:nvPr/>
          </p:nvSpPr>
          <p:spPr bwMode="auto">
            <a:xfrm>
              <a:off x="2832" y="2976"/>
              <a:ext cx="528" cy="91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R1</a:t>
              </a:r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>
              <a:off x="3408" y="196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 flipH="1">
              <a:off x="1920" y="172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2688" y="1728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 flipH="1">
              <a:off x="3120" y="2352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3648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1488" y="196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2688" y="292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4608" y="297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1248" y="230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2448" y="32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</a:t>
              </a: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4608" y="331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 - 1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2 -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3251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/>
              <a:t>Bậc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</a:t>
            </a:r>
            <a:r>
              <a:rPr lang="en-US" sz="2600" b="1" dirty="0" err="1"/>
              <a:t>một</a:t>
            </a:r>
            <a:r>
              <a:rPr lang="en-US" sz="2600" b="1" dirty="0"/>
              <a:t> </a:t>
            </a:r>
            <a:r>
              <a:rPr lang="en-US" sz="2600" b="1" dirty="0" err="1"/>
              <a:t>nút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cây</a:t>
            </a:r>
            <a:r>
              <a:rPr lang="en-US" sz="2600" dirty="0"/>
              <a:t> con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endParaRPr lang="en-US" sz="2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/>
              <a:t>Bậc</a:t>
            </a:r>
            <a:r>
              <a:rPr lang="en-US" sz="2600" b="1" dirty="0"/>
              <a:t> </a:t>
            </a:r>
            <a:r>
              <a:rPr lang="en-US" sz="2600" b="1" dirty="0" err="1"/>
              <a:t>của</a:t>
            </a:r>
            <a:r>
              <a:rPr lang="en-US" sz="2600" b="1" dirty="0"/>
              <a:t> </a:t>
            </a:r>
            <a:r>
              <a:rPr lang="en-US" sz="2600" b="1" dirty="0" err="1"/>
              <a:t>một</a:t>
            </a:r>
            <a:r>
              <a:rPr lang="en-US" sz="2600" b="1" dirty="0"/>
              <a:t> </a:t>
            </a:r>
            <a:r>
              <a:rPr lang="en-US" sz="2600" b="1" dirty="0" err="1"/>
              <a:t>cây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bậc</a:t>
            </a:r>
            <a:r>
              <a:rPr lang="en-US" sz="2600" dirty="0"/>
              <a:t> </a:t>
            </a:r>
            <a:r>
              <a:rPr lang="en-US" sz="2600" dirty="0" err="1"/>
              <a:t>lớn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cây</a:t>
            </a:r>
            <a:endParaRPr lang="en-US" sz="2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/>
              <a:t>Nút</a:t>
            </a:r>
            <a:r>
              <a:rPr lang="en-US" sz="2600" b="1" dirty="0"/>
              <a:t> </a:t>
            </a:r>
            <a:r>
              <a:rPr lang="en-US" sz="2600" b="1" dirty="0" err="1"/>
              <a:t>gốc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cha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/>
              <a:t>Nút</a:t>
            </a:r>
            <a:r>
              <a:rPr lang="en-US" sz="2600" b="1" dirty="0"/>
              <a:t> </a:t>
            </a:r>
            <a:r>
              <a:rPr lang="en-US" sz="2600" b="1" dirty="0" err="1"/>
              <a:t>lá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bậc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/>
              <a:t>Nút</a:t>
            </a:r>
            <a:r>
              <a:rPr lang="en-US" sz="2600" b="1" dirty="0"/>
              <a:t> </a:t>
            </a:r>
            <a:r>
              <a:rPr lang="en-US" sz="2600" b="1" dirty="0" err="1"/>
              <a:t>nhánh</a:t>
            </a:r>
            <a:r>
              <a:rPr lang="en-US" sz="2600" b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nút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bậc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0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 smtClean="0"/>
              <a:t>gốc</a:t>
            </a:r>
            <a:endParaRPr lang="en-US" sz="26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 smtClean="0">
                <a:solidFill>
                  <a:srgbClr val="FF0000"/>
                </a:solidFill>
              </a:rPr>
              <a:t>Đỉnh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trong</a:t>
            </a:r>
            <a:r>
              <a:rPr lang="en-US" sz="2600" b="1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 smtClean="0">
                <a:solidFill>
                  <a:srgbClr val="FF0000"/>
                </a:solidFill>
              </a:rPr>
              <a:t>Đỉnh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ngoài</a:t>
            </a:r>
            <a:r>
              <a:rPr lang="en-US" sz="2600" b="1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 smtClean="0">
                <a:solidFill>
                  <a:srgbClr val="FF0000"/>
                </a:solidFill>
              </a:rPr>
              <a:t>Đỉnh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anh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em</a:t>
            </a:r>
            <a:r>
              <a:rPr lang="en-US" sz="2600" b="1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smtClean="0">
                <a:solidFill>
                  <a:srgbClr val="FF0000"/>
                </a:solidFill>
              </a:rPr>
              <a:t>Cha con?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 smtClean="0">
                <a:solidFill>
                  <a:srgbClr val="FF0000"/>
                </a:solidFill>
              </a:rPr>
              <a:t>Tổ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tiên</a:t>
            </a:r>
            <a:r>
              <a:rPr lang="en-US" sz="2600" b="1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 smtClean="0">
                <a:solidFill>
                  <a:srgbClr val="FF0000"/>
                </a:solidFill>
              </a:rPr>
              <a:t>Hậu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duệ</a:t>
            </a:r>
            <a:r>
              <a:rPr lang="en-US" sz="2600" b="1" dirty="0" smtClean="0">
                <a:solidFill>
                  <a:srgbClr val="FF0000"/>
                </a:solidFill>
              </a:rPr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1" dirty="0" err="1" smtClean="0">
                <a:solidFill>
                  <a:srgbClr val="FF0000"/>
                </a:solidFill>
              </a:rPr>
              <a:t>Cây</a:t>
            </a:r>
            <a:r>
              <a:rPr lang="en-US" sz="2600" b="1" dirty="0" smtClean="0">
                <a:solidFill>
                  <a:srgbClr val="FF0000"/>
                </a:solidFill>
              </a:rPr>
              <a:t> con </a:t>
            </a:r>
            <a:r>
              <a:rPr lang="en-US" sz="2600" b="1" dirty="0" err="1" smtClean="0">
                <a:solidFill>
                  <a:srgbClr val="FF0000"/>
                </a:solidFill>
              </a:rPr>
              <a:t>tại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đỉnh</a:t>
            </a:r>
            <a:r>
              <a:rPr lang="en-US" sz="2600" b="1" dirty="0" smtClean="0">
                <a:solidFill>
                  <a:srgbClr val="FF0000"/>
                </a:solidFill>
              </a:rPr>
              <a:t> v?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352800" y="152400"/>
            <a:ext cx="8229600" cy="1066800"/>
          </a:xfrm>
        </p:spPr>
        <p:txBody>
          <a:bodyPr/>
          <a:lstStyle/>
          <a:p>
            <a:r>
              <a:rPr lang="en-US" dirty="0"/>
              <a:t>2 –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41148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 smtClean="0"/>
              <a:t>nút</a:t>
            </a:r>
            <a:r>
              <a:rPr lang="en-US" b="1" dirty="0" smtClean="0"/>
              <a:t>:</a:t>
            </a:r>
            <a:endParaRPr lang="en-US" b="1" dirty="0"/>
          </a:p>
          <a:p>
            <a:pPr lvl="1" algn="just">
              <a:lnSpc>
                <a:spcPct val="80000"/>
              </a:lnSpc>
              <a:spcAft>
                <a:spcPts val="12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Mức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gốc</a:t>
            </a:r>
            <a:r>
              <a:rPr lang="en-US" sz="2800" dirty="0">
                <a:solidFill>
                  <a:schemeClr val="tx1"/>
                </a:solidFill>
              </a:rPr>
              <a:t> T) = 0</a:t>
            </a:r>
          </a:p>
          <a:p>
            <a:pPr lvl="1" algn="just">
              <a:lnSpc>
                <a:spcPct val="80000"/>
              </a:lnSpc>
              <a:spcAft>
                <a:spcPts val="12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Gọi</a:t>
            </a:r>
            <a:r>
              <a:rPr lang="en-US" sz="2800" dirty="0">
                <a:solidFill>
                  <a:schemeClr val="tx1"/>
                </a:solidFill>
              </a:rPr>
              <a:t> T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, T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,…,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cây</a:t>
            </a:r>
            <a:r>
              <a:rPr lang="en-US" sz="2800" dirty="0">
                <a:solidFill>
                  <a:schemeClr val="tx1"/>
                </a:solidFill>
              </a:rPr>
              <a:t> con </a:t>
            </a:r>
            <a:r>
              <a:rPr lang="en-US" sz="2800" dirty="0" err="1">
                <a:solidFill>
                  <a:schemeClr val="tx1"/>
                </a:solidFill>
              </a:rPr>
              <a:t>của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</a:t>
            </a:r>
            <a:r>
              <a:rPr lang="en-US" sz="2800" baseline="-250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  <a:p>
            <a:pPr marL="411480" lvl="1" indent="0" algn="just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Mức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(T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) = </a:t>
            </a:r>
            <a:r>
              <a:rPr lang="en-US" sz="2800" dirty="0" err="1">
                <a:solidFill>
                  <a:schemeClr val="tx1"/>
                </a:solidFill>
              </a:rPr>
              <a:t>Mức</a:t>
            </a:r>
            <a:r>
              <a:rPr lang="en-US" sz="2800" dirty="0">
                <a:solidFill>
                  <a:schemeClr val="tx1"/>
                </a:solidFill>
              </a:rPr>
              <a:t> (T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 =…= </a:t>
            </a:r>
            <a:r>
              <a:rPr lang="en-US" sz="2800" dirty="0" err="1">
                <a:solidFill>
                  <a:schemeClr val="tx1"/>
                </a:solidFill>
              </a:rPr>
              <a:t>Mức</a:t>
            </a:r>
            <a:r>
              <a:rPr lang="en-US" sz="2800" dirty="0">
                <a:solidFill>
                  <a:schemeClr val="tx1"/>
                </a:solidFill>
              </a:rPr>
              <a:t> (T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) +1</a:t>
            </a:r>
          </a:p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dài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gốc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nút</a:t>
            </a:r>
            <a:r>
              <a:rPr lang="en-US" b="1" dirty="0"/>
              <a:t> x: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x</a:t>
            </a:r>
          </a:p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dài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 smtClean="0"/>
              <a:t>đi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mức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Cây</a:t>
            </a:r>
            <a:endParaRPr lang="en-US" b="1" dirty="0"/>
          </a:p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dài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 smtClean="0"/>
              <a:t>bình</a:t>
            </a:r>
            <a:endParaRPr lang="en-US" b="1" dirty="0" smtClean="0"/>
          </a:p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dài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đi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endParaRPr lang="en-US" b="1" dirty="0"/>
          </a:p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dài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đi</a:t>
            </a:r>
            <a:r>
              <a:rPr lang="en-US" b="1" dirty="0" smtClean="0"/>
              <a:t> </a:t>
            </a:r>
            <a:r>
              <a:rPr lang="en-US" b="1" dirty="0" err="1" smtClean="0"/>
              <a:t>ngoài</a:t>
            </a:r>
            <a:endParaRPr lang="en-US" b="1" dirty="0"/>
          </a:p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b="1" i="1" dirty="0" err="1"/>
              <a:t>Rừng</a:t>
            </a:r>
            <a:r>
              <a:rPr lang="en-US" b="1" i="1" dirty="0"/>
              <a:t> </a:t>
            </a:r>
            <a:r>
              <a:rPr lang="en-US" b="1" i="1" dirty="0" err="1"/>
              <a:t>cây</a:t>
            </a:r>
            <a:r>
              <a:rPr lang="en-US" b="1" i="1" dirty="0"/>
              <a:t>: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cây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thứ</a:t>
            </a:r>
            <a:r>
              <a:rPr lang="en-US" i="1" dirty="0"/>
              <a:t> </a:t>
            </a:r>
            <a:r>
              <a:rPr lang="en-US" i="1" dirty="0" err="1"/>
              <a:t>tự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cây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 smtClean="0"/>
              <a:t>trọng</a:t>
            </a:r>
            <a:r>
              <a:rPr lang="en-US" i="1" dirty="0" smtClean="0"/>
              <a:t> (LTĐT)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1CDF-9DA1-4D44-A22F-A8881224B900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0442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3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992</TotalTime>
  <Words>2013</Words>
  <Application>Microsoft Office PowerPoint</Application>
  <PresentationFormat>On-screen Show (4:3)</PresentationFormat>
  <Paragraphs>409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Georgia</vt:lpstr>
      <vt:lpstr>Symbol</vt:lpstr>
      <vt:lpstr>Times New Roman</vt:lpstr>
      <vt:lpstr>Trebuchet MS</vt:lpstr>
      <vt:lpstr>Verdana</vt:lpstr>
      <vt:lpstr>Wingdings</vt:lpstr>
      <vt:lpstr>Wingdings 2</vt:lpstr>
      <vt:lpstr>Custom Design</vt:lpstr>
      <vt:lpstr>Urban</vt:lpstr>
      <vt:lpstr>CẤU TRÚC DỮ LIỆU  VÀ GIẢI THUẬT</vt:lpstr>
      <vt:lpstr>Nội dung chương trình</vt:lpstr>
      <vt:lpstr>Chương 5  CÂY NHỊ PHÂN     (Số tiết: 18; LT: 10; TH: 8)</vt:lpstr>
      <vt:lpstr>I - CẤU TRÚC CÂY</vt:lpstr>
      <vt:lpstr>1- Định nghĩa:</vt:lpstr>
      <vt:lpstr>1- Định nghĩa (tt):</vt:lpstr>
      <vt:lpstr>2 - Một số khái niệm cơ bản:</vt:lpstr>
      <vt:lpstr>2 – (tt)</vt:lpstr>
      <vt:lpstr>Mức của một nút</vt:lpstr>
      <vt:lpstr>Cây có gốc</vt:lpstr>
      <vt:lpstr>II- CÂY NHỊ PHÂN  (Binary Tree)</vt:lpstr>
      <vt:lpstr>1- Định nghĩa:</vt:lpstr>
      <vt:lpstr>2 - Một số tính chất:</vt:lpstr>
      <vt:lpstr>3 - Biểu diễn cây nhị phân</vt:lpstr>
      <vt:lpstr>3 - Biểu diễn cây nhị phân (tt)</vt:lpstr>
      <vt:lpstr>4 - Duyệt cây nhị phân</vt:lpstr>
      <vt:lpstr>Duyệt theo thứ tự trước (Node – Left – Right)</vt:lpstr>
      <vt:lpstr>PowerPoint Presentation</vt:lpstr>
      <vt:lpstr>PowerPoint Presentation</vt:lpstr>
      <vt:lpstr>Duyệt theo thứ tự giữa (Left – Node – Right)</vt:lpstr>
      <vt:lpstr>PowerPoint Presentation</vt:lpstr>
      <vt:lpstr>PowerPoint Presentation</vt:lpstr>
      <vt:lpstr>Duyệt theo thứ tự sau (Left – Right – Node)</vt:lpstr>
      <vt:lpstr>PowerPoint Presentation</vt:lpstr>
      <vt:lpstr>PowerPoint Presentation</vt:lpstr>
      <vt:lpstr>Ví dụ: In ra các nút của cây nhị phân sau bằng 3 cách</vt:lpstr>
      <vt:lpstr>Ví dụ: cây biểu diễn biểu thức (a+b)*(a-c)</vt:lpstr>
      <vt:lpstr>PowerPoint Presentation</vt:lpstr>
      <vt:lpstr>5 - Biểu diễn cây tổng quát bằng cây nhị phân</vt:lpstr>
      <vt:lpstr>Ví dụ: biểu diễn cây sau thành cây nhị phân</vt:lpstr>
      <vt:lpstr>Ví dụ (tt):</vt:lpstr>
      <vt:lpstr>III - CÂY NHỊ PHÂN TÌM KIẾM (Binary Search Tree)</vt:lpstr>
      <vt:lpstr>1- Định nghĩa:</vt:lpstr>
      <vt:lpstr>3 - Các thao tác trên CNPTK:</vt:lpstr>
      <vt:lpstr>Khởi tạo cây tìm kiếm NP rỗng</vt:lpstr>
      <vt:lpstr>Tìm một phần tử x trong cây (Thuật toán sử dụng đệ quy):</vt:lpstr>
      <vt:lpstr>(Thuật toán không sử dụng đệ quy):</vt:lpstr>
      <vt:lpstr>Thêm một phần tử x vào cây</vt:lpstr>
      <vt:lpstr>Hủy một phần tử có khóa X</vt:lpstr>
      <vt:lpstr>TH1:</vt:lpstr>
      <vt:lpstr>TH2:</vt:lpstr>
      <vt:lpstr>TH3:</vt:lpstr>
      <vt:lpstr>Hàm hủy Node X</vt:lpstr>
      <vt:lpstr>Hàm tìm phần tử thế mạng:</vt:lpstr>
      <vt:lpstr>Tạo một CNPTK:</vt:lpstr>
      <vt:lpstr>Hủy toàn bộ CNPTK:</vt:lpstr>
      <vt:lpstr>IV - CÂY NHỊ PHÂN TÌM KIẾM CÂN BẰNG (AVL TREE)</vt:lpstr>
      <vt:lpstr>Giới thiệu AVL Tree</vt:lpstr>
      <vt:lpstr>Cây nhị phân cân bằng</vt:lpstr>
      <vt:lpstr>Cây nhị phân cân bằng hoàn toàn</vt:lpstr>
      <vt:lpstr>Cây nhị phân tìm kiếm cân bằng</vt:lpstr>
      <vt:lpstr>Cây nhị phân tìm kiếm cân bằng hoàn toàn</vt:lpstr>
      <vt:lpstr>2 - Cây nhị phân tìm kiếm cân bằng (AVL Tree)</vt:lpstr>
      <vt:lpstr>Chỉ số cân bằng và việc cân bằng lại cây</vt:lpstr>
      <vt:lpstr>Các trường hợp mất cân bằng và cân bằng lại</vt:lpstr>
      <vt:lpstr>Cây T1 lệch trái</vt:lpstr>
      <vt:lpstr>Cân bằng bằng phép quay đơn Left - Left</vt:lpstr>
      <vt:lpstr>Cây T1 lệch phải</vt:lpstr>
      <vt:lpstr>Biểu diễn cách khác:</vt:lpstr>
      <vt:lpstr>Cân bằng bằng phép quay kép Left - Right</vt:lpstr>
      <vt:lpstr>Cây T1 không lệch </vt:lpstr>
      <vt:lpstr>Cân bằng bằng phép quay đơn Left – Left hoặc quay kép Left - Right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 VÀ GIẢI THUẬT</dc:title>
  <dc:creator>DiemHuong</dc:creator>
  <cp:lastModifiedBy>Windows User</cp:lastModifiedBy>
  <cp:revision>159</cp:revision>
  <dcterms:created xsi:type="dcterms:W3CDTF">2015-08-04T23:48:22Z</dcterms:created>
  <dcterms:modified xsi:type="dcterms:W3CDTF">2019-06-16T20:24:26Z</dcterms:modified>
</cp:coreProperties>
</file>