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94" r:id="rId2"/>
    <p:sldId id="295" r:id="rId3"/>
    <p:sldId id="296" r:id="rId4"/>
    <p:sldId id="286" r:id="rId5"/>
    <p:sldId id="297" r:id="rId6"/>
    <p:sldId id="298" r:id="rId7"/>
    <p:sldId id="289" r:id="rId8"/>
    <p:sldId id="299" r:id="rId9"/>
    <p:sldId id="301" r:id="rId10"/>
    <p:sldId id="302" r:id="rId11"/>
    <p:sldId id="292" r:id="rId12"/>
    <p:sldId id="304" r:id="rId13"/>
    <p:sldId id="305" r:id="rId14"/>
    <p:sldId id="306" r:id="rId15"/>
    <p:sldId id="307" r:id="rId16"/>
    <p:sldId id="308" r:id="rId17"/>
    <p:sldId id="293" r:id="rId18"/>
    <p:sldId id="310" r:id="rId19"/>
    <p:sldId id="311" r:id="rId20"/>
  </p:sldIdLst>
  <p:sldSz cx="9144000" cy="5143500" type="screen16x9"/>
  <p:notesSz cx="6858000" cy="9144000"/>
  <p:embeddedFontLst>
    <p:embeddedFont>
      <p:font typeface="Corbel" panose="020B0503020204020204" pitchFamily="34" charset="0"/>
      <p:regular r:id="rId22"/>
      <p:bold r:id="rId23"/>
      <p:italic r:id="rId24"/>
      <p:boldItalic r:id="rId25"/>
    </p:embeddedFont>
    <p:embeddedFont>
      <p:font typeface="Cabin" panose="020B0604020202020204" charset="0"/>
      <p:regular r:id="rId26"/>
      <p:bold r:id="rId27"/>
      <p:italic r:id="rId28"/>
      <p:boldItalic r:id="rId29"/>
    </p:embeddedFont>
    <p:embeddedFont>
      <p:font typeface="Wingdings 2" panose="05020102010507070707" pitchFamily="18" charset="2"/>
      <p:regular r:id="rId30"/>
    </p:embeddedFont>
    <p:embeddedFont>
      <p:font typeface="Verdana" panose="020B0604030504040204" pitchFamily="34" charset="0"/>
      <p:regular r:id="rId31"/>
      <p:bold r:id="rId32"/>
      <p:italic r:id="rId33"/>
      <p:boldItalic r:id="rId34"/>
    </p:embeddedFont>
    <p:embeddedFont>
      <p:font typeface="Tahoma" panose="020B0604030504040204" pitchFamily="34" charset="0"/>
      <p:regular r:id="rId35"/>
      <p:bold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21ECFE-6A18-4F7A-A680-A125930F3448}">
  <a:tblStyle styleId="{2321ECFE-6A18-4F7A-A680-A125930F34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8B099-7C36-4EF6-929B-F3DB03DDCA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77D7005-5E32-4253-8CDF-1F66FF72461A}">
      <dgm:prSet phldrT="[Text]"/>
      <dgm:spPr/>
      <dgm:t>
        <a:bodyPr/>
        <a:lstStyle/>
        <a:p>
          <a:r>
            <a:rPr lang="en-US" smtClean="0"/>
            <a:t>1. Giới thiệu</a:t>
          </a:r>
          <a:endParaRPr lang="en-US"/>
        </a:p>
      </dgm:t>
    </dgm:pt>
    <dgm:pt modelId="{CD396FDC-DD86-4FE9-9682-568A4D56B820}" type="parTrans" cxnId="{ED229EDC-F77B-49DB-B12F-BF529A3D90EF}">
      <dgm:prSet/>
      <dgm:spPr/>
      <dgm:t>
        <a:bodyPr/>
        <a:lstStyle/>
        <a:p>
          <a:endParaRPr lang="en-US"/>
        </a:p>
      </dgm:t>
    </dgm:pt>
    <dgm:pt modelId="{DA1A8AB0-3D67-4F6D-B04C-92084D260452}" type="sibTrans" cxnId="{ED229EDC-F77B-49DB-B12F-BF529A3D90EF}">
      <dgm:prSet/>
      <dgm:spPr/>
      <dgm:t>
        <a:bodyPr/>
        <a:lstStyle/>
        <a:p>
          <a:endParaRPr lang="en-US"/>
        </a:p>
      </dgm:t>
    </dgm:pt>
    <dgm:pt modelId="{C0BA349B-25AE-47A2-A980-7172E394E8E4}">
      <dgm:prSet phldrT="[Text]"/>
      <dgm:spPr/>
      <dgm:t>
        <a:bodyPr/>
        <a:lstStyle/>
        <a:p>
          <a:r>
            <a:rPr lang="en-US" smtClean="0"/>
            <a:t>2.Mô hình đề xuất</a:t>
          </a:r>
          <a:endParaRPr lang="en-US"/>
        </a:p>
      </dgm:t>
    </dgm:pt>
    <dgm:pt modelId="{98DEFAB6-5600-41D9-99E9-3C78B813DFE6}" type="parTrans" cxnId="{00C085FB-CFD7-4D35-BFE7-2E23E532F23B}">
      <dgm:prSet/>
      <dgm:spPr/>
      <dgm:t>
        <a:bodyPr/>
        <a:lstStyle/>
        <a:p>
          <a:endParaRPr lang="en-US"/>
        </a:p>
      </dgm:t>
    </dgm:pt>
    <dgm:pt modelId="{4B7E3DE8-787D-4301-B785-C1CC847186BF}" type="sibTrans" cxnId="{00C085FB-CFD7-4D35-BFE7-2E23E532F23B}">
      <dgm:prSet/>
      <dgm:spPr/>
      <dgm:t>
        <a:bodyPr/>
        <a:lstStyle/>
        <a:p>
          <a:endParaRPr lang="en-US"/>
        </a:p>
      </dgm:t>
    </dgm:pt>
    <dgm:pt modelId="{56FA8F81-C237-4264-9A6A-84A63B80A647}">
      <dgm:prSet phldrT="[Text]"/>
      <dgm:spPr/>
      <dgm:t>
        <a:bodyPr/>
        <a:lstStyle/>
        <a:p>
          <a:r>
            <a:rPr lang="en-US" smtClean="0"/>
            <a:t>3. Thực nghiệm</a:t>
          </a:r>
          <a:endParaRPr lang="en-US"/>
        </a:p>
      </dgm:t>
    </dgm:pt>
    <dgm:pt modelId="{1341E1A1-651A-4B10-8D62-A3AAFFB1502D}" type="parTrans" cxnId="{E0EF321A-77DE-4352-B73E-F9FA7481685E}">
      <dgm:prSet/>
      <dgm:spPr/>
      <dgm:t>
        <a:bodyPr/>
        <a:lstStyle/>
        <a:p>
          <a:endParaRPr lang="en-US"/>
        </a:p>
      </dgm:t>
    </dgm:pt>
    <dgm:pt modelId="{7BC0761C-D214-4917-8B77-FE1BFE50B59B}" type="sibTrans" cxnId="{E0EF321A-77DE-4352-B73E-F9FA7481685E}">
      <dgm:prSet/>
      <dgm:spPr/>
      <dgm:t>
        <a:bodyPr/>
        <a:lstStyle/>
        <a:p>
          <a:endParaRPr lang="en-US"/>
        </a:p>
      </dgm:t>
    </dgm:pt>
    <dgm:pt modelId="{01FF8158-6F41-4959-BCA2-6C21285C354A}" type="pres">
      <dgm:prSet presAssocID="{1E68B099-7C36-4EF6-929B-F3DB03DDCAC3}" presName="linear" presStyleCnt="0">
        <dgm:presLayoutVars>
          <dgm:dir/>
          <dgm:animLvl val="lvl"/>
          <dgm:resizeHandles val="exact"/>
        </dgm:presLayoutVars>
      </dgm:prSet>
      <dgm:spPr/>
    </dgm:pt>
    <dgm:pt modelId="{649FE80B-A924-4D97-A872-5A76B8910674}" type="pres">
      <dgm:prSet presAssocID="{877D7005-5E32-4253-8CDF-1F66FF72461A}" presName="parentLin" presStyleCnt="0"/>
      <dgm:spPr/>
    </dgm:pt>
    <dgm:pt modelId="{1812CB78-1010-4B43-93FB-3F72970AF1A7}" type="pres">
      <dgm:prSet presAssocID="{877D7005-5E32-4253-8CDF-1F66FF72461A}" presName="parentLeftMargin" presStyleLbl="node1" presStyleIdx="0" presStyleCnt="3"/>
      <dgm:spPr/>
    </dgm:pt>
    <dgm:pt modelId="{DDF3E8B7-3B4B-4FDA-AD84-2F3A93AF2C7A}" type="pres">
      <dgm:prSet presAssocID="{877D7005-5E32-4253-8CDF-1F66FF72461A}" presName="parentText" presStyleLbl="node1" presStyleIdx="0" presStyleCnt="3">
        <dgm:presLayoutVars>
          <dgm:chMax val="0"/>
          <dgm:bulletEnabled val="1"/>
        </dgm:presLayoutVars>
      </dgm:prSet>
      <dgm:spPr/>
      <dgm:t>
        <a:bodyPr/>
        <a:lstStyle/>
        <a:p>
          <a:endParaRPr lang="en-US"/>
        </a:p>
      </dgm:t>
    </dgm:pt>
    <dgm:pt modelId="{10092DD6-ED97-4930-823B-49657D7F16D2}" type="pres">
      <dgm:prSet presAssocID="{877D7005-5E32-4253-8CDF-1F66FF72461A}" presName="negativeSpace" presStyleCnt="0"/>
      <dgm:spPr/>
    </dgm:pt>
    <dgm:pt modelId="{42D8C560-30A0-4062-8970-DF547D747658}" type="pres">
      <dgm:prSet presAssocID="{877D7005-5E32-4253-8CDF-1F66FF72461A}" presName="childText" presStyleLbl="conFgAcc1" presStyleIdx="0" presStyleCnt="3">
        <dgm:presLayoutVars>
          <dgm:bulletEnabled val="1"/>
        </dgm:presLayoutVars>
      </dgm:prSet>
      <dgm:spPr/>
    </dgm:pt>
    <dgm:pt modelId="{34524D7F-CB93-4D41-B666-60E16106DE1F}" type="pres">
      <dgm:prSet presAssocID="{DA1A8AB0-3D67-4F6D-B04C-92084D260452}" presName="spaceBetweenRectangles" presStyleCnt="0"/>
      <dgm:spPr/>
    </dgm:pt>
    <dgm:pt modelId="{7B67D5C5-8B38-4CB8-99E8-F31CFB060B52}" type="pres">
      <dgm:prSet presAssocID="{C0BA349B-25AE-47A2-A980-7172E394E8E4}" presName="parentLin" presStyleCnt="0"/>
      <dgm:spPr/>
    </dgm:pt>
    <dgm:pt modelId="{BE8457C3-98D1-4369-AC7F-AB0DE71C90F4}" type="pres">
      <dgm:prSet presAssocID="{C0BA349B-25AE-47A2-A980-7172E394E8E4}" presName="parentLeftMargin" presStyleLbl="node1" presStyleIdx="0" presStyleCnt="3"/>
      <dgm:spPr/>
    </dgm:pt>
    <dgm:pt modelId="{F3AC5734-9A65-4EA1-9F87-8FA9BEEAE88F}" type="pres">
      <dgm:prSet presAssocID="{C0BA349B-25AE-47A2-A980-7172E394E8E4}" presName="parentText" presStyleLbl="node1" presStyleIdx="1" presStyleCnt="3">
        <dgm:presLayoutVars>
          <dgm:chMax val="0"/>
          <dgm:bulletEnabled val="1"/>
        </dgm:presLayoutVars>
      </dgm:prSet>
      <dgm:spPr/>
      <dgm:t>
        <a:bodyPr/>
        <a:lstStyle/>
        <a:p>
          <a:endParaRPr lang="en-US"/>
        </a:p>
      </dgm:t>
    </dgm:pt>
    <dgm:pt modelId="{3131FE3E-97AD-4966-8A26-DE15BE440A63}" type="pres">
      <dgm:prSet presAssocID="{C0BA349B-25AE-47A2-A980-7172E394E8E4}" presName="negativeSpace" presStyleCnt="0"/>
      <dgm:spPr/>
    </dgm:pt>
    <dgm:pt modelId="{5FB74CF4-9F99-4607-91E5-9B8B1EBB7C79}" type="pres">
      <dgm:prSet presAssocID="{C0BA349B-25AE-47A2-A980-7172E394E8E4}" presName="childText" presStyleLbl="conFgAcc1" presStyleIdx="1" presStyleCnt="3">
        <dgm:presLayoutVars>
          <dgm:bulletEnabled val="1"/>
        </dgm:presLayoutVars>
      </dgm:prSet>
      <dgm:spPr/>
    </dgm:pt>
    <dgm:pt modelId="{38BE4CD4-A05A-4222-8748-3634076E98DF}" type="pres">
      <dgm:prSet presAssocID="{4B7E3DE8-787D-4301-B785-C1CC847186BF}" presName="spaceBetweenRectangles" presStyleCnt="0"/>
      <dgm:spPr/>
    </dgm:pt>
    <dgm:pt modelId="{6C4E0E71-D352-4ECF-B759-AE8D2C77F92F}" type="pres">
      <dgm:prSet presAssocID="{56FA8F81-C237-4264-9A6A-84A63B80A647}" presName="parentLin" presStyleCnt="0"/>
      <dgm:spPr/>
    </dgm:pt>
    <dgm:pt modelId="{6E03645A-1594-4866-94D2-A9993ED12D3E}" type="pres">
      <dgm:prSet presAssocID="{56FA8F81-C237-4264-9A6A-84A63B80A647}" presName="parentLeftMargin" presStyleLbl="node1" presStyleIdx="1" presStyleCnt="3"/>
      <dgm:spPr/>
    </dgm:pt>
    <dgm:pt modelId="{6A40638A-D461-4D94-B38C-882B5AE6A179}" type="pres">
      <dgm:prSet presAssocID="{56FA8F81-C237-4264-9A6A-84A63B80A647}" presName="parentText" presStyleLbl="node1" presStyleIdx="2" presStyleCnt="3">
        <dgm:presLayoutVars>
          <dgm:chMax val="0"/>
          <dgm:bulletEnabled val="1"/>
        </dgm:presLayoutVars>
      </dgm:prSet>
      <dgm:spPr/>
      <dgm:t>
        <a:bodyPr/>
        <a:lstStyle/>
        <a:p>
          <a:endParaRPr lang="en-US"/>
        </a:p>
      </dgm:t>
    </dgm:pt>
    <dgm:pt modelId="{B1157731-4460-4710-AB30-1C2F5701D717}" type="pres">
      <dgm:prSet presAssocID="{56FA8F81-C237-4264-9A6A-84A63B80A647}" presName="negativeSpace" presStyleCnt="0"/>
      <dgm:spPr/>
    </dgm:pt>
    <dgm:pt modelId="{ACD3E8B0-4506-4072-B1E5-1DFAD632ED40}" type="pres">
      <dgm:prSet presAssocID="{56FA8F81-C237-4264-9A6A-84A63B80A647}" presName="childText" presStyleLbl="conFgAcc1" presStyleIdx="2" presStyleCnt="3">
        <dgm:presLayoutVars>
          <dgm:bulletEnabled val="1"/>
        </dgm:presLayoutVars>
      </dgm:prSet>
      <dgm:spPr/>
    </dgm:pt>
  </dgm:ptLst>
  <dgm:cxnLst>
    <dgm:cxn modelId="{918971F7-56C9-4B0E-A8A8-FD6A5F12B8B5}" type="presOf" srcId="{877D7005-5E32-4253-8CDF-1F66FF72461A}" destId="{DDF3E8B7-3B4B-4FDA-AD84-2F3A93AF2C7A}" srcOrd="1" destOrd="0" presId="urn:microsoft.com/office/officeart/2005/8/layout/list1"/>
    <dgm:cxn modelId="{CA407C93-A3D1-4EE7-8A1D-E1AB485728B9}" type="presOf" srcId="{877D7005-5E32-4253-8CDF-1F66FF72461A}" destId="{1812CB78-1010-4B43-93FB-3F72970AF1A7}" srcOrd="0" destOrd="0" presId="urn:microsoft.com/office/officeart/2005/8/layout/list1"/>
    <dgm:cxn modelId="{5E769A5E-FCF1-4FFE-A565-EBC665EBB3D3}" type="presOf" srcId="{56FA8F81-C237-4264-9A6A-84A63B80A647}" destId="{6E03645A-1594-4866-94D2-A9993ED12D3E}" srcOrd="0" destOrd="0" presId="urn:microsoft.com/office/officeart/2005/8/layout/list1"/>
    <dgm:cxn modelId="{84D2EBA6-BBFE-44D6-A8B0-D30D1738AE8D}" type="presOf" srcId="{C0BA349B-25AE-47A2-A980-7172E394E8E4}" destId="{BE8457C3-98D1-4369-AC7F-AB0DE71C90F4}" srcOrd="0" destOrd="0" presId="urn:microsoft.com/office/officeart/2005/8/layout/list1"/>
    <dgm:cxn modelId="{4AD86D39-88EA-4F80-B55C-05BEA48C9F78}" type="presOf" srcId="{1E68B099-7C36-4EF6-929B-F3DB03DDCAC3}" destId="{01FF8158-6F41-4959-BCA2-6C21285C354A}" srcOrd="0" destOrd="0" presId="urn:microsoft.com/office/officeart/2005/8/layout/list1"/>
    <dgm:cxn modelId="{E0EF321A-77DE-4352-B73E-F9FA7481685E}" srcId="{1E68B099-7C36-4EF6-929B-F3DB03DDCAC3}" destId="{56FA8F81-C237-4264-9A6A-84A63B80A647}" srcOrd="2" destOrd="0" parTransId="{1341E1A1-651A-4B10-8D62-A3AAFFB1502D}" sibTransId="{7BC0761C-D214-4917-8B77-FE1BFE50B59B}"/>
    <dgm:cxn modelId="{ED229EDC-F77B-49DB-B12F-BF529A3D90EF}" srcId="{1E68B099-7C36-4EF6-929B-F3DB03DDCAC3}" destId="{877D7005-5E32-4253-8CDF-1F66FF72461A}" srcOrd="0" destOrd="0" parTransId="{CD396FDC-DD86-4FE9-9682-568A4D56B820}" sibTransId="{DA1A8AB0-3D67-4F6D-B04C-92084D260452}"/>
    <dgm:cxn modelId="{C4A45DC7-33BC-4E83-B912-9C18383BD95C}" type="presOf" srcId="{C0BA349B-25AE-47A2-A980-7172E394E8E4}" destId="{F3AC5734-9A65-4EA1-9F87-8FA9BEEAE88F}" srcOrd="1" destOrd="0" presId="urn:microsoft.com/office/officeart/2005/8/layout/list1"/>
    <dgm:cxn modelId="{00C085FB-CFD7-4D35-BFE7-2E23E532F23B}" srcId="{1E68B099-7C36-4EF6-929B-F3DB03DDCAC3}" destId="{C0BA349B-25AE-47A2-A980-7172E394E8E4}" srcOrd="1" destOrd="0" parTransId="{98DEFAB6-5600-41D9-99E9-3C78B813DFE6}" sibTransId="{4B7E3DE8-787D-4301-B785-C1CC847186BF}"/>
    <dgm:cxn modelId="{7D484BD5-4239-4D3C-8E92-19E602B6C673}" type="presOf" srcId="{56FA8F81-C237-4264-9A6A-84A63B80A647}" destId="{6A40638A-D461-4D94-B38C-882B5AE6A179}" srcOrd="1" destOrd="0" presId="urn:microsoft.com/office/officeart/2005/8/layout/list1"/>
    <dgm:cxn modelId="{A2D5F934-678C-47F1-9A9C-920BD8653A5B}" type="presParOf" srcId="{01FF8158-6F41-4959-BCA2-6C21285C354A}" destId="{649FE80B-A924-4D97-A872-5A76B8910674}" srcOrd="0" destOrd="0" presId="urn:microsoft.com/office/officeart/2005/8/layout/list1"/>
    <dgm:cxn modelId="{DD6DD014-203E-4747-A27E-AD22F51434C3}" type="presParOf" srcId="{649FE80B-A924-4D97-A872-5A76B8910674}" destId="{1812CB78-1010-4B43-93FB-3F72970AF1A7}" srcOrd="0" destOrd="0" presId="urn:microsoft.com/office/officeart/2005/8/layout/list1"/>
    <dgm:cxn modelId="{7BEDAF34-5A24-40FE-8F35-F373D69A2F18}" type="presParOf" srcId="{649FE80B-A924-4D97-A872-5A76B8910674}" destId="{DDF3E8B7-3B4B-4FDA-AD84-2F3A93AF2C7A}" srcOrd="1" destOrd="0" presId="urn:microsoft.com/office/officeart/2005/8/layout/list1"/>
    <dgm:cxn modelId="{2BADAF5A-74ED-4FA9-85AD-FD740405F782}" type="presParOf" srcId="{01FF8158-6F41-4959-BCA2-6C21285C354A}" destId="{10092DD6-ED97-4930-823B-49657D7F16D2}" srcOrd="1" destOrd="0" presId="urn:microsoft.com/office/officeart/2005/8/layout/list1"/>
    <dgm:cxn modelId="{78D96B5B-6488-41E7-8A38-2938911AB40A}" type="presParOf" srcId="{01FF8158-6F41-4959-BCA2-6C21285C354A}" destId="{42D8C560-30A0-4062-8970-DF547D747658}" srcOrd="2" destOrd="0" presId="urn:microsoft.com/office/officeart/2005/8/layout/list1"/>
    <dgm:cxn modelId="{FDEDC6E4-9B7A-4F30-9F43-DE797D871092}" type="presParOf" srcId="{01FF8158-6F41-4959-BCA2-6C21285C354A}" destId="{34524D7F-CB93-4D41-B666-60E16106DE1F}" srcOrd="3" destOrd="0" presId="urn:microsoft.com/office/officeart/2005/8/layout/list1"/>
    <dgm:cxn modelId="{2CC70E12-DA0E-47A7-85CD-768E47E9E390}" type="presParOf" srcId="{01FF8158-6F41-4959-BCA2-6C21285C354A}" destId="{7B67D5C5-8B38-4CB8-99E8-F31CFB060B52}" srcOrd="4" destOrd="0" presId="urn:microsoft.com/office/officeart/2005/8/layout/list1"/>
    <dgm:cxn modelId="{E74DA251-A836-4224-94AE-CBB7E2C04728}" type="presParOf" srcId="{7B67D5C5-8B38-4CB8-99E8-F31CFB060B52}" destId="{BE8457C3-98D1-4369-AC7F-AB0DE71C90F4}" srcOrd="0" destOrd="0" presId="urn:microsoft.com/office/officeart/2005/8/layout/list1"/>
    <dgm:cxn modelId="{33E7DCA2-911C-426F-B84C-D7102B2193AB}" type="presParOf" srcId="{7B67D5C5-8B38-4CB8-99E8-F31CFB060B52}" destId="{F3AC5734-9A65-4EA1-9F87-8FA9BEEAE88F}" srcOrd="1" destOrd="0" presId="urn:microsoft.com/office/officeart/2005/8/layout/list1"/>
    <dgm:cxn modelId="{BE5F99C2-1369-40F7-A0C6-068C62EB5D6D}" type="presParOf" srcId="{01FF8158-6F41-4959-BCA2-6C21285C354A}" destId="{3131FE3E-97AD-4966-8A26-DE15BE440A63}" srcOrd="5" destOrd="0" presId="urn:microsoft.com/office/officeart/2005/8/layout/list1"/>
    <dgm:cxn modelId="{39A14017-A8ED-44B2-8E5E-C448BFB8AA1B}" type="presParOf" srcId="{01FF8158-6F41-4959-BCA2-6C21285C354A}" destId="{5FB74CF4-9F99-4607-91E5-9B8B1EBB7C79}" srcOrd="6" destOrd="0" presId="urn:microsoft.com/office/officeart/2005/8/layout/list1"/>
    <dgm:cxn modelId="{8B9FC377-87B7-4D31-B92B-FAD4B98F0231}" type="presParOf" srcId="{01FF8158-6F41-4959-BCA2-6C21285C354A}" destId="{38BE4CD4-A05A-4222-8748-3634076E98DF}" srcOrd="7" destOrd="0" presId="urn:microsoft.com/office/officeart/2005/8/layout/list1"/>
    <dgm:cxn modelId="{2510ABB1-F8EB-4AD3-97C5-615B24EFE8B4}" type="presParOf" srcId="{01FF8158-6F41-4959-BCA2-6C21285C354A}" destId="{6C4E0E71-D352-4ECF-B759-AE8D2C77F92F}" srcOrd="8" destOrd="0" presId="urn:microsoft.com/office/officeart/2005/8/layout/list1"/>
    <dgm:cxn modelId="{7F5CB518-1A21-4DF6-ABEB-6E4C2293F517}" type="presParOf" srcId="{6C4E0E71-D352-4ECF-B759-AE8D2C77F92F}" destId="{6E03645A-1594-4866-94D2-A9993ED12D3E}" srcOrd="0" destOrd="0" presId="urn:microsoft.com/office/officeart/2005/8/layout/list1"/>
    <dgm:cxn modelId="{AE4E59B7-02EA-4878-A870-D5EC1A68767B}" type="presParOf" srcId="{6C4E0E71-D352-4ECF-B759-AE8D2C77F92F}" destId="{6A40638A-D461-4D94-B38C-882B5AE6A179}" srcOrd="1" destOrd="0" presId="urn:microsoft.com/office/officeart/2005/8/layout/list1"/>
    <dgm:cxn modelId="{7AD584E9-1294-47AA-B57D-EA83F6AE369A}" type="presParOf" srcId="{01FF8158-6F41-4959-BCA2-6C21285C354A}" destId="{B1157731-4460-4710-AB30-1C2F5701D717}" srcOrd="9" destOrd="0" presId="urn:microsoft.com/office/officeart/2005/8/layout/list1"/>
    <dgm:cxn modelId="{15EE3FF0-413C-42BC-8989-549CD05A9202}" type="presParOf" srcId="{01FF8158-6F41-4959-BCA2-6C21285C354A}" destId="{ACD3E8B0-4506-4072-B1E5-1DFAD632ED4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8B099-7C36-4EF6-929B-F3DB03DDCA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0BA349B-25AE-47A2-A980-7172E394E8E4}">
      <dgm:prSet phldrT="[Text]"/>
      <dgm:spPr/>
      <dgm:t>
        <a:bodyPr/>
        <a:lstStyle/>
        <a:p>
          <a:r>
            <a:rPr lang="en-US" smtClean="0"/>
            <a:t>5. Demo</a:t>
          </a:r>
          <a:endParaRPr lang="en-US"/>
        </a:p>
      </dgm:t>
    </dgm:pt>
    <dgm:pt modelId="{98DEFAB6-5600-41D9-99E9-3C78B813DFE6}" type="parTrans" cxnId="{00C085FB-CFD7-4D35-BFE7-2E23E532F23B}">
      <dgm:prSet/>
      <dgm:spPr/>
      <dgm:t>
        <a:bodyPr/>
        <a:lstStyle/>
        <a:p>
          <a:endParaRPr lang="en-US"/>
        </a:p>
      </dgm:t>
    </dgm:pt>
    <dgm:pt modelId="{4B7E3DE8-787D-4301-B785-C1CC847186BF}" type="sibTrans" cxnId="{00C085FB-CFD7-4D35-BFE7-2E23E532F23B}">
      <dgm:prSet/>
      <dgm:spPr/>
      <dgm:t>
        <a:bodyPr/>
        <a:lstStyle/>
        <a:p>
          <a:endParaRPr lang="en-US"/>
        </a:p>
      </dgm:t>
    </dgm:pt>
    <dgm:pt modelId="{56FA8F81-C237-4264-9A6A-84A63B80A647}">
      <dgm:prSet phldrT="[Text]"/>
      <dgm:spPr/>
      <dgm:t>
        <a:bodyPr/>
        <a:lstStyle/>
        <a:p>
          <a:r>
            <a:rPr lang="en-US" smtClean="0"/>
            <a:t>6. Kết luận</a:t>
          </a:r>
          <a:endParaRPr lang="en-US"/>
        </a:p>
      </dgm:t>
    </dgm:pt>
    <dgm:pt modelId="{1341E1A1-651A-4B10-8D62-A3AAFFB1502D}" type="parTrans" cxnId="{E0EF321A-77DE-4352-B73E-F9FA7481685E}">
      <dgm:prSet/>
      <dgm:spPr/>
      <dgm:t>
        <a:bodyPr/>
        <a:lstStyle/>
        <a:p>
          <a:endParaRPr lang="en-US"/>
        </a:p>
      </dgm:t>
    </dgm:pt>
    <dgm:pt modelId="{7BC0761C-D214-4917-8B77-FE1BFE50B59B}" type="sibTrans" cxnId="{E0EF321A-77DE-4352-B73E-F9FA7481685E}">
      <dgm:prSet/>
      <dgm:spPr/>
      <dgm:t>
        <a:bodyPr/>
        <a:lstStyle/>
        <a:p>
          <a:endParaRPr lang="en-US"/>
        </a:p>
      </dgm:t>
    </dgm:pt>
    <dgm:pt modelId="{01FF8158-6F41-4959-BCA2-6C21285C354A}" type="pres">
      <dgm:prSet presAssocID="{1E68B099-7C36-4EF6-929B-F3DB03DDCAC3}" presName="linear" presStyleCnt="0">
        <dgm:presLayoutVars>
          <dgm:dir/>
          <dgm:animLvl val="lvl"/>
          <dgm:resizeHandles val="exact"/>
        </dgm:presLayoutVars>
      </dgm:prSet>
      <dgm:spPr/>
    </dgm:pt>
    <dgm:pt modelId="{7B67D5C5-8B38-4CB8-99E8-F31CFB060B52}" type="pres">
      <dgm:prSet presAssocID="{C0BA349B-25AE-47A2-A980-7172E394E8E4}" presName="parentLin" presStyleCnt="0"/>
      <dgm:spPr/>
    </dgm:pt>
    <dgm:pt modelId="{BE8457C3-98D1-4369-AC7F-AB0DE71C90F4}" type="pres">
      <dgm:prSet presAssocID="{C0BA349B-25AE-47A2-A980-7172E394E8E4}" presName="parentLeftMargin" presStyleLbl="node1" presStyleIdx="0" presStyleCnt="2"/>
      <dgm:spPr/>
    </dgm:pt>
    <dgm:pt modelId="{F3AC5734-9A65-4EA1-9F87-8FA9BEEAE88F}" type="pres">
      <dgm:prSet presAssocID="{C0BA349B-25AE-47A2-A980-7172E394E8E4}" presName="parentText" presStyleLbl="node1" presStyleIdx="0" presStyleCnt="2">
        <dgm:presLayoutVars>
          <dgm:chMax val="0"/>
          <dgm:bulletEnabled val="1"/>
        </dgm:presLayoutVars>
      </dgm:prSet>
      <dgm:spPr/>
      <dgm:t>
        <a:bodyPr/>
        <a:lstStyle/>
        <a:p>
          <a:endParaRPr lang="en-US"/>
        </a:p>
      </dgm:t>
    </dgm:pt>
    <dgm:pt modelId="{3131FE3E-97AD-4966-8A26-DE15BE440A63}" type="pres">
      <dgm:prSet presAssocID="{C0BA349B-25AE-47A2-A980-7172E394E8E4}" presName="negativeSpace" presStyleCnt="0"/>
      <dgm:spPr/>
    </dgm:pt>
    <dgm:pt modelId="{5FB74CF4-9F99-4607-91E5-9B8B1EBB7C79}" type="pres">
      <dgm:prSet presAssocID="{C0BA349B-25AE-47A2-A980-7172E394E8E4}" presName="childText" presStyleLbl="conFgAcc1" presStyleIdx="0" presStyleCnt="2">
        <dgm:presLayoutVars>
          <dgm:bulletEnabled val="1"/>
        </dgm:presLayoutVars>
      </dgm:prSet>
      <dgm:spPr/>
    </dgm:pt>
    <dgm:pt modelId="{38BE4CD4-A05A-4222-8748-3634076E98DF}" type="pres">
      <dgm:prSet presAssocID="{4B7E3DE8-787D-4301-B785-C1CC847186BF}" presName="spaceBetweenRectangles" presStyleCnt="0"/>
      <dgm:spPr/>
    </dgm:pt>
    <dgm:pt modelId="{6C4E0E71-D352-4ECF-B759-AE8D2C77F92F}" type="pres">
      <dgm:prSet presAssocID="{56FA8F81-C237-4264-9A6A-84A63B80A647}" presName="parentLin" presStyleCnt="0"/>
      <dgm:spPr/>
    </dgm:pt>
    <dgm:pt modelId="{6E03645A-1594-4866-94D2-A9993ED12D3E}" type="pres">
      <dgm:prSet presAssocID="{56FA8F81-C237-4264-9A6A-84A63B80A647}" presName="parentLeftMargin" presStyleLbl="node1" presStyleIdx="0" presStyleCnt="2"/>
      <dgm:spPr/>
    </dgm:pt>
    <dgm:pt modelId="{6A40638A-D461-4D94-B38C-882B5AE6A179}" type="pres">
      <dgm:prSet presAssocID="{56FA8F81-C237-4264-9A6A-84A63B80A647}" presName="parentText" presStyleLbl="node1" presStyleIdx="1" presStyleCnt="2">
        <dgm:presLayoutVars>
          <dgm:chMax val="0"/>
          <dgm:bulletEnabled val="1"/>
        </dgm:presLayoutVars>
      </dgm:prSet>
      <dgm:spPr/>
      <dgm:t>
        <a:bodyPr/>
        <a:lstStyle/>
        <a:p>
          <a:endParaRPr lang="en-US"/>
        </a:p>
      </dgm:t>
    </dgm:pt>
    <dgm:pt modelId="{B1157731-4460-4710-AB30-1C2F5701D717}" type="pres">
      <dgm:prSet presAssocID="{56FA8F81-C237-4264-9A6A-84A63B80A647}" presName="negativeSpace" presStyleCnt="0"/>
      <dgm:spPr/>
    </dgm:pt>
    <dgm:pt modelId="{ACD3E8B0-4506-4072-B1E5-1DFAD632ED40}" type="pres">
      <dgm:prSet presAssocID="{56FA8F81-C237-4264-9A6A-84A63B80A647}" presName="childText" presStyleLbl="conFgAcc1" presStyleIdx="1" presStyleCnt="2">
        <dgm:presLayoutVars>
          <dgm:bulletEnabled val="1"/>
        </dgm:presLayoutVars>
      </dgm:prSet>
      <dgm:spPr/>
    </dgm:pt>
  </dgm:ptLst>
  <dgm:cxnLst>
    <dgm:cxn modelId="{84D2EBA6-BBFE-44D6-A8B0-D30D1738AE8D}" type="presOf" srcId="{C0BA349B-25AE-47A2-A980-7172E394E8E4}" destId="{BE8457C3-98D1-4369-AC7F-AB0DE71C90F4}" srcOrd="0" destOrd="0" presId="urn:microsoft.com/office/officeart/2005/8/layout/list1"/>
    <dgm:cxn modelId="{C4A45DC7-33BC-4E83-B912-9C18383BD95C}" type="presOf" srcId="{C0BA349B-25AE-47A2-A980-7172E394E8E4}" destId="{F3AC5734-9A65-4EA1-9F87-8FA9BEEAE88F}" srcOrd="1" destOrd="0" presId="urn:microsoft.com/office/officeart/2005/8/layout/list1"/>
    <dgm:cxn modelId="{4AD86D39-88EA-4F80-B55C-05BEA48C9F78}" type="presOf" srcId="{1E68B099-7C36-4EF6-929B-F3DB03DDCAC3}" destId="{01FF8158-6F41-4959-BCA2-6C21285C354A}" srcOrd="0" destOrd="0" presId="urn:microsoft.com/office/officeart/2005/8/layout/list1"/>
    <dgm:cxn modelId="{E0EF321A-77DE-4352-B73E-F9FA7481685E}" srcId="{1E68B099-7C36-4EF6-929B-F3DB03DDCAC3}" destId="{56FA8F81-C237-4264-9A6A-84A63B80A647}" srcOrd="1" destOrd="0" parTransId="{1341E1A1-651A-4B10-8D62-A3AAFFB1502D}" sibTransId="{7BC0761C-D214-4917-8B77-FE1BFE50B59B}"/>
    <dgm:cxn modelId="{00C085FB-CFD7-4D35-BFE7-2E23E532F23B}" srcId="{1E68B099-7C36-4EF6-929B-F3DB03DDCAC3}" destId="{C0BA349B-25AE-47A2-A980-7172E394E8E4}" srcOrd="0" destOrd="0" parTransId="{98DEFAB6-5600-41D9-99E9-3C78B813DFE6}" sibTransId="{4B7E3DE8-787D-4301-B785-C1CC847186BF}"/>
    <dgm:cxn modelId="{5E769A5E-FCF1-4FFE-A565-EBC665EBB3D3}" type="presOf" srcId="{56FA8F81-C237-4264-9A6A-84A63B80A647}" destId="{6E03645A-1594-4866-94D2-A9993ED12D3E}" srcOrd="0" destOrd="0" presId="urn:microsoft.com/office/officeart/2005/8/layout/list1"/>
    <dgm:cxn modelId="{7D484BD5-4239-4D3C-8E92-19E602B6C673}" type="presOf" srcId="{56FA8F81-C237-4264-9A6A-84A63B80A647}" destId="{6A40638A-D461-4D94-B38C-882B5AE6A179}" srcOrd="1" destOrd="0" presId="urn:microsoft.com/office/officeart/2005/8/layout/list1"/>
    <dgm:cxn modelId="{2CC70E12-DA0E-47A7-85CD-768E47E9E390}" type="presParOf" srcId="{01FF8158-6F41-4959-BCA2-6C21285C354A}" destId="{7B67D5C5-8B38-4CB8-99E8-F31CFB060B52}" srcOrd="0" destOrd="0" presId="urn:microsoft.com/office/officeart/2005/8/layout/list1"/>
    <dgm:cxn modelId="{E74DA251-A836-4224-94AE-CBB7E2C04728}" type="presParOf" srcId="{7B67D5C5-8B38-4CB8-99E8-F31CFB060B52}" destId="{BE8457C3-98D1-4369-AC7F-AB0DE71C90F4}" srcOrd="0" destOrd="0" presId="urn:microsoft.com/office/officeart/2005/8/layout/list1"/>
    <dgm:cxn modelId="{33E7DCA2-911C-426F-B84C-D7102B2193AB}" type="presParOf" srcId="{7B67D5C5-8B38-4CB8-99E8-F31CFB060B52}" destId="{F3AC5734-9A65-4EA1-9F87-8FA9BEEAE88F}" srcOrd="1" destOrd="0" presId="urn:microsoft.com/office/officeart/2005/8/layout/list1"/>
    <dgm:cxn modelId="{BE5F99C2-1369-40F7-A0C6-068C62EB5D6D}" type="presParOf" srcId="{01FF8158-6F41-4959-BCA2-6C21285C354A}" destId="{3131FE3E-97AD-4966-8A26-DE15BE440A63}" srcOrd="1" destOrd="0" presId="urn:microsoft.com/office/officeart/2005/8/layout/list1"/>
    <dgm:cxn modelId="{39A14017-A8ED-44B2-8E5E-C448BFB8AA1B}" type="presParOf" srcId="{01FF8158-6F41-4959-BCA2-6C21285C354A}" destId="{5FB74CF4-9F99-4607-91E5-9B8B1EBB7C79}" srcOrd="2" destOrd="0" presId="urn:microsoft.com/office/officeart/2005/8/layout/list1"/>
    <dgm:cxn modelId="{8B9FC377-87B7-4D31-B92B-FAD4B98F0231}" type="presParOf" srcId="{01FF8158-6F41-4959-BCA2-6C21285C354A}" destId="{38BE4CD4-A05A-4222-8748-3634076E98DF}" srcOrd="3" destOrd="0" presId="urn:microsoft.com/office/officeart/2005/8/layout/list1"/>
    <dgm:cxn modelId="{2510ABB1-F8EB-4AD3-97C5-615B24EFE8B4}" type="presParOf" srcId="{01FF8158-6F41-4959-BCA2-6C21285C354A}" destId="{6C4E0E71-D352-4ECF-B759-AE8D2C77F92F}" srcOrd="4" destOrd="0" presId="urn:microsoft.com/office/officeart/2005/8/layout/list1"/>
    <dgm:cxn modelId="{7F5CB518-1A21-4DF6-ABEB-6E4C2293F517}" type="presParOf" srcId="{6C4E0E71-D352-4ECF-B759-AE8D2C77F92F}" destId="{6E03645A-1594-4866-94D2-A9993ED12D3E}" srcOrd="0" destOrd="0" presId="urn:microsoft.com/office/officeart/2005/8/layout/list1"/>
    <dgm:cxn modelId="{AE4E59B7-02EA-4878-A870-D5EC1A68767B}" type="presParOf" srcId="{6C4E0E71-D352-4ECF-B759-AE8D2C77F92F}" destId="{6A40638A-D461-4D94-B38C-882B5AE6A179}" srcOrd="1" destOrd="0" presId="urn:microsoft.com/office/officeart/2005/8/layout/list1"/>
    <dgm:cxn modelId="{7AD584E9-1294-47AA-B57D-EA83F6AE369A}" type="presParOf" srcId="{01FF8158-6F41-4959-BCA2-6C21285C354A}" destId="{B1157731-4460-4710-AB30-1C2F5701D717}" srcOrd="5" destOrd="0" presId="urn:microsoft.com/office/officeart/2005/8/layout/list1"/>
    <dgm:cxn modelId="{15EE3FF0-413C-42BC-8989-549CD05A9202}" type="presParOf" srcId="{01FF8158-6F41-4959-BCA2-6C21285C354A}" destId="{ACD3E8B0-4506-4072-B1E5-1DFAD632ED40}"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8C560-30A0-4062-8970-DF547D747658}">
      <dsp:nvSpPr>
        <dsp:cNvPr id="0" name=""/>
        <dsp:cNvSpPr/>
      </dsp:nvSpPr>
      <dsp:spPr>
        <a:xfrm>
          <a:off x="0" y="779456"/>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F3E8B7-3B4B-4FDA-AD84-2F3A93AF2C7A}">
      <dsp:nvSpPr>
        <dsp:cNvPr id="0" name=""/>
        <dsp:cNvSpPr/>
      </dsp:nvSpPr>
      <dsp:spPr>
        <a:xfrm>
          <a:off x="147897" y="499016"/>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1. Giới thiệu</a:t>
          </a:r>
          <a:endParaRPr lang="en-US" sz="1900" kern="1200"/>
        </a:p>
      </dsp:txBody>
      <dsp:txXfrm>
        <a:off x="175277" y="526396"/>
        <a:ext cx="2015801" cy="506120"/>
      </dsp:txXfrm>
    </dsp:sp>
    <dsp:sp modelId="{5FB74CF4-9F99-4607-91E5-9B8B1EBB7C79}">
      <dsp:nvSpPr>
        <dsp:cNvPr id="0" name=""/>
        <dsp:cNvSpPr/>
      </dsp:nvSpPr>
      <dsp:spPr>
        <a:xfrm>
          <a:off x="0" y="1641297"/>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AC5734-9A65-4EA1-9F87-8FA9BEEAE88F}">
      <dsp:nvSpPr>
        <dsp:cNvPr id="0" name=""/>
        <dsp:cNvSpPr/>
      </dsp:nvSpPr>
      <dsp:spPr>
        <a:xfrm>
          <a:off x="147897" y="1360856"/>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2.Mô hình đề xuất</a:t>
          </a:r>
          <a:endParaRPr lang="en-US" sz="1900" kern="1200"/>
        </a:p>
      </dsp:txBody>
      <dsp:txXfrm>
        <a:off x="175277" y="1388236"/>
        <a:ext cx="2015801" cy="506120"/>
      </dsp:txXfrm>
    </dsp:sp>
    <dsp:sp modelId="{ACD3E8B0-4506-4072-B1E5-1DFAD632ED40}">
      <dsp:nvSpPr>
        <dsp:cNvPr id="0" name=""/>
        <dsp:cNvSpPr/>
      </dsp:nvSpPr>
      <dsp:spPr>
        <a:xfrm>
          <a:off x="0" y="2503137"/>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40638A-D461-4D94-B38C-882B5AE6A179}">
      <dsp:nvSpPr>
        <dsp:cNvPr id="0" name=""/>
        <dsp:cNvSpPr/>
      </dsp:nvSpPr>
      <dsp:spPr>
        <a:xfrm>
          <a:off x="147897" y="2222697"/>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3. Thực nghiệm</a:t>
          </a:r>
          <a:endParaRPr lang="en-US" sz="1900" kern="1200"/>
        </a:p>
      </dsp:txBody>
      <dsp:txXfrm>
        <a:off x="175277" y="2250077"/>
        <a:ext cx="201580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74CF4-9F99-4607-91E5-9B8B1EBB7C79}">
      <dsp:nvSpPr>
        <dsp:cNvPr id="0" name=""/>
        <dsp:cNvSpPr/>
      </dsp:nvSpPr>
      <dsp:spPr>
        <a:xfrm>
          <a:off x="0" y="316596"/>
          <a:ext cx="2797749"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AC5734-9A65-4EA1-9F87-8FA9BEEAE88F}">
      <dsp:nvSpPr>
        <dsp:cNvPr id="0" name=""/>
        <dsp:cNvSpPr/>
      </dsp:nvSpPr>
      <dsp:spPr>
        <a:xfrm>
          <a:off x="139887" y="36156"/>
          <a:ext cx="195842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024" tIns="0" rIns="74024" bIns="0" numCol="1" spcCol="1270" anchor="ctr" anchorCtr="0">
          <a:noAutofit/>
        </a:bodyPr>
        <a:lstStyle/>
        <a:p>
          <a:pPr lvl="0" algn="l" defTabSz="844550">
            <a:lnSpc>
              <a:spcPct val="90000"/>
            </a:lnSpc>
            <a:spcBef>
              <a:spcPct val="0"/>
            </a:spcBef>
            <a:spcAft>
              <a:spcPct val="35000"/>
            </a:spcAft>
          </a:pPr>
          <a:r>
            <a:rPr lang="en-US" sz="1900" kern="1200" smtClean="0"/>
            <a:t>5. Demo</a:t>
          </a:r>
          <a:endParaRPr lang="en-US" sz="1900" kern="1200"/>
        </a:p>
      </dsp:txBody>
      <dsp:txXfrm>
        <a:off x="167267" y="63536"/>
        <a:ext cx="1903665" cy="506120"/>
      </dsp:txXfrm>
    </dsp:sp>
    <dsp:sp modelId="{ACD3E8B0-4506-4072-B1E5-1DFAD632ED40}">
      <dsp:nvSpPr>
        <dsp:cNvPr id="0" name=""/>
        <dsp:cNvSpPr/>
      </dsp:nvSpPr>
      <dsp:spPr>
        <a:xfrm>
          <a:off x="0" y="1178437"/>
          <a:ext cx="2797749"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40638A-D461-4D94-B38C-882B5AE6A179}">
      <dsp:nvSpPr>
        <dsp:cNvPr id="0" name=""/>
        <dsp:cNvSpPr/>
      </dsp:nvSpPr>
      <dsp:spPr>
        <a:xfrm>
          <a:off x="139887" y="897996"/>
          <a:ext cx="195842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024" tIns="0" rIns="74024" bIns="0" numCol="1" spcCol="1270" anchor="ctr" anchorCtr="0">
          <a:noAutofit/>
        </a:bodyPr>
        <a:lstStyle/>
        <a:p>
          <a:pPr lvl="0" algn="l" defTabSz="844550">
            <a:lnSpc>
              <a:spcPct val="90000"/>
            </a:lnSpc>
            <a:spcBef>
              <a:spcPct val="0"/>
            </a:spcBef>
            <a:spcAft>
              <a:spcPct val="35000"/>
            </a:spcAft>
          </a:pPr>
          <a:r>
            <a:rPr lang="en-US" sz="1900" kern="1200" smtClean="0"/>
            <a:t>6. Kết luận</a:t>
          </a:r>
          <a:endParaRPr lang="en-US" sz="1900" kern="1200"/>
        </a:p>
      </dsp:txBody>
      <dsp:txXfrm>
        <a:off x="167267" y="925376"/>
        <a:ext cx="1903665"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72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22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82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14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06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55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40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45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67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5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4425" spc="-75"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1650" cap="none" spc="0" baseline="0">
                <a:solidFill>
                  <a:schemeClr val="accent1">
                    <a:lumMod val="20000"/>
                    <a:lumOff val="80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92936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76888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12147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9"/>
        <p:cNvGrpSpPr/>
        <p:nvPr/>
      </p:nvGrpSpPr>
      <p:grpSpPr>
        <a:xfrm>
          <a:off x="0" y="0"/>
          <a:ext cx="0" cy="0"/>
          <a:chOff x="0" y="0"/>
          <a:chExt cx="0" cy="0"/>
        </a:xfrm>
      </p:grpSpPr>
      <p:sp>
        <p:nvSpPr>
          <p:cNvPr id="50" name="Google Shape;50;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706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8" name="Google Shape;28;p6"/>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6"/>
          <p:cNvSpPr txBox="1">
            <a:spLocks noGrp="1"/>
          </p:cNvSpPr>
          <p:nvPr>
            <p:ph type="body" idx="1"/>
          </p:nvPr>
        </p:nvSpPr>
        <p:spPr>
          <a:xfrm>
            <a:off x="3082175" y="1091725"/>
            <a:ext cx="2623200" cy="383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5863323" y="1091725"/>
            <a:ext cx="2623200" cy="383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839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02989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4425" b="0" spc="-75"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165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87679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72873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44986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06371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15183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27326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3/28/2022</a:t>
            </a:fld>
            <a:endParaRPr lang="en-US" dirty="0"/>
          </a:p>
        </p:txBody>
      </p:sp>
      <p:sp>
        <p:nvSpPr>
          <p:cNvPr id="9" name="Footer Placeholder 8"/>
          <p:cNvSpPr>
            <a:spLocks noGrp="1"/>
          </p:cNvSpPr>
          <p:nvPr>
            <p:ph type="ftr" sz="quarter" idx="11"/>
          </p:nvPr>
        </p:nvSpPr>
        <p:spPr>
          <a:xfrm>
            <a:off x="2624326" y="4767263"/>
            <a:ext cx="4433638" cy="273844"/>
          </a:xfrm>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06355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fld id="{5586B75A-687E-405C-8A0B-8D00578BA2C3}" type="datetimeFigureOut">
              <a:rPr lang="en-US" dirty="0"/>
              <a:pPr/>
              <a:t>3/28/2022</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900" b="1">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6138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ransition>
    <p:fade thruBlk="1"/>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8;p13"/>
          <p:cNvSpPr txBox="1">
            <a:spLocks/>
          </p:cNvSpPr>
          <p:nvPr/>
        </p:nvSpPr>
        <p:spPr>
          <a:xfrm>
            <a:off x="1465851" y="876473"/>
            <a:ext cx="4249149" cy="603217"/>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4425" kern="1200" spc="-75" baseline="0">
                <a:solidFill>
                  <a:srgbClr val="FFFFFF"/>
                </a:solidFill>
                <a:latin typeface="+mj-lt"/>
                <a:ea typeface="+mj-ea"/>
                <a:cs typeface="+mj-cs"/>
              </a:defRPr>
            </a:lvl1pPr>
          </a:lstStyle>
          <a:p>
            <a:pPr algn="ctr"/>
            <a:r>
              <a:rPr lang="vi-VN" sz="2000" smtClean="0"/>
              <a:t>TRƯỜNG ĐẠI HỌC THỦ DẦU MỘT</a:t>
            </a:r>
            <a:br>
              <a:rPr lang="vi-VN" sz="2000" smtClean="0"/>
            </a:br>
            <a:r>
              <a:rPr lang="vi-VN" sz="2000" smtClean="0"/>
              <a:t>VIỆN KỸ THUẬT CÔNG NGHỆ</a:t>
            </a:r>
            <a:br>
              <a:rPr lang="vi-VN" sz="2000" smtClean="0"/>
            </a:br>
            <a:endParaRPr lang="vi-V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670999" y="2223995"/>
            <a:ext cx="5838851" cy="2277547"/>
          </a:xfrm>
          <a:prstGeom prst="rect">
            <a:avLst/>
          </a:prstGeom>
        </p:spPr>
        <p:txBody>
          <a:bodyPr wrap="square">
            <a:spAutoFit/>
          </a:bodyPr>
          <a:lstStyle/>
          <a:p>
            <a:r>
              <a:rPr lang="en-US" sz="2000" b="1" dirty="0" err="1" smtClean="0">
                <a:solidFill>
                  <a:schemeClr val="bg1"/>
                </a:solidFill>
                <a:latin typeface="Times New Roman" panose="02020603050405020304" pitchFamily="18" charset="0"/>
                <a:cs typeface="Times New Roman" panose="02020603050405020304" pitchFamily="18" charset="0"/>
              </a:rPr>
              <a:t>Đề</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tài</a:t>
            </a:r>
            <a:r>
              <a:rPr lang="en-US" sz="2000" b="1" smtClean="0">
                <a:solidFill>
                  <a:schemeClr val="bg1"/>
                </a:solidFill>
                <a:latin typeface="Times New Roman" panose="02020603050405020304" pitchFamily="18" charset="0"/>
                <a:cs typeface="Times New Roman" panose="02020603050405020304" pitchFamily="18" charset="0"/>
              </a:rPr>
              <a:t>: </a:t>
            </a:r>
            <a:r>
              <a:rPr lang="vi-VN" sz="1400" b="1" smtClean="0">
                <a:solidFill>
                  <a:schemeClr val="bg1"/>
                </a:solidFill>
              </a:rPr>
              <a:t>XÂY DỰNG MÔ HÌNH HỆ TƯ VẤN TÌM VIỆC ONLINE CHO SINH VIÊN TRONG TRẠNG THÁI BÌNH THƯỜNG </a:t>
            </a:r>
            <a:r>
              <a:rPr lang="vi-VN" sz="1400" b="1" smtClean="0">
                <a:solidFill>
                  <a:schemeClr val="bg1"/>
                </a:solidFill>
              </a:rPr>
              <a:t>MỚI</a:t>
            </a:r>
            <a:endParaRPr lang="en-US" sz="1400" b="1" smtClean="0">
              <a:solidFill>
                <a:schemeClr val="bg1"/>
              </a:solidFill>
            </a:endParaRPr>
          </a:p>
          <a:p>
            <a:endParaRPr lang="en-US" sz="1400" b="1" smtClean="0">
              <a:solidFill>
                <a:schemeClr val="bg1"/>
              </a:solidFill>
            </a:endParaRPr>
          </a:p>
          <a:p>
            <a:r>
              <a:rPr lang="en-US" sz="2000" smtClean="0">
                <a:solidFill>
                  <a:schemeClr val="bg1"/>
                </a:solidFill>
                <a:latin typeface="Times New Roman" panose="02020603050405020304" pitchFamily="18" charset="0"/>
                <a:cs typeface="Times New Roman" panose="02020603050405020304" pitchFamily="18" charset="0"/>
              </a:rPr>
              <a:t>GVHD</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Ths</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Dương</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Thị</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smtClean="0">
                <a:solidFill>
                  <a:schemeClr val="bg1"/>
                </a:solidFill>
                <a:latin typeface="Times New Roman" panose="02020603050405020304" pitchFamily="18" charset="0"/>
                <a:cs typeface="Times New Roman" panose="02020603050405020304" pitchFamily="18" charset="0"/>
              </a:rPr>
              <a:t>Kim </a:t>
            </a:r>
            <a:r>
              <a:rPr lang="en-US" sz="2000" smtClean="0">
                <a:solidFill>
                  <a:schemeClr val="bg1"/>
                </a:solidFill>
                <a:latin typeface="Times New Roman" panose="02020603050405020304" pitchFamily="18" charset="0"/>
                <a:cs typeface="Times New Roman" panose="02020603050405020304" pitchFamily="18" charset="0"/>
              </a:rPr>
              <a:t>Chi</a:t>
            </a:r>
          </a:p>
          <a:p>
            <a:r>
              <a:rPr lang="en-US" sz="2000" smtClean="0">
                <a:solidFill>
                  <a:schemeClr val="bg1"/>
                </a:solidFill>
                <a:latin typeface="Times New Roman" panose="02020603050405020304" pitchFamily="18" charset="0"/>
                <a:cs typeface="Times New Roman" panose="02020603050405020304" pitchFamily="18" charset="0"/>
              </a:rPr>
              <a:t>Sinh viên thực hiện: </a:t>
            </a:r>
          </a:p>
          <a:p>
            <a:r>
              <a:rPr lang="en-US" sz="2000" smtClean="0">
                <a:solidFill>
                  <a:schemeClr val="bg1"/>
                </a:solidFill>
                <a:latin typeface="Times New Roman" panose="02020603050405020304" pitchFamily="18" charset="0"/>
                <a:cs typeface="Times New Roman" panose="02020603050405020304" pitchFamily="18" charset="0"/>
              </a:rPr>
              <a:t>Hoàng Kim Tuyến ( nhóm trưởng)</a:t>
            </a:r>
          </a:p>
          <a:p>
            <a:r>
              <a:rPr lang="en-US" sz="2000" smtClean="0">
                <a:solidFill>
                  <a:schemeClr val="bg1"/>
                </a:solidFill>
                <a:latin typeface="Times New Roman" panose="02020603050405020304" pitchFamily="18" charset="0"/>
                <a:cs typeface="Times New Roman" panose="02020603050405020304" pitchFamily="18" charset="0"/>
              </a:rPr>
              <a:t>Trần Quốc Dũng</a:t>
            </a:r>
            <a:r>
              <a:rPr lang="en-US" sz="2000">
                <a:solidFill>
                  <a:schemeClr val="bg1"/>
                </a:solidFill>
                <a:latin typeface="Times New Roman" panose="02020603050405020304" pitchFamily="18" charset="0"/>
                <a:cs typeface="Times New Roman" panose="02020603050405020304" pitchFamily="18" charset="0"/>
              </a:rPr>
              <a:t>	</a:t>
            </a:r>
            <a:r>
              <a:rPr lang="en-US" sz="2000" smtClean="0">
                <a:solidFill>
                  <a:schemeClr val="bg1"/>
                </a:solidFill>
                <a:latin typeface="Times New Roman" panose="02020603050405020304" pitchFamily="18" charset="0"/>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172221" y="1660792"/>
            <a:ext cx="5020761" cy="738664"/>
          </a:xfrm>
          <a:prstGeom prst="rect">
            <a:avLst/>
          </a:prstGeom>
          <a:noFill/>
        </p:spPr>
        <p:txBody>
          <a:bodyPr wrap="square" rtlCol="0">
            <a:spAutoFit/>
          </a:bodyPr>
          <a:lstStyle/>
          <a:p>
            <a:pPr algn="ctr"/>
            <a:r>
              <a:rPr lang="en-US" b="1">
                <a:solidFill>
                  <a:schemeClr val="bg1"/>
                </a:solidFill>
              </a:rPr>
              <a:t>BÁO CÁO NGHIÊN CỨU KHOA HỌC NĂM </a:t>
            </a:r>
            <a:r>
              <a:rPr lang="en-US" sz="2400" b="1">
                <a:solidFill>
                  <a:schemeClr val="bg1"/>
                </a:solidFill>
              </a:rPr>
              <a:t>2022</a:t>
            </a:r>
            <a:r>
              <a:rPr lang="en-US" sz="2400" smtClean="0">
                <a:solidFill>
                  <a:schemeClr val="bg1"/>
                </a:solidFill>
              </a:rPr>
              <a:t> </a:t>
            </a:r>
          </a:p>
          <a:p>
            <a:pPr algn="ctr"/>
            <a:endParaRPr lang="en-US" dirty="0">
              <a:solidFill>
                <a:schemeClr val="bg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3" y="675409"/>
            <a:ext cx="1645456" cy="804281"/>
          </a:xfrm>
          <a:prstGeom prst="rect">
            <a:avLst/>
          </a:prstGeom>
        </p:spPr>
      </p:pic>
    </p:spTree>
    <p:extLst>
      <p:ext uri="{BB962C8B-B14F-4D97-AF65-F5344CB8AC3E}">
        <p14:creationId xmlns:p14="http://schemas.microsoft.com/office/powerpoint/2010/main" val="256106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Rectangle 5"/>
          <p:cNvSpPr/>
          <p:nvPr/>
        </p:nvSpPr>
        <p:spPr>
          <a:xfrm>
            <a:off x="2725814" y="127892"/>
            <a:ext cx="4265471" cy="43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mtClean="0">
                <a:cs typeface="Times New Roman" panose="02020603050405020304" pitchFamily="18" charset="0"/>
              </a:rPr>
              <a:t>Mô hình đề xuất</a:t>
            </a:r>
            <a:endParaRPr lang="en-US" sz="3600">
              <a:latin typeface="+mj-lt"/>
            </a:endParaRPr>
          </a:p>
        </p:txBody>
      </p:sp>
      <p:sp>
        <p:nvSpPr>
          <p:cNvPr id="29" name="Rectangle 28"/>
          <p:cNvSpPr/>
          <p:nvPr/>
        </p:nvSpPr>
        <p:spPr>
          <a:xfrm>
            <a:off x="244575" y="993890"/>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dữ liệu hoàn chỉnh</a:t>
            </a:r>
          </a:p>
        </p:txBody>
      </p:sp>
      <p:sp>
        <p:nvSpPr>
          <p:cNvPr id="30" name="Rectangle 29"/>
          <p:cNvSpPr/>
          <p:nvPr/>
        </p:nvSpPr>
        <p:spPr>
          <a:xfrm>
            <a:off x="244574" y="2534991"/>
            <a:ext cx="3859835" cy="121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Bảng dữ liệu chứa thông tin ngành nghề/công việc của nhà tuyển dụng, ứng viên và trường dữ </a:t>
            </a:r>
            <a:r>
              <a:rPr lang="vi-VN"/>
              <a:t>liệu </a:t>
            </a:r>
            <a:r>
              <a:rPr lang="vi-VN" smtClean="0"/>
              <a:t>R</a:t>
            </a:r>
            <a:endParaRPr lang="en-US"/>
          </a:p>
        </p:txBody>
      </p:sp>
      <p:sp>
        <p:nvSpPr>
          <p:cNvPr id="31" name="TextBox 30"/>
          <p:cNvSpPr txBox="1"/>
          <p:nvPr/>
        </p:nvSpPr>
        <p:spPr>
          <a:xfrm>
            <a:off x="1976822" y="1773146"/>
            <a:ext cx="2437199" cy="646331"/>
          </a:xfrm>
          <a:prstGeom prst="rect">
            <a:avLst/>
          </a:prstGeom>
          <a:noFill/>
        </p:spPr>
        <p:txBody>
          <a:bodyPr wrap="square" rtlCol="0">
            <a:spAutoFit/>
          </a:bodyPr>
          <a:lstStyle/>
          <a:p>
            <a:r>
              <a:rPr lang="vi-VN" sz="1200"/>
              <a:t>Trích xuất các trường mô tả ngành nghề/công việc của nhà tuyển dụng và ứng viên</a:t>
            </a:r>
            <a:endParaRPr lang="en-US" sz="1200"/>
          </a:p>
        </p:txBody>
      </p:sp>
      <p:sp>
        <p:nvSpPr>
          <p:cNvPr id="32" name="Rectangle 31"/>
          <p:cNvSpPr/>
          <p:nvPr/>
        </p:nvSpPr>
        <p:spPr>
          <a:xfrm>
            <a:off x="5221820" y="4153741"/>
            <a:ext cx="2425890"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Similarity_maxtrix</a:t>
            </a:r>
          </a:p>
        </p:txBody>
      </p:sp>
      <p:sp>
        <p:nvSpPr>
          <p:cNvPr id="33" name="TextBox 32"/>
          <p:cNvSpPr txBox="1"/>
          <p:nvPr/>
        </p:nvSpPr>
        <p:spPr>
          <a:xfrm>
            <a:off x="2332757" y="3874702"/>
            <a:ext cx="2421082" cy="750576"/>
          </a:xfrm>
          <a:prstGeom prst="rect">
            <a:avLst/>
          </a:prstGeom>
          <a:noFill/>
        </p:spPr>
        <p:txBody>
          <a:bodyPr wrap="square" rtlCol="0">
            <a:spAutoFit/>
          </a:bodyPr>
          <a:lstStyle/>
          <a:p>
            <a:r>
              <a:rPr lang="en-US" sz="1400"/>
              <a:t>Dựa vào bảng dữ liệu đã có, xây dựng similarity_maxtrix bằng hàm cosine_similarity </a:t>
            </a:r>
          </a:p>
        </p:txBody>
      </p:sp>
      <p:cxnSp>
        <p:nvCxnSpPr>
          <p:cNvPr id="3" name="Straight Arrow Connector 2"/>
          <p:cNvCxnSpPr>
            <a:stCxn id="29" idx="2"/>
            <a:endCxn id="30" idx="0"/>
          </p:cNvCxnSpPr>
          <p:nvPr/>
        </p:nvCxnSpPr>
        <p:spPr>
          <a:xfrm flipH="1">
            <a:off x="1893936" y="1749395"/>
            <a:ext cx="1" cy="78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457699" y="1749395"/>
            <a:ext cx="4083627" cy="1602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t>Sau khi xây dựng xong similarity_maxtrix, dựa vào nó để đưa ra các công việc có mức độ phù hợp với nhau để đưa ra gợi ý cho hệ thống</a:t>
            </a:r>
            <a:endParaRPr lang="en-US" sz="1400"/>
          </a:p>
        </p:txBody>
      </p:sp>
      <p:cxnSp>
        <p:nvCxnSpPr>
          <p:cNvPr id="50" name="Straight Arrow Connector 49"/>
          <p:cNvCxnSpPr>
            <a:stCxn id="32" idx="0"/>
            <a:endCxn id="40" idx="4"/>
          </p:cNvCxnSpPr>
          <p:nvPr/>
        </p:nvCxnSpPr>
        <p:spPr>
          <a:xfrm flipV="1">
            <a:off x="6434765" y="3352060"/>
            <a:ext cx="64748" cy="80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0" idx="2"/>
            <a:endCxn id="32" idx="1"/>
          </p:cNvCxnSpPr>
          <p:nvPr/>
        </p:nvCxnSpPr>
        <p:spPr>
          <a:xfrm rot="16200000" flipH="1">
            <a:off x="3306873" y="2616547"/>
            <a:ext cx="782566" cy="3047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45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arn(inVertical)">
                                      <p:cBhvr>
                                        <p:cTn id="13" dur="500"/>
                                        <p:tgtEl>
                                          <p:spTgt spid="31"/>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inVertical)">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par>
                                <p:cTn id="27" presetID="2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down)">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animBg="1"/>
      <p:bldP spid="33" grpId="0"/>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a:t>
            </a:r>
            <a:r>
              <a:rPr lang="en" sz="3000" smtClean="0">
                <a:latin typeface="Times New Roman" panose="02020603050405020304" pitchFamily="18" charset="0"/>
                <a:cs typeface="Times New Roman" panose="02020603050405020304" pitchFamily="18" charset="0"/>
              </a:rPr>
              <a:t>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Bộ dữ liệu ứng viên</a:t>
            </a:r>
            <a:endParaRPr lang="en-US"/>
          </a:p>
        </p:txBody>
      </p:sp>
      <p:pic>
        <p:nvPicPr>
          <p:cNvPr id="5" name="Picture 4"/>
          <p:cNvPicPr>
            <a:picLocks noChangeAspect="1"/>
          </p:cNvPicPr>
          <p:nvPr/>
        </p:nvPicPr>
        <p:blipFill>
          <a:blip r:embed="rId3"/>
          <a:stretch>
            <a:fillRect/>
          </a:stretch>
        </p:blipFill>
        <p:spPr>
          <a:xfrm>
            <a:off x="2769244" y="968188"/>
            <a:ext cx="6094028" cy="3098524"/>
          </a:xfrm>
          <a:prstGeom prst="rect">
            <a:avLst/>
          </a:prstGeom>
        </p:spPr>
      </p:pic>
    </p:spTree>
    <p:extLst>
      <p:ext uri="{BB962C8B-B14F-4D97-AF65-F5344CB8AC3E}">
        <p14:creationId xmlns:p14="http://schemas.microsoft.com/office/powerpoint/2010/main" val="20306759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Box 5"/>
          <p:cNvSpPr txBox="1"/>
          <p:nvPr/>
        </p:nvSpPr>
        <p:spPr>
          <a:xfrm>
            <a:off x="3195784" y="215590"/>
            <a:ext cx="5112327" cy="369332"/>
          </a:xfrm>
          <a:prstGeom prst="rect">
            <a:avLst/>
          </a:prstGeom>
          <a:noFill/>
        </p:spPr>
        <p:txBody>
          <a:bodyPr wrap="square" rtlCol="0">
            <a:spAutoFit/>
          </a:bodyPr>
          <a:lstStyle/>
          <a:p>
            <a:r>
              <a:rPr lang="en-US" smtClean="0"/>
              <a:t>Bộ dữ liệu nhà tuyển dụng</a:t>
            </a:r>
            <a:endParaRPr lang="en-US"/>
          </a:p>
        </p:txBody>
      </p:sp>
      <p:pic>
        <p:nvPicPr>
          <p:cNvPr id="8" name="Picture 7"/>
          <p:cNvPicPr>
            <a:picLocks noChangeAspect="1"/>
          </p:cNvPicPr>
          <p:nvPr/>
        </p:nvPicPr>
        <p:blipFill>
          <a:blip r:embed="rId2"/>
          <a:stretch>
            <a:fillRect/>
          </a:stretch>
        </p:blipFill>
        <p:spPr>
          <a:xfrm>
            <a:off x="358067" y="1237969"/>
            <a:ext cx="8463204" cy="3191044"/>
          </a:xfrm>
          <a:prstGeom prst="rect">
            <a:avLst/>
          </a:prstGeom>
        </p:spPr>
      </p:pic>
    </p:spTree>
    <p:extLst>
      <p:ext uri="{BB962C8B-B14F-4D97-AF65-F5344CB8AC3E}">
        <p14:creationId xmlns:p14="http://schemas.microsoft.com/office/powerpoint/2010/main" val="21932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a:t>
            </a:r>
            <a:r>
              <a:rPr lang="en" sz="3000" smtClean="0">
                <a:latin typeface="Times New Roman" panose="02020603050405020304" pitchFamily="18" charset="0"/>
                <a:cs typeface="Times New Roman" panose="02020603050405020304" pitchFamily="18" charset="0"/>
              </a:rPr>
              <a:t>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p:cNvSpPr txBox="1"/>
          <p:nvPr/>
        </p:nvSpPr>
        <p:spPr>
          <a:xfrm>
            <a:off x="2971800" y="389865"/>
            <a:ext cx="3377045" cy="369332"/>
          </a:xfrm>
          <a:prstGeom prst="rect">
            <a:avLst/>
          </a:prstGeom>
          <a:noFill/>
        </p:spPr>
        <p:txBody>
          <a:bodyPr wrap="square" rtlCol="0">
            <a:spAutoFit/>
          </a:bodyPr>
          <a:lstStyle/>
          <a:p>
            <a:r>
              <a:rPr lang="en-US" smtClean="0"/>
              <a:t>Xây dựng mô hình</a:t>
            </a:r>
            <a:endParaRPr lang="en-US"/>
          </a:p>
        </p:txBody>
      </p:sp>
      <p:pic>
        <p:nvPicPr>
          <p:cNvPr id="4" name="Picture 3"/>
          <p:cNvPicPr>
            <a:picLocks noChangeAspect="1"/>
          </p:cNvPicPr>
          <p:nvPr/>
        </p:nvPicPr>
        <p:blipFill>
          <a:blip r:embed="rId3"/>
          <a:stretch>
            <a:fillRect/>
          </a:stretch>
        </p:blipFill>
        <p:spPr>
          <a:xfrm>
            <a:off x="2720872" y="931642"/>
            <a:ext cx="6276975" cy="3686175"/>
          </a:xfrm>
          <a:prstGeom prst="rect">
            <a:avLst/>
          </a:prstGeom>
        </p:spPr>
      </p:pic>
    </p:spTree>
    <p:extLst>
      <p:ext uri="{BB962C8B-B14F-4D97-AF65-F5344CB8AC3E}">
        <p14:creationId xmlns:p14="http://schemas.microsoft.com/office/powerpoint/2010/main" val="376347241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a:t>
            </a:r>
            <a:r>
              <a:rPr lang="en" sz="3000" smtClean="0">
                <a:latin typeface="Times New Roman" panose="02020603050405020304" pitchFamily="18" charset="0"/>
                <a:cs typeface="Times New Roman" panose="02020603050405020304" pitchFamily="18" charset="0"/>
              </a:rPr>
              <a:t>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3" name="Picture 2"/>
          <p:cNvPicPr>
            <a:picLocks noChangeAspect="1"/>
          </p:cNvPicPr>
          <p:nvPr/>
        </p:nvPicPr>
        <p:blipFill>
          <a:blip r:embed="rId3"/>
          <a:stretch>
            <a:fillRect/>
          </a:stretch>
        </p:blipFill>
        <p:spPr>
          <a:xfrm>
            <a:off x="2824929" y="796788"/>
            <a:ext cx="6006205" cy="3722596"/>
          </a:xfrm>
          <a:prstGeom prst="rect">
            <a:avLst/>
          </a:prstGeom>
        </p:spPr>
      </p:pic>
    </p:spTree>
    <p:extLst>
      <p:ext uri="{BB962C8B-B14F-4D97-AF65-F5344CB8AC3E}">
        <p14:creationId xmlns:p14="http://schemas.microsoft.com/office/powerpoint/2010/main" val="263734210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a:t>
            </a:r>
            <a:r>
              <a:rPr lang="en" sz="3000" smtClean="0">
                <a:latin typeface="Times New Roman" panose="02020603050405020304" pitchFamily="18" charset="0"/>
                <a:cs typeface="Times New Roman" panose="02020603050405020304" pitchFamily="18" charset="0"/>
              </a:rPr>
              <a:t>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4" name="Picture 3"/>
          <p:cNvPicPr>
            <a:picLocks noChangeAspect="1"/>
          </p:cNvPicPr>
          <p:nvPr/>
        </p:nvPicPr>
        <p:blipFill>
          <a:blip r:embed="rId3"/>
          <a:stretch>
            <a:fillRect/>
          </a:stretch>
        </p:blipFill>
        <p:spPr>
          <a:xfrm>
            <a:off x="2652323" y="836510"/>
            <a:ext cx="6076041" cy="3715286"/>
          </a:xfrm>
          <a:prstGeom prst="rect">
            <a:avLst/>
          </a:prstGeom>
        </p:spPr>
      </p:pic>
    </p:spTree>
    <p:extLst>
      <p:ext uri="{BB962C8B-B14F-4D97-AF65-F5344CB8AC3E}">
        <p14:creationId xmlns:p14="http://schemas.microsoft.com/office/powerpoint/2010/main" val="335753815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a:t>
            </a:r>
            <a:r>
              <a:rPr lang="en" sz="3000" smtClean="0">
                <a:latin typeface="Times New Roman" panose="02020603050405020304" pitchFamily="18" charset="0"/>
                <a:cs typeface="Times New Roman" panose="02020603050405020304" pitchFamily="18" charset="0"/>
              </a:rPr>
              <a:t>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3" name="Picture 2"/>
          <p:cNvPicPr>
            <a:picLocks noChangeAspect="1"/>
          </p:cNvPicPr>
          <p:nvPr/>
        </p:nvPicPr>
        <p:blipFill>
          <a:blip r:embed="rId3"/>
          <a:stretch>
            <a:fillRect/>
          </a:stretch>
        </p:blipFill>
        <p:spPr>
          <a:xfrm>
            <a:off x="2773629" y="789709"/>
            <a:ext cx="6057505" cy="3752324"/>
          </a:xfrm>
          <a:prstGeom prst="rect">
            <a:avLst/>
          </a:prstGeom>
        </p:spPr>
      </p:pic>
    </p:spTree>
    <p:extLst>
      <p:ext uri="{BB962C8B-B14F-4D97-AF65-F5344CB8AC3E}">
        <p14:creationId xmlns:p14="http://schemas.microsoft.com/office/powerpoint/2010/main" val="330710116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latin typeface="Times New Roman" panose="02020603050405020304" pitchFamily="18" charset="0"/>
                <a:cs typeface="Times New Roman" panose="02020603050405020304" pitchFamily="18" charset="0"/>
              </a:rPr>
              <a:t>5. Demo</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80877334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latin typeface="Times New Roman" panose="02020603050405020304" pitchFamily="18" charset="0"/>
                <a:cs typeface="Times New Roman" panose="02020603050405020304" pitchFamily="18" charset="0"/>
              </a:rPr>
              <a:t>5. Kết luận</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extBox 1"/>
          <p:cNvSpPr txBox="1"/>
          <p:nvPr/>
        </p:nvSpPr>
        <p:spPr>
          <a:xfrm>
            <a:off x="2992582" y="467591"/>
            <a:ext cx="5564202" cy="3539430"/>
          </a:xfrm>
          <a:prstGeom prst="rect">
            <a:avLst/>
          </a:prstGeom>
          <a:noFill/>
        </p:spPr>
        <p:txBody>
          <a:bodyPr wrap="square" rtlCol="0">
            <a:spAutoFit/>
          </a:bodyPr>
          <a:lstStyle/>
          <a:p>
            <a:r>
              <a:rPr lang="vi-VN" sz="1400" smtClean="0"/>
              <a:t>Qua </a:t>
            </a:r>
            <a:r>
              <a:rPr lang="vi-VN" sz="1400"/>
              <a:t>một quá trình xây dựng phần back-end và front-end cho ứng dụng, cơ bản đã xây dựng được 1 sản phẩm demo về hệ tư vấn sử dụng phương pháp lọc cộng tác, biểu diễn một cách trực quan trên website</a:t>
            </a:r>
            <a:r>
              <a:rPr lang="vi-VN" sz="1400"/>
              <a:t>. </a:t>
            </a:r>
            <a:endParaRPr lang="en-US" sz="1400" smtClean="0"/>
          </a:p>
          <a:p>
            <a:endParaRPr lang="en-US" sz="1400" smtClean="0"/>
          </a:p>
          <a:p>
            <a:r>
              <a:rPr lang="vi-VN" sz="1400"/>
              <a:t>Trong thời gian tới, nhóm dự định sẽ phát triển thêm các chức năng đăng kí, đăng nhập cho ứng viên và nhà tuyển dụng, thêm các chức năng cập nhật thông tin cho ứng viên, đăng tin tuyển dụng cho nhà tuyển dụng, triển khai và đưa ứng dụng lên server để mọi người có thể truy cập. Bên cạnh đó không chỉ dựa vào đề tài nhóm sẽ phát triển đề tài dựa trên bộ dữ liệu của Việt Nam nhằm tạo ra hệ tư vấn giúp người Việt giải quyết một phần nào đó để tìm công việc phù hợp với chuyên môn chuyên ngành cũng như kinh nghiệm của mình.</a:t>
            </a:r>
            <a:r>
              <a:rPr lang="en-US" sz="1400" smtClean="0"/>
              <a:t/>
            </a:r>
            <a:br>
              <a:rPr lang="en-US" sz="1400" smtClean="0"/>
            </a:br>
            <a:endParaRPr lang="en-US" sz="1400"/>
          </a:p>
        </p:txBody>
      </p:sp>
    </p:spTree>
    <p:extLst>
      <p:ext uri="{BB962C8B-B14F-4D97-AF65-F5344CB8AC3E}">
        <p14:creationId xmlns:p14="http://schemas.microsoft.com/office/powerpoint/2010/main" val="258402240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8000" smtClean="0"/>
              <a:t>HẾT</a:t>
            </a:r>
            <a:endParaRPr lang="en-US" sz="8000"/>
          </a:p>
        </p:txBody>
      </p:sp>
      <p:sp>
        <p:nvSpPr>
          <p:cNvPr id="8" name="Text Placeholder 7"/>
          <p:cNvSpPr>
            <a:spLocks noGrp="1"/>
          </p:cNvSpPr>
          <p:nvPr>
            <p:ph type="body" sz="half" idx="2"/>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1026" name="Picture 2" descr="Top 30+ Hình ảnh nền đẹp về &quot;Thank You For Listening&quot;,&quot;Cảm ơn&quot; Không nên bỏ  qua 21 | Hình ảnh, Hình nền, Cười"/>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879" b="48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62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52" y="727363"/>
            <a:ext cx="2221002" cy="3420929"/>
          </a:xfrm>
        </p:spPr>
        <p:txBody>
          <a:bodyPr/>
          <a:lstStyle/>
          <a:p>
            <a:r>
              <a:rPr lang="en-US" sz="2800">
                <a:solidFill>
                  <a:schemeClr val="bg1"/>
                </a:solidFill>
                <a:latin typeface="Times New Roman" panose="02020603050405020304" pitchFamily="18" charset="0"/>
                <a:cs typeface="Times New Roman" panose="02020603050405020304" pitchFamily="18" charset="0"/>
              </a:rPr>
              <a:t>Sinh Viên Thực Hiện</a:t>
            </a:r>
            <a:r>
              <a:rPr lang="en-US" sz="2800">
                <a:solidFill>
                  <a:schemeClr val="tx1"/>
                </a:solidFill>
                <a:latin typeface="Times New Roman" panose="02020603050405020304" pitchFamily="18" charset="0"/>
                <a:cs typeface="Times New Roman" panose="02020603050405020304" pitchFamily="18" charset="0"/>
              </a:rPr>
              <a:t/>
            </a:r>
            <a:br>
              <a:rPr lang="en-US" sz="2800">
                <a:solidFill>
                  <a:schemeClr val="tx1"/>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2839605" y="596127"/>
            <a:ext cx="5486400" cy="3840480"/>
          </a:xfrm>
        </p:spPr>
        <p:txBody>
          <a:bodyPr/>
          <a:lstStyle/>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Họ và tên: Hoàng kim Tuyến</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Mssv:        182480104043</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Lớp</a:t>
            </a:r>
            <a:r>
              <a:rPr lang="en-US" sz="2000">
                <a:solidFill>
                  <a:schemeClr val="tx1"/>
                </a:solidFill>
                <a:latin typeface="Times New Roman" panose="02020603050405020304" pitchFamily="18" charset="0"/>
                <a:cs typeface="Times New Roman" panose="02020603050405020304" pitchFamily="18" charset="0"/>
              </a:rPr>
              <a:t>:          </a:t>
            </a:r>
            <a:r>
              <a:rPr lang="en-US" sz="2000" smtClean="0">
                <a:solidFill>
                  <a:schemeClr val="tx1"/>
                </a:solidFill>
                <a:latin typeface="Times New Roman" panose="02020603050405020304" pitchFamily="18" charset="0"/>
                <a:cs typeface="Times New Roman" panose="02020603050405020304" pitchFamily="18" charset="0"/>
              </a:rPr>
              <a:t>D18HT01</a:t>
            </a:r>
          </a:p>
          <a:p>
            <a:pPr marL="914400" lvl="2" indent="0">
              <a:buFont typeface="Cabin"/>
              <a:buNone/>
            </a:pPr>
            <a:endParaRPr lang="en-US" sz="2000" smtClean="0">
              <a:solidFill>
                <a:schemeClr val="tx1"/>
              </a:solidFill>
              <a:latin typeface="Times New Roman" panose="02020603050405020304" pitchFamily="18" charset="0"/>
              <a:cs typeface="Times New Roman" panose="02020603050405020304" pitchFamily="18" charset="0"/>
            </a:endParaRP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Họ và tên: Trần Quốc Dũng</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Mssv:        182480104013</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Lớp:           D18HT01</a:t>
            </a:r>
          </a:p>
          <a:p>
            <a:pPr marL="914400" lvl="2" indent="0">
              <a:buFont typeface="Cabin"/>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576871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Nội dung trình bày</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9585073"/>
              </p:ext>
            </p:extLst>
          </p:nvPr>
        </p:nvGraphicFramePr>
        <p:xfrm>
          <a:off x="2922732" y="135082"/>
          <a:ext cx="2957945" cy="348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aphicFrame>
        <p:nvGraphicFramePr>
          <p:cNvPr id="8" name="Content Placeholder 6"/>
          <p:cNvGraphicFramePr>
            <a:graphicFrameLocks/>
          </p:cNvGraphicFramePr>
          <p:nvPr>
            <p:extLst>
              <p:ext uri="{D42A27DB-BD31-4B8C-83A1-F6EECF244321}">
                <p14:modId xmlns:p14="http://schemas.microsoft.com/office/powerpoint/2010/main" val="1153197495"/>
              </p:ext>
            </p:extLst>
          </p:nvPr>
        </p:nvGraphicFramePr>
        <p:xfrm>
          <a:off x="5909832" y="3210791"/>
          <a:ext cx="2797750" cy="16933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3926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latin typeface="Times New Roman" panose="02020603050405020304" pitchFamily="18" charset="0"/>
                <a:cs typeface="Times New Roman" panose="02020603050405020304" pitchFamily="18" charset="0"/>
              </a:rPr>
              <a:t>1</a:t>
            </a:r>
            <a:r>
              <a:rPr lang="en" sz="3000" smtClean="0">
                <a:latin typeface="Times New Roman" panose="02020603050405020304" pitchFamily="18" charset="0"/>
                <a:cs typeface="Times New Roman" panose="02020603050405020304" pitchFamily="18" charset="0"/>
              </a:rPr>
              <a:t>. </a:t>
            </a:r>
            <a:r>
              <a:rPr lang="en" sz="3000" smtClean="0">
                <a:latin typeface="Times New Roman" panose="02020603050405020304" pitchFamily="18" charset="0"/>
                <a:cs typeface="Times New Roman" panose="02020603050405020304" pitchFamily="18" charset="0"/>
              </a:rPr>
              <a:t>Giới thiệu</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Box 3"/>
          <p:cNvSpPr txBox="1"/>
          <p:nvPr/>
        </p:nvSpPr>
        <p:spPr>
          <a:xfrm>
            <a:off x="2824470" y="126125"/>
            <a:ext cx="5945457" cy="1668534"/>
          </a:xfrm>
          <a:prstGeom prst="rect">
            <a:avLst/>
          </a:prstGeom>
          <a:noFill/>
        </p:spPr>
        <p:txBody>
          <a:bodyPr wrap="square" rtlCol="0">
            <a:spAutoFit/>
          </a:bodyPr>
          <a:lstStyle/>
          <a:p>
            <a:pPr lvl="0" algn="just">
              <a:lnSpc>
                <a:spcPct val="150000"/>
              </a:lnSpc>
            </a:pPr>
            <a:r>
              <a:rPr lang="vi-VN" sz="1400"/>
              <a:t>Hệ thống gợi ý (Recommender System) là 1 nhánh con của hệ thống lọc thông tin (Infomation filtering system), nhằm tìm cách dự đoán việc đánh giá (rating) của người dùng (user) sẽ đưa ra cho 1 sản phẩm (item). Chúng chủ yếu được dùng trong các ứng dụng thương mại điện </a:t>
            </a:r>
            <a:r>
              <a:rPr lang="vi-VN" sz="1400"/>
              <a:t>tử</a:t>
            </a:r>
            <a:r>
              <a:rPr lang="vi-VN" sz="1400" smtClean="0"/>
              <a:t>.</a:t>
            </a:r>
            <a:endParaRPr 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089" y="1848861"/>
            <a:ext cx="5507182" cy="3097790"/>
          </a:xfrm>
          <a:prstGeom prst="rect">
            <a:avLst/>
          </a:prstGeom>
        </p:spPr>
      </p:pic>
    </p:spTree>
    <p:extLst>
      <p:ext uri="{BB962C8B-B14F-4D97-AF65-F5344CB8AC3E}">
        <p14:creationId xmlns:p14="http://schemas.microsoft.com/office/powerpoint/2010/main" val="3407961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latin typeface="Times New Roman" panose="02020603050405020304" pitchFamily="18" charset="0"/>
                <a:cs typeface="Times New Roman" panose="02020603050405020304" pitchFamily="18" charset="0"/>
              </a:rPr>
              <a:t>1</a:t>
            </a:r>
            <a:r>
              <a:rPr lang="en" sz="3000" smtClean="0">
                <a:latin typeface="Times New Roman" panose="02020603050405020304" pitchFamily="18" charset="0"/>
                <a:cs typeface="Times New Roman" panose="02020603050405020304" pitchFamily="18" charset="0"/>
              </a:rPr>
              <a:t>. </a:t>
            </a:r>
            <a:r>
              <a:rPr lang="en" sz="3000" smtClean="0">
                <a:latin typeface="Times New Roman" panose="02020603050405020304" pitchFamily="18" charset="0"/>
                <a:cs typeface="Times New Roman" panose="02020603050405020304" pitchFamily="18" charset="0"/>
              </a:rPr>
              <a:t>Giới thiệu</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TextBox 5"/>
          <p:cNvSpPr txBox="1"/>
          <p:nvPr/>
        </p:nvSpPr>
        <p:spPr>
          <a:xfrm>
            <a:off x="2885677" y="198861"/>
            <a:ext cx="5945457" cy="1991699"/>
          </a:xfrm>
          <a:prstGeom prst="rect">
            <a:avLst/>
          </a:prstGeom>
          <a:noFill/>
        </p:spPr>
        <p:txBody>
          <a:bodyPr wrap="square" rtlCol="0">
            <a:spAutoFit/>
          </a:bodyPr>
          <a:lstStyle/>
          <a:p>
            <a:pPr algn="just">
              <a:lnSpc>
                <a:spcPct val="150000"/>
              </a:lnSpc>
            </a:pPr>
            <a:r>
              <a:rPr lang="vi-VN" sz="1400"/>
              <a:t>Phương pháp lọc cộng tác hay hệ thống lọc cộng tác là phương pháp phân tích dữ liệu người dùng để tìm ra mối tương quan giữa các đối tượng người dùng. Lọc cộng tác hoạt động bằng cách xây dựng một cơ sở dữ liệu, lưu trữ dưới dạng ma trận người dùng (users) - sản phẩm (items) và mỗi dòng của nó là một vectơ.</a:t>
            </a:r>
            <a:endParaRPr 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85677" y="2434987"/>
            <a:ext cx="5562132" cy="2314864"/>
          </a:xfrm>
          <a:prstGeom prst="rect">
            <a:avLst/>
          </a:prstGeom>
          <a:noFill/>
        </p:spPr>
        <p:txBody>
          <a:bodyPr wrap="square" rtlCol="0">
            <a:spAutoFit/>
          </a:bodyPr>
          <a:lstStyle/>
          <a:p>
            <a:pPr algn="just">
              <a:lnSpc>
                <a:spcPct val="150000"/>
              </a:lnSpc>
            </a:pPr>
            <a:r>
              <a:rPr lang="vi-VN" sz="1400"/>
              <a:t>Đề tài</a:t>
            </a:r>
            <a:r>
              <a:rPr lang="vi-VN" sz="1400" i="1"/>
              <a:t> Xây dựng mô hình hệ tư vấn tìm việc online cho sinh viên trong trạng thái bình thường mới</a:t>
            </a:r>
            <a:r>
              <a:rPr lang="vi-VN" sz="1400"/>
              <a:t> , là đề tài hướng tới xây dựng hệ thống gợi ý các công việc phù hợp với người tìm việc thông qua phương pháp lọc cộng tác. Việc áp dụng phương pháp này vào việc tìm ra mối tương đồng của yêu cầu của nhà tuyển dụng và thông tin của người tìm việc để đưa ra gợi ý cho người dùng.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844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Rectangle 5"/>
          <p:cNvSpPr/>
          <p:nvPr/>
        </p:nvSpPr>
        <p:spPr>
          <a:xfrm>
            <a:off x="2717220" y="261757"/>
            <a:ext cx="4452507" cy="605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pc="-45">
                <a:solidFill>
                  <a:srgbClr val="FFFFFF"/>
                </a:solidFill>
                <a:latin typeface="+mj-lt"/>
                <a:ea typeface="+mj-ea"/>
                <a:cs typeface="Times New Roman" panose="02020603050405020304" pitchFamily="18" charset="0"/>
              </a:rPr>
              <a:t>2. Mô hình đề xuất</a:t>
            </a:r>
            <a:endParaRPr lang="en-US" sz="3600">
              <a:latin typeface="+mj-lt"/>
            </a:endParaRPr>
          </a:p>
        </p:txBody>
      </p:sp>
      <p:sp>
        <p:nvSpPr>
          <p:cNvPr id="18" name="Rounded Rectangle 17"/>
          <p:cNvSpPr/>
          <p:nvPr/>
        </p:nvSpPr>
        <p:spPr>
          <a:xfrm>
            <a:off x="135083" y="1142999"/>
            <a:ext cx="3865417" cy="3898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2950" y="1683931"/>
            <a:ext cx="2434676" cy="353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Thu thập dữ liệu</a:t>
            </a:r>
            <a:endParaRPr lang="en-US"/>
          </a:p>
        </p:txBody>
      </p:sp>
      <p:sp>
        <p:nvSpPr>
          <p:cNvPr id="20" name="Rectangle 19"/>
          <p:cNvSpPr/>
          <p:nvPr/>
        </p:nvSpPr>
        <p:spPr>
          <a:xfrm>
            <a:off x="732950" y="2381339"/>
            <a:ext cx="2434678" cy="740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Xử lí, trích xuất các trường  dữ liệu</a:t>
            </a:r>
            <a:endParaRPr lang="en-US"/>
          </a:p>
        </p:txBody>
      </p:sp>
      <p:sp>
        <p:nvSpPr>
          <p:cNvPr id="21" name="Rectangle 20"/>
          <p:cNvSpPr/>
          <p:nvPr/>
        </p:nvSpPr>
        <p:spPr>
          <a:xfrm>
            <a:off x="732946" y="3466244"/>
            <a:ext cx="2434679" cy="4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Xây dựng mô hình</a:t>
            </a:r>
            <a:endParaRPr lang="en-US"/>
          </a:p>
        </p:txBody>
      </p:sp>
      <p:sp>
        <p:nvSpPr>
          <p:cNvPr id="22" name="Rectangle 21"/>
          <p:cNvSpPr/>
          <p:nvPr/>
        </p:nvSpPr>
        <p:spPr>
          <a:xfrm>
            <a:off x="732946" y="4262047"/>
            <a:ext cx="2434679" cy="4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Mô hình hoàn chỉnh</a:t>
            </a:r>
            <a:endParaRPr lang="en-US"/>
          </a:p>
        </p:txBody>
      </p:sp>
      <p:sp>
        <p:nvSpPr>
          <p:cNvPr id="23" name="Rounded Rectangle 22"/>
          <p:cNvSpPr/>
          <p:nvPr/>
        </p:nvSpPr>
        <p:spPr>
          <a:xfrm>
            <a:off x="4598363" y="1116680"/>
            <a:ext cx="4053033" cy="39435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9" idx="2"/>
            <a:endCxn id="20" idx="0"/>
          </p:cNvCxnSpPr>
          <p:nvPr/>
        </p:nvCxnSpPr>
        <p:spPr>
          <a:xfrm>
            <a:off x="1950288" y="2037221"/>
            <a:ext cx="1" cy="34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529320" y="1673708"/>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Giới thiệu tổng quan nghiên cứu</a:t>
            </a:r>
            <a:endParaRPr lang="en-US"/>
          </a:p>
        </p:txBody>
      </p:sp>
      <p:sp>
        <p:nvSpPr>
          <p:cNvPr id="26" name="Rectangle 25"/>
          <p:cNvSpPr/>
          <p:nvPr/>
        </p:nvSpPr>
        <p:spPr>
          <a:xfrm>
            <a:off x="5529320" y="2523809"/>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Tìm kiếm dữ liệu việc làm</a:t>
            </a:r>
            <a:endParaRPr lang="en-US"/>
          </a:p>
        </p:txBody>
      </p:sp>
      <p:sp>
        <p:nvSpPr>
          <p:cNvPr id="27" name="Rectangle 26"/>
          <p:cNvSpPr/>
          <p:nvPr/>
        </p:nvSpPr>
        <p:spPr>
          <a:xfrm>
            <a:off x="5529320" y="3413764"/>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Hiển thị dữ liệu việc làm</a:t>
            </a:r>
            <a:endParaRPr lang="en-US"/>
          </a:p>
        </p:txBody>
      </p:sp>
      <p:sp>
        <p:nvSpPr>
          <p:cNvPr id="28" name="Rectangle 27"/>
          <p:cNvSpPr/>
          <p:nvPr/>
        </p:nvSpPr>
        <p:spPr>
          <a:xfrm>
            <a:off x="5529320" y="4303719"/>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Hiển thị dữ liệu gợi ý</a:t>
            </a:r>
            <a:endParaRPr lang="en-US"/>
          </a:p>
        </p:txBody>
      </p:sp>
      <p:cxnSp>
        <p:nvCxnSpPr>
          <p:cNvPr id="34" name="Straight Arrow Connector 33"/>
          <p:cNvCxnSpPr>
            <a:stCxn id="20" idx="2"/>
            <a:endCxn id="21" idx="0"/>
          </p:cNvCxnSpPr>
          <p:nvPr/>
        </p:nvCxnSpPr>
        <p:spPr>
          <a:xfrm flipH="1">
            <a:off x="1950286" y="3122126"/>
            <a:ext cx="3" cy="34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2"/>
            <a:endCxn id="22" idx="0"/>
          </p:cNvCxnSpPr>
          <p:nvPr/>
        </p:nvCxnSpPr>
        <p:spPr>
          <a:xfrm>
            <a:off x="1950286" y="3894944"/>
            <a:ext cx="0" cy="367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409767" y="1147103"/>
            <a:ext cx="1316047" cy="29866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Mô hình</a:t>
            </a:r>
            <a:endParaRPr lang="en-US"/>
          </a:p>
        </p:txBody>
      </p:sp>
      <p:sp>
        <p:nvSpPr>
          <p:cNvPr id="45" name="Rectangle 44"/>
          <p:cNvSpPr/>
          <p:nvPr/>
        </p:nvSpPr>
        <p:spPr>
          <a:xfrm>
            <a:off x="5947130" y="1125281"/>
            <a:ext cx="1659015" cy="29866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Ứng dụng web</a:t>
            </a:r>
            <a:endParaRPr lang="en-US"/>
          </a:p>
        </p:txBody>
      </p:sp>
      <p:cxnSp>
        <p:nvCxnSpPr>
          <p:cNvPr id="47" name="Straight Arrow Connector 46"/>
          <p:cNvCxnSpPr>
            <a:stCxn id="25" idx="2"/>
            <a:endCxn id="26" idx="0"/>
          </p:cNvCxnSpPr>
          <p:nvPr/>
        </p:nvCxnSpPr>
        <p:spPr>
          <a:xfrm>
            <a:off x="6852376" y="2184380"/>
            <a:ext cx="0" cy="33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2"/>
            <a:endCxn id="27" idx="0"/>
          </p:cNvCxnSpPr>
          <p:nvPr/>
        </p:nvCxnSpPr>
        <p:spPr>
          <a:xfrm>
            <a:off x="6852376" y="3034481"/>
            <a:ext cx="0" cy="37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2"/>
            <a:endCxn id="28" idx="0"/>
          </p:cNvCxnSpPr>
          <p:nvPr/>
        </p:nvCxnSpPr>
        <p:spPr>
          <a:xfrm>
            <a:off x="6852376" y="3924436"/>
            <a:ext cx="0" cy="37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2" idx="3"/>
          </p:cNvCxnSpPr>
          <p:nvPr/>
        </p:nvCxnSpPr>
        <p:spPr>
          <a:xfrm flipV="1">
            <a:off x="3167625" y="4102760"/>
            <a:ext cx="3684750" cy="373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227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p:cNvSpPr txBox="1"/>
          <p:nvPr/>
        </p:nvSpPr>
        <p:spPr>
          <a:xfrm>
            <a:off x="2969943" y="353985"/>
            <a:ext cx="5732314" cy="1991699"/>
          </a:xfrm>
          <a:prstGeom prst="rect">
            <a:avLst/>
          </a:prstGeom>
          <a:noFill/>
        </p:spPr>
        <p:txBody>
          <a:bodyPr wrap="square" rtlCol="0">
            <a:spAutoFit/>
          </a:bodyPr>
          <a:lstStyle/>
          <a:p>
            <a:pPr algn="just">
              <a:lnSpc>
                <a:spcPct val="150000"/>
              </a:lnSpc>
            </a:pPr>
            <a:r>
              <a:rPr lang="vi-VN" sz="1400"/>
              <a:t>Lọc cộng tác (Collaborative Filtering) là một phương pháp gợi ý sản phẩm với ý tưởng chính dựa trên các hành vi của các users khác (collaborative) cùng trên một item để suy ra mức độ quan tâm (filtering) của một user lên sản phẩm. Việc suy ra này được thực hiện dựa trên similarity_maxtrix đo độ giống nhau giữa các users. </a:t>
            </a:r>
            <a:endParaRPr lang="en-US"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24470" y="2385310"/>
            <a:ext cx="5732314" cy="1022203"/>
          </a:xfrm>
          <a:prstGeom prst="rect">
            <a:avLst/>
          </a:prstGeom>
          <a:noFill/>
        </p:spPr>
        <p:txBody>
          <a:bodyPr wrap="square" rtlCol="0">
            <a:spAutoFit/>
          </a:bodyPr>
          <a:lstStyle/>
          <a:p>
            <a:pPr algn="just">
              <a:lnSpc>
                <a:spcPct val="150000"/>
              </a:lnSpc>
            </a:pPr>
            <a:r>
              <a:rPr lang="vi-VN" sz="1400"/>
              <a:t>Công thức phổ biến và được sử dụng nhiều nhất trong việc xác định similarity giữa 2 vector u1, u2 là công thức Cosin. Nó được tính như sau:</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69943" y="353985"/>
            <a:ext cx="5732314" cy="2031325"/>
          </a:xfrm>
          <a:prstGeom prst="rect">
            <a:avLst/>
          </a:prstGeom>
          <a:noFill/>
        </p:spPr>
        <p:txBody>
          <a:bodyPr wrap="square" rtlCol="0">
            <a:spAutoFit/>
          </a:bodyPr>
          <a:lstStyle/>
          <a:p>
            <a:pPr algn="just">
              <a:lnSpc>
                <a:spcPct val="150000"/>
              </a:lnSpc>
            </a:pPr>
            <a:r>
              <a:rPr lang="vi-VN" sz="1400"/>
              <a:t>Thực chất, vấn đề của hệ gợi ý là xác định ánh xạ (u, i) -&gt; R, trong đó u là biểu diễn cho 1 người dùng, i biểu diễn cho 1 sản phẩm và R là đánh giá của u lên i. Sau đó, </a:t>
            </a:r>
            <a:r>
              <a:rPr lang="vi-VN" sz="1400"/>
              <a:t>các </a:t>
            </a:r>
            <a:r>
              <a:rPr lang="en-US" sz="1400" smtClean="0"/>
              <a:t> </a:t>
            </a:r>
            <a:r>
              <a:rPr lang="vi-VN" sz="1400"/>
              <a:t>đánh giá của người dùng u lên tất cả các sản phẩm i tương ứng sẽ được sắp xếp, và lấy N sản phẩm có đánh giá cao nhất để đưa ra gợi ý cho người dùng u.</a:t>
            </a:r>
            <a:endParaRPr 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604652" y="3432588"/>
            <a:ext cx="4171950" cy="695325"/>
          </a:xfrm>
          <a:prstGeom prst="rect">
            <a:avLst/>
          </a:prstGeom>
        </p:spPr>
      </p:pic>
    </p:spTree>
    <p:extLst>
      <p:ext uri="{BB962C8B-B14F-4D97-AF65-F5344CB8AC3E}">
        <p14:creationId xmlns:p14="http://schemas.microsoft.com/office/powerpoint/2010/main" val="2373596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6" name="TextBox 5"/>
          <p:cNvSpPr txBox="1"/>
          <p:nvPr/>
        </p:nvSpPr>
        <p:spPr>
          <a:xfrm>
            <a:off x="2824470" y="574531"/>
            <a:ext cx="5732314" cy="1022203"/>
          </a:xfrm>
          <a:prstGeom prst="rect">
            <a:avLst/>
          </a:prstGeom>
          <a:noFill/>
        </p:spPr>
        <p:txBody>
          <a:bodyPr wrap="square" rtlCol="0">
            <a:spAutoFit/>
          </a:bodyPr>
          <a:lstStyle/>
          <a:p>
            <a:pPr algn="just">
              <a:lnSpc>
                <a:spcPct val="150000"/>
              </a:lnSpc>
            </a:pPr>
            <a:r>
              <a:rPr lang="vi-VN" sz="1400"/>
              <a:t>Sau khi xây dựng xong similarity_maxtrix, dựa vào nó để đưa ra các công việc có mức độ phù hợp với nhau để đưa ra gợi ý cho hệ thống.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979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Rectangle 5"/>
          <p:cNvSpPr/>
          <p:nvPr/>
        </p:nvSpPr>
        <p:spPr>
          <a:xfrm>
            <a:off x="2725814" y="127892"/>
            <a:ext cx="4265471" cy="43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mtClean="0">
                <a:cs typeface="Times New Roman" panose="02020603050405020304" pitchFamily="18" charset="0"/>
              </a:rPr>
              <a:t>Mô hình đề xuất</a:t>
            </a:r>
            <a:endParaRPr lang="en-US" sz="3600">
              <a:latin typeface="+mj-lt"/>
            </a:endParaRPr>
          </a:p>
        </p:txBody>
      </p:sp>
      <p:sp>
        <p:nvSpPr>
          <p:cNvPr id="29" name="Rectangle 28"/>
          <p:cNvSpPr/>
          <p:nvPr/>
        </p:nvSpPr>
        <p:spPr>
          <a:xfrm>
            <a:off x="244575" y="993890"/>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Xác định các website chứa thông tin tuyển dụng và ứng viên </a:t>
            </a:r>
          </a:p>
        </p:txBody>
      </p:sp>
      <p:sp>
        <p:nvSpPr>
          <p:cNvPr id="30" name="Rectangle 29"/>
          <p:cNvSpPr/>
          <p:nvPr/>
        </p:nvSpPr>
        <p:spPr>
          <a:xfrm>
            <a:off x="244574" y="2534991"/>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Dữ liệu trang web với cấu trúc HTML</a:t>
            </a:r>
          </a:p>
        </p:txBody>
      </p:sp>
      <p:sp>
        <p:nvSpPr>
          <p:cNvPr id="31" name="TextBox 30"/>
          <p:cNvSpPr txBox="1"/>
          <p:nvPr/>
        </p:nvSpPr>
        <p:spPr>
          <a:xfrm>
            <a:off x="2306781" y="1743981"/>
            <a:ext cx="1496291" cy="738664"/>
          </a:xfrm>
          <a:prstGeom prst="rect">
            <a:avLst/>
          </a:prstGeom>
          <a:noFill/>
        </p:spPr>
        <p:txBody>
          <a:bodyPr wrap="square" rtlCol="0">
            <a:spAutoFit/>
          </a:bodyPr>
          <a:lstStyle/>
          <a:p>
            <a:r>
              <a:rPr lang="en-US" sz="1400"/>
              <a:t>Sử dụng python gửi </a:t>
            </a:r>
            <a:r>
              <a:rPr lang="en-US" sz="1400">
                <a:latin typeface="Verdana" panose="020B0604030504040204" pitchFamily="34" charset="0"/>
                <a:ea typeface="Verdana" panose="020B0604030504040204" pitchFamily="34" charset="0"/>
              </a:rPr>
              <a:t>request</a:t>
            </a:r>
            <a:r>
              <a:rPr lang="en-US" sz="1400"/>
              <a:t>, get dữ liệu website</a:t>
            </a:r>
          </a:p>
        </p:txBody>
      </p:sp>
      <p:sp>
        <p:nvSpPr>
          <p:cNvPr id="32" name="Rectangle 31"/>
          <p:cNvSpPr/>
          <p:nvPr/>
        </p:nvSpPr>
        <p:spPr>
          <a:xfrm>
            <a:off x="244573" y="4197945"/>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 khối HTML chứa dữ liệu quan trọng </a:t>
            </a:r>
            <a:endParaRPr lang="en-US"/>
          </a:p>
        </p:txBody>
      </p:sp>
      <p:sp>
        <p:nvSpPr>
          <p:cNvPr id="33" name="TextBox 32"/>
          <p:cNvSpPr txBox="1"/>
          <p:nvPr/>
        </p:nvSpPr>
        <p:spPr>
          <a:xfrm>
            <a:off x="0" y="3320587"/>
            <a:ext cx="2130136" cy="646331"/>
          </a:xfrm>
          <a:prstGeom prst="rect">
            <a:avLst/>
          </a:prstGeom>
          <a:noFill/>
        </p:spPr>
        <p:txBody>
          <a:bodyPr wrap="square" rtlCol="0">
            <a:spAutoFit/>
          </a:bodyPr>
          <a:lstStyle/>
          <a:p>
            <a:r>
              <a:rPr lang="vi-VN" sz="1200"/>
              <a:t>Kiểm tra, phân tích cấu trúc HTML, loại bỏ các khối dữ liệu dư thừa </a:t>
            </a:r>
            <a:endParaRPr lang="en-US" sz="1200"/>
          </a:p>
        </p:txBody>
      </p:sp>
      <p:sp>
        <p:nvSpPr>
          <p:cNvPr id="35" name="Rectangle 34"/>
          <p:cNvSpPr/>
          <p:nvPr/>
        </p:nvSpPr>
        <p:spPr>
          <a:xfrm>
            <a:off x="5585597" y="4219252"/>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Các biến python chứa thông tin tuyển dụng và thông tin ứng viên</a:t>
            </a:r>
          </a:p>
        </p:txBody>
      </p:sp>
      <p:sp>
        <p:nvSpPr>
          <p:cNvPr id="36" name="TextBox 35"/>
          <p:cNvSpPr txBox="1"/>
          <p:nvPr/>
        </p:nvSpPr>
        <p:spPr>
          <a:xfrm>
            <a:off x="3679800" y="3233228"/>
            <a:ext cx="1769295" cy="1169551"/>
          </a:xfrm>
          <a:prstGeom prst="rect">
            <a:avLst/>
          </a:prstGeom>
          <a:noFill/>
        </p:spPr>
        <p:txBody>
          <a:bodyPr wrap="square" rtlCol="0">
            <a:spAutoFit/>
          </a:bodyPr>
          <a:lstStyle/>
          <a:p>
            <a:r>
              <a:rPr lang="vi-VN" sz="1400"/>
              <a:t>Sử dụng các thư viện python trích xuất, loại bỏ các thẻ html, </a:t>
            </a:r>
            <a:r>
              <a:rPr lang="vi-VN" sz="1400"/>
              <a:t>thu </a:t>
            </a:r>
            <a:r>
              <a:rPr lang="vi-VN" sz="1400" smtClean="0"/>
              <a:t>thập</a:t>
            </a:r>
            <a:r>
              <a:rPr lang="en-US" sz="1400" smtClean="0"/>
              <a:t> </a:t>
            </a:r>
            <a:r>
              <a:rPr lang="vi-VN" sz="1400" smtClean="0"/>
              <a:t>dữ liệu</a:t>
            </a:r>
            <a:endParaRPr lang="en-US" sz="1400"/>
          </a:p>
        </p:txBody>
      </p:sp>
      <p:sp>
        <p:nvSpPr>
          <p:cNvPr id="38" name="Rectangle 37"/>
          <p:cNvSpPr/>
          <p:nvPr/>
        </p:nvSpPr>
        <p:spPr>
          <a:xfrm>
            <a:off x="5585596" y="2409281"/>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dữ liệu hoàn chỉnh</a:t>
            </a:r>
          </a:p>
        </p:txBody>
      </p:sp>
      <p:sp>
        <p:nvSpPr>
          <p:cNvPr id="39" name="TextBox 38"/>
          <p:cNvSpPr txBox="1"/>
          <p:nvPr/>
        </p:nvSpPr>
        <p:spPr>
          <a:xfrm>
            <a:off x="7407035" y="3167447"/>
            <a:ext cx="1716762" cy="954107"/>
          </a:xfrm>
          <a:prstGeom prst="rect">
            <a:avLst/>
          </a:prstGeom>
          <a:noFill/>
        </p:spPr>
        <p:txBody>
          <a:bodyPr wrap="square" rtlCol="0">
            <a:spAutoFit/>
          </a:bodyPr>
          <a:lstStyle/>
          <a:p>
            <a:r>
              <a:rPr lang="vi-VN" sz="1400"/>
              <a:t>Sử dụng python lưu trữ dữ liệu vào sqlite3, file csv</a:t>
            </a:r>
            <a:endParaRPr lang="en-US" sz="1400"/>
          </a:p>
        </p:txBody>
      </p:sp>
      <p:cxnSp>
        <p:nvCxnSpPr>
          <p:cNvPr id="3" name="Straight Arrow Connector 2"/>
          <p:cNvCxnSpPr>
            <a:stCxn id="29" idx="2"/>
            <a:endCxn id="30" idx="0"/>
          </p:cNvCxnSpPr>
          <p:nvPr/>
        </p:nvCxnSpPr>
        <p:spPr>
          <a:xfrm flipH="1">
            <a:off x="1893936" y="1749395"/>
            <a:ext cx="1" cy="78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0" idx="2"/>
            <a:endCxn id="32" idx="0"/>
          </p:cNvCxnSpPr>
          <p:nvPr/>
        </p:nvCxnSpPr>
        <p:spPr>
          <a:xfrm flipH="1">
            <a:off x="1893935" y="3290496"/>
            <a:ext cx="1" cy="907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5" idx="1"/>
          </p:cNvCxnSpPr>
          <p:nvPr/>
        </p:nvCxnSpPr>
        <p:spPr>
          <a:xfrm>
            <a:off x="3543296" y="4575697"/>
            <a:ext cx="2042301" cy="2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5" idx="0"/>
            <a:endCxn id="38" idx="2"/>
          </p:cNvCxnSpPr>
          <p:nvPr/>
        </p:nvCxnSpPr>
        <p:spPr>
          <a:xfrm flipH="1" flipV="1">
            <a:off x="7234958" y="3164786"/>
            <a:ext cx="1" cy="105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322619" y="827336"/>
            <a:ext cx="4686300" cy="1346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t>Từ bộ dữ liệu chứa thông tin tuyển dụng và thông tin ứng viên, tiến hành đánh giá, chọn lọc các trường dữ liệu phục vụ cho việc xây dựng mô hình lọc cộng tác. </a:t>
            </a:r>
            <a:endParaRPr lang="en-US" sz="1400"/>
          </a:p>
        </p:txBody>
      </p:sp>
      <p:cxnSp>
        <p:nvCxnSpPr>
          <p:cNvPr id="50" name="Straight Arrow Connector 49"/>
          <p:cNvCxnSpPr>
            <a:stCxn id="38" idx="0"/>
            <a:endCxn id="40" idx="4"/>
          </p:cNvCxnSpPr>
          <p:nvPr/>
        </p:nvCxnSpPr>
        <p:spPr>
          <a:xfrm flipH="1" flipV="1">
            <a:off x="6665769" y="2173513"/>
            <a:ext cx="569189" cy="23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24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par>
                                <p:cTn id="26" presetID="2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down)">
                                      <p:cBhvr>
                                        <p:cTn id="38" dur="500"/>
                                        <p:tgtEl>
                                          <p:spTgt spid="36"/>
                                        </p:tgtEl>
                                      </p:cBhvr>
                                    </p:animEffect>
                                  </p:childTnLst>
                                </p:cTn>
                              </p:par>
                              <p:par>
                                <p:cTn id="39" presetID="2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arn(inVertical)">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arn(inVertical)">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anim calcmode="lin" valueType="num">
                                      <p:cBhvr>
                                        <p:cTn id="60" dur="1000" fill="hold"/>
                                        <p:tgtEl>
                                          <p:spTgt spid="38"/>
                                        </p:tgtEl>
                                        <p:attrNameLst>
                                          <p:attrName>ppt_x</p:attrName>
                                        </p:attrNameLst>
                                      </p:cBhvr>
                                      <p:tavLst>
                                        <p:tav tm="0">
                                          <p:val>
                                            <p:strVal val="#ppt_x"/>
                                          </p:val>
                                        </p:tav>
                                        <p:tav tm="100000">
                                          <p:val>
                                            <p:strVal val="#ppt_x"/>
                                          </p:val>
                                        </p:tav>
                                      </p:tavLst>
                                    </p:anim>
                                    <p:anim calcmode="lin" valueType="num">
                                      <p:cBhvr>
                                        <p:cTn id="6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1000"/>
                                        <p:tgtEl>
                                          <p:spTgt spid="50"/>
                                        </p:tgtEl>
                                      </p:cBhvr>
                                    </p:animEffect>
                                    <p:anim calcmode="lin" valueType="num">
                                      <p:cBhvr>
                                        <p:cTn id="67" dur="1000" fill="hold"/>
                                        <p:tgtEl>
                                          <p:spTgt spid="50"/>
                                        </p:tgtEl>
                                        <p:attrNameLst>
                                          <p:attrName>ppt_x</p:attrName>
                                        </p:attrNameLst>
                                      </p:cBhvr>
                                      <p:tavLst>
                                        <p:tav tm="0">
                                          <p:val>
                                            <p:strVal val="#ppt_x"/>
                                          </p:val>
                                        </p:tav>
                                        <p:tav tm="100000">
                                          <p:val>
                                            <p:strVal val="#ppt_x"/>
                                          </p:val>
                                        </p:tav>
                                      </p:tavLst>
                                    </p:anim>
                                    <p:anim calcmode="lin" valueType="num">
                                      <p:cBhvr>
                                        <p:cTn id="68" dur="1000" fill="hold"/>
                                        <p:tgtEl>
                                          <p:spTgt spid="5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1000"/>
                                        <p:tgtEl>
                                          <p:spTgt spid="40"/>
                                        </p:tgtEl>
                                      </p:cBhvr>
                                    </p:animEffect>
                                    <p:anim calcmode="lin" valueType="num">
                                      <p:cBhvr>
                                        <p:cTn id="72" dur="1000" fill="hold"/>
                                        <p:tgtEl>
                                          <p:spTgt spid="40"/>
                                        </p:tgtEl>
                                        <p:attrNameLst>
                                          <p:attrName>ppt_x</p:attrName>
                                        </p:attrNameLst>
                                      </p:cBhvr>
                                      <p:tavLst>
                                        <p:tav tm="0">
                                          <p:val>
                                            <p:strVal val="#ppt_x"/>
                                          </p:val>
                                        </p:tav>
                                        <p:tav tm="100000">
                                          <p:val>
                                            <p:strVal val="#ppt_x"/>
                                          </p:val>
                                        </p:tav>
                                      </p:tavLst>
                                    </p:anim>
                                    <p:anim calcmode="lin" valueType="num">
                                      <p:cBhvr>
                                        <p:cTn id="7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animBg="1"/>
      <p:bldP spid="33" grpId="0"/>
      <p:bldP spid="35" grpId="0" animBg="1"/>
      <p:bldP spid="36" grpId="0"/>
      <p:bldP spid="38" grpId="0" animBg="1"/>
      <p:bldP spid="39" grpId="0"/>
      <p:bldP spid="40" grpId="0" animBg="1"/>
    </p:bldLst>
  </p:timing>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525</TotalTime>
  <Words>1030</Words>
  <Application>Microsoft Office PowerPoint</Application>
  <PresentationFormat>On-screen Show (16:9)</PresentationFormat>
  <Paragraphs>97</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Corbel</vt:lpstr>
      <vt:lpstr>Cabin</vt:lpstr>
      <vt:lpstr>Wingdings 2</vt:lpstr>
      <vt:lpstr>Verdana</vt:lpstr>
      <vt:lpstr>Tahoma</vt:lpstr>
      <vt:lpstr>Arial</vt:lpstr>
      <vt:lpstr>Times New Roman</vt:lpstr>
      <vt:lpstr>Frame</vt:lpstr>
      <vt:lpstr>PowerPoint Presentation</vt:lpstr>
      <vt:lpstr>Sinh Viên Thực Hiện </vt:lpstr>
      <vt:lpstr>Nội dung trình bày</vt:lpstr>
      <vt:lpstr>1. Giới thiệu</vt:lpstr>
      <vt:lpstr>1. Giới thiệu</vt:lpstr>
      <vt:lpstr>PowerPoint Presentation</vt:lpstr>
      <vt:lpstr>2. Mô hình đề xuất</vt:lpstr>
      <vt:lpstr>2. Mô hình đề xuất</vt:lpstr>
      <vt:lpstr>PowerPoint Presentation</vt:lpstr>
      <vt:lpstr>PowerPoint Presentation</vt:lpstr>
      <vt:lpstr>4. Thực nghiệm</vt:lpstr>
      <vt:lpstr>PowerPoint Presentation</vt:lpstr>
      <vt:lpstr>4. Thực nghiệm</vt:lpstr>
      <vt:lpstr>4. Thực nghiệm</vt:lpstr>
      <vt:lpstr>4. Thực nghiệm</vt:lpstr>
      <vt:lpstr>4. Thực nghiệm</vt:lpstr>
      <vt:lpstr>5. Demo</vt:lpstr>
      <vt:lpstr>5. Kết luận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Hoàng Kim Tuyến</cp:lastModifiedBy>
  <cp:revision>80</cp:revision>
  <dcterms:modified xsi:type="dcterms:W3CDTF">2022-03-28T09:37:56Z</dcterms:modified>
</cp:coreProperties>
</file>