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0" r:id="rId1"/>
  </p:sldMasterIdLst>
  <p:notesMasterIdLst>
    <p:notesMasterId r:id="rId26"/>
  </p:notesMasterIdLst>
  <p:sldIdLst>
    <p:sldId id="294" r:id="rId2"/>
    <p:sldId id="295" r:id="rId3"/>
    <p:sldId id="296" r:id="rId4"/>
    <p:sldId id="286" r:id="rId5"/>
    <p:sldId id="297" r:id="rId6"/>
    <p:sldId id="298" r:id="rId7"/>
    <p:sldId id="289" r:id="rId8"/>
    <p:sldId id="299" r:id="rId9"/>
    <p:sldId id="301" r:id="rId10"/>
    <p:sldId id="302" r:id="rId11"/>
    <p:sldId id="312" r:id="rId12"/>
    <p:sldId id="313" r:id="rId13"/>
    <p:sldId id="314" r:id="rId14"/>
    <p:sldId id="315" r:id="rId15"/>
    <p:sldId id="316" r:id="rId16"/>
    <p:sldId id="292" r:id="rId17"/>
    <p:sldId id="304" r:id="rId18"/>
    <p:sldId id="305" r:id="rId19"/>
    <p:sldId id="306" r:id="rId20"/>
    <p:sldId id="307" r:id="rId21"/>
    <p:sldId id="308" r:id="rId22"/>
    <p:sldId id="310" r:id="rId23"/>
    <p:sldId id="293" r:id="rId24"/>
    <p:sldId id="311" r:id="rId25"/>
  </p:sldIdLst>
  <p:sldSz cx="9144000" cy="5143500" type="screen16x9"/>
  <p:notesSz cx="6858000" cy="9144000"/>
  <p:embeddedFontLst>
    <p:embeddedFont>
      <p:font typeface="Verdana" panose="020B0604030504040204" pitchFamily="34" charset="0"/>
      <p:regular r:id="rId27"/>
      <p:bold r:id="rId28"/>
      <p:italic r:id="rId29"/>
      <p:boldItalic r:id="rId30"/>
    </p:embeddedFont>
    <p:embeddedFont>
      <p:font typeface="Cabin" panose="020B0604020202020204" charset="0"/>
      <p:regular r:id="rId31"/>
      <p:bold r:id="rId32"/>
      <p:italic r:id="rId33"/>
      <p:boldItalic r:id="rId34"/>
    </p:embeddedFont>
    <p:embeddedFont>
      <p:font typeface="Tahoma" panose="020B0604030504040204" pitchFamily="34" charset="0"/>
      <p:regular r:id="rId35"/>
      <p:bold r:id="rId36"/>
    </p:embeddedFont>
    <p:embeddedFont>
      <p:font typeface="Corbel" panose="020B0503020204020204" pitchFamily="34" charset="0"/>
      <p:regular r:id="rId37"/>
      <p:bold r:id="rId38"/>
      <p:italic r:id="rId39"/>
      <p:boldItalic r:id="rId40"/>
    </p:embeddedFont>
    <p:embeddedFont>
      <p:font typeface="Wingdings 2" panose="05020102010507070707" pitchFamily="18" charset="2"/>
      <p:regular r:id="rId41"/>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321ECFE-6A18-4F7A-A680-A125930F3448}">
  <a:tblStyle styleId="{2321ECFE-6A18-4F7A-A680-A125930F3448}"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2" d="100"/>
          <a:sy n="92" d="100"/>
        </p:scale>
        <p:origin x="756"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font" Target="fonts/font1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8.fntdata"/><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41"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font" Target="fonts/font14.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43"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E68B099-7C36-4EF6-929B-F3DB03DDCAC3}"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877D7005-5E32-4253-8CDF-1F66FF72461A}">
      <dgm:prSet phldrT="[Text]"/>
      <dgm:spPr/>
      <dgm:t>
        <a:bodyPr/>
        <a:lstStyle/>
        <a:p>
          <a:r>
            <a:rPr lang="en-US" smtClean="0"/>
            <a:t>1. Giới thiệu</a:t>
          </a:r>
          <a:endParaRPr lang="en-US"/>
        </a:p>
      </dgm:t>
    </dgm:pt>
    <dgm:pt modelId="{CD396FDC-DD86-4FE9-9682-568A4D56B820}" type="parTrans" cxnId="{ED229EDC-F77B-49DB-B12F-BF529A3D90EF}">
      <dgm:prSet/>
      <dgm:spPr/>
      <dgm:t>
        <a:bodyPr/>
        <a:lstStyle/>
        <a:p>
          <a:endParaRPr lang="en-US"/>
        </a:p>
      </dgm:t>
    </dgm:pt>
    <dgm:pt modelId="{DA1A8AB0-3D67-4F6D-B04C-92084D260452}" type="sibTrans" cxnId="{ED229EDC-F77B-49DB-B12F-BF529A3D90EF}">
      <dgm:prSet/>
      <dgm:spPr/>
      <dgm:t>
        <a:bodyPr/>
        <a:lstStyle/>
        <a:p>
          <a:endParaRPr lang="en-US"/>
        </a:p>
      </dgm:t>
    </dgm:pt>
    <dgm:pt modelId="{C0BA349B-25AE-47A2-A980-7172E394E8E4}">
      <dgm:prSet phldrT="[Text]"/>
      <dgm:spPr/>
      <dgm:t>
        <a:bodyPr/>
        <a:lstStyle/>
        <a:p>
          <a:r>
            <a:rPr lang="en-US" smtClean="0"/>
            <a:t>2.Mô hình đề xuất</a:t>
          </a:r>
          <a:endParaRPr lang="en-US"/>
        </a:p>
      </dgm:t>
    </dgm:pt>
    <dgm:pt modelId="{98DEFAB6-5600-41D9-99E9-3C78B813DFE6}" type="parTrans" cxnId="{00C085FB-CFD7-4D35-BFE7-2E23E532F23B}">
      <dgm:prSet/>
      <dgm:spPr/>
      <dgm:t>
        <a:bodyPr/>
        <a:lstStyle/>
        <a:p>
          <a:endParaRPr lang="en-US"/>
        </a:p>
      </dgm:t>
    </dgm:pt>
    <dgm:pt modelId="{4B7E3DE8-787D-4301-B785-C1CC847186BF}" type="sibTrans" cxnId="{00C085FB-CFD7-4D35-BFE7-2E23E532F23B}">
      <dgm:prSet/>
      <dgm:spPr/>
      <dgm:t>
        <a:bodyPr/>
        <a:lstStyle/>
        <a:p>
          <a:endParaRPr lang="en-US"/>
        </a:p>
      </dgm:t>
    </dgm:pt>
    <dgm:pt modelId="{56FA8F81-C237-4264-9A6A-84A63B80A647}">
      <dgm:prSet phldrT="[Text]"/>
      <dgm:spPr/>
      <dgm:t>
        <a:bodyPr/>
        <a:lstStyle/>
        <a:p>
          <a:r>
            <a:rPr lang="en-US" smtClean="0"/>
            <a:t>3. Thực nghiệm</a:t>
          </a:r>
          <a:endParaRPr lang="en-US"/>
        </a:p>
      </dgm:t>
    </dgm:pt>
    <dgm:pt modelId="{1341E1A1-651A-4B10-8D62-A3AAFFB1502D}" type="parTrans" cxnId="{E0EF321A-77DE-4352-B73E-F9FA7481685E}">
      <dgm:prSet/>
      <dgm:spPr/>
      <dgm:t>
        <a:bodyPr/>
        <a:lstStyle/>
        <a:p>
          <a:endParaRPr lang="en-US"/>
        </a:p>
      </dgm:t>
    </dgm:pt>
    <dgm:pt modelId="{7BC0761C-D214-4917-8B77-FE1BFE50B59B}" type="sibTrans" cxnId="{E0EF321A-77DE-4352-B73E-F9FA7481685E}">
      <dgm:prSet/>
      <dgm:spPr/>
      <dgm:t>
        <a:bodyPr/>
        <a:lstStyle/>
        <a:p>
          <a:endParaRPr lang="en-US"/>
        </a:p>
      </dgm:t>
    </dgm:pt>
    <dgm:pt modelId="{01FF8158-6F41-4959-BCA2-6C21285C354A}" type="pres">
      <dgm:prSet presAssocID="{1E68B099-7C36-4EF6-929B-F3DB03DDCAC3}" presName="linear" presStyleCnt="0">
        <dgm:presLayoutVars>
          <dgm:dir/>
          <dgm:animLvl val="lvl"/>
          <dgm:resizeHandles val="exact"/>
        </dgm:presLayoutVars>
      </dgm:prSet>
      <dgm:spPr/>
      <dgm:t>
        <a:bodyPr/>
        <a:lstStyle/>
        <a:p>
          <a:endParaRPr lang="en-US"/>
        </a:p>
      </dgm:t>
    </dgm:pt>
    <dgm:pt modelId="{649FE80B-A924-4D97-A872-5A76B8910674}" type="pres">
      <dgm:prSet presAssocID="{877D7005-5E32-4253-8CDF-1F66FF72461A}" presName="parentLin" presStyleCnt="0"/>
      <dgm:spPr/>
    </dgm:pt>
    <dgm:pt modelId="{1812CB78-1010-4B43-93FB-3F72970AF1A7}" type="pres">
      <dgm:prSet presAssocID="{877D7005-5E32-4253-8CDF-1F66FF72461A}" presName="parentLeftMargin" presStyleLbl="node1" presStyleIdx="0" presStyleCnt="3"/>
      <dgm:spPr/>
      <dgm:t>
        <a:bodyPr/>
        <a:lstStyle/>
        <a:p>
          <a:endParaRPr lang="en-US"/>
        </a:p>
      </dgm:t>
    </dgm:pt>
    <dgm:pt modelId="{DDF3E8B7-3B4B-4FDA-AD84-2F3A93AF2C7A}" type="pres">
      <dgm:prSet presAssocID="{877D7005-5E32-4253-8CDF-1F66FF72461A}" presName="parentText" presStyleLbl="node1" presStyleIdx="0" presStyleCnt="3">
        <dgm:presLayoutVars>
          <dgm:chMax val="0"/>
          <dgm:bulletEnabled val="1"/>
        </dgm:presLayoutVars>
      </dgm:prSet>
      <dgm:spPr/>
      <dgm:t>
        <a:bodyPr/>
        <a:lstStyle/>
        <a:p>
          <a:endParaRPr lang="en-US"/>
        </a:p>
      </dgm:t>
    </dgm:pt>
    <dgm:pt modelId="{10092DD6-ED97-4930-823B-49657D7F16D2}" type="pres">
      <dgm:prSet presAssocID="{877D7005-5E32-4253-8CDF-1F66FF72461A}" presName="negativeSpace" presStyleCnt="0"/>
      <dgm:spPr/>
    </dgm:pt>
    <dgm:pt modelId="{42D8C560-30A0-4062-8970-DF547D747658}" type="pres">
      <dgm:prSet presAssocID="{877D7005-5E32-4253-8CDF-1F66FF72461A}" presName="childText" presStyleLbl="conFgAcc1" presStyleIdx="0" presStyleCnt="3">
        <dgm:presLayoutVars>
          <dgm:bulletEnabled val="1"/>
        </dgm:presLayoutVars>
      </dgm:prSet>
      <dgm:spPr/>
    </dgm:pt>
    <dgm:pt modelId="{34524D7F-CB93-4D41-B666-60E16106DE1F}" type="pres">
      <dgm:prSet presAssocID="{DA1A8AB0-3D67-4F6D-B04C-92084D260452}" presName="spaceBetweenRectangles" presStyleCnt="0"/>
      <dgm:spPr/>
    </dgm:pt>
    <dgm:pt modelId="{7B67D5C5-8B38-4CB8-99E8-F31CFB060B52}" type="pres">
      <dgm:prSet presAssocID="{C0BA349B-25AE-47A2-A980-7172E394E8E4}" presName="parentLin" presStyleCnt="0"/>
      <dgm:spPr/>
    </dgm:pt>
    <dgm:pt modelId="{BE8457C3-98D1-4369-AC7F-AB0DE71C90F4}" type="pres">
      <dgm:prSet presAssocID="{C0BA349B-25AE-47A2-A980-7172E394E8E4}" presName="parentLeftMargin" presStyleLbl="node1" presStyleIdx="0" presStyleCnt="3"/>
      <dgm:spPr/>
      <dgm:t>
        <a:bodyPr/>
        <a:lstStyle/>
        <a:p>
          <a:endParaRPr lang="en-US"/>
        </a:p>
      </dgm:t>
    </dgm:pt>
    <dgm:pt modelId="{F3AC5734-9A65-4EA1-9F87-8FA9BEEAE88F}" type="pres">
      <dgm:prSet presAssocID="{C0BA349B-25AE-47A2-A980-7172E394E8E4}" presName="parentText" presStyleLbl="node1" presStyleIdx="1" presStyleCnt="3">
        <dgm:presLayoutVars>
          <dgm:chMax val="0"/>
          <dgm:bulletEnabled val="1"/>
        </dgm:presLayoutVars>
      </dgm:prSet>
      <dgm:spPr/>
      <dgm:t>
        <a:bodyPr/>
        <a:lstStyle/>
        <a:p>
          <a:endParaRPr lang="en-US"/>
        </a:p>
      </dgm:t>
    </dgm:pt>
    <dgm:pt modelId="{3131FE3E-97AD-4966-8A26-DE15BE440A63}" type="pres">
      <dgm:prSet presAssocID="{C0BA349B-25AE-47A2-A980-7172E394E8E4}" presName="negativeSpace" presStyleCnt="0"/>
      <dgm:spPr/>
    </dgm:pt>
    <dgm:pt modelId="{5FB74CF4-9F99-4607-91E5-9B8B1EBB7C79}" type="pres">
      <dgm:prSet presAssocID="{C0BA349B-25AE-47A2-A980-7172E394E8E4}" presName="childText" presStyleLbl="conFgAcc1" presStyleIdx="1" presStyleCnt="3">
        <dgm:presLayoutVars>
          <dgm:bulletEnabled val="1"/>
        </dgm:presLayoutVars>
      </dgm:prSet>
      <dgm:spPr/>
    </dgm:pt>
    <dgm:pt modelId="{38BE4CD4-A05A-4222-8748-3634076E98DF}" type="pres">
      <dgm:prSet presAssocID="{4B7E3DE8-787D-4301-B785-C1CC847186BF}" presName="spaceBetweenRectangles" presStyleCnt="0"/>
      <dgm:spPr/>
    </dgm:pt>
    <dgm:pt modelId="{6C4E0E71-D352-4ECF-B759-AE8D2C77F92F}" type="pres">
      <dgm:prSet presAssocID="{56FA8F81-C237-4264-9A6A-84A63B80A647}" presName="parentLin" presStyleCnt="0"/>
      <dgm:spPr/>
    </dgm:pt>
    <dgm:pt modelId="{6E03645A-1594-4866-94D2-A9993ED12D3E}" type="pres">
      <dgm:prSet presAssocID="{56FA8F81-C237-4264-9A6A-84A63B80A647}" presName="parentLeftMargin" presStyleLbl="node1" presStyleIdx="1" presStyleCnt="3"/>
      <dgm:spPr/>
      <dgm:t>
        <a:bodyPr/>
        <a:lstStyle/>
        <a:p>
          <a:endParaRPr lang="en-US"/>
        </a:p>
      </dgm:t>
    </dgm:pt>
    <dgm:pt modelId="{6A40638A-D461-4D94-B38C-882B5AE6A179}" type="pres">
      <dgm:prSet presAssocID="{56FA8F81-C237-4264-9A6A-84A63B80A647}" presName="parentText" presStyleLbl="node1" presStyleIdx="2" presStyleCnt="3">
        <dgm:presLayoutVars>
          <dgm:chMax val="0"/>
          <dgm:bulletEnabled val="1"/>
        </dgm:presLayoutVars>
      </dgm:prSet>
      <dgm:spPr/>
      <dgm:t>
        <a:bodyPr/>
        <a:lstStyle/>
        <a:p>
          <a:endParaRPr lang="en-US"/>
        </a:p>
      </dgm:t>
    </dgm:pt>
    <dgm:pt modelId="{B1157731-4460-4710-AB30-1C2F5701D717}" type="pres">
      <dgm:prSet presAssocID="{56FA8F81-C237-4264-9A6A-84A63B80A647}" presName="negativeSpace" presStyleCnt="0"/>
      <dgm:spPr/>
    </dgm:pt>
    <dgm:pt modelId="{ACD3E8B0-4506-4072-B1E5-1DFAD632ED40}" type="pres">
      <dgm:prSet presAssocID="{56FA8F81-C237-4264-9A6A-84A63B80A647}" presName="childText" presStyleLbl="conFgAcc1" presStyleIdx="2" presStyleCnt="3">
        <dgm:presLayoutVars>
          <dgm:bulletEnabled val="1"/>
        </dgm:presLayoutVars>
      </dgm:prSet>
      <dgm:spPr/>
    </dgm:pt>
  </dgm:ptLst>
  <dgm:cxnLst>
    <dgm:cxn modelId="{CA407C93-A3D1-4EE7-8A1D-E1AB485728B9}" type="presOf" srcId="{877D7005-5E32-4253-8CDF-1F66FF72461A}" destId="{1812CB78-1010-4B43-93FB-3F72970AF1A7}" srcOrd="0" destOrd="0" presId="urn:microsoft.com/office/officeart/2005/8/layout/list1"/>
    <dgm:cxn modelId="{C4A45DC7-33BC-4E83-B912-9C18383BD95C}" type="presOf" srcId="{C0BA349B-25AE-47A2-A980-7172E394E8E4}" destId="{F3AC5734-9A65-4EA1-9F87-8FA9BEEAE88F}" srcOrd="1" destOrd="0" presId="urn:microsoft.com/office/officeart/2005/8/layout/list1"/>
    <dgm:cxn modelId="{918971F7-56C9-4B0E-A8A8-FD6A5F12B8B5}" type="presOf" srcId="{877D7005-5E32-4253-8CDF-1F66FF72461A}" destId="{DDF3E8B7-3B4B-4FDA-AD84-2F3A93AF2C7A}" srcOrd="1" destOrd="0" presId="urn:microsoft.com/office/officeart/2005/8/layout/list1"/>
    <dgm:cxn modelId="{5E769A5E-FCF1-4FFE-A565-EBC665EBB3D3}" type="presOf" srcId="{56FA8F81-C237-4264-9A6A-84A63B80A647}" destId="{6E03645A-1594-4866-94D2-A9993ED12D3E}" srcOrd="0" destOrd="0" presId="urn:microsoft.com/office/officeart/2005/8/layout/list1"/>
    <dgm:cxn modelId="{00C085FB-CFD7-4D35-BFE7-2E23E532F23B}" srcId="{1E68B099-7C36-4EF6-929B-F3DB03DDCAC3}" destId="{C0BA349B-25AE-47A2-A980-7172E394E8E4}" srcOrd="1" destOrd="0" parTransId="{98DEFAB6-5600-41D9-99E9-3C78B813DFE6}" sibTransId="{4B7E3DE8-787D-4301-B785-C1CC847186BF}"/>
    <dgm:cxn modelId="{4AD86D39-88EA-4F80-B55C-05BEA48C9F78}" type="presOf" srcId="{1E68B099-7C36-4EF6-929B-F3DB03DDCAC3}" destId="{01FF8158-6F41-4959-BCA2-6C21285C354A}" srcOrd="0" destOrd="0" presId="urn:microsoft.com/office/officeart/2005/8/layout/list1"/>
    <dgm:cxn modelId="{ED229EDC-F77B-49DB-B12F-BF529A3D90EF}" srcId="{1E68B099-7C36-4EF6-929B-F3DB03DDCAC3}" destId="{877D7005-5E32-4253-8CDF-1F66FF72461A}" srcOrd="0" destOrd="0" parTransId="{CD396FDC-DD86-4FE9-9682-568A4D56B820}" sibTransId="{DA1A8AB0-3D67-4F6D-B04C-92084D260452}"/>
    <dgm:cxn modelId="{E0EF321A-77DE-4352-B73E-F9FA7481685E}" srcId="{1E68B099-7C36-4EF6-929B-F3DB03DDCAC3}" destId="{56FA8F81-C237-4264-9A6A-84A63B80A647}" srcOrd="2" destOrd="0" parTransId="{1341E1A1-651A-4B10-8D62-A3AAFFB1502D}" sibTransId="{7BC0761C-D214-4917-8B77-FE1BFE50B59B}"/>
    <dgm:cxn modelId="{84D2EBA6-BBFE-44D6-A8B0-D30D1738AE8D}" type="presOf" srcId="{C0BA349B-25AE-47A2-A980-7172E394E8E4}" destId="{BE8457C3-98D1-4369-AC7F-AB0DE71C90F4}" srcOrd="0" destOrd="0" presId="urn:microsoft.com/office/officeart/2005/8/layout/list1"/>
    <dgm:cxn modelId="{7D484BD5-4239-4D3C-8E92-19E602B6C673}" type="presOf" srcId="{56FA8F81-C237-4264-9A6A-84A63B80A647}" destId="{6A40638A-D461-4D94-B38C-882B5AE6A179}" srcOrd="1" destOrd="0" presId="urn:microsoft.com/office/officeart/2005/8/layout/list1"/>
    <dgm:cxn modelId="{A2D5F934-678C-47F1-9A9C-920BD8653A5B}" type="presParOf" srcId="{01FF8158-6F41-4959-BCA2-6C21285C354A}" destId="{649FE80B-A924-4D97-A872-5A76B8910674}" srcOrd="0" destOrd="0" presId="urn:microsoft.com/office/officeart/2005/8/layout/list1"/>
    <dgm:cxn modelId="{DD6DD014-203E-4747-A27E-AD22F51434C3}" type="presParOf" srcId="{649FE80B-A924-4D97-A872-5A76B8910674}" destId="{1812CB78-1010-4B43-93FB-3F72970AF1A7}" srcOrd="0" destOrd="0" presId="urn:microsoft.com/office/officeart/2005/8/layout/list1"/>
    <dgm:cxn modelId="{7BEDAF34-5A24-40FE-8F35-F373D69A2F18}" type="presParOf" srcId="{649FE80B-A924-4D97-A872-5A76B8910674}" destId="{DDF3E8B7-3B4B-4FDA-AD84-2F3A93AF2C7A}" srcOrd="1" destOrd="0" presId="urn:microsoft.com/office/officeart/2005/8/layout/list1"/>
    <dgm:cxn modelId="{2BADAF5A-74ED-4FA9-85AD-FD740405F782}" type="presParOf" srcId="{01FF8158-6F41-4959-BCA2-6C21285C354A}" destId="{10092DD6-ED97-4930-823B-49657D7F16D2}" srcOrd="1" destOrd="0" presId="urn:microsoft.com/office/officeart/2005/8/layout/list1"/>
    <dgm:cxn modelId="{78D96B5B-6488-41E7-8A38-2938911AB40A}" type="presParOf" srcId="{01FF8158-6F41-4959-BCA2-6C21285C354A}" destId="{42D8C560-30A0-4062-8970-DF547D747658}" srcOrd="2" destOrd="0" presId="urn:microsoft.com/office/officeart/2005/8/layout/list1"/>
    <dgm:cxn modelId="{FDEDC6E4-9B7A-4F30-9F43-DE797D871092}" type="presParOf" srcId="{01FF8158-6F41-4959-BCA2-6C21285C354A}" destId="{34524D7F-CB93-4D41-B666-60E16106DE1F}" srcOrd="3" destOrd="0" presId="urn:microsoft.com/office/officeart/2005/8/layout/list1"/>
    <dgm:cxn modelId="{2CC70E12-DA0E-47A7-85CD-768E47E9E390}" type="presParOf" srcId="{01FF8158-6F41-4959-BCA2-6C21285C354A}" destId="{7B67D5C5-8B38-4CB8-99E8-F31CFB060B52}" srcOrd="4" destOrd="0" presId="urn:microsoft.com/office/officeart/2005/8/layout/list1"/>
    <dgm:cxn modelId="{E74DA251-A836-4224-94AE-CBB7E2C04728}" type="presParOf" srcId="{7B67D5C5-8B38-4CB8-99E8-F31CFB060B52}" destId="{BE8457C3-98D1-4369-AC7F-AB0DE71C90F4}" srcOrd="0" destOrd="0" presId="urn:microsoft.com/office/officeart/2005/8/layout/list1"/>
    <dgm:cxn modelId="{33E7DCA2-911C-426F-B84C-D7102B2193AB}" type="presParOf" srcId="{7B67D5C5-8B38-4CB8-99E8-F31CFB060B52}" destId="{F3AC5734-9A65-4EA1-9F87-8FA9BEEAE88F}" srcOrd="1" destOrd="0" presId="urn:microsoft.com/office/officeart/2005/8/layout/list1"/>
    <dgm:cxn modelId="{BE5F99C2-1369-40F7-A0C6-068C62EB5D6D}" type="presParOf" srcId="{01FF8158-6F41-4959-BCA2-6C21285C354A}" destId="{3131FE3E-97AD-4966-8A26-DE15BE440A63}" srcOrd="5" destOrd="0" presId="urn:microsoft.com/office/officeart/2005/8/layout/list1"/>
    <dgm:cxn modelId="{39A14017-A8ED-44B2-8E5E-C448BFB8AA1B}" type="presParOf" srcId="{01FF8158-6F41-4959-BCA2-6C21285C354A}" destId="{5FB74CF4-9F99-4607-91E5-9B8B1EBB7C79}" srcOrd="6" destOrd="0" presId="urn:microsoft.com/office/officeart/2005/8/layout/list1"/>
    <dgm:cxn modelId="{8B9FC377-87B7-4D31-B92B-FAD4B98F0231}" type="presParOf" srcId="{01FF8158-6F41-4959-BCA2-6C21285C354A}" destId="{38BE4CD4-A05A-4222-8748-3634076E98DF}" srcOrd="7" destOrd="0" presId="urn:microsoft.com/office/officeart/2005/8/layout/list1"/>
    <dgm:cxn modelId="{2510ABB1-F8EB-4AD3-97C5-615B24EFE8B4}" type="presParOf" srcId="{01FF8158-6F41-4959-BCA2-6C21285C354A}" destId="{6C4E0E71-D352-4ECF-B759-AE8D2C77F92F}" srcOrd="8" destOrd="0" presId="urn:microsoft.com/office/officeart/2005/8/layout/list1"/>
    <dgm:cxn modelId="{7F5CB518-1A21-4DF6-ABEB-6E4C2293F517}" type="presParOf" srcId="{6C4E0E71-D352-4ECF-B759-AE8D2C77F92F}" destId="{6E03645A-1594-4866-94D2-A9993ED12D3E}" srcOrd="0" destOrd="0" presId="urn:microsoft.com/office/officeart/2005/8/layout/list1"/>
    <dgm:cxn modelId="{AE4E59B7-02EA-4878-A870-D5EC1A68767B}" type="presParOf" srcId="{6C4E0E71-D352-4ECF-B759-AE8D2C77F92F}" destId="{6A40638A-D461-4D94-B38C-882B5AE6A179}" srcOrd="1" destOrd="0" presId="urn:microsoft.com/office/officeart/2005/8/layout/list1"/>
    <dgm:cxn modelId="{7AD584E9-1294-47AA-B57D-EA83F6AE369A}" type="presParOf" srcId="{01FF8158-6F41-4959-BCA2-6C21285C354A}" destId="{B1157731-4460-4710-AB30-1C2F5701D717}" srcOrd="9" destOrd="0" presId="urn:microsoft.com/office/officeart/2005/8/layout/list1"/>
    <dgm:cxn modelId="{15EE3FF0-413C-42BC-8989-549CD05A9202}" type="presParOf" srcId="{01FF8158-6F41-4959-BCA2-6C21285C354A}" destId="{ACD3E8B0-4506-4072-B1E5-1DFAD632ED40}"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E68B099-7C36-4EF6-929B-F3DB03DDCAC3}"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C0BA349B-25AE-47A2-A980-7172E394E8E4}">
      <dgm:prSet phldrT="[Text]"/>
      <dgm:spPr/>
      <dgm:t>
        <a:bodyPr/>
        <a:lstStyle/>
        <a:p>
          <a:r>
            <a:rPr lang="en-US" smtClean="0"/>
            <a:t>5. Kết luận</a:t>
          </a:r>
          <a:endParaRPr lang="en-US"/>
        </a:p>
      </dgm:t>
    </dgm:pt>
    <dgm:pt modelId="{98DEFAB6-5600-41D9-99E9-3C78B813DFE6}" type="parTrans" cxnId="{00C085FB-CFD7-4D35-BFE7-2E23E532F23B}">
      <dgm:prSet/>
      <dgm:spPr/>
      <dgm:t>
        <a:bodyPr/>
        <a:lstStyle/>
        <a:p>
          <a:endParaRPr lang="en-US"/>
        </a:p>
      </dgm:t>
    </dgm:pt>
    <dgm:pt modelId="{4B7E3DE8-787D-4301-B785-C1CC847186BF}" type="sibTrans" cxnId="{00C085FB-CFD7-4D35-BFE7-2E23E532F23B}">
      <dgm:prSet/>
      <dgm:spPr/>
      <dgm:t>
        <a:bodyPr/>
        <a:lstStyle/>
        <a:p>
          <a:endParaRPr lang="en-US"/>
        </a:p>
      </dgm:t>
    </dgm:pt>
    <dgm:pt modelId="{56FA8F81-C237-4264-9A6A-84A63B80A647}">
      <dgm:prSet phldrT="[Text]"/>
      <dgm:spPr/>
      <dgm:t>
        <a:bodyPr/>
        <a:lstStyle/>
        <a:p>
          <a:r>
            <a:rPr lang="en-US" smtClean="0"/>
            <a:t>6. Demo</a:t>
          </a:r>
          <a:endParaRPr lang="en-US"/>
        </a:p>
      </dgm:t>
    </dgm:pt>
    <dgm:pt modelId="{1341E1A1-651A-4B10-8D62-A3AAFFB1502D}" type="parTrans" cxnId="{E0EF321A-77DE-4352-B73E-F9FA7481685E}">
      <dgm:prSet/>
      <dgm:spPr/>
      <dgm:t>
        <a:bodyPr/>
        <a:lstStyle/>
        <a:p>
          <a:endParaRPr lang="en-US"/>
        </a:p>
      </dgm:t>
    </dgm:pt>
    <dgm:pt modelId="{7BC0761C-D214-4917-8B77-FE1BFE50B59B}" type="sibTrans" cxnId="{E0EF321A-77DE-4352-B73E-F9FA7481685E}">
      <dgm:prSet/>
      <dgm:spPr/>
      <dgm:t>
        <a:bodyPr/>
        <a:lstStyle/>
        <a:p>
          <a:endParaRPr lang="en-US"/>
        </a:p>
      </dgm:t>
    </dgm:pt>
    <dgm:pt modelId="{01FF8158-6F41-4959-BCA2-6C21285C354A}" type="pres">
      <dgm:prSet presAssocID="{1E68B099-7C36-4EF6-929B-F3DB03DDCAC3}" presName="linear" presStyleCnt="0">
        <dgm:presLayoutVars>
          <dgm:dir/>
          <dgm:animLvl val="lvl"/>
          <dgm:resizeHandles val="exact"/>
        </dgm:presLayoutVars>
      </dgm:prSet>
      <dgm:spPr/>
      <dgm:t>
        <a:bodyPr/>
        <a:lstStyle/>
        <a:p>
          <a:endParaRPr lang="en-US"/>
        </a:p>
      </dgm:t>
    </dgm:pt>
    <dgm:pt modelId="{7B67D5C5-8B38-4CB8-99E8-F31CFB060B52}" type="pres">
      <dgm:prSet presAssocID="{C0BA349B-25AE-47A2-A980-7172E394E8E4}" presName="parentLin" presStyleCnt="0"/>
      <dgm:spPr/>
    </dgm:pt>
    <dgm:pt modelId="{BE8457C3-98D1-4369-AC7F-AB0DE71C90F4}" type="pres">
      <dgm:prSet presAssocID="{C0BA349B-25AE-47A2-A980-7172E394E8E4}" presName="parentLeftMargin" presStyleLbl="node1" presStyleIdx="0" presStyleCnt="2"/>
      <dgm:spPr/>
      <dgm:t>
        <a:bodyPr/>
        <a:lstStyle/>
        <a:p>
          <a:endParaRPr lang="en-US"/>
        </a:p>
      </dgm:t>
    </dgm:pt>
    <dgm:pt modelId="{F3AC5734-9A65-4EA1-9F87-8FA9BEEAE88F}" type="pres">
      <dgm:prSet presAssocID="{C0BA349B-25AE-47A2-A980-7172E394E8E4}" presName="parentText" presStyleLbl="node1" presStyleIdx="0" presStyleCnt="2">
        <dgm:presLayoutVars>
          <dgm:chMax val="0"/>
          <dgm:bulletEnabled val="1"/>
        </dgm:presLayoutVars>
      </dgm:prSet>
      <dgm:spPr/>
      <dgm:t>
        <a:bodyPr/>
        <a:lstStyle/>
        <a:p>
          <a:endParaRPr lang="en-US"/>
        </a:p>
      </dgm:t>
    </dgm:pt>
    <dgm:pt modelId="{3131FE3E-97AD-4966-8A26-DE15BE440A63}" type="pres">
      <dgm:prSet presAssocID="{C0BA349B-25AE-47A2-A980-7172E394E8E4}" presName="negativeSpace" presStyleCnt="0"/>
      <dgm:spPr/>
    </dgm:pt>
    <dgm:pt modelId="{5FB74CF4-9F99-4607-91E5-9B8B1EBB7C79}" type="pres">
      <dgm:prSet presAssocID="{C0BA349B-25AE-47A2-A980-7172E394E8E4}" presName="childText" presStyleLbl="conFgAcc1" presStyleIdx="0" presStyleCnt="2">
        <dgm:presLayoutVars>
          <dgm:bulletEnabled val="1"/>
        </dgm:presLayoutVars>
      </dgm:prSet>
      <dgm:spPr/>
    </dgm:pt>
    <dgm:pt modelId="{38BE4CD4-A05A-4222-8748-3634076E98DF}" type="pres">
      <dgm:prSet presAssocID="{4B7E3DE8-787D-4301-B785-C1CC847186BF}" presName="spaceBetweenRectangles" presStyleCnt="0"/>
      <dgm:spPr/>
    </dgm:pt>
    <dgm:pt modelId="{6C4E0E71-D352-4ECF-B759-AE8D2C77F92F}" type="pres">
      <dgm:prSet presAssocID="{56FA8F81-C237-4264-9A6A-84A63B80A647}" presName="parentLin" presStyleCnt="0"/>
      <dgm:spPr/>
    </dgm:pt>
    <dgm:pt modelId="{6E03645A-1594-4866-94D2-A9993ED12D3E}" type="pres">
      <dgm:prSet presAssocID="{56FA8F81-C237-4264-9A6A-84A63B80A647}" presName="parentLeftMargin" presStyleLbl="node1" presStyleIdx="0" presStyleCnt="2"/>
      <dgm:spPr/>
      <dgm:t>
        <a:bodyPr/>
        <a:lstStyle/>
        <a:p>
          <a:endParaRPr lang="en-US"/>
        </a:p>
      </dgm:t>
    </dgm:pt>
    <dgm:pt modelId="{6A40638A-D461-4D94-B38C-882B5AE6A179}" type="pres">
      <dgm:prSet presAssocID="{56FA8F81-C237-4264-9A6A-84A63B80A647}" presName="parentText" presStyleLbl="node1" presStyleIdx="1" presStyleCnt="2">
        <dgm:presLayoutVars>
          <dgm:chMax val="0"/>
          <dgm:bulletEnabled val="1"/>
        </dgm:presLayoutVars>
      </dgm:prSet>
      <dgm:spPr/>
      <dgm:t>
        <a:bodyPr/>
        <a:lstStyle/>
        <a:p>
          <a:endParaRPr lang="en-US"/>
        </a:p>
      </dgm:t>
    </dgm:pt>
    <dgm:pt modelId="{B1157731-4460-4710-AB30-1C2F5701D717}" type="pres">
      <dgm:prSet presAssocID="{56FA8F81-C237-4264-9A6A-84A63B80A647}" presName="negativeSpace" presStyleCnt="0"/>
      <dgm:spPr/>
    </dgm:pt>
    <dgm:pt modelId="{ACD3E8B0-4506-4072-B1E5-1DFAD632ED40}" type="pres">
      <dgm:prSet presAssocID="{56FA8F81-C237-4264-9A6A-84A63B80A647}" presName="childText" presStyleLbl="conFgAcc1" presStyleIdx="1" presStyleCnt="2">
        <dgm:presLayoutVars>
          <dgm:bulletEnabled val="1"/>
        </dgm:presLayoutVars>
      </dgm:prSet>
      <dgm:spPr/>
    </dgm:pt>
  </dgm:ptLst>
  <dgm:cxnLst>
    <dgm:cxn modelId="{5E769A5E-FCF1-4FFE-A565-EBC665EBB3D3}" type="presOf" srcId="{56FA8F81-C237-4264-9A6A-84A63B80A647}" destId="{6E03645A-1594-4866-94D2-A9993ED12D3E}" srcOrd="0" destOrd="0" presId="urn:microsoft.com/office/officeart/2005/8/layout/list1"/>
    <dgm:cxn modelId="{00C085FB-CFD7-4D35-BFE7-2E23E532F23B}" srcId="{1E68B099-7C36-4EF6-929B-F3DB03DDCAC3}" destId="{C0BA349B-25AE-47A2-A980-7172E394E8E4}" srcOrd="0" destOrd="0" parTransId="{98DEFAB6-5600-41D9-99E9-3C78B813DFE6}" sibTransId="{4B7E3DE8-787D-4301-B785-C1CC847186BF}"/>
    <dgm:cxn modelId="{84D2EBA6-BBFE-44D6-A8B0-D30D1738AE8D}" type="presOf" srcId="{C0BA349B-25AE-47A2-A980-7172E394E8E4}" destId="{BE8457C3-98D1-4369-AC7F-AB0DE71C90F4}" srcOrd="0" destOrd="0" presId="urn:microsoft.com/office/officeart/2005/8/layout/list1"/>
    <dgm:cxn modelId="{C4A45DC7-33BC-4E83-B912-9C18383BD95C}" type="presOf" srcId="{C0BA349B-25AE-47A2-A980-7172E394E8E4}" destId="{F3AC5734-9A65-4EA1-9F87-8FA9BEEAE88F}" srcOrd="1" destOrd="0" presId="urn:microsoft.com/office/officeart/2005/8/layout/list1"/>
    <dgm:cxn modelId="{4AD86D39-88EA-4F80-B55C-05BEA48C9F78}" type="presOf" srcId="{1E68B099-7C36-4EF6-929B-F3DB03DDCAC3}" destId="{01FF8158-6F41-4959-BCA2-6C21285C354A}" srcOrd="0" destOrd="0" presId="urn:microsoft.com/office/officeart/2005/8/layout/list1"/>
    <dgm:cxn modelId="{7D484BD5-4239-4D3C-8E92-19E602B6C673}" type="presOf" srcId="{56FA8F81-C237-4264-9A6A-84A63B80A647}" destId="{6A40638A-D461-4D94-B38C-882B5AE6A179}" srcOrd="1" destOrd="0" presId="urn:microsoft.com/office/officeart/2005/8/layout/list1"/>
    <dgm:cxn modelId="{E0EF321A-77DE-4352-B73E-F9FA7481685E}" srcId="{1E68B099-7C36-4EF6-929B-F3DB03DDCAC3}" destId="{56FA8F81-C237-4264-9A6A-84A63B80A647}" srcOrd="1" destOrd="0" parTransId="{1341E1A1-651A-4B10-8D62-A3AAFFB1502D}" sibTransId="{7BC0761C-D214-4917-8B77-FE1BFE50B59B}"/>
    <dgm:cxn modelId="{2CC70E12-DA0E-47A7-85CD-768E47E9E390}" type="presParOf" srcId="{01FF8158-6F41-4959-BCA2-6C21285C354A}" destId="{7B67D5C5-8B38-4CB8-99E8-F31CFB060B52}" srcOrd="0" destOrd="0" presId="urn:microsoft.com/office/officeart/2005/8/layout/list1"/>
    <dgm:cxn modelId="{E74DA251-A836-4224-94AE-CBB7E2C04728}" type="presParOf" srcId="{7B67D5C5-8B38-4CB8-99E8-F31CFB060B52}" destId="{BE8457C3-98D1-4369-AC7F-AB0DE71C90F4}" srcOrd="0" destOrd="0" presId="urn:microsoft.com/office/officeart/2005/8/layout/list1"/>
    <dgm:cxn modelId="{33E7DCA2-911C-426F-B84C-D7102B2193AB}" type="presParOf" srcId="{7B67D5C5-8B38-4CB8-99E8-F31CFB060B52}" destId="{F3AC5734-9A65-4EA1-9F87-8FA9BEEAE88F}" srcOrd="1" destOrd="0" presId="urn:microsoft.com/office/officeart/2005/8/layout/list1"/>
    <dgm:cxn modelId="{BE5F99C2-1369-40F7-A0C6-068C62EB5D6D}" type="presParOf" srcId="{01FF8158-6F41-4959-BCA2-6C21285C354A}" destId="{3131FE3E-97AD-4966-8A26-DE15BE440A63}" srcOrd="1" destOrd="0" presId="urn:microsoft.com/office/officeart/2005/8/layout/list1"/>
    <dgm:cxn modelId="{39A14017-A8ED-44B2-8E5E-C448BFB8AA1B}" type="presParOf" srcId="{01FF8158-6F41-4959-BCA2-6C21285C354A}" destId="{5FB74CF4-9F99-4607-91E5-9B8B1EBB7C79}" srcOrd="2" destOrd="0" presId="urn:microsoft.com/office/officeart/2005/8/layout/list1"/>
    <dgm:cxn modelId="{8B9FC377-87B7-4D31-B92B-FAD4B98F0231}" type="presParOf" srcId="{01FF8158-6F41-4959-BCA2-6C21285C354A}" destId="{38BE4CD4-A05A-4222-8748-3634076E98DF}" srcOrd="3" destOrd="0" presId="urn:microsoft.com/office/officeart/2005/8/layout/list1"/>
    <dgm:cxn modelId="{2510ABB1-F8EB-4AD3-97C5-615B24EFE8B4}" type="presParOf" srcId="{01FF8158-6F41-4959-BCA2-6C21285C354A}" destId="{6C4E0E71-D352-4ECF-B759-AE8D2C77F92F}" srcOrd="4" destOrd="0" presId="urn:microsoft.com/office/officeart/2005/8/layout/list1"/>
    <dgm:cxn modelId="{7F5CB518-1A21-4DF6-ABEB-6E4C2293F517}" type="presParOf" srcId="{6C4E0E71-D352-4ECF-B759-AE8D2C77F92F}" destId="{6E03645A-1594-4866-94D2-A9993ED12D3E}" srcOrd="0" destOrd="0" presId="urn:microsoft.com/office/officeart/2005/8/layout/list1"/>
    <dgm:cxn modelId="{AE4E59B7-02EA-4878-A870-D5EC1A68767B}" type="presParOf" srcId="{6C4E0E71-D352-4ECF-B759-AE8D2C77F92F}" destId="{6A40638A-D461-4D94-B38C-882B5AE6A179}" srcOrd="1" destOrd="0" presId="urn:microsoft.com/office/officeart/2005/8/layout/list1"/>
    <dgm:cxn modelId="{7AD584E9-1294-47AA-B57D-EA83F6AE369A}" type="presParOf" srcId="{01FF8158-6F41-4959-BCA2-6C21285C354A}" destId="{B1157731-4460-4710-AB30-1C2F5701D717}" srcOrd="5" destOrd="0" presId="urn:microsoft.com/office/officeart/2005/8/layout/list1"/>
    <dgm:cxn modelId="{15EE3FF0-413C-42BC-8989-549CD05A9202}" type="presParOf" srcId="{01FF8158-6F41-4959-BCA2-6C21285C354A}" destId="{ACD3E8B0-4506-4072-B1E5-1DFAD632ED40}" srcOrd="6"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D8C560-30A0-4062-8970-DF547D747658}">
      <dsp:nvSpPr>
        <dsp:cNvPr id="0" name=""/>
        <dsp:cNvSpPr/>
      </dsp:nvSpPr>
      <dsp:spPr>
        <a:xfrm>
          <a:off x="0" y="779456"/>
          <a:ext cx="2957945" cy="478800"/>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DF3E8B7-3B4B-4FDA-AD84-2F3A93AF2C7A}">
      <dsp:nvSpPr>
        <dsp:cNvPr id="0" name=""/>
        <dsp:cNvSpPr/>
      </dsp:nvSpPr>
      <dsp:spPr>
        <a:xfrm>
          <a:off x="147897" y="499016"/>
          <a:ext cx="2070561" cy="56088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62" tIns="0" rIns="78262" bIns="0" numCol="1" spcCol="1270" anchor="ctr" anchorCtr="0">
          <a:noAutofit/>
        </a:bodyPr>
        <a:lstStyle/>
        <a:p>
          <a:pPr lvl="0" algn="l" defTabSz="844550">
            <a:lnSpc>
              <a:spcPct val="90000"/>
            </a:lnSpc>
            <a:spcBef>
              <a:spcPct val="0"/>
            </a:spcBef>
            <a:spcAft>
              <a:spcPct val="35000"/>
            </a:spcAft>
          </a:pPr>
          <a:r>
            <a:rPr lang="en-US" sz="1900" kern="1200" smtClean="0"/>
            <a:t>1. Giới thiệu</a:t>
          </a:r>
          <a:endParaRPr lang="en-US" sz="1900" kern="1200"/>
        </a:p>
      </dsp:txBody>
      <dsp:txXfrm>
        <a:off x="175277" y="526396"/>
        <a:ext cx="2015801" cy="506120"/>
      </dsp:txXfrm>
    </dsp:sp>
    <dsp:sp modelId="{5FB74CF4-9F99-4607-91E5-9B8B1EBB7C79}">
      <dsp:nvSpPr>
        <dsp:cNvPr id="0" name=""/>
        <dsp:cNvSpPr/>
      </dsp:nvSpPr>
      <dsp:spPr>
        <a:xfrm>
          <a:off x="0" y="1641297"/>
          <a:ext cx="2957945" cy="478800"/>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3AC5734-9A65-4EA1-9F87-8FA9BEEAE88F}">
      <dsp:nvSpPr>
        <dsp:cNvPr id="0" name=""/>
        <dsp:cNvSpPr/>
      </dsp:nvSpPr>
      <dsp:spPr>
        <a:xfrm>
          <a:off x="147897" y="1360856"/>
          <a:ext cx="2070561" cy="56088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62" tIns="0" rIns="78262" bIns="0" numCol="1" spcCol="1270" anchor="ctr" anchorCtr="0">
          <a:noAutofit/>
        </a:bodyPr>
        <a:lstStyle/>
        <a:p>
          <a:pPr lvl="0" algn="l" defTabSz="844550">
            <a:lnSpc>
              <a:spcPct val="90000"/>
            </a:lnSpc>
            <a:spcBef>
              <a:spcPct val="0"/>
            </a:spcBef>
            <a:spcAft>
              <a:spcPct val="35000"/>
            </a:spcAft>
          </a:pPr>
          <a:r>
            <a:rPr lang="en-US" sz="1900" kern="1200" smtClean="0"/>
            <a:t>2.Mô hình đề xuất</a:t>
          </a:r>
          <a:endParaRPr lang="en-US" sz="1900" kern="1200"/>
        </a:p>
      </dsp:txBody>
      <dsp:txXfrm>
        <a:off x="175277" y="1388236"/>
        <a:ext cx="2015801" cy="506120"/>
      </dsp:txXfrm>
    </dsp:sp>
    <dsp:sp modelId="{ACD3E8B0-4506-4072-B1E5-1DFAD632ED40}">
      <dsp:nvSpPr>
        <dsp:cNvPr id="0" name=""/>
        <dsp:cNvSpPr/>
      </dsp:nvSpPr>
      <dsp:spPr>
        <a:xfrm>
          <a:off x="0" y="2503137"/>
          <a:ext cx="2957945" cy="478800"/>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A40638A-D461-4D94-B38C-882B5AE6A179}">
      <dsp:nvSpPr>
        <dsp:cNvPr id="0" name=""/>
        <dsp:cNvSpPr/>
      </dsp:nvSpPr>
      <dsp:spPr>
        <a:xfrm>
          <a:off x="147897" y="2222697"/>
          <a:ext cx="2070561" cy="56088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62" tIns="0" rIns="78262" bIns="0" numCol="1" spcCol="1270" anchor="ctr" anchorCtr="0">
          <a:noAutofit/>
        </a:bodyPr>
        <a:lstStyle/>
        <a:p>
          <a:pPr lvl="0" algn="l" defTabSz="844550">
            <a:lnSpc>
              <a:spcPct val="90000"/>
            </a:lnSpc>
            <a:spcBef>
              <a:spcPct val="0"/>
            </a:spcBef>
            <a:spcAft>
              <a:spcPct val="35000"/>
            </a:spcAft>
          </a:pPr>
          <a:r>
            <a:rPr lang="en-US" sz="1900" kern="1200" smtClean="0"/>
            <a:t>3. Thực nghiệm</a:t>
          </a:r>
          <a:endParaRPr lang="en-US" sz="1900" kern="1200"/>
        </a:p>
      </dsp:txBody>
      <dsp:txXfrm>
        <a:off x="175277" y="2250077"/>
        <a:ext cx="2015801" cy="5061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B74CF4-9F99-4607-91E5-9B8B1EBB7C79}">
      <dsp:nvSpPr>
        <dsp:cNvPr id="0" name=""/>
        <dsp:cNvSpPr/>
      </dsp:nvSpPr>
      <dsp:spPr>
        <a:xfrm>
          <a:off x="0" y="316596"/>
          <a:ext cx="2797749" cy="478800"/>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3AC5734-9A65-4EA1-9F87-8FA9BEEAE88F}">
      <dsp:nvSpPr>
        <dsp:cNvPr id="0" name=""/>
        <dsp:cNvSpPr/>
      </dsp:nvSpPr>
      <dsp:spPr>
        <a:xfrm>
          <a:off x="139887" y="36156"/>
          <a:ext cx="1958425" cy="56088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4024" tIns="0" rIns="74024" bIns="0" numCol="1" spcCol="1270" anchor="ctr" anchorCtr="0">
          <a:noAutofit/>
        </a:bodyPr>
        <a:lstStyle/>
        <a:p>
          <a:pPr lvl="0" algn="l" defTabSz="844550">
            <a:lnSpc>
              <a:spcPct val="90000"/>
            </a:lnSpc>
            <a:spcBef>
              <a:spcPct val="0"/>
            </a:spcBef>
            <a:spcAft>
              <a:spcPct val="35000"/>
            </a:spcAft>
          </a:pPr>
          <a:r>
            <a:rPr lang="en-US" sz="1900" kern="1200" smtClean="0"/>
            <a:t>5. Kết luận</a:t>
          </a:r>
          <a:endParaRPr lang="en-US" sz="1900" kern="1200"/>
        </a:p>
      </dsp:txBody>
      <dsp:txXfrm>
        <a:off x="167267" y="63536"/>
        <a:ext cx="1903665" cy="506120"/>
      </dsp:txXfrm>
    </dsp:sp>
    <dsp:sp modelId="{ACD3E8B0-4506-4072-B1E5-1DFAD632ED40}">
      <dsp:nvSpPr>
        <dsp:cNvPr id="0" name=""/>
        <dsp:cNvSpPr/>
      </dsp:nvSpPr>
      <dsp:spPr>
        <a:xfrm>
          <a:off x="0" y="1178437"/>
          <a:ext cx="2797749" cy="478800"/>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A40638A-D461-4D94-B38C-882B5AE6A179}">
      <dsp:nvSpPr>
        <dsp:cNvPr id="0" name=""/>
        <dsp:cNvSpPr/>
      </dsp:nvSpPr>
      <dsp:spPr>
        <a:xfrm>
          <a:off x="139887" y="897996"/>
          <a:ext cx="1958425" cy="56088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4024" tIns="0" rIns="74024" bIns="0" numCol="1" spcCol="1270" anchor="ctr" anchorCtr="0">
          <a:noAutofit/>
        </a:bodyPr>
        <a:lstStyle/>
        <a:p>
          <a:pPr lvl="0" algn="l" defTabSz="844550">
            <a:lnSpc>
              <a:spcPct val="90000"/>
            </a:lnSpc>
            <a:spcBef>
              <a:spcPct val="0"/>
            </a:spcBef>
            <a:spcAft>
              <a:spcPct val="35000"/>
            </a:spcAft>
          </a:pPr>
          <a:r>
            <a:rPr lang="en-US" sz="1900" kern="1200" smtClean="0"/>
            <a:t>6. Demo</a:t>
          </a:r>
          <a:endParaRPr lang="en-US" sz="1900" kern="1200"/>
        </a:p>
      </dsp:txBody>
      <dsp:txXfrm>
        <a:off x="167267" y="925376"/>
        <a:ext cx="1903665" cy="50612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577274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384071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7363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434524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846749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00524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808204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762244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671486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810652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85501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595126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475182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366512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791046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100" smtClean="0"/>
              <a:t>Tuy nhiên để áp dụng vào bộ dữ liệu lớn hơn thì chúng ta cần phải có công thức tính độ “cùng gu” đó là tính độ tương đồng(similar) giữa các user,  sau khi có độ tương đồng giữa các user, hệ thống sẽ chấm điểm vào các đồ uống mà user chưa chấm, và thu được ma trận tương đồng giữa các đồ uống. Dựa vào đó mà đưa ra gợi ý.</a:t>
            </a:r>
          </a:p>
          <a:p>
            <a:pPr marL="0" lvl="0" indent="0" algn="l" rtl="0">
              <a:spcBef>
                <a:spcPts val="0"/>
              </a:spcBef>
              <a:spcAft>
                <a:spcPts val="0"/>
              </a:spcAft>
              <a:buNone/>
            </a:pPr>
            <a:endParaRPr/>
          </a:p>
        </p:txBody>
      </p:sp>
    </p:spTree>
    <p:extLst>
      <p:ext uri="{BB962C8B-B14F-4D97-AF65-F5344CB8AC3E}">
        <p14:creationId xmlns:p14="http://schemas.microsoft.com/office/powerpoint/2010/main" val="42318216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571500"/>
            <a:ext cx="6856214" cy="40005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952697" y="571500"/>
            <a:ext cx="2193989" cy="40005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02386" y="973836"/>
            <a:ext cx="5486400" cy="2441448"/>
          </a:xfrm>
        </p:spPr>
        <p:txBody>
          <a:bodyPr anchor="b">
            <a:normAutofit/>
          </a:bodyPr>
          <a:lstStyle>
            <a:lvl1pPr algn="l">
              <a:defRPr sz="4425" spc="-75"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25011" y="3502685"/>
            <a:ext cx="5486400" cy="685800"/>
          </a:xfrm>
        </p:spPr>
        <p:txBody>
          <a:bodyPr anchor="t">
            <a:normAutofit/>
          </a:bodyPr>
          <a:lstStyle>
            <a:lvl1pPr marL="0" indent="0" algn="l">
              <a:buNone/>
              <a:defRPr sz="1650" cap="none" spc="0" baseline="0">
                <a:solidFill>
                  <a:schemeClr val="accent1">
                    <a:lumMod val="20000"/>
                    <a:lumOff val="80000"/>
                  </a:schemeClr>
                </a:solidFill>
              </a:defRPr>
            </a:lvl1pPr>
            <a:lvl2pPr marL="342900" indent="0" algn="ctr">
              <a:buNone/>
              <a:defRPr sz="1650"/>
            </a:lvl2pPr>
            <a:lvl3pPr marL="685800" indent="0" algn="ctr">
              <a:buNone/>
              <a:defRPr sz="165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4/1/2022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49293675"/>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4/1/2022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087688828"/>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85750" y="742950"/>
            <a:ext cx="2114550" cy="37147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900934" y="651510"/>
            <a:ext cx="5486400" cy="384048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4/1/2022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871214769"/>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ompletely blank">
  <p:cSld name="Completely blank">
    <p:spTree>
      <p:nvGrpSpPr>
        <p:cNvPr id="1" name="Shape 49"/>
        <p:cNvGrpSpPr/>
        <p:nvPr/>
      </p:nvGrpSpPr>
      <p:grpSpPr>
        <a:xfrm>
          <a:off x="0" y="0"/>
          <a:ext cx="0" cy="0"/>
          <a:chOff x="0" y="0"/>
          <a:chExt cx="0" cy="0"/>
        </a:xfrm>
      </p:grpSpPr>
      <p:sp>
        <p:nvSpPr>
          <p:cNvPr id="50" name="Google Shape;50;p1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3770654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26"/>
        <p:cNvGrpSpPr/>
        <p:nvPr/>
      </p:nvGrpSpPr>
      <p:grpSpPr>
        <a:xfrm>
          <a:off x="0" y="0"/>
          <a:ext cx="0" cy="0"/>
          <a:chOff x="0" y="0"/>
          <a:chExt cx="0" cy="0"/>
        </a:xfrm>
      </p:grpSpPr>
      <p:sp>
        <p:nvSpPr>
          <p:cNvPr id="28" name="Google Shape;28;p6"/>
          <p:cNvSpPr txBox="1">
            <a:spLocks noGrp="1"/>
          </p:cNvSpPr>
          <p:nvPr>
            <p:ph type="title"/>
          </p:nvPr>
        </p:nvSpPr>
        <p:spPr>
          <a:xfrm>
            <a:off x="398150" y="1129130"/>
            <a:ext cx="1700700" cy="14838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29" name="Google Shape;29;p6"/>
          <p:cNvSpPr txBox="1">
            <a:spLocks noGrp="1"/>
          </p:cNvSpPr>
          <p:nvPr>
            <p:ph type="body" idx="1"/>
          </p:nvPr>
        </p:nvSpPr>
        <p:spPr>
          <a:xfrm>
            <a:off x="3082175" y="1091725"/>
            <a:ext cx="2623200" cy="38343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0" name="Google Shape;30;p6"/>
          <p:cNvSpPr txBox="1">
            <a:spLocks noGrp="1"/>
          </p:cNvSpPr>
          <p:nvPr>
            <p:ph type="body" idx="2"/>
          </p:nvPr>
        </p:nvSpPr>
        <p:spPr>
          <a:xfrm>
            <a:off x="5863323" y="1091725"/>
            <a:ext cx="2623200" cy="38343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1" name="Google Shape;31;p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883977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4/1/2022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880298952"/>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00934" y="973836"/>
            <a:ext cx="5486400" cy="2441448"/>
          </a:xfrm>
        </p:spPr>
        <p:txBody>
          <a:bodyPr anchor="b">
            <a:normAutofit/>
          </a:bodyPr>
          <a:lstStyle>
            <a:lvl1pPr>
              <a:defRPr sz="4425" b="0" spc="-75" baseline="0">
                <a:solidFill>
                  <a:schemeClr val="tx1">
                    <a:lumMod val="65000"/>
                    <a:lumOff val="3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2914650" y="3504438"/>
            <a:ext cx="5486400" cy="685800"/>
          </a:xfrm>
        </p:spPr>
        <p:txBody>
          <a:bodyPr anchor="t">
            <a:normAutofit/>
          </a:bodyPr>
          <a:lstStyle>
            <a:lvl1pPr marL="0" indent="0">
              <a:buNone/>
              <a:defRPr sz="1650" cap="none" spc="0" baseline="0">
                <a:solidFill>
                  <a:schemeClr val="tx1">
                    <a:lumMod val="65000"/>
                    <a:lumOff val="3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4/1/2022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708767985"/>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900934" y="651510"/>
            <a:ext cx="2606040" cy="3840480"/>
          </a:xfrm>
        </p:spPr>
        <p:txBody>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63590" y="651510"/>
            <a:ext cx="2606040" cy="3840480"/>
          </a:xfrm>
        </p:spPr>
        <p:txBody>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4/1/2022</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067287338"/>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00934" y="767690"/>
            <a:ext cx="2606040" cy="605790"/>
          </a:xfrm>
        </p:spPr>
        <p:txBody>
          <a:bodyPr anchor="b">
            <a:normAutofit/>
          </a:bodyPr>
          <a:lstStyle>
            <a:lvl1pPr marL="0" indent="0">
              <a:spcBef>
                <a:spcPts val="0"/>
              </a:spcBef>
              <a:buNone/>
              <a:defRPr sz="1500" b="1">
                <a:solidFill>
                  <a:schemeClr val="tx1">
                    <a:lumMod val="65000"/>
                    <a:lumOff val="3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2900934" y="1448202"/>
            <a:ext cx="2606040" cy="3017520"/>
          </a:xfrm>
        </p:spPr>
        <p:txBody>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63847" y="767690"/>
            <a:ext cx="2606040" cy="609878"/>
          </a:xfrm>
        </p:spPr>
        <p:txBody>
          <a:bodyPr anchor="b">
            <a:normAutofit/>
          </a:bodyPr>
          <a:lstStyle>
            <a:lvl1pPr marL="0" indent="0">
              <a:spcBef>
                <a:spcPts val="0"/>
              </a:spcBef>
              <a:buNone/>
              <a:defRPr sz="1500" b="1">
                <a:solidFill>
                  <a:schemeClr val="tx1">
                    <a:lumMod val="65000"/>
                    <a:lumOff val="3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5863847" y="1448202"/>
            <a:ext cx="2606040" cy="3017520"/>
          </a:xfrm>
        </p:spPr>
        <p:txBody>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4/1/2022</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89449865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4/1/2022</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820637111"/>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4/1/2022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141518364"/>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2024" y="857250"/>
            <a:ext cx="2125980" cy="1783080"/>
          </a:xfrm>
        </p:spPr>
        <p:txBody>
          <a:bodyPr anchor="b">
            <a:normAutofit/>
          </a:bodyPr>
          <a:lstStyle>
            <a:lvl1pPr>
              <a:defRPr sz="2400" b="0" baseline="0"/>
            </a:lvl1pPr>
          </a:lstStyle>
          <a:p>
            <a:r>
              <a:rPr lang="en-US" smtClean="0"/>
              <a:t>Click to edit Master title style</a:t>
            </a:r>
            <a:endParaRPr lang="en-US" dirty="0"/>
          </a:p>
        </p:txBody>
      </p:sp>
      <p:sp>
        <p:nvSpPr>
          <p:cNvPr id="3" name="Content Placeholder 2"/>
          <p:cNvSpPr>
            <a:spLocks noGrp="1"/>
          </p:cNvSpPr>
          <p:nvPr>
            <p:ph idx="1"/>
          </p:nvPr>
        </p:nvSpPr>
        <p:spPr>
          <a:xfrm>
            <a:off x="2900934" y="651510"/>
            <a:ext cx="5486400" cy="3840480"/>
          </a:xfrm>
        </p:spPr>
        <p:txBody>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92024" y="2620632"/>
            <a:ext cx="2125980" cy="1741493"/>
          </a:xfrm>
        </p:spPr>
        <p:txBody>
          <a:bodyPr anchor="t">
            <a:normAutofit/>
          </a:bodyPr>
          <a:lstStyle>
            <a:lvl1pPr marL="0" indent="0">
              <a:lnSpc>
                <a:spcPct val="100000"/>
              </a:lnSpc>
              <a:buNone/>
              <a:defRPr sz="1050">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4/1/2022</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19273265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2024" y="857250"/>
            <a:ext cx="2125980" cy="1783080"/>
          </a:xfrm>
        </p:spPr>
        <p:txBody>
          <a:bodyPr anchor="b">
            <a:normAutofit/>
          </a:bodyPr>
          <a:lstStyle>
            <a:lvl1pP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677983" y="575564"/>
            <a:ext cx="6086423" cy="3998214"/>
          </a:xfrm>
          <a:solidFill>
            <a:schemeClr val="bg1">
              <a:lumMod val="75000"/>
            </a:schemeClr>
          </a:solidFill>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192024" y="2619756"/>
            <a:ext cx="2125980" cy="1741932"/>
          </a:xfrm>
        </p:spPr>
        <p:txBody>
          <a:bodyPr anchor="t">
            <a:normAutofit/>
          </a:bodyPr>
          <a:lstStyle>
            <a:lvl1pPr marL="0" indent="0">
              <a:lnSpc>
                <a:spcPct val="100000"/>
              </a:lnSpc>
              <a:buNone/>
              <a:defRPr sz="1050">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4/1/2022</a:t>
            </a:fld>
            <a:endParaRPr lang="en-US" dirty="0"/>
          </a:p>
        </p:txBody>
      </p:sp>
      <p:sp>
        <p:nvSpPr>
          <p:cNvPr id="9" name="Footer Placeholder 8"/>
          <p:cNvSpPr>
            <a:spLocks noGrp="1"/>
          </p:cNvSpPr>
          <p:nvPr>
            <p:ph type="ftr" sz="quarter" idx="11"/>
          </p:nvPr>
        </p:nvSpPr>
        <p:spPr>
          <a:xfrm>
            <a:off x="2624326" y="4767263"/>
            <a:ext cx="4433638" cy="273844"/>
          </a:xfrm>
        </p:spPr>
        <p:txBody>
          <a:bodyPr/>
          <a:lstStyle/>
          <a:p>
            <a:endParaRPr lang="en-US" dirty="0"/>
          </a:p>
        </p:txBody>
      </p:sp>
      <p:sp>
        <p:nvSpPr>
          <p:cNvPr id="10" name="Slide Number Placeholder 9"/>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040635506"/>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569214"/>
            <a:ext cx="2582693" cy="39982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89689" y="842878"/>
            <a:ext cx="2210612" cy="345088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8" name="Rectangle 37"/>
          <p:cNvSpPr/>
          <p:nvPr/>
        </p:nvSpPr>
        <p:spPr>
          <a:xfrm>
            <a:off x="8861898" y="569214"/>
            <a:ext cx="288036" cy="3998214"/>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2901951" y="648081"/>
            <a:ext cx="5486400" cy="3840480"/>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96849" y="4767263"/>
            <a:ext cx="2057400" cy="273844"/>
          </a:xfrm>
          <a:prstGeom prst="rect">
            <a:avLst/>
          </a:prstGeom>
        </p:spPr>
        <p:txBody>
          <a:bodyPr vert="horz" lIns="91440" tIns="45720" rIns="91440" bIns="45720" rtlCol="0" anchor="ctr"/>
          <a:lstStyle>
            <a:lvl1pPr algn="l">
              <a:defRPr sz="825">
                <a:solidFill>
                  <a:schemeClr val="tx1">
                    <a:lumMod val="50000"/>
                    <a:lumOff val="50000"/>
                  </a:schemeClr>
                </a:solidFill>
              </a:defRPr>
            </a:lvl1pPr>
          </a:lstStyle>
          <a:p>
            <a:fld id="{5586B75A-687E-405C-8A0B-8D00578BA2C3}" type="datetimeFigureOut">
              <a:rPr lang="en-US" dirty="0"/>
              <a:pPr/>
              <a:t>4/1/2022</a:t>
            </a:fld>
            <a:endParaRPr lang="en-US" dirty="0"/>
          </a:p>
        </p:txBody>
      </p:sp>
      <p:sp>
        <p:nvSpPr>
          <p:cNvPr id="5" name="Footer Placeholder 4"/>
          <p:cNvSpPr>
            <a:spLocks noGrp="1"/>
          </p:cNvSpPr>
          <p:nvPr>
            <p:ph type="ftr" sz="quarter" idx="3"/>
          </p:nvPr>
        </p:nvSpPr>
        <p:spPr>
          <a:xfrm>
            <a:off x="2901951" y="4767263"/>
            <a:ext cx="4433638" cy="273844"/>
          </a:xfrm>
          <a:prstGeom prst="rect">
            <a:avLst/>
          </a:prstGeom>
        </p:spPr>
        <p:txBody>
          <a:bodyPr vert="horz" lIns="91440" tIns="45720" rIns="91440" bIns="45720" rtlCol="0" anchor="ctr"/>
          <a:lstStyle>
            <a:lvl1pPr algn="l">
              <a:defRPr sz="825">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7975602" y="4767263"/>
            <a:ext cx="1148195" cy="273844"/>
          </a:xfrm>
          <a:prstGeom prst="rect">
            <a:avLst/>
          </a:prstGeom>
        </p:spPr>
        <p:txBody>
          <a:bodyPr vert="horz" lIns="91440" tIns="45720" rIns="91440" bIns="45720" rtlCol="0" anchor="ctr"/>
          <a:lstStyle>
            <a:lvl1pPr algn="r">
              <a:defRPr sz="900" b="1">
                <a:solidFill>
                  <a:schemeClr val="accent1"/>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7261381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3" r:id="rId12"/>
    <p:sldLayoutId id="2147483674" r:id="rId13"/>
  </p:sldLayoutIdLst>
  <p:transition>
    <p:fade thruBlk="1"/>
  </p:transition>
  <p:timing>
    <p:tnLst>
      <p:par>
        <p:cTn id="1" dur="indefinite" restart="never" nodeType="tmRoot"/>
      </p:par>
    </p:tnLst>
  </p:timing>
  <p:hf hdr="0" ftr="0" dt="0"/>
  <p:txStyles>
    <p:titleStyle>
      <a:lvl1pPr algn="l" defTabSz="685800" rtl="0" eaLnBrk="1" latinLnBrk="0" hangingPunct="1">
        <a:lnSpc>
          <a:spcPct val="90000"/>
        </a:lnSpc>
        <a:spcBef>
          <a:spcPct val="0"/>
        </a:spcBef>
        <a:buNone/>
        <a:defRPr sz="2700" kern="1200" spc="-45" baseline="0">
          <a:solidFill>
            <a:srgbClr val="FFFFFF"/>
          </a:solidFill>
          <a:latin typeface="+mj-lt"/>
          <a:ea typeface="+mj-ea"/>
          <a:cs typeface="+mj-cs"/>
        </a:defRPr>
      </a:lvl1pPr>
    </p:titleStyle>
    <p:bodyStyle>
      <a:lvl1pPr marL="137160" indent="-137160" algn="l" defTabSz="685800" rtl="0" eaLnBrk="1" latinLnBrk="0" hangingPunct="1">
        <a:lnSpc>
          <a:spcPct val="90000"/>
        </a:lnSpc>
        <a:spcBef>
          <a:spcPts val="900"/>
        </a:spcBef>
        <a:buClr>
          <a:schemeClr val="accent1"/>
        </a:buClr>
        <a:buFont typeface="Wingdings 2" pitchFamily="18" charset="2"/>
        <a:buChar char=""/>
        <a:defRPr sz="1500" kern="1200">
          <a:solidFill>
            <a:schemeClr val="tx1">
              <a:lumMod val="65000"/>
              <a:lumOff val="35000"/>
            </a:schemeClr>
          </a:solidFill>
          <a:latin typeface="+mn-lt"/>
          <a:ea typeface="+mn-ea"/>
          <a:cs typeface="+mn-cs"/>
        </a:defRPr>
      </a:lvl1pPr>
      <a:lvl2pPr marL="514350" indent="-137160" algn="l" defTabSz="685800" rtl="0" eaLnBrk="1" latinLnBrk="0" hangingPunct="1">
        <a:lnSpc>
          <a:spcPct val="90000"/>
        </a:lnSpc>
        <a:spcBef>
          <a:spcPts val="188"/>
        </a:spcBef>
        <a:spcAft>
          <a:spcPts val="188"/>
        </a:spcAft>
        <a:buClr>
          <a:schemeClr val="accent1"/>
        </a:buClr>
        <a:buFont typeface="Wingdings 2" pitchFamily="18" charset="2"/>
        <a:buChar char=""/>
        <a:defRPr sz="1350" kern="1200">
          <a:solidFill>
            <a:schemeClr val="tx1">
              <a:lumMod val="65000"/>
              <a:lumOff val="35000"/>
            </a:schemeClr>
          </a:solidFill>
          <a:latin typeface="+mn-lt"/>
          <a:ea typeface="+mn-ea"/>
          <a:cs typeface="+mn-cs"/>
        </a:defRPr>
      </a:lvl2pPr>
      <a:lvl3pPr marL="857250" indent="-137160" algn="l" defTabSz="685800" rtl="0" eaLnBrk="1" latinLnBrk="0" hangingPunct="1">
        <a:lnSpc>
          <a:spcPct val="90000"/>
        </a:lnSpc>
        <a:spcBef>
          <a:spcPts val="188"/>
        </a:spcBef>
        <a:spcAft>
          <a:spcPts val="188"/>
        </a:spcAft>
        <a:buClr>
          <a:schemeClr val="accent1"/>
        </a:buClr>
        <a:buFont typeface="Wingdings 2" pitchFamily="18" charset="2"/>
        <a:buChar char=""/>
        <a:defRPr sz="1200" kern="1200">
          <a:solidFill>
            <a:schemeClr val="tx1">
              <a:lumMod val="65000"/>
              <a:lumOff val="35000"/>
            </a:schemeClr>
          </a:solidFill>
          <a:latin typeface="+mn-lt"/>
          <a:ea typeface="+mn-ea"/>
          <a:cs typeface="+mn-cs"/>
        </a:defRPr>
      </a:lvl3pPr>
      <a:lvl4pPr marL="1200150" indent="-137160" algn="l" defTabSz="685800" rtl="0" eaLnBrk="1" latinLnBrk="0" hangingPunct="1">
        <a:lnSpc>
          <a:spcPct val="90000"/>
        </a:lnSpc>
        <a:spcBef>
          <a:spcPts val="188"/>
        </a:spcBef>
        <a:spcAft>
          <a:spcPts val="188"/>
        </a:spcAft>
        <a:buClr>
          <a:schemeClr val="accent1"/>
        </a:buClr>
        <a:buFont typeface="Wingdings 2" pitchFamily="18" charset="2"/>
        <a:buChar char=""/>
        <a:defRPr sz="1050" kern="1200">
          <a:solidFill>
            <a:schemeClr val="tx1">
              <a:lumMod val="65000"/>
              <a:lumOff val="35000"/>
            </a:schemeClr>
          </a:solidFill>
          <a:latin typeface="+mn-lt"/>
          <a:ea typeface="+mn-ea"/>
          <a:cs typeface="+mn-cs"/>
        </a:defRPr>
      </a:lvl4pPr>
      <a:lvl5pPr marL="1543050" indent="-137160" algn="l" defTabSz="685800" rtl="0" eaLnBrk="1" latinLnBrk="0" hangingPunct="1">
        <a:lnSpc>
          <a:spcPct val="90000"/>
        </a:lnSpc>
        <a:spcBef>
          <a:spcPts val="188"/>
        </a:spcBef>
        <a:spcAft>
          <a:spcPts val="188"/>
        </a:spcAft>
        <a:buClr>
          <a:schemeClr val="accent1"/>
        </a:buClr>
        <a:buFont typeface="Wingdings 2" pitchFamily="18" charset="2"/>
        <a:buChar char=""/>
        <a:defRPr sz="1050" kern="1200">
          <a:solidFill>
            <a:schemeClr val="tx1">
              <a:lumMod val="65000"/>
              <a:lumOff val="35000"/>
            </a:schemeClr>
          </a:solidFill>
          <a:latin typeface="+mn-lt"/>
          <a:ea typeface="+mn-ea"/>
          <a:cs typeface="+mn-cs"/>
        </a:defRPr>
      </a:lvl5pPr>
      <a:lvl6pPr marL="1885950" indent="-171450" algn="l" defTabSz="685800" rtl="0" eaLnBrk="1" latinLnBrk="0" hangingPunct="1">
        <a:lnSpc>
          <a:spcPct val="90000"/>
        </a:lnSpc>
        <a:spcBef>
          <a:spcPts val="188"/>
        </a:spcBef>
        <a:spcAft>
          <a:spcPts val="188"/>
        </a:spcAft>
        <a:buClr>
          <a:schemeClr val="accent1"/>
        </a:buClr>
        <a:buFont typeface="Wingdings 2" pitchFamily="18" charset="2"/>
        <a:buChar char=""/>
        <a:defRPr sz="1050" kern="1200">
          <a:solidFill>
            <a:schemeClr val="tx1">
              <a:lumMod val="65000"/>
              <a:lumOff val="35000"/>
            </a:schemeClr>
          </a:solidFill>
          <a:latin typeface="+mn-lt"/>
          <a:ea typeface="+mn-ea"/>
          <a:cs typeface="+mn-cs"/>
        </a:defRPr>
      </a:lvl6pPr>
      <a:lvl7pPr marL="2228850" indent="-171450" algn="l" defTabSz="685800" rtl="0" eaLnBrk="1" latinLnBrk="0" hangingPunct="1">
        <a:lnSpc>
          <a:spcPct val="90000"/>
        </a:lnSpc>
        <a:spcBef>
          <a:spcPts val="188"/>
        </a:spcBef>
        <a:spcAft>
          <a:spcPts val="188"/>
        </a:spcAft>
        <a:buClr>
          <a:schemeClr val="accent1"/>
        </a:buClr>
        <a:buFont typeface="Wingdings 2" pitchFamily="18" charset="2"/>
        <a:buChar char=""/>
        <a:defRPr sz="1050" kern="1200">
          <a:solidFill>
            <a:schemeClr val="tx1">
              <a:lumMod val="65000"/>
              <a:lumOff val="35000"/>
            </a:schemeClr>
          </a:solidFill>
          <a:latin typeface="+mn-lt"/>
          <a:ea typeface="+mn-ea"/>
          <a:cs typeface="+mn-cs"/>
        </a:defRPr>
      </a:lvl7pPr>
      <a:lvl8pPr marL="2571750" indent="-171450" algn="l" defTabSz="685800" rtl="0" eaLnBrk="1" latinLnBrk="0" hangingPunct="1">
        <a:lnSpc>
          <a:spcPct val="90000"/>
        </a:lnSpc>
        <a:spcBef>
          <a:spcPts val="188"/>
        </a:spcBef>
        <a:spcAft>
          <a:spcPts val="188"/>
        </a:spcAft>
        <a:buClr>
          <a:schemeClr val="accent1"/>
        </a:buClr>
        <a:buFont typeface="Wingdings 2" pitchFamily="18" charset="2"/>
        <a:buChar char=""/>
        <a:defRPr sz="1050" kern="1200">
          <a:solidFill>
            <a:schemeClr val="tx1">
              <a:lumMod val="65000"/>
              <a:lumOff val="35000"/>
            </a:schemeClr>
          </a:solidFill>
          <a:latin typeface="+mn-lt"/>
          <a:ea typeface="+mn-ea"/>
          <a:cs typeface="+mn-cs"/>
        </a:defRPr>
      </a:lvl8pPr>
      <a:lvl9pPr marL="2914650" indent="-171450" algn="l" defTabSz="685800" rtl="0" eaLnBrk="1" latinLnBrk="0" hangingPunct="1">
        <a:lnSpc>
          <a:spcPct val="90000"/>
        </a:lnSpc>
        <a:spcBef>
          <a:spcPts val="188"/>
        </a:spcBef>
        <a:spcAft>
          <a:spcPts val="188"/>
        </a:spcAft>
        <a:buClr>
          <a:schemeClr val="accent1"/>
        </a:buClr>
        <a:buFont typeface="Wingdings 2" pitchFamily="18" charset="2"/>
        <a:buChar char=""/>
        <a:defRPr sz="1050" kern="1200">
          <a:solidFill>
            <a:schemeClr val="tx1">
              <a:lumMod val="65000"/>
              <a:lumOff val="3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58;p13"/>
          <p:cNvSpPr txBox="1">
            <a:spLocks/>
          </p:cNvSpPr>
          <p:nvPr/>
        </p:nvSpPr>
        <p:spPr>
          <a:xfrm>
            <a:off x="1465851" y="876473"/>
            <a:ext cx="4249149" cy="603217"/>
          </a:xfrm>
          <a:prstGeom prst="rect">
            <a:avLst/>
          </a:prstGeom>
        </p:spPr>
        <p:txBody>
          <a:bodyPr spcFirstLastPara="1" vert="horz" wrap="square" lIns="91425" tIns="91425" rIns="91425" bIns="91425" rtlCol="0" anchor="ctr" anchorCtr="0">
            <a:noAutofit/>
          </a:bodyPr>
          <a:lstStyle>
            <a:lvl1pPr algn="l" defTabSz="685800" rtl="0" eaLnBrk="1" latinLnBrk="0" hangingPunct="1">
              <a:lnSpc>
                <a:spcPct val="90000"/>
              </a:lnSpc>
              <a:spcBef>
                <a:spcPct val="0"/>
              </a:spcBef>
              <a:buNone/>
              <a:defRPr sz="4425" kern="1200" spc="-75" baseline="0">
                <a:solidFill>
                  <a:srgbClr val="FFFFFF"/>
                </a:solidFill>
                <a:latin typeface="+mj-lt"/>
                <a:ea typeface="+mj-ea"/>
                <a:cs typeface="+mj-cs"/>
              </a:defRPr>
            </a:lvl1pPr>
          </a:lstStyle>
          <a:p>
            <a:pPr algn="ctr"/>
            <a:r>
              <a:rPr lang="vi-VN" sz="2000" smtClean="0"/>
              <a:t>TRƯỜNG ĐẠI HỌC THỦ DẦU MỘT</a:t>
            </a:r>
            <a:br>
              <a:rPr lang="vi-VN" sz="2000" smtClean="0"/>
            </a:br>
            <a:r>
              <a:rPr lang="vi-VN" sz="2000" smtClean="0"/>
              <a:t>VIỆN KỸ THUẬT CÔNG NGHỆ</a:t>
            </a:r>
            <a:br>
              <a:rPr lang="vi-VN" sz="2000" smtClean="0"/>
            </a:br>
            <a:endParaRPr lang="vi-VN" sz="2000" dirty="0">
              <a:latin typeface="Times New Roman" panose="02020603050405020304" pitchFamily="18" charset="0"/>
              <a:cs typeface="Times New Roman" panose="02020603050405020304" pitchFamily="18" charset="0"/>
            </a:endParaRPr>
          </a:p>
        </p:txBody>
      </p:sp>
      <p:sp>
        <p:nvSpPr>
          <p:cNvPr id="7" name="Rectangle 6"/>
          <p:cNvSpPr/>
          <p:nvPr/>
        </p:nvSpPr>
        <p:spPr>
          <a:xfrm>
            <a:off x="670999" y="2223995"/>
            <a:ext cx="5838851" cy="2277547"/>
          </a:xfrm>
          <a:prstGeom prst="rect">
            <a:avLst/>
          </a:prstGeom>
        </p:spPr>
        <p:txBody>
          <a:bodyPr wrap="square">
            <a:spAutoFit/>
          </a:bodyPr>
          <a:lstStyle/>
          <a:p>
            <a:r>
              <a:rPr lang="en-US" sz="2000" b="1" dirty="0" err="1" smtClean="0">
                <a:solidFill>
                  <a:schemeClr val="bg1"/>
                </a:solidFill>
                <a:latin typeface="Times New Roman" panose="02020603050405020304" pitchFamily="18" charset="0"/>
                <a:cs typeface="Times New Roman" panose="02020603050405020304" pitchFamily="18" charset="0"/>
              </a:rPr>
              <a:t>Đề</a:t>
            </a:r>
            <a:r>
              <a:rPr lang="en-US" sz="2000" b="1" dirty="0" smtClean="0">
                <a:solidFill>
                  <a:schemeClr val="bg1"/>
                </a:solidFill>
                <a:latin typeface="Times New Roman" panose="02020603050405020304" pitchFamily="18" charset="0"/>
                <a:cs typeface="Times New Roman" panose="02020603050405020304" pitchFamily="18" charset="0"/>
              </a:rPr>
              <a:t> </a:t>
            </a:r>
            <a:r>
              <a:rPr lang="en-US" sz="2000" b="1" dirty="0" err="1" smtClean="0">
                <a:solidFill>
                  <a:schemeClr val="bg1"/>
                </a:solidFill>
                <a:latin typeface="Times New Roman" panose="02020603050405020304" pitchFamily="18" charset="0"/>
                <a:cs typeface="Times New Roman" panose="02020603050405020304" pitchFamily="18" charset="0"/>
              </a:rPr>
              <a:t>tài</a:t>
            </a:r>
            <a:r>
              <a:rPr lang="en-US" sz="2000" b="1" smtClean="0">
                <a:solidFill>
                  <a:schemeClr val="bg1"/>
                </a:solidFill>
                <a:latin typeface="Times New Roman" panose="02020603050405020304" pitchFamily="18" charset="0"/>
                <a:cs typeface="Times New Roman" panose="02020603050405020304" pitchFamily="18" charset="0"/>
              </a:rPr>
              <a:t>: </a:t>
            </a:r>
            <a:r>
              <a:rPr lang="vi-VN" sz="1400" b="1" smtClean="0">
                <a:solidFill>
                  <a:schemeClr val="bg1"/>
                </a:solidFill>
              </a:rPr>
              <a:t>XÂY DỰNG MÔ HÌNH HỆ TƯ VẤN TÌM VIỆC ONLINE CHO SINH VIÊN TRONG TRẠNG THÁI BÌNH THƯỜNG MỚI</a:t>
            </a:r>
            <a:endParaRPr lang="en-US" sz="1400" b="1" smtClean="0">
              <a:solidFill>
                <a:schemeClr val="bg1"/>
              </a:solidFill>
            </a:endParaRPr>
          </a:p>
          <a:p>
            <a:endParaRPr lang="en-US" sz="1400" b="1" smtClean="0">
              <a:solidFill>
                <a:schemeClr val="bg1"/>
              </a:solidFill>
            </a:endParaRPr>
          </a:p>
          <a:p>
            <a:r>
              <a:rPr lang="en-US" sz="2000" smtClean="0">
                <a:solidFill>
                  <a:schemeClr val="bg1"/>
                </a:solidFill>
                <a:latin typeface="Times New Roman" panose="02020603050405020304" pitchFamily="18" charset="0"/>
                <a:cs typeface="Times New Roman" panose="02020603050405020304" pitchFamily="18" charset="0"/>
              </a:rPr>
              <a:t>GVHD</a:t>
            </a:r>
            <a:r>
              <a:rPr lang="en-US" sz="2000" dirty="0" smtClean="0">
                <a:solidFill>
                  <a:schemeClr val="bg1"/>
                </a:solidFill>
                <a:latin typeface="Times New Roman" panose="02020603050405020304" pitchFamily="18" charset="0"/>
                <a:cs typeface="Times New Roman" panose="02020603050405020304" pitchFamily="18" charset="0"/>
              </a:rPr>
              <a:t>: </a:t>
            </a:r>
            <a:r>
              <a:rPr lang="en-US" sz="2000" dirty="0" err="1" smtClean="0">
                <a:solidFill>
                  <a:schemeClr val="bg1"/>
                </a:solidFill>
                <a:latin typeface="Times New Roman" panose="02020603050405020304" pitchFamily="18" charset="0"/>
                <a:cs typeface="Times New Roman" panose="02020603050405020304" pitchFamily="18" charset="0"/>
              </a:rPr>
              <a:t>Ths</a:t>
            </a:r>
            <a:r>
              <a:rPr lang="en-US" sz="2000" dirty="0" smtClean="0">
                <a:solidFill>
                  <a:schemeClr val="bg1"/>
                </a:solidFill>
                <a:latin typeface="Times New Roman" panose="02020603050405020304" pitchFamily="18" charset="0"/>
                <a:cs typeface="Times New Roman" panose="02020603050405020304" pitchFamily="18" charset="0"/>
              </a:rPr>
              <a:t>. </a:t>
            </a:r>
            <a:r>
              <a:rPr lang="en-US" sz="2000" dirty="0" err="1" smtClean="0">
                <a:solidFill>
                  <a:schemeClr val="bg1"/>
                </a:solidFill>
                <a:latin typeface="Times New Roman" panose="02020603050405020304" pitchFamily="18" charset="0"/>
                <a:cs typeface="Times New Roman" panose="02020603050405020304" pitchFamily="18" charset="0"/>
              </a:rPr>
              <a:t>Dương</a:t>
            </a:r>
            <a:r>
              <a:rPr lang="en-US" sz="2000" dirty="0" smtClean="0">
                <a:solidFill>
                  <a:schemeClr val="bg1"/>
                </a:solidFill>
                <a:latin typeface="Times New Roman" panose="02020603050405020304" pitchFamily="18" charset="0"/>
                <a:cs typeface="Times New Roman" panose="02020603050405020304" pitchFamily="18" charset="0"/>
              </a:rPr>
              <a:t> </a:t>
            </a:r>
            <a:r>
              <a:rPr lang="en-US" sz="2000" dirty="0" err="1" smtClean="0">
                <a:solidFill>
                  <a:schemeClr val="bg1"/>
                </a:solidFill>
                <a:latin typeface="Times New Roman" panose="02020603050405020304" pitchFamily="18" charset="0"/>
                <a:cs typeface="Times New Roman" panose="02020603050405020304" pitchFamily="18" charset="0"/>
              </a:rPr>
              <a:t>Thị</a:t>
            </a:r>
            <a:r>
              <a:rPr lang="en-US" sz="2000" dirty="0" smtClean="0">
                <a:solidFill>
                  <a:schemeClr val="bg1"/>
                </a:solidFill>
                <a:latin typeface="Times New Roman" panose="02020603050405020304" pitchFamily="18" charset="0"/>
                <a:cs typeface="Times New Roman" panose="02020603050405020304" pitchFamily="18" charset="0"/>
              </a:rPr>
              <a:t> </a:t>
            </a:r>
            <a:r>
              <a:rPr lang="en-US" sz="2000" smtClean="0">
                <a:solidFill>
                  <a:schemeClr val="bg1"/>
                </a:solidFill>
                <a:latin typeface="Times New Roman" panose="02020603050405020304" pitchFamily="18" charset="0"/>
                <a:cs typeface="Times New Roman" panose="02020603050405020304" pitchFamily="18" charset="0"/>
              </a:rPr>
              <a:t>Kim Chi</a:t>
            </a:r>
          </a:p>
          <a:p>
            <a:r>
              <a:rPr lang="en-US" sz="2000" smtClean="0">
                <a:solidFill>
                  <a:schemeClr val="bg1"/>
                </a:solidFill>
                <a:latin typeface="Times New Roman" panose="02020603050405020304" pitchFamily="18" charset="0"/>
                <a:cs typeface="Times New Roman" panose="02020603050405020304" pitchFamily="18" charset="0"/>
              </a:rPr>
              <a:t>Sinh viên thực hiện: </a:t>
            </a:r>
          </a:p>
          <a:p>
            <a:r>
              <a:rPr lang="en-US" sz="2000" smtClean="0">
                <a:solidFill>
                  <a:schemeClr val="bg1"/>
                </a:solidFill>
                <a:latin typeface="Times New Roman" panose="02020603050405020304" pitchFamily="18" charset="0"/>
                <a:cs typeface="Times New Roman" panose="02020603050405020304" pitchFamily="18" charset="0"/>
              </a:rPr>
              <a:t>Hoàng Kim Tuyến ( nhóm trưởng)</a:t>
            </a:r>
          </a:p>
          <a:p>
            <a:r>
              <a:rPr lang="en-US" sz="2000" smtClean="0">
                <a:solidFill>
                  <a:schemeClr val="bg1"/>
                </a:solidFill>
                <a:latin typeface="Times New Roman" panose="02020603050405020304" pitchFamily="18" charset="0"/>
                <a:cs typeface="Times New Roman" panose="02020603050405020304" pitchFamily="18" charset="0"/>
              </a:rPr>
              <a:t>Trần Quốc Dũng</a:t>
            </a:r>
            <a:r>
              <a:rPr lang="en-US" sz="2000">
                <a:solidFill>
                  <a:schemeClr val="bg1"/>
                </a:solidFill>
                <a:latin typeface="Times New Roman" panose="02020603050405020304" pitchFamily="18" charset="0"/>
                <a:cs typeface="Times New Roman" panose="02020603050405020304" pitchFamily="18" charset="0"/>
              </a:rPr>
              <a:t>	</a:t>
            </a:r>
            <a:r>
              <a:rPr lang="en-US" sz="2000" smtClean="0">
                <a:solidFill>
                  <a:schemeClr val="bg1"/>
                </a:solidFill>
                <a:latin typeface="Times New Roman" panose="02020603050405020304" pitchFamily="18" charset="0"/>
                <a:cs typeface="Times New Roman" panose="02020603050405020304" pitchFamily="18" charset="0"/>
              </a:rPr>
              <a:t>			</a:t>
            </a:r>
            <a:endParaRPr lang="en-US" sz="2000" dirty="0">
              <a:solidFill>
                <a:schemeClr val="bg1"/>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1172221" y="1660792"/>
            <a:ext cx="5020761" cy="738664"/>
          </a:xfrm>
          <a:prstGeom prst="rect">
            <a:avLst/>
          </a:prstGeom>
          <a:noFill/>
        </p:spPr>
        <p:txBody>
          <a:bodyPr wrap="square" rtlCol="0">
            <a:spAutoFit/>
          </a:bodyPr>
          <a:lstStyle/>
          <a:p>
            <a:pPr algn="ctr"/>
            <a:r>
              <a:rPr lang="en-US" b="1">
                <a:solidFill>
                  <a:schemeClr val="bg1"/>
                </a:solidFill>
              </a:rPr>
              <a:t>BÁO CÁO NGHIÊN CỨU KHOA HỌC NĂM </a:t>
            </a:r>
            <a:r>
              <a:rPr lang="en-US" sz="2400" b="1">
                <a:solidFill>
                  <a:schemeClr val="bg1"/>
                </a:solidFill>
              </a:rPr>
              <a:t>2022</a:t>
            </a:r>
            <a:r>
              <a:rPr lang="en-US" sz="2400" smtClean="0">
                <a:solidFill>
                  <a:schemeClr val="bg1"/>
                </a:solidFill>
              </a:rPr>
              <a:t> </a:t>
            </a:r>
          </a:p>
          <a:p>
            <a:pPr algn="ctr"/>
            <a:endParaRPr lang="en-US" dirty="0">
              <a:solidFill>
                <a:schemeClr val="bg1"/>
              </a:solidFill>
            </a:endParaRPr>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863" y="675409"/>
            <a:ext cx="1645456" cy="804281"/>
          </a:xfrm>
          <a:prstGeom prst="rect">
            <a:avLst/>
          </a:prstGeom>
        </p:spPr>
      </p:pic>
    </p:spTree>
    <p:extLst>
      <p:ext uri="{BB962C8B-B14F-4D97-AF65-F5344CB8AC3E}">
        <p14:creationId xmlns:p14="http://schemas.microsoft.com/office/powerpoint/2010/main" val="2561068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sp>
        <p:nvSpPr>
          <p:cNvPr id="6" name="Rectangle 5"/>
          <p:cNvSpPr/>
          <p:nvPr/>
        </p:nvSpPr>
        <p:spPr>
          <a:xfrm>
            <a:off x="2725814" y="127892"/>
            <a:ext cx="4265471" cy="4313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 sz="3600" smtClean="0">
                <a:cs typeface="Times New Roman" panose="02020603050405020304" pitchFamily="18" charset="0"/>
              </a:rPr>
              <a:t>Mô hình đề xuất</a:t>
            </a:r>
            <a:endParaRPr lang="en-US" sz="3600">
              <a:latin typeface="+mj-lt"/>
            </a:endParaRPr>
          </a:p>
        </p:txBody>
      </p:sp>
      <p:sp>
        <p:nvSpPr>
          <p:cNvPr id="29" name="Rectangle 28"/>
          <p:cNvSpPr/>
          <p:nvPr/>
        </p:nvSpPr>
        <p:spPr>
          <a:xfrm>
            <a:off x="244575" y="993890"/>
            <a:ext cx="3298723" cy="7555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Bộ dữ liệu hoàn chỉnh</a:t>
            </a:r>
          </a:p>
        </p:txBody>
      </p:sp>
      <p:sp>
        <p:nvSpPr>
          <p:cNvPr id="30" name="Rectangle 29"/>
          <p:cNvSpPr/>
          <p:nvPr/>
        </p:nvSpPr>
        <p:spPr>
          <a:xfrm>
            <a:off x="244574" y="2534991"/>
            <a:ext cx="3859835" cy="12139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a:t>Bảng dữ liệu chứa thông tin ngành nghề/công việc của nhà tuyển dụng, ứng viên và trường dữ liệu </a:t>
            </a:r>
            <a:r>
              <a:rPr lang="vi-VN" smtClean="0"/>
              <a:t>R</a:t>
            </a:r>
            <a:endParaRPr lang="en-US"/>
          </a:p>
        </p:txBody>
      </p:sp>
      <p:sp>
        <p:nvSpPr>
          <p:cNvPr id="31" name="TextBox 30"/>
          <p:cNvSpPr txBox="1"/>
          <p:nvPr/>
        </p:nvSpPr>
        <p:spPr>
          <a:xfrm>
            <a:off x="1976822" y="1773146"/>
            <a:ext cx="2437199" cy="646331"/>
          </a:xfrm>
          <a:prstGeom prst="rect">
            <a:avLst/>
          </a:prstGeom>
          <a:noFill/>
        </p:spPr>
        <p:txBody>
          <a:bodyPr wrap="square" rtlCol="0">
            <a:spAutoFit/>
          </a:bodyPr>
          <a:lstStyle/>
          <a:p>
            <a:r>
              <a:rPr lang="vi-VN" sz="1200"/>
              <a:t>Trích xuất các trường mô tả ngành nghề/công việc của nhà tuyển dụng và ứng viên</a:t>
            </a:r>
            <a:endParaRPr lang="en-US" sz="1200"/>
          </a:p>
        </p:txBody>
      </p:sp>
      <p:sp>
        <p:nvSpPr>
          <p:cNvPr id="32" name="Rectangle 31"/>
          <p:cNvSpPr/>
          <p:nvPr/>
        </p:nvSpPr>
        <p:spPr>
          <a:xfrm>
            <a:off x="5221820" y="4153741"/>
            <a:ext cx="2425890" cy="7555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Similarity_maxtrix</a:t>
            </a:r>
          </a:p>
        </p:txBody>
      </p:sp>
      <p:sp>
        <p:nvSpPr>
          <p:cNvPr id="33" name="TextBox 32"/>
          <p:cNvSpPr txBox="1"/>
          <p:nvPr/>
        </p:nvSpPr>
        <p:spPr>
          <a:xfrm>
            <a:off x="2332757" y="3874702"/>
            <a:ext cx="2421082" cy="750576"/>
          </a:xfrm>
          <a:prstGeom prst="rect">
            <a:avLst/>
          </a:prstGeom>
          <a:noFill/>
        </p:spPr>
        <p:txBody>
          <a:bodyPr wrap="square" rtlCol="0">
            <a:spAutoFit/>
          </a:bodyPr>
          <a:lstStyle/>
          <a:p>
            <a:r>
              <a:rPr lang="en-US" sz="1400"/>
              <a:t>Dựa vào bảng dữ liệu đã có, xây dựng similarity_maxtrix bằng hàm cosine_similarity </a:t>
            </a:r>
          </a:p>
        </p:txBody>
      </p:sp>
      <p:cxnSp>
        <p:nvCxnSpPr>
          <p:cNvPr id="3" name="Straight Arrow Connector 2"/>
          <p:cNvCxnSpPr>
            <a:stCxn id="29" idx="2"/>
            <a:endCxn id="30" idx="0"/>
          </p:cNvCxnSpPr>
          <p:nvPr/>
        </p:nvCxnSpPr>
        <p:spPr>
          <a:xfrm flipH="1">
            <a:off x="1893936" y="1749395"/>
            <a:ext cx="1" cy="7855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Oval 39"/>
          <p:cNvSpPr/>
          <p:nvPr/>
        </p:nvSpPr>
        <p:spPr>
          <a:xfrm>
            <a:off x="4457699" y="1749395"/>
            <a:ext cx="4083627" cy="16026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400"/>
              <a:t>Sau khi xây dựng xong similarity_maxtrix, dựa vào nó để đưa ra các công việc có mức độ phù hợp với nhau để đưa ra gợi ý cho hệ thống</a:t>
            </a:r>
            <a:endParaRPr lang="en-US" sz="1400"/>
          </a:p>
        </p:txBody>
      </p:sp>
      <p:cxnSp>
        <p:nvCxnSpPr>
          <p:cNvPr id="50" name="Straight Arrow Connector 49"/>
          <p:cNvCxnSpPr>
            <a:stCxn id="32" idx="0"/>
            <a:endCxn id="40" idx="4"/>
          </p:cNvCxnSpPr>
          <p:nvPr/>
        </p:nvCxnSpPr>
        <p:spPr>
          <a:xfrm flipV="1">
            <a:off x="6434765" y="3352060"/>
            <a:ext cx="64748" cy="8016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Elbow Connector 8"/>
          <p:cNvCxnSpPr>
            <a:stCxn id="30" idx="2"/>
            <a:endCxn id="32" idx="1"/>
          </p:cNvCxnSpPr>
          <p:nvPr/>
        </p:nvCxnSpPr>
        <p:spPr>
          <a:xfrm rot="16200000" flipH="1">
            <a:off x="3306873" y="2616547"/>
            <a:ext cx="782566" cy="304732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0455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ppt_x"/>
                                          </p:val>
                                        </p:tav>
                                        <p:tav tm="100000">
                                          <p:val>
                                            <p:strVal val="#ppt_x"/>
                                          </p:val>
                                        </p:tav>
                                      </p:tavLst>
                                    </p:anim>
                                    <p:anim calcmode="lin" valueType="num">
                                      <p:cBhvr additive="base">
                                        <p:cTn id="8"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31"/>
                                        </p:tgtEl>
                                        <p:attrNameLst>
                                          <p:attrName>style.visibility</p:attrName>
                                        </p:attrNameLst>
                                      </p:cBhvr>
                                      <p:to>
                                        <p:strVal val="visible"/>
                                      </p:to>
                                    </p:set>
                                    <p:animEffect transition="in" filter="barn(inVertical)">
                                      <p:cBhvr>
                                        <p:cTn id="13" dur="500"/>
                                        <p:tgtEl>
                                          <p:spTgt spid="31"/>
                                        </p:tgtEl>
                                      </p:cBhvr>
                                    </p:animEffect>
                                  </p:childTnLst>
                                </p:cTn>
                              </p:par>
                              <p:par>
                                <p:cTn id="14" presetID="16" presetClass="entr" presetSubtype="21" fill="hold"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barn(inVertical)">
                                      <p:cBhvr>
                                        <p:cTn id="16" dur="5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grpId="0" nodeType="click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barn(inVertical)">
                                      <p:cBhvr>
                                        <p:cTn id="21" dur="500"/>
                                        <p:tgtEl>
                                          <p:spTgt spid="30"/>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33"/>
                                        </p:tgtEl>
                                        <p:attrNameLst>
                                          <p:attrName>style.visibility</p:attrName>
                                        </p:attrNameLst>
                                      </p:cBhvr>
                                      <p:to>
                                        <p:strVal val="visible"/>
                                      </p:to>
                                    </p:set>
                                    <p:animEffect transition="in" filter="wipe(down)">
                                      <p:cBhvr>
                                        <p:cTn id="26" dur="500"/>
                                        <p:tgtEl>
                                          <p:spTgt spid="33"/>
                                        </p:tgtEl>
                                      </p:cBhvr>
                                    </p:animEffect>
                                  </p:childTnLst>
                                </p:cTn>
                              </p:par>
                              <p:par>
                                <p:cTn id="27" presetID="22" presetClass="entr" presetSubtype="4" fill="hold" nodeType="with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wipe(down)">
                                      <p:cBhvr>
                                        <p:cTn id="29" dur="500"/>
                                        <p:tgtEl>
                                          <p:spTgt spid="9"/>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32"/>
                                        </p:tgtEl>
                                        <p:attrNameLst>
                                          <p:attrName>style.visibility</p:attrName>
                                        </p:attrNameLst>
                                      </p:cBhvr>
                                      <p:to>
                                        <p:strVal val="visible"/>
                                      </p:to>
                                    </p:set>
                                    <p:animEffect transition="in" filter="wipe(down)">
                                      <p:cBhvr>
                                        <p:cTn id="34" dur="500"/>
                                        <p:tgtEl>
                                          <p:spTgt spid="32"/>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50"/>
                                        </p:tgtEl>
                                        <p:attrNameLst>
                                          <p:attrName>style.visibility</p:attrName>
                                        </p:attrNameLst>
                                      </p:cBhvr>
                                      <p:to>
                                        <p:strVal val="visible"/>
                                      </p:to>
                                    </p:set>
                                    <p:anim calcmode="lin" valueType="num">
                                      <p:cBhvr additive="base">
                                        <p:cTn id="39" dur="500" fill="hold"/>
                                        <p:tgtEl>
                                          <p:spTgt spid="50"/>
                                        </p:tgtEl>
                                        <p:attrNameLst>
                                          <p:attrName>ppt_x</p:attrName>
                                        </p:attrNameLst>
                                      </p:cBhvr>
                                      <p:tavLst>
                                        <p:tav tm="0">
                                          <p:val>
                                            <p:strVal val="#ppt_x"/>
                                          </p:val>
                                        </p:tav>
                                        <p:tav tm="100000">
                                          <p:val>
                                            <p:strVal val="#ppt_x"/>
                                          </p:val>
                                        </p:tav>
                                      </p:tavLst>
                                    </p:anim>
                                    <p:anim calcmode="lin" valueType="num">
                                      <p:cBhvr additive="base">
                                        <p:cTn id="40" dur="500" fill="hold"/>
                                        <p:tgtEl>
                                          <p:spTgt spid="50"/>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40"/>
                                        </p:tgtEl>
                                        <p:attrNameLst>
                                          <p:attrName>style.visibility</p:attrName>
                                        </p:attrNameLst>
                                      </p:cBhvr>
                                      <p:to>
                                        <p:strVal val="visible"/>
                                      </p:to>
                                    </p:set>
                                    <p:anim calcmode="lin" valueType="num">
                                      <p:cBhvr additive="base">
                                        <p:cTn id="43" dur="500" fill="hold"/>
                                        <p:tgtEl>
                                          <p:spTgt spid="40"/>
                                        </p:tgtEl>
                                        <p:attrNameLst>
                                          <p:attrName>ppt_x</p:attrName>
                                        </p:attrNameLst>
                                      </p:cBhvr>
                                      <p:tavLst>
                                        <p:tav tm="0">
                                          <p:val>
                                            <p:strVal val="#ppt_x"/>
                                          </p:val>
                                        </p:tav>
                                        <p:tav tm="100000">
                                          <p:val>
                                            <p:strVal val="#ppt_x"/>
                                          </p:val>
                                        </p:tav>
                                      </p:tavLst>
                                    </p:anim>
                                    <p:anim calcmode="lin" valueType="num">
                                      <p:cBhvr additive="base">
                                        <p:cTn id="44"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31" grpId="0"/>
      <p:bldP spid="32" grpId="0" animBg="1"/>
      <p:bldP spid="33" grpId="0"/>
      <p:bldP spid="4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4"/>
          <p:cNvSpPr txBox="1">
            <a:spLocks noGrp="1"/>
          </p:cNvSpPr>
          <p:nvPr>
            <p:ph type="title"/>
          </p:nvPr>
        </p:nvSpPr>
        <p:spPr>
          <a:xfrm>
            <a:off x="217516" y="574531"/>
            <a:ext cx="1700700" cy="220019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dirty="0">
                <a:latin typeface="Times New Roman" panose="02020603050405020304" pitchFamily="18" charset="0"/>
                <a:cs typeface="Times New Roman" panose="02020603050405020304" pitchFamily="18" charset="0"/>
              </a:rPr>
              <a:t>4</a:t>
            </a:r>
            <a:r>
              <a:rPr lang="en" sz="3000" smtClean="0">
                <a:latin typeface="Times New Roman" panose="02020603050405020304" pitchFamily="18" charset="0"/>
                <a:cs typeface="Times New Roman" panose="02020603050405020304" pitchFamily="18" charset="0"/>
              </a:rPr>
              <a:t>. Thực nghiệm</a:t>
            </a:r>
            <a:endParaRPr sz="3000" dirty="0">
              <a:latin typeface="Times New Roman" panose="02020603050405020304" pitchFamily="18" charset="0"/>
              <a:cs typeface="Times New Roman" panose="02020603050405020304" pitchFamily="18" charset="0"/>
            </a:endParaRPr>
          </a:p>
        </p:txBody>
      </p:sp>
      <p:sp>
        <p:nvSpPr>
          <p:cNvPr id="73" name="Google Shape;73;p14"/>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sp>
        <p:nvSpPr>
          <p:cNvPr id="2" name="TextBox 1"/>
          <p:cNvSpPr txBox="1"/>
          <p:nvPr/>
        </p:nvSpPr>
        <p:spPr>
          <a:xfrm>
            <a:off x="2971800" y="218209"/>
            <a:ext cx="5112327" cy="369332"/>
          </a:xfrm>
          <a:prstGeom prst="rect">
            <a:avLst/>
          </a:prstGeom>
          <a:noFill/>
        </p:spPr>
        <p:txBody>
          <a:bodyPr wrap="square" rtlCol="0">
            <a:spAutoFit/>
          </a:bodyPr>
          <a:lstStyle/>
          <a:p>
            <a:r>
              <a:rPr lang="en-US" smtClean="0"/>
              <a:t>Ví dụ về hệ thống gợi ý trong thực tế</a:t>
            </a:r>
            <a:endParaRPr lang="en-US"/>
          </a:p>
        </p:txBody>
      </p:sp>
      <p:sp>
        <p:nvSpPr>
          <p:cNvPr id="3" name="TextBox 2"/>
          <p:cNvSpPr txBox="1"/>
          <p:nvPr/>
        </p:nvSpPr>
        <p:spPr>
          <a:xfrm>
            <a:off x="2888673" y="696191"/>
            <a:ext cx="5668111" cy="954107"/>
          </a:xfrm>
          <a:prstGeom prst="rect">
            <a:avLst/>
          </a:prstGeom>
          <a:noFill/>
        </p:spPr>
        <p:txBody>
          <a:bodyPr wrap="square" rtlCol="0">
            <a:spAutoFit/>
          </a:bodyPr>
          <a:lstStyle/>
          <a:p>
            <a:r>
              <a:rPr lang="vi-VN" sz="1400"/>
              <a:t>Đầu tiên vấn đề đặt ra là làm thế nào mà các website như facebook, </a:t>
            </a:r>
            <a:r>
              <a:rPr lang="vi-VN" sz="1400" smtClean="0"/>
              <a:t>đưa </a:t>
            </a:r>
            <a:r>
              <a:rPr lang="vi-VN" sz="1400"/>
              <a:t>ra được mấy cái chỗ </a:t>
            </a:r>
            <a:r>
              <a:rPr lang="vi-VN" sz="1400" smtClean="0"/>
              <a:t>Recommed </a:t>
            </a:r>
            <a:r>
              <a:rPr lang="vi-VN" sz="1400"/>
              <a:t>nhiều khi rất là không liên quan </a:t>
            </a:r>
            <a:r>
              <a:rPr lang="vi-VN" sz="1400" smtClean="0"/>
              <a:t>(gợi </a:t>
            </a:r>
            <a:r>
              <a:rPr lang="vi-VN" sz="1400"/>
              <a:t>ý bạn có 1 bạn chung với </a:t>
            </a:r>
            <a:r>
              <a:rPr lang="vi-VN" sz="1400" smtClean="0"/>
              <a:t>bạn</a:t>
            </a:r>
            <a:r>
              <a:rPr lang="en-US" sz="1400" smtClean="0"/>
              <a:t>).  </a:t>
            </a:r>
            <a:r>
              <a:rPr lang="vi-VN" sz="1400" smtClean="0"/>
              <a:t>đơn </a:t>
            </a:r>
            <a:r>
              <a:rPr lang="vi-VN" sz="1400"/>
              <a:t>giản là họ có một hệ thống gợi ý - </a:t>
            </a:r>
            <a:r>
              <a:rPr lang="vi-VN" sz="1400" smtClean="0"/>
              <a:t>Recommend System</a:t>
            </a:r>
            <a:endParaRPr lang="en-US" sz="1400"/>
          </a:p>
        </p:txBody>
      </p:sp>
      <p:sp>
        <p:nvSpPr>
          <p:cNvPr id="7" name="TextBox 6"/>
          <p:cNvSpPr txBox="1"/>
          <p:nvPr/>
        </p:nvSpPr>
        <p:spPr>
          <a:xfrm>
            <a:off x="2888672" y="647121"/>
            <a:ext cx="5668112" cy="1600438"/>
          </a:xfrm>
          <a:prstGeom prst="rect">
            <a:avLst/>
          </a:prstGeom>
          <a:noFill/>
        </p:spPr>
        <p:txBody>
          <a:bodyPr wrap="square" rtlCol="0">
            <a:spAutoFit/>
          </a:bodyPr>
          <a:lstStyle/>
          <a:p>
            <a:r>
              <a:rPr lang="vi-VN" sz="1400"/>
              <a:t>Trong trường hợp </a:t>
            </a:r>
            <a:r>
              <a:rPr lang="vi-VN" sz="1400" smtClean="0"/>
              <a:t>FB, </a:t>
            </a:r>
            <a:r>
              <a:rPr lang="vi-VN" sz="1400"/>
              <a:t>thì gợi ý bạn bè có thể đưa ra theo kiểu: cùng quê, cùng nơi đang sống, làm việc, học </a:t>
            </a:r>
            <a:r>
              <a:rPr lang="vi-VN" sz="1400" smtClean="0"/>
              <a:t>tập</a:t>
            </a:r>
            <a:r>
              <a:rPr lang="en-US" sz="1400" smtClean="0"/>
              <a:t>, </a:t>
            </a:r>
            <a:r>
              <a:rPr lang="en-US" sz="1400" smtClean="0">
                <a:latin typeface="Verdana" panose="020B0604030504040204" pitchFamily="34" charset="0"/>
                <a:ea typeface="Verdana" panose="020B0604030504040204" pitchFamily="34" charset="0"/>
              </a:rPr>
              <a:t>hội cùng sở thích uống trà sữa, . .  .</a:t>
            </a:r>
          </a:p>
          <a:p>
            <a:r>
              <a:rPr lang="vi-VN" sz="1400"/>
              <a:t>Đây chính là gợi ý dựa trên đặc thù của chính đối tượng - content based recommendation. Tương tự với sách thì có thể dùng nhà xuất bản, tác giả, thẻ nội dung, thể loại… làm căn cứ.</a:t>
            </a:r>
            <a:endParaRPr lang="en-US" sz="1400">
              <a:latin typeface="Verdana" panose="020B0604030504040204" pitchFamily="34" charset="0"/>
              <a:ea typeface="Verdana" panose="020B0604030504040204" pitchFamily="34" charset="0"/>
            </a:endParaRPr>
          </a:p>
        </p:txBody>
      </p:sp>
      <p:sp>
        <p:nvSpPr>
          <p:cNvPr id="8" name="TextBox 7"/>
          <p:cNvSpPr txBox="1"/>
          <p:nvPr/>
        </p:nvSpPr>
        <p:spPr>
          <a:xfrm>
            <a:off x="2971800" y="2307138"/>
            <a:ext cx="5584984" cy="954107"/>
          </a:xfrm>
          <a:prstGeom prst="rect">
            <a:avLst/>
          </a:prstGeom>
          <a:noFill/>
        </p:spPr>
        <p:txBody>
          <a:bodyPr wrap="square" rtlCol="0">
            <a:spAutoFit/>
          </a:bodyPr>
          <a:lstStyle/>
          <a:p>
            <a:r>
              <a:rPr lang="vi-VN" sz="1400"/>
              <a:t>Tuy nhiên có các đối tượng có nội dung không rõ ràng như nhạc </a:t>
            </a:r>
            <a:r>
              <a:rPr lang="en-US" sz="1400" smtClean="0">
                <a:latin typeface="Verdana" panose="020B0604030504040204" pitchFamily="34" charset="0"/>
                <a:ea typeface="Verdana" panose="020B0604030504040204" pitchFamily="34" charset="0"/>
              </a:rPr>
              <a:t>hoặc là phim, thì </a:t>
            </a:r>
            <a:r>
              <a:rPr lang="vi-VN" sz="1400">
                <a:latin typeface="Verdana" panose="020B0604030504040204" pitchFamily="34" charset="0"/>
                <a:ea typeface="Verdana" panose="020B0604030504040204" pitchFamily="34" charset="0"/>
              </a:rPr>
              <a:t>k</a:t>
            </a:r>
            <a:r>
              <a:rPr lang="vi-VN" sz="1400"/>
              <a:t>hó mà phân biệt được chính xác nội </a:t>
            </a:r>
            <a:r>
              <a:rPr lang="vi-VN" sz="1400" smtClean="0"/>
              <a:t>dung</a:t>
            </a:r>
            <a:r>
              <a:rPr lang="en-US" sz="1400" smtClean="0"/>
              <a:t> </a:t>
            </a:r>
            <a:r>
              <a:rPr lang="en-US" sz="1400" smtClean="0">
                <a:latin typeface="Verdana" panose="020B0604030504040204" pitchFamily="34" charset="0"/>
                <a:ea typeface="Verdana" panose="020B0604030504040204" pitchFamily="34" charset="0"/>
              </a:rPr>
              <a:t>của chúng. </a:t>
            </a:r>
            <a:r>
              <a:rPr lang="en-US" sz="1400">
                <a:latin typeface="Verdana" panose="020B0604030504040204" pitchFamily="34" charset="0"/>
                <a:ea typeface="Verdana" panose="020B0604030504040204" pitchFamily="34" charset="0"/>
              </a:rPr>
              <a:t>Có thể dùng tác giả, thể loại vv.. làm căn cứ tuy </a:t>
            </a:r>
            <a:r>
              <a:rPr lang="en-US" sz="1400" smtClean="0">
                <a:latin typeface="Verdana" panose="020B0604030504040204" pitchFamily="34" charset="0"/>
                <a:ea typeface="Verdana" panose="020B0604030504040204" pitchFamily="34" charset="0"/>
              </a:rPr>
              <a:t>nhiên việc này rất khó để xác định.</a:t>
            </a:r>
            <a:endParaRPr lang="en-US" sz="140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18601887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3"/>
                                        </p:tgtEl>
                                        <p:attrNameLst>
                                          <p:attrName>ppt_x</p:attrName>
                                        </p:attrNameLst>
                                      </p:cBhvr>
                                      <p:tavLst>
                                        <p:tav tm="0">
                                          <p:val>
                                            <p:strVal val="ppt_x"/>
                                          </p:val>
                                        </p:tav>
                                        <p:tav tm="100000">
                                          <p:val>
                                            <p:strVal val="ppt_x"/>
                                          </p:val>
                                        </p:tav>
                                      </p:tavLst>
                                    </p:anim>
                                    <p:anim calcmode="lin" valueType="num">
                                      <p:cBhvr additive="base">
                                        <p:cTn id="7" dur="500"/>
                                        <p:tgtEl>
                                          <p:spTgt spid="3"/>
                                        </p:tgtEl>
                                        <p:attrNameLst>
                                          <p:attrName>ppt_y</p:attrName>
                                        </p:attrNameLst>
                                      </p:cBhvr>
                                      <p:tavLst>
                                        <p:tav tm="0">
                                          <p:val>
                                            <p:strVal val="ppt_y"/>
                                          </p:val>
                                        </p:tav>
                                        <p:tav tm="100000">
                                          <p:val>
                                            <p:strVal val="1+ppt_h/2"/>
                                          </p:val>
                                        </p:tav>
                                      </p:tavLst>
                                    </p:anim>
                                    <p:set>
                                      <p:cBhvr>
                                        <p:cTn id="8" dur="1" fill="hold">
                                          <p:stCondLst>
                                            <p:cond delay="499"/>
                                          </p:stCondLst>
                                        </p:cTn>
                                        <p:tgtEl>
                                          <p:spTgt spid="3"/>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4"/>
          <p:cNvSpPr txBox="1">
            <a:spLocks noGrp="1"/>
          </p:cNvSpPr>
          <p:nvPr>
            <p:ph type="title"/>
          </p:nvPr>
        </p:nvSpPr>
        <p:spPr>
          <a:xfrm>
            <a:off x="217516" y="574531"/>
            <a:ext cx="1700700" cy="220019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dirty="0">
                <a:latin typeface="Times New Roman" panose="02020603050405020304" pitchFamily="18" charset="0"/>
                <a:cs typeface="Times New Roman" panose="02020603050405020304" pitchFamily="18" charset="0"/>
              </a:rPr>
              <a:t>4</a:t>
            </a:r>
            <a:r>
              <a:rPr lang="en" sz="3000" smtClean="0">
                <a:latin typeface="Times New Roman" panose="02020603050405020304" pitchFamily="18" charset="0"/>
                <a:cs typeface="Times New Roman" panose="02020603050405020304" pitchFamily="18" charset="0"/>
              </a:rPr>
              <a:t>. Thực nghiệm</a:t>
            </a:r>
            <a:endParaRPr sz="3000" dirty="0">
              <a:latin typeface="Times New Roman" panose="02020603050405020304" pitchFamily="18" charset="0"/>
              <a:cs typeface="Times New Roman" panose="02020603050405020304" pitchFamily="18" charset="0"/>
            </a:endParaRPr>
          </a:p>
        </p:txBody>
      </p:sp>
      <p:sp>
        <p:nvSpPr>
          <p:cNvPr id="73" name="Google Shape;73;p14"/>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sp>
        <p:nvSpPr>
          <p:cNvPr id="2" name="TextBox 1"/>
          <p:cNvSpPr txBox="1"/>
          <p:nvPr/>
        </p:nvSpPr>
        <p:spPr>
          <a:xfrm>
            <a:off x="2971800" y="218209"/>
            <a:ext cx="5112327" cy="369332"/>
          </a:xfrm>
          <a:prstGeom prst="rect">
            <a:avLst/>
          </a:prstGeom>
          <a:noFill/>
        </p:spPr>
        <p:txBody>
          <a:bodyPr wrap="square" rtlCol="0">
            <a:spAutoFit/>
          </a:bodyPr>
          <a:lstStyle/>
          <a:p>
            <a:r>
              <a:rPr lang="en-US" smtClean="0"/>
              <a:t>Ví dụ về hệ thống gợi ý trong thực tế</a:t>
            </a:r>
            <a:endParaRPr lang="en-US"/>
          </a:p>
        </p:txBody>
      </p:sp>
      <p:sp>
        <p:nvSpPr>
          <p:cNvPr id="3" name="TextBox 2"/>
          <p:cNvSpPr txBox="1"/>
          <p:nvPr/>
        </p:nvSpPr>
        <p:spPr>
          <a:xfrm>
            <a:off x="2971800" y="870632"/>
            <a:ext cx="5668111" cy="1384995"/>
          </a:xfrm>
          <a:prstGeom prst="rect">
            <a:avLst/>
          </a:prstGeom>
          <a:noFill/>
        </p:spPr>
        <p:txBody>
          <a:bodyPr wrap="square" rtlCol="0">
            <a:spAutoFit/>
          </a:bodyPr>
          <a:lstStyle/>
          <a:p>
            <a:r>
              <a:rPr lang="vi-VN" sz="1400" smtClean="0"/>
              <a:t>Rất may </a:t>
            </a:r>
            <a:r>
              <a:rPr lang="en-US" sz="1400" smtClean="0">
                <a:latin typeface="Verdana" panose="020B0604030504040204" pitchFamily="34" charset="0"/>
                <a:ea typeface="Verdana" panose="020B0604030504040204" pitchFamily="34" charset="0"/>
              </a:rPr>
              <a:t>là bên cạnh phương pháp lọc trên nội dung, thì còn 1 phương pháp </a:t>
            </a:r>
            <a:r>
              <a:rPr lang="vi-VN" sz="1400" smtClean="0"/>
              <a:t>rất tuyệt vời, đó là Collaborative Filtering (Lọc cộng tác - CF). Cách này dựa vào Luật số lớn và Trí tuệ đám đông. Điều đó không có nghĩa là Đám đông lúc nào cũng đúng mà phải là đám đông “liên quan” đến mình (</a:t>
            </a:r>
            <a:r>
              <a:rPr lang="en-US" sz="1400" smtClean="0">
                <a:latin typeface="Verdana" panose="020B0604030504040204" pitchFamily="34" charset="0"/>
                <a:ea typeface="Verdana" panose="020B0604030504040204" pitchFamily="34" charset="0"/>
              </a:rPr>
              <a:t>vì vậy </a:t>
            </a:r>
            <a:r>
              <a:rPr lang="vi-VN" sz="1400" smtClean="0"/>
              <a:t>mới phải lọc).</a:t>
            </a:r>
            <a:endParaRPr lang="en-US" sz="1400"/>
          </a:p>
        </p:txBody>
      </p:sp>
      <p:sp>
        <p:nvSpPr>
          <p:cNvPr id="7" name="TextBox 6"/>
          <p:cNvSpPr txBox="1"/>
          <p:nvPr/>
        </p:nvSpPr>
        <p:spPr>
          <a:xfrm>
            <a:off x="2971800" y="2333187"/>
            <a:ext cx="5668112" cy="1169551"/>
          </a:xfrm>
          <a:prstGeom prst="rect">
            <a:avLst/>
          </a:prstGeom>
          <a:noFill/>
        </p:spPr>
        <p:txBody>
          <a:bodyPr wrap="square" rtlCol="0">
            <a:spAutoFit/>
          </a:bodyPr>
          <a:lstStyle/>
          <a:p>
            <a:r>
              <a:rPr lang="en-US" sz="1400" smtClean="0">
                <a:latin typeface="Verdana" panose="020B0604030504040204" pitchFamily="34" charset="0"/>
                <a:ea typeface="Verdana" panose="020B0604030504040204" pitchFamily="34" charset="0"/>
              </a:rPr>
              <a:t>Ví dụ như Dũng thích chơi game, hát hò, uống café, chà chanh chanh chém gió, . . Cường thì thích đá bóng, chạy bộ, đi dạo, ăn vặt, .  . . Thì tất nhiên Dũng và Cường k cùng gu với nhau. Nên nếu Dũng rủ Cương đi chơi game hay hát hò gì thì khả năng Cường đồng ý là rất thấp.</a:t>
            </a:r>
            <a:endParaRPr lang="en-US" sz="1400">
              <a:latin typeface="Verdana" panose="020B0604030504040204" pitchFamily="34" charset="0"/>
              <a:ea typeface="Verdana" panose="020B0604030504040204" pitchFamily="34" charset="0"/>
            </a:endParaRPr>
          </a:p>
        </p:txBody>
      </p:sp>
      <p:sp>
        <p:nvSpPr>
          <p:cNvPr id="8" name="TextBox 7"/>
          <p:cNvSpPr txBox="1"/>
          <p:nvPr/>
        </p:nvSpPr>
        <p:spPr>
          <a:xfrm>
            <a:off x="2971800" y="3533763"/>
            <a:ext cx="5584984" cy="738664"/>
          </a:xfrm>
          <a:prstGeom prst="rect">
            <a:avLst/>
          </a:prstGeom>
          <a:noFill/>
        </p:spPr>
        <p:txBody>
          <a:bodyPr wrap="square" rtlCol="0">
            <a:spAutoFit/>
          </a:bodyPr>
          <a:lstStyle/>
          <a:p>
            <a:r>
              <a:rPr lang="en-US" sz="1400" smtClean="0">
                <a:latin typeface="Verdana" panose="020B0604030504040204" pitchFamily="34" charset="0"/>
                <a:ea typeface="Verdana" panose="020B0604030504040204" pitchFamily="34" charset="0"/>
              </a:rPr>
              <a:t>Chính vì thế nên vấn đề cần giải quyết ở đây là phải làm sao để xác định được ai là người cùng gu với nhau, sau đó mới rủ đi chơi hoặc gợi ý được</a:t>
            </a:r>
            <a:endParaRPr lang="en-US" sz="140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23622625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3"/>
                                        </p:tgtEl>
                                        <p:attrNameLst>
                                          <p:attrName>ppt_x</p:attrName>
                                        </p:attrNameLst>
                                      </p:cBhvr>
                                      <p:tavLst>
                                        <p:tav tm="0">
                                          <p:val>
                                            <p:strVal val="ppt_x"/>
                                          </p:val>
                                        </p:tav>
                                        <p:tav tm="100000">
                                          <p:val>
                                            <p:strVal val="ppt_x"/>
                                          </p:val>
                                        </p:tav>
                                      </p:tavLst>
                                    </p:anim>
                                    <p:anim calcmode="lin" valueType="num">
                                      <p:cBhvr additive="base">
                                        <p:cTn id="7" dur="500"/>
                                        <p:tgtEl>
                                          <p:spTgt spid="3"/>
                                        </p:tgtEl>
                                        <p:attrNameLst>
                                          <p:attrName>ppt_y</p:attrName>
                                        </p:attrNameLst>
                                      </p:cBhvr>
                                      <p:tavLst>
                                        <p:tav tm="0">
                                          <p:val>
                                            <p:strVal val="ppt_y"/>
                                          </p:val>
                                        </p:tav>
                                        <p:tav tm="100000">
                                          <p:val>
                                            <p:strVal val="1+ppt_h/2"/>
                                          </p:val>
                                        </p:tav>
                                      </p:tavLst>
                                    </p:anim>
                                    <p:set>
                                      <p:cBhvr>
                                        <p:cTn id="8" dur="1" fill="hold">
                                          <p:stCondLst>
                                            <p:cond delay="499"/>
                                          </p:stCondLst>
                                        </p:cTn>
                                        <p:tgtEl>
                                          <p:spTgt spid="3"/>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4"/>
          <p:cNvSpPr txBox="1">
            <a:spLocks noGrp="1"/>
          </p:cNvSpPr>
          <p:nvPr>
            <p:ph type="title"/>
          </p:nvPr>
        </p:nvSpPr>
        <p:spPr>
          <a:xfrm>
            <a:off x="217516" y="574531"/>
            <a:ext cx="1700700" cy="220019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dirty="0">
                <a:latin typeface="Times New Roman" panose="02020603050405020304" pitchFamily="18" charset="0"/>
                <a:cs typeface="Times New Roman" panose="02020603050405020304" pitchFamily="18" charset="0"/>
              </a:rPr>
              <a:t>4</a:t>
            </a:r>
            <a:r>
              <a:rPr lang="en" sz="3000" smtClean="0">
                <a:latin typeface="Times New Roman" panose="02020603050405020304" pitchFamily="18" charset="0"/>
                <a:cs typeface="Times New Roman" panose="02020603050405020304" pitchFamily="18" charset="0"/>
              </a:rPr>
              <a:t>. Thực nghiệm</a:t>
            </a:r>
            <a:endParaRPr sz="3000" dirty="0">
              <a:latin typeface="Times New Roman" panose="02020603050405020304" pitchFamily="18" charset="0"/>
              <a:cs typeface="Times New Roman" panose="02020603050405020304" pitchFamily="18" charset="0"/>
            </a:endParaRPr>
          </a:p>
        </p:txBody>
      </p:sp>
      <p:sp>
        <p:nvSpPr>
          <p:cNvPr id="73" name="Google Shape;73;p14"/>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a:p>
        </p:txBody>
      </p:sp>
      <p:sp>
        <p:nvSpPr>
          <p:cNvPr id="2" name="TextBox 1"/>
          <p:cNvSpPr txBox="1"/>
          <p:nvPr/>
        </p:nvSpPr>
        <p:spPr>
          <a:xfrm>
            <a:off x="2971800" y="218209"/>
            <a:ext cx="5112327" cy="369332"/>
          </a:xfrm>
          <a:prstGeom prst="rect">
            <a:avLst/>
          </a:prstGeom>
          <a:noFill/>
        </p:spPr>
        <p:txBody>
          <a:bodyPr wrap="square" rtlCol="0">
            <a:spAutoFit/>
          </a:bodyPr>
          <a:lstStyle/>
          <a:p>
            <a:r>
              <a:rPr lang="en-US" smtClean="0"/>
              <a:t>Ví dụ về hệ thống gợi ý trong thực tế</a:t>
            </a:r>
            <a:endParaRPr lang="en-US"/>
          </a:p>
        </p:txBody>
      </p:sp>
      <p:sp>
        <p:nvSpPr>
          <p:cNvPr id="3" name="TextBox 2"/>
          <p:cNvSpPr txBox="1"/>
          <p:nvPr/>
        </p:nvSpPr>
        <p:spPr>
          <a:xfrm>
            <a:off x="2971800" y="756258"/>
            <a:ext cx="5668111" cy="523220"/>
          </a:xfrm>
          <a:prstGeom prst="rect">
            <a:avLst/>
          </a:prstGeom>
          <a:noFill/>
        </p:spPr>
        <p:txBody>
          <a:bodyPr wrap="square" rtlCol="0">
            <a:spAutoFit/>
          </a:bodyPr>
          <a:lstStyle/>
          <a:p>
            <a:r>
              <a:rPr lang="en-US" sz="1400" smtClean="0">
                <a:latin typeface="Verdana" panose="020B0604030504040204" pitchFamily="34" charset="0"/>
                <a:ea typeface="Verdana" panose="020B0604030504040204" pitchFamily="34" charset="0"/>
              </a:rPr>
              <a:t>Một bài toán đơn giản như sau. Có 1 danh sách đồ ăn và cần được chấm điểm(1-5) bởi các user như sau:</a:t>
            </a:r>
            <a:endParaRPr lang="en-US" sz="1400">
              <a:latin typeface="Verdana" panose="020B0604030504040204" pitchFamily="34" charset="0"/>
              <a:ea typeface="Verdana" panose="020B060403050404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021541804"/>
              </p:ext>
            </p:extLst>
          </p:nvPr>
        </p:nvGraphicFramePr>
        <p:xfrm>
          <a:off x="2757855" y="1674630"/>
          <a:ext cx="6096000" cy="2357120"/>
        </p:xfrm>
        <a:graphic>
          <a:graphicData uri="http://schemas.openxmlformats.org/drawingml/2006/table">
            <a:tbl>
              <a:tblPr firstRow="1" bandRow="1">
                <a:tableStyleId>{2321ECFE-6A18-4F7A-A680-A125930F3448}</a:tableStyleId>
              </a:tblPr>
              <a:tblGrid>
                <a:gridCol w="793083">
                  <a:extLst>
                    <a:ext uri="{9D8B030D-6E8A-4147-A177-3AD203B41FA5}">
                      <a16:colId xmlns:a16="http://schemas.microsoft.com/office/drawing/2014/main" val="2718554224"/>
                    </a:ext>
                  </a:extLst>
                </a:gridCol>
                <a:gridCol w="1238917">
                  <a:extLst>
                    <a:ext uri="{9D8B030D-6E8A-4147-A177-3AD203B41FA5}">
                      <a16:colId xmlns:a16="http://schemas.microsoft.com/office/drawing/2014/main" val="4235257329"/>
                    </a:ext>
                  </a:extLst>
                </a:gridCol>
                <a:gridCol w="1016000">
                  <a:extLst>
                    <a:ext uri="{9D8B030D-6E8A-4147-A177-3AD203B41FA5}">
                      <a16:colId xmlns:a16="http://schemas.microsoft.com/office/drawing/2014/main" val="689169244"/>
                    </a:ext>
                  </a:extLst>
                </a:gridCol>
                <a:gridCol w="1016000">
                  <a:extLst>
                    <a:ext uri="{9D8B030D-6E8A-4147-A177-3AD203B41FA5}">
                      <a16:colId xmlns:a16="http://schemas.microsoft.com/office/drawing/2014/main" val="3077779139"/>
                    </a:ext>
                  </a:extLst>
                </a:gridCol>
                <a:gridCol w="1016000">
                  <a:extLst>
                    <a:ext uri="{9D8B030D-6E8A-4147-A177-3AD203B41FA5}">
                      <a16:colId xmlns:a16="http://schemas.microsoft.com/office/drawing/2014/main" val="3420480826"/>
                    </a:ext>
                  </a:extLst>
                </a:gridCol>
                <a:gridCol w="1016000">
                  <a:extLst>
                    <a:ext uri="{9D8B030D-6E8A-4147-A177-3AD203B41FA5}">
                      <a16:colId xmlns:a16="http://schemas.microsoft.com/office/drawing/2014/main" val="1271437570"/>
                    </a:ext>
                  </a:extLst>
                </a:gridCol>
              </a:tblGrid>
              <a:tr h="370840">
                <a:tc>
                  <a:txBody>
                    <a:bodyPr/>
                    <a:lstStyle/>
                    <a:p>
                      <a:endParaRPr lang="en-US"/>
                    </a:p>
                  </a:txBody>
                  <a:tcPr/>
                </a:tc>
                <a:tc>
                  <a:txBody>
                    <a:bodyPr/>
                    <a:lstStyle/>
                    <a:p>
                      <a:r>
                        <a:rPr lang="en-US" smtClean="0"/>
                        <a:t>Cam xả</a:t>
                      </a:r>
                      <a:endParaRPr lang="en-US"/>
                    </a:p>
                  </a:txBody>
                  <a:tcPr/>
                </a:tc>
                <a:tc>
                  <a:txBody>
                    <a:bodyPr/>
                    <a:lstStyle/>
                    <a:p>
                      <a:r>
                        <a:rPr lang="en-US" smtClean="0"/>
                        <a:t>Trà</a:t>
                      </a:r>
                      <a:r>
                        <a:rPr lang="en-US" baseline="0" smtClean="0"/>
                        <a:t> tắc</a:t>
                      </a:r>
                      <a:endParaRPr lang="en-US"/>
                    </a:p>
                  </a:txBody>
                  <a:tcPr/>
                </a:tc>
                <a:tc>
                  <a:txBody>
                    <a:bodyPr/>
                    <a:lstStyle/>
                    <a:p>
                      <a:r>
                        <a:rPr lang="en-US" smtClean="0"/>
                        <a:t>Café</a:t>
                      </a:r>
                      <a:endParaRPr lang="en-US"/>
                    </a:p>
                  </a:txBody>
                  <a:tcPr/>
                </a:tc>
                <a:tc>
                  <a:txBody>
                    <a:bodyPr/>
                    <a:lstStyle/>
                    <a:p>
                      <a:r>
                        <a:rPr lang="en-US" smtClean="0"/>
                        <a:t>Nước</a:t>
                      </a:r>
                      <a:r>
                        <a:rPr lang="en-US" baseline="0" smtClean="0"/>
                        <a:t> lọc</a:t>
                      </a:r>
                      <a:endParaRPr lang="en-US"/>
                    </a:p>
                  </a:txBody>
                  <a:tcPr/>
                </a:tc>
                <a:tc>
                  <a:txBody>
                    <a:bodyPr/>
                    <a:lstStyle/>
                    <a:p>
                      <a:r>
                        <a:rPr lang="en-US" smtClean="0"/>
                        <a:t>Soda</a:t>
                      </a:r>
                      <a:r>
                        <a:rPr lang="en-US" baseline="0" smtClean="0"/>
                        <a:t> chanh</a:t>
                      </a:r>
                      <a:endParaRPr lang="en-US"/>
                    </a:p>
                  </a:txBody>
                  <a:tcPr/>
                </a:tc>
                <a:extLst>
                  <a:ext uri="{0D108BD9-81ED-4DB2-BD59-A6C34878D82A}">
                    <a16:rowId xmlns:a16="http://schemas.microsoft.com/office/drawing/2014/main" val="2611754382"/>
                  </a:ext>
                </a:extLst>
              </a:tr>
              <a:tr h="370840">
                <a:tc>
                  <a:txBody>
                    <a:bodyPr/>
                    <a:lstStyle/>
                    <a:p>
                      <a:r>
                        <a:rPr lang="en-US" smtClean="0"/>
                        <a:t>User</a:t>
                      </a:r>
                      <a:r>
                        <a:rPr lang="en-US" baseline="0" smtClean="0"/>
                        <a:t> 1</a:t>
                      </a:r>
                      <a:endParaRPr lang="en-US"/>
                    </a:p>
                  </a:txBody>
                  <a:tcPr/>
                </a:tc>
                <a:tc>
                  <a:txBody>
                    <a:bodyPr/>
                    <a:lstStyle/>
                    <a:p>
                      <a:r>
                        <a:rPr lang="en-US" smtClean="0"/>
                        <a:t>2</a:t>
                      </a:r>
                      <a:endParaRPr lang="en-US"/>
                    </a:p>
                  </a:txBody>
                  <a:tcPr/>
                </a:tc>
                <a:tc>
                  <a:txBody>
                    <a:bodyPr/>
                    <a:lstStyle/>
                    <a:p>
                      <a:r>
                        <a:rPr lang="en-US" smtClean="0"/>
                        <a:t>3</a:t>
                      </a:r>
                      <a:endParaRPr lang="en-US"/>
                    </a:p>
                  </a:txBody>
                  <a:tcPr/>
                </a:tc>
                <a:tc>
                  <a:txBody>
                    <a:bodyPr/>
                    <a:lstStyle/>
                    <a:p>
                      <a:r>
                        <a:rPr lang="en-US" smtClean="0"/>
                        <a:t>0</a:t>
                      </a:r>
                      <a:endParaRPr lang="en-US"/>
                    </a:p>
                  </a:txBody>
                  <a:tcPr/>
                </a:tc>
                <a:tc>
                  <a:txBody>
                    <a:bodyPr/>
                    <a:lstStyle/>
                    <a:p>
                      <a:r>
                        <a:rPr lang="en-US" smtClean="0"/>
                        <a:t>5</a:t>
                      </a:r>
                      <a:endParaRPr lang="en-US"/>
                    </a:p>
                  </a:txBody>
                  <a:tcPr/>
                </a:tc>
                <a:tc>
                  <a:txBody>
                    <a:bodyPr/>
                    <a:lstStyle/>
                    <a:p>
                      <a:r>
                        <a:rPr lang="en-US" smtClean="0"/>
                        <a:t>0</a:t>
                      </a:r>
                      <a:endParaRPr lang="en-US"/>
                    </a:p>
                  </a:txBody>
                  <a:tcPr/>
                </a:tc>
                <a:extLst>
                  <a:ext uri="{0D108BD9-81ED-4DB2-BD59-A6C34878D82A}">
                    <a16:rowId xmlns:a16="http://schemas.microsoft.com/office/drawing/2014/main" val="767408591"/>
                  </a:ext>
                </a:extLst>
              </a:tr>
              <a:tr h="370840">
                <a:tc>
                  <a:txBody>
                    <a:bodyPr/>
                    <a:lstStyle/>
                    <a:p>
                      <a:r>
                        <a:rPr lang="en-US" smtClean="0"/>
                        <a:t>User</a:t>
                      </a:r>
                      <a:r>
                        <a:rPr lang="en-US" baseline="0" smtClean="0"/>
                        <a:t> 2</a:t>
                      </a:r>
                      <a:endParaRPr lang="en-US"/>
                    </a:p>
                  </a:txBody>
                  <a:tcPr/>
                </a:tc>
                <a:tc>
                  <a:txBody>
                    <a:bodyPr/>
                    <a:lstStyle/>
                    <a:p>
                      <a:r>
                        <a:rPr lang="en-US" smtClean="0"/>
                        <a:t>0</a:t>
                      </a:r>
                      <a:endParaRPr lang="en-US"/>
                    </a:p>
                  </a:txBody>
                  <a:tcPr/>
                </a:tc>
                <a:tc>
                  <a:txBody>
                    <a:bodyPr/>
                    <a:lstStyle/>
                    <a:p>
                      <a:r>
                        <a:rPr lang="en-US" smtClean="0"/>
                        <a:t>3</a:t>
                      </a:r>
                      <a:endParaRPr lang="en-US"/>
                    </a:p>
                  </a:txBody>
                  <a:tcPr/>
                </a:tc>
                <a:tc>
                  <a:txBody>
                    <a:bodyPr/>
                    <a:lstStyle/>
                    <a:p>
                      <a:r>
                        <a:rPr lang="en-US" smtClean="0"/>
                        <a:t>1</a:t>
                      </a:r>
                      <a:endParaRPr lang="en-US"/>
                    </a:p>
                  </a:txBody>
                  <a:tcPr/>
                </a:tc>
                <a:tc>
                  <a:txBody>
                    <a:bodyPr/>
                    <a:lstStyle/>
                    <a:p>
                      <a:r>
                        <a:rPr lang="en-US" smtClean="0"/>
                        <a:t>4</a:t>
                      </a:r>
                      <a:endParaRPr lang="en-US"/>
                    </a:p>
                  </a:txBody>
                  <a:tcPr/>
                </a:tc>
                <a:tc>
                  <a:txBody>
                    <a:bodyPr/>
                    <a:lstStyle/>
                    <a:p>
                      <a:r>
                        <a:rPr lang="en-US" smtClean="0"/>
                        <a:t>0</a:t>
                      </a:r>
                      <a:endParaRPr lang="en-US"/>
                    </a:p>
                  </a:txBody>
                  <a:tcPr/>
                </a:tc>
                <a:extLst>
                  <a:ext uri="{0D108BD9-81ED-4DB2-BD59-A6C34878D82A}">
                    <a16:rowId xmlns:a16="http://schemas.microsoft.com/office/drawing/2014/main" val="4159050115"/>
                  </a:ext>
                </a:extLst>
              </a:tr>
              <a:tr h="370840">
                <a:tc>
                  <a:txBody>
                    <a:bodyPr/>
                    <a:lstStyle/>
                    <a:p>
                      <a:r>
                        <a:rPr lang="en-US" smtClean="0"/>
                        <a:t>User</a:t>
                      </a:r>
                      <a:r>
                        <a:rPr lang="en-US" baseline="0" smtClean="0"/>
                        <a:t> 3</a:t>
                      </a:r>
                      <a:endParaRPr lang="en-US"/>
                    </a:p>
                  </a:txBody>
                  <a:tcPr/>
                </a:tc>
                <a:tc>
                  <a:txBody>
                    <a:bodyPr/>
                    <a:lstStyle/>
                    <a:p>
                      <a:r>
                        <a:rPr lang="en-US" smtClean="0"/>
                        <a:t>5</a:t>
                      </a:r>
                      <a:endParaRPr lang="en-US"/>
                    </a:p>
                  </a:txBody>
                  <a:tcPr/>
                </a:tc>
                <a:tc>
                  <a:txBody>
                    <a:bodyPr/>
                    <a:lstStyle/>
                    <a:p>
                      <a:r>
                        <a:rPr lang="en-US" smtClean="0"/>
                        <a:t>0</a:t>
                      </a:r>
                      <a:endParaRPr lang="en-US"/>
                    </a:p>
                  </a:txBody>
                  <a:tcPr/>
                </a:tc>
                <a:tc>
                  <a:txBody>
                    <a:bodyPr/>
                    <a:lstStyle/>
                    <a:p>
                      <a:r>
                        <a:rPr lang="en-US" smtClean="0"/>
                        <a:t>0</a:t>
                      </a:r>
                      <a:endParaRPr lang="en-US"/>
                    </a:p>
                  </a:txBody>
                  <a:tcPr/>
                </a:tc>
                <a:tc>
                  <a:txBody>
                    <a:bodyPr/>
                    <a:lstStyle/>
                    <a:p>
                      <a:r>
                        <a:rPr lang="en-US" smtClean="0"/>
                        <a:t>3</a:t>
                      </a:r>
                      <a:endParaRPr lang="en-US"/>
                    </a:p>
                  </a:txBody>
                  <a:tcPr/>
                </a:tc>
                <a:tc>
                  <a:txBody>
                    <a:bodyPr/>
                    <a:lstStyle/>
                    <a:p>
                      <a:r>
                        <a:rPr lang="en-US" smtClean="0"/>
                        <a:t>3</a:t>
                      </a:r>
                      <a:endParaRPr lang="en-US"/>
                    </a:p>
                  </a:txBody>
                  <a:tcPr/>
                </a:tc>
                <a:extLst>
                  <a:ext uri="{0D108BD9-81ED-4DB2-BD59-A6C34878D82A}">
                    <a16:rowId xmlns:a16="http://schemas.microsoft.com/office/drawing/2014/main" val="1290935619"/>
                  </a:ext>
                </a:extLst>
              </a:tr>
              <a:tr h="370840">
                <a:tc>
                  <a:txBody>
                    <a:bodyPr/>
                    <a:lstStyle/>
                    <a:p>
                      <a:r>
                        <a:rPr lang="en-US" smtClean="0"/>
                        <a:t>User</a:t>
                      </a:r>
                      <a:r>
                        <a:rPr lang="en-US" baseline="0" smtClean="0"/>
                        <a:t> 4</a:t>
                      </a:r>
                      <a:endParaRPr lang="en-US"/>
                    </a:p>
                  </a:txBody>
                  <a:tcPr/>
                </a:tc>
                <a:tc>
                  <a:txBody>
                    <a:bodyPr/>
                    <a:lstStyle/>
                    <a:p>
                      <a:r>
                        <a:rPr lang="en-US" smtClean="0"/>
                        <a:t>0</a:t>
                      </a:r>
                      <a:endParaRPr lang="en-US"/>
                    </a:p>
                  </a:txBody>
                  <a:tcPr/>
                </a:tc>
                <a:tc>
                  <a:txBody>
                    <a:bodyPr/>
                    <a:lstStyle/>
                    <a:p>
                      <a:r>
                        <a:rPr lang="en-US" smtClean="0"/>
                        <a:t>5</a:t>
                      </a:r>
                      <a:endParaRPr lang="en-US"/>
                    </a:p>
                  </a:txBody>
                  <a:tcPr/>
                </a:tc>
                <a:tc>
                  <a:txBody>
                    <a:bodyPr/>
                    <a:lstStyle/>
                    <a:p>
                      <a:r>
                        <a:rPr lang="en-US" smtClean="0"/>
                        <a:t>1</a:t>
                      </a:r>
                      <a:endParaRPr lang="en-US"/>
                    </a:p>
                  </a:txBody>
                  <a:tcPr/>
                </a:tc>
                <a:tc>
                  <a:txBody>
                    <a:bodyPr/>
                    <a:lstStyle/>
                    <a:p>
                      <a:r>
                        <a:rPr lang="en-US" smtClean="0"/>
                        <a:t>4</a:t>
                      </a:r>
                      <a:endParaRPr lang="en-US"/>
                    </a:p>
                  </a:txBody>
                  <a:tcPr/>
                </a:tc>
                <a:tc>
                  <a:txBody>
                    <a:bodyPr/>
                    <a:lstStyle/>
                    <a:p>
                      <a:r>
                        <a:rPr lang="en-US" smtClean="0"/>
                        <a:t>4</a:t>
                      </a:r>
                      <a:endParaRPr lang="en-US"/>
                    </a:p>
                  </a:txBody>
                  <a:tcPr/>
                </a:tc>
                <a:extLst>
                  <a:ext uri="{0D108BD9-81ED-4DB2-BD59-A6C34878D82A}">
                    <a16:rowId xmlns:a16="http://schemas.microsoft.com/office/drawing/2014/main" val="2029295727"/>
                  </a:ext>
                </a:extLst>
              </a:tr>
              <a:tr h="370840">
                <a:tc>
                  <a:txBody>
                    <a:bodyPr/>
                    <a:lstStyle/>
                    <a:p>
                      <a:r>
                        <a:rPr lang="en-US" smtClean="0"/>
                        <a:t>User</a:t>
                      </a:r>
                      <a:r>
                        <a:rPr lang="en-US" baseline="0" smtClean="0"/>
                        <a:t> 5</a:t>
                      </a:r>
                      <a:endParaRPr lang="en-US"/>
                    </a:p>
                  </a:txBody>
                  <a:tcPr/>
                </a:tc>
                <a:tc>
                  <a:txBody>
                    <a:bodyPr/>
                    <a:lstStyle/>
                    <a:p>
                      <a:r>
                        <a:rPr lang="en-US" smtClean="0"/>
                        <a:t>5</a:t>
                      </a:r>
                      <a:endParaRPr lang="en-US"/>
                    </a:p>
                  </a:txBody>
                  <a:tcPr/>
                </a:tc>
                <a:tc>
                  <a:txBody>
                    <a:bodyPr/>
                    <a:lstStyle/>
                    <a:p>
                      <a:r>
                        <a:rPr lang="en-US" smtClean="0"/>
                        <a:t>0</a:t>
                      </a:r>
                      <a:endParaRPr lang="en-US"/>
                    </a:p>
                  </a:txBody>
                  <a:tcPr/>
                </a:tc>
                <a:tc>
                  <a:txBody>
                    <a:bodyPr/>
                    <a:lstStyle/>
                    <a:p>
                      <a:r>
                        <a:rPr lang="en-US" smtClean="0"/>
                        <a:t>0</a:t>
                      </a:r>
                      <a:endParaRPr lang="en-US"/>
                    </a:p>
                  </a:txBody>
                  <a:tcPr/>
                </a:tc>
                <a:tc>
                  <a:txBody>
                    <a:bodyPr/>
                    <a:lstStyle/>
                    <a:p>
                      <a:r>
                        <a:rPr lang="en-US" smtClean="0"/>
                        <a:t>4</a:t>
                      </a:r>
                      <a:endParaRPr lang="en-US"/>
                    </a:p>
                  </a:txBody>
                  <a:tcPr/>
                </a:tc>
                <a:tc>
                  <a:txBody>
                    <a:bodyPr/>
                    <a:lstStyle/>
                    <a:p>
                      <a:r>
                        <a:rPr lang="en-US" smtClean="0"/>
                        <a:t>3</a:t>
                      </a:r>
                      <a:endParaRPr lang="en-US"/>
                    </a:p>
                  </a:txBody>
                  <a:tcPr/>
                </a:tc>
                <a:extLst>
                  <a:ext uri="{0D108BD9-81ED-4DB2-BD59-A6C34878D82A}">
                    <a16:rowId xmlns:a16="http://schemas.microsoft.com/office/drawing/2014/main" val="3713234298"/>
                  </a:ext>
                </a:extLst>
              </a:tr>
            </a:tbl>
          </a:graphicData>
        </a:graphic>
      </p:graphicFrame>
    </p:spTree>
    <p:extLst>
      <p:ext uri="{BB962C8B-B14F-4D97-AF65-F5344CB8AC3E}">
        <p14:creationId xmlns:p14="http://schemas.microsoft.com/office/powerpoint/2010/main" val="234508186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3"/>
                                        </p:tgtEl>
                                        <p:attrNameLst>
                                          <p:attrName>ppt_x</p:attrName>
                                        </p:attrNameLst>
                                      </p:cBhvr>
                                      <p:tavLst>
                                        <p:tav tm="0">
                                          <p:val>
                                            <p:strVal val="ppt_x"/>
                                          </p:val>
                                        </p:tav>
                                        <p:tav tm="100000">
                                          <p:val>
                                            <p:strVal val="ppt_x"/>
                                          </p:val>
                                        </p:tav>
                                      </p:tavLst>
                                    </p:anim>
                                    <p:anim calcmode="lin" valueType="num">
                                      <p:cBhvr additive="base">
                                        <p:cTn id="7" dur="500"/>
                                        <p:tgtEl>
                                          <p:spTgt spid="3"/>
                                        </p:tgtEl>
                                        <p:attrNameLst>
                                          <p:attrName>ppt_y</p:attrName>
                                        </p:attrNameLst>
                                      </p:cBhvr>
                                      <p:tavLst>
                                        <p:tav tm="0">
                                          <p:val>
                                            <p:strVal val="ppt_y"/>
                                          </p:val>
                                        </p:tav>
                                        <p:tav tm="100000">
                                          <p:val>
                                            <p:strVal val="1+ppt_h/2"/>
                                          </p:val>
                                        </p:tav>
                                      </p:tavLst>
                                    </p:anim>
                                    <p:set>
                                      <p:cBhvr>
                                        <p:cTn id="8"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4"/>
          <p:cNvSpPr txBox="1">
            <a:spLocks noGrp="1"/>
          </p:cNvSpPr>
          <p:nvPr>
            <p:ph type="title"/>
          </p:nvPr>
        </p:nvSpPr>
        <p:spPr>
          <a:xfrm>
            <a:off x="217516" y="574531"/>
            <a:ext cx="1700700" cy="220019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dirty="0">
                <a:latin typeface="Times New Roman" panose="02020603050405020304" pitchFamily="18" charset="0"/>
                <a:cs typeface="Times New Roman" panose="02020603050405020304" pitchFamily="18" charset="0"/>
              </a:rPr>
              <a:t>4</a:t>
            </a:r>
            <a:r>
              <a:rPr lang="en" sz="3000" smtClean="0">
                <a:latin typeface="Times New Roman" panose="02020603050405020304" pitchFamily="18" charset="0"/>
                <a:cs typeface="Times New Roman" panose="02020603050405020304" pitchFamily="18" charset="0"/>
              </a:rPr>
              <a:t>. Thực nghiệm</a:t>
            </a:r>
            <a:endParaRPr sz="3000" dirty="0">
              <a:latin typeface="Times New Roman" panose="02020603050405020304" pitchFamily="18" charset="0"/>
              <a:cs typeface="Times New Roman" panose="02020603050405020304" pitchFamily="18" charset="0"/>
            </a:endParaRPr>
          </a:p>
        </p:txBody>
      </p:sp>
      <p:sp>
        <p:nvSpPr>
          <p:cNvPr id="73" name="Google Shape;73;p14"/>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a:p>
        </p:txBody>
      </p:sp>
      <p:sp>
        <p:nvSpPr>
          <p:cNvPr id="2" name="TextBox 1"/>
          <p:cNvSpPr txBox="1"/>
          <p:nvPr/>
        </p:nvSpPr>
        <p:spPr>
          <a:xfrm>
            <a:off x="2971800" y="218209"/>
            <a:ext cx="5112327" cy="369332"/>
          </a:xfrm>
          <a:prstGeom prst="rect">
            <a:avLst/>
          </a:prstGeom>
          <a:noFill/>
        </p:spPr>
        <p:txBody>
          <a:bodyPr wrap="square" rtlCol="0">
            <a:spAutoFit/>
          </a:bodyPr>
          <a:lstStyle/>
          <a:p>
            <a:r>
              <a:rPr lang="en-US" smtClean="0"/>
              <a:t>Ví dụ về hệ thống gợi ý trong thực tế</a:t>
            </a:r>
            <a:endParaRPr lang="en-US"/>
          </a:p>
        </p:txBody>
      </p:sp>
      <p:graphicFrame>
        <p:nvGraphicFramePr>
          <p:cNvPr id="4" name="Table 3"/>
          <p:cNvGraphicFramePr>
            <a:graphicFrameLocks noGrp="1"/>
          </p:cNvGraphicFramePr>
          <p:nvPr>
            <p:extLst>
              <p:ext uri="{D42A27DB-BD31-4B8C-83A1-F6EECF244321}">
                <p14:modId xmlns:p14="http://schemas.microsoft.com/office/powerpoint/2010/main" val="1475714504"/>
              </p:ext>
            </p:extLst>
          </p:nvPr>
        </p:nvGraphicFramePr>
        <p:xfrm>
          <a:off x="2735134" y="675288"/>
          <a:ext cx="6096000" cy="2357120"/>
        </p:xfrm>
        <a:graphic>
          <a:graphicData uri="http://schemas.openxmlformats.org/drawingml/2006/table">
            <a:tbl>
              <a:tblPr firstRow="1" bandRow="1">
                <a:tableStyleId>{2321ECFE-6A18-4F7A-A680-A125930F3448}</a:tableStyleId>
              </a:tblPr>
              <a:tblGrid>
                <a:gridCol w="793083">
                  <a:extLst>
                    <a:ext uri="{9D8B030D-6E8A-4147-A177-3AD203B41FA5}">
                      <a16:colId xmlns:a16="http://schemas.microsoft.com/office/drawing/2014/main" val="2718554224"/>
                    </a:ext>
                  </a:extLst>
                </a:gridCol>
                <a:gridCol w="1238917">
                  <a:extLst>
                    <a:ext uri="{9D8B030D-6E8A-4147-A177-3AD203B41FA5}">
                      <a16:colId xmlns:a16="http://schemas.microsoft.com/office/drawing/2014/main" val="4235257329"/>
                    </a:ext>
                  </a:extLst>
                </a:gridCol>
                <a:gridCol w="1016000">
                  <a:extLst>
                    <a:ext uri="{9D8B030D-6E8A-4147-A177-3AD203B41FA5}">
                      <a16:colId xmlns:a16="http://schemas.microsoft.com/office/drawing/2014/main" val="689169244"/>
                    </a:ext>
                  </a:extLst>
                </a:gridCol>
                <a:gridCol w="1016000">
                  <a:extLst>
                    <a:ext uri="{9D8B030D-6E8A-4147-A177-3AD203B41FA5}">
                      <a16:colId xmlns:a16="http://schemas.microsoft.com/office/drawing/2014/main" val="3077779139"/>
                    </a:ext>
                  </a:extLst>
                </a:gridCol>
                <a:gridCol w="1016000">
                  <a:extLst>
                    <a:ext uri="{9D8B030D-6E8A-4147-A177-3AD203B41FA5}">
                      <a16:colId xmlns:a16="http://schemas.microsoft.com/office/drawing/2014/main" val="3420480826"/>
                    </a:ext>
                  </a:extLst>
                </a:gridCol>
                <a:gridCol w="1016000">
                  <a:extLst>
                    <a:ext uri="{9D8B030D-6E8A-4147-A177-3AD203B41FA5}">
                      <a16:colId xmlns:a16="http://schemas.microsoft.com/office/drawing/2014/main" val="1271437570"/>
                    </a:ext>
                  </a:extLst>
                </a:gridCol>
              </a:tblGrid>
              <a:tr h="370840">
                <a:tc>
                  <a:txBody>
                    <a:bodyPr/>
                    <a:lstStyle/>
                    <a:p>
                      <a:endParaRPr lang="en-US"/>
                    </a:p>
                  </a:txBody>
                  <a:tcPr/>
                </a:tc>
                <a:tc>
                  <a:txBody>
                    <a:bodyPr/>
                    <a:lstStyle/>
                    <a:p>
                      <a:r>
                        <a:rPr lang="en-US" smtClean="0"/>
                        <a:t>Cam xả</a:t>
                      </a:r>
                      <a:endParaRPr lang="en-US"/>
                    </a:p>
                  </a:txBody>
                  <a:tcPr/>
                </a:tc>
                <a:tc>
                  <a:txBody>
                    <a:bodyPr/>
                    <a:lstStyle/>
                    <a:p>
                      <a:r>
                        <a:rPr lang="en-US" smtClean="0"/>
                        <a:t>Trà</a:t>
                      </a:r>
                      <a:r>
                        <a:rPr lang="en-US" baseline="0" smtClean="0"/>
                        <a:t> tắc</a:t>
                      </a:r>
                      <a:endParaRPr lang="en-US"/>
                    </a:p>
                  </a:txBody>
                  <a:tcPr/>
                </a:tc>
                <a:tc>
                  <a:txBody>
                    <a:bodyPr/>
                    <a:lstStyle/>
                    <a:p>
                      <a:r>
                        <a:rPr lang="en-US" smtClean="0"/>
                        <a:t>Café</a:t>
                      </a:r>
                      <a:endParaRPr lang="en-US"/>
                    </a:p>
                  </a:txBody>
                  <a:tcPr/>
                </a:tc>
                <a:tc>
                  <a:txBody>
                    <a:bodyPr/>
                    <a:lstStyle/>
                    <a:p>
                      <a:r>
                        <a:rPr lang="en-US" smtClean="0"/>
                        <a:t>Nước</a:t>
                      </a:r>
                      <a:r>
                        <a:rPr lang="en-US" baseline="0" smtClean="0"/>
                        <a:t> lọc</a:t>
                      </a:r>
                      <a:endParaRPr lang="en-US"/>
                    </a:p>
                  </a:txBody>
                  <a:tcPr/>
                </a:tc>
                <a:tc>
                  <a:txBody>
                    <a:bodyPr/>
                    <a:lstStyle/>
                    <a:p>
                      <a:r>
                        <a:rPr lang="en-US" smtClean="0"/>
                        <a:t>Soda</a:t>
                      </a:r>
                      <a:r>
                        <a:rPr lang="en-US" baseline="0" smtClean="0"/>
                        <a:t> chanh</a:t>
                      </a:r>
                      <a:endParaRPr lang="en-US"/>
                    </a:p>
                  </a:txBody>
                  <a:tcPr/>
                </a:tc>
                <a:extLst>
                  <a:ext uri="{0D108BD9-81ED-4DB2-BD59-A6C34878D82A}">
                    <a16:rowId xmlns:a16="http://schemas.microsoft.com/office/drawing/2014/main" val="2611754382"/>
                  </a:ext>
                </a:extLst>
              </a:tr>
              <a:tr h="370840">
                <a:tc>
                  <a:txBody>
                    <a:bodyPr/>
                    <a:lstStyle/>
                    <a:p>
                      <a:r>
                        <a:rPr lang="en-US" smtClean="0"/>
                        <a:t>User</a:t>
                      </a:r>
                      <a:r>
                        <a:rPr lang="en-US" baseline="0" smtClean="0"/>
                        <a:t> 1</a:t>
                      </a:r>
                      <a:endParaRPr lang="en-US"/>
                    </a:p>
                  </a:txBody>
                  <a:tcPr/>
                </a:tc>
                <a:tc>
                  <a:txBody>
                    <a:bodyPr/>
                    <a:lstStyle/>
                    <a:p>
                      <a:r>
                        <a:rPr lang="en-US" smtClean="0"/>
                        <a:t>4</a:t>
                      </a:r>
                      <a:endParaRPr lang="en-US"/>
                    </a:p>
                  </a:txBody>
                  <a:tcPr/>
                </a:tc>
                <a:tc>
                  <a:txBody>
                    <a:bodyPr/>
                    <a:lstStyle/>
                    <a:p>
                      <a:r>
                        <a:rPr lang="en-US" smtClean="0"/>
                        <a:t>3</a:t>
                      </a:r>
                      <a:endParaRPr lang="en-US"/>
                    </a:p>
                  </a:txBody>
                  <a:tcPr>
                    <a:solidFill>
                      <a:schemeClr val="accent2"/>
                    </a:solidFill>
                  </a:tcPr>
                </a:tc>
                <a:tc>
                  <a:txBody>
                    <a:bodyPr/>
                    <a:lstStyle/>
                    <a:p>
                      <a:r>
                        <a:rPr lang="en-US" smtClean="0"/>
                        <a:t>0</a:t>
                      </a:r>
                      <a:endParaRPr lang="en-US"/>
                    </a:p>
                  </a:txBody>
                  <a:tcPr/>
                </a:tc>
                <a:tc>
                  <a:txBody>
                    <a:bodyPr/>
                    <a:lstStyle/>
                    <a:p>
                      <a:r>
                        <a:rPr lang="en-US" smtClean="0"/>
                        <a:t>5</a:t>
                      </a:r>
                      <a:endParaRPr lang="en-US"/>
                    </a:p>
                  </a:txBody>
                  <a:tcPr>
                    <a:solidFill>
                      <a:schemeClr val="accent2"/>
                    </a:solidFill>
                  </a:tcPr>
                </a:tc>
                <a:tc>
                  <a:txBody>
                    <a:bodyPr/>
                    <a:lstStyle/>
                    <a:p>
                      <a:r>
                        <a:rPr lang="en-US" smtClean="0"/>
                        <a:t>0</a:t>
                      </a:r>
                      <a:endParaRPr lang="en-US"/>
                    </a:p>
                  </a:txBody>
                  <a:tcPr/>
                </a:tc>
                <a:extLst>
                  <a:ext uri="{0D108BD9-81ED-4DB2-BD59-A6C34878D82A}">
                    <a16:rowId xmlns:a16="http://schemas.microsoft.com/office/drawing/2014/main" val="767408591"/>
                  </a:ext>
                </a:extLst>
              </a:tr>
              <a:tr h="370840">
                <a:tc>
                  <a:txBody>
                    <a:bodyPr/>
                    <a:lstStyle/>
                    <a:p>
                      <a:r>
                        <a:rPr lang="en-US" smtClean="0"/>
                        <a:t>User</a:t>
                      </a:r>
                      <a:r>
                        <a:rPr lang="en-US" baseline="0" smtClean="0"/>
                        <a:t> 2</a:t>
                      </a:r>
                      <a:endParaRPr lang="en-US"/>
                    </a:p>
                  </a:txBody>
                  <a:tcPr/>
                </a:tc>
                <a:tc>
                  <a:txBody>
                    <a:bodyPr/>
                    <a:lstStyle/>
                    <a:p>
                      <a:r>
                        <a:rPr lang="en-US" smtClean="0"/>
                        <a:t>0</a:t>
                      </a:r>
                      <a:endParaRPr lang="en-US"/>
                    </a:p>
                  </a:txBody>
                  <a:tcPr/>
                </a:tc>
                <a:tc>
                  <a:txBody>
                    <a:bodyPr/>
                    <a:lstStyle/>
                    <a:p>
                      <a:r>
                        <a:rPr lang="en-US" smtClean="0"/>
                        <a:t>3</a:t>
                      </a:r>
                      <a:endParaRPr lang="en-US"/>
                    </a:p>
                  </a:txBody>
                  <a:tcPr>
                    <a:solidFill>
                      <a:schemeClr val="accent2"/>
                    </a:solidFill>
                  </a:tcPr>
                </a:tc>
                <a:tc>
                  <a:txBody>
                    <a:bodyPr/>
                    <a:lstStyle/>
                    <a:p>
                      <a:r>
                        <a:rPr lang="en-US" smtClean="0"/>
                        <a:t>1</a:t>
                      </a:r>
                      <a:endParaRPr lang="en-US"/>
                    </a:p>
                  </a:txBody>
                  <a:tcPr/>
                </a:tc>
                <a:tc>
                  <a:txBody>
                    <a:bodyPr/>
                    <a:lstStyle/>
                    <a:p>
                      <a:r>
                        <a:rPr lang="en-US" smtClean="0"/>
                        <a:t>4</a:t>
                      </a:r>
                      <a:endParaRPr lang="en-US"/>
                    </a:p>
                  </a:txBody>
                  <a:tcPr>
                    <a:solidFill>
                      <a:schemeClr val="accent2"/>
                    </a:solidFill>
                  </a:tcPr>
                </a:tc>
                <a:tc>
                  <a:txBody>
                    <a:bodyPr/>
                    <a:lstStyle/>
                    <a:p>
                      <a:r>
                        <a:rPr lang="en-US" smtClean="0"/>
                        <a:t>0</a:t>
                      </a:r>
                      <a:endParaRPr lang="en-US"/>
                    </a:p>
                  </a:txBody>
                  <a:tcPr/>
                </a:tc>
                <a:extLst>
                  <a:ext uri="{0D108BD9-81ED-4DB2-BD59-A6C34878D82A}">
                    <a16:rowId xmlns:a16="http://schemas.microsoft.com/office/drawing/2014/main" val="4159050115"/>
                  </a:ext>
                </a:extLst>
              </a:tr>
              <a:tr h="370840">
                <a:tc>
                  <a:txBody>
                    <a:bodyPr/>
                    <a:lstStyle/>
                    <a:p>
                      <a:r>
                        <a:rPr lang="en-US" smtClean="0"/>
                        <a:t>User</a:t>
                      </a:r>
                      <a:r>
                        <a:rPr lang="en-US" baseline="0" smtClean="0"/>
                        <a:t> 3</a:t>
                      </a:r>
                      <a:endParaRPr lang="en-US"/>
                    </a:p>
                  </a:txBody>
                  <a:tcPr/>
                </a:tc>
                <a:tc>
                  <a:txBody>
                    <a:bodyPr/>
                    <a:lstStyle/>
                    <a:p>
                      <a:r>
                        <a:rPr lang="en-US" smtClean="0"/>
                        <a:t>5</a:t>
                      </a:r>
                      <a:endParaRPr lang="en-US"/>
                    </a:p>
                  </a:txBody>
                  <a:tcPr/>
                </a:tc>
                <a:tc>
                  <a:txBody>
                    <a:bodyPr/>
                    <a:lstStyle/>
                    <a:p>
                      <a:r>
                        <a:rPr lang="en-US" smtClean="0"/>
                        <a:t>0</a:t>
                      </a:r>
                      <a:endParaRPr lang="en-US"/>
                    </a:p>
                  </a:txBody>
                  <a:tcPr/>
                </a:tc>
                <a:tc>
                  <a:txBody>
                    <a:bodyPr/>
                    <a:lstStyle/>
                    <a:p>
                      <a:r>
                        <a:rPr lang="en-US" smtClean="0"/>
                        <a:t>0</a:t>
                      </a:r>
                      <a:endParaRPr lang="en-US"/>
                    </a:p>
                  </a:txBody>
                  <a:tcPr/>
                </a:tc>
                <a:tc>
                  <a:txBody>
                    <a:bodyPr/>
                    <a:lstStyle/>
                    <a:p>
                      <a:r>
                        <a:rPr lang="en-US" smtClean="0"/>
                        <a:t>3</a:t>
                      </a:r>
                      <a:endParaRPr lang="en-US"/>
                    </a:p>
                  </a:txBody>
                  <a:tcPr/>
                </a:tc>
                <a:tc>
                  <a:txBody>
                    <a:bodyPr/>
                    <a:lstStyle/>
                    <a:p>
                      <a:r>
                        <a:rPr lang="en-US" smtClean="0"/>
                        <a:t>3</a:t>
                      </a:r>
                      <a:endParaRPr lang="en-US"/>
                    </a:p>
                  </a:txBody>
                  <a:tcPr/>
                </a:tc>
                <a:extLst>
                  <a:ext uri="{0D108BD9-81ED-4DB2-BD59-A6C34878D82A}">
                    <a16:rowId xmlns:a16="http://schemas.microsoft.com/office/drawing/2014/main" val="1290935619"/>
                  </a:ext>
                </a:extLst>
              </a:tr>
              <a:tr h="370840">
                <a:tc>
                  <a:txBody>
                    <a:bodyPr/>
                    <a:lstStyle/>
                    <a:p>
                      <a:r>
                        <a:rPr lang="en-US" smtClean="0"/>
                        <a:t>User</a:t>
                      </a:r>
                      <a:r>
                        <a:rPr lang="en-US" baseline="0" smtClean="0"/>
                        <a:t> 4</a:t>
                      </a:r>
                      <a:endParaRPr lang="en-US"/>
                    </a:p>
                  </a:txBody>
                  <a:tcPr/>
                </a:tc>
                <a:tc>
                  <a:txBody>
                    <a:bodyPr/>
                    <a:lstStyle/>
                    <a:p>
                      <a:r>
                        <a:rPr lang="en-US" smtClean="0"/>
                        <a:t>0</a:t>
                      </a:r>
                      <a:endParaRPr lang="en-US"/>
                    </a:p>
                  </a:txBody>
                  <a:tcPr/>
                </a:tc>
                <a:tc>
                  <a:txBody>
                    <a:bodyPr/>
                    <a:lstStyle/>
                    <a:p>
                      <a:r>
                        <a:rPr lang="en-US" smtClean="0"/>
                        <a:t>5</a:t>
                      </a:r>
                      <a:endParaRPr lang="en-US"/>
                    </a:p>
                  </a:txBody>
                  <a:tcPr/>
                </a:tc>
                <a:tc>
                  <a:txBody>
                    <a:bodyPr/>
                    <a:lstStyle/>
                    <a:p>
                      <a:r>
                        <a:rPr lang="en-US" smtClean="0"/>
                        <a:t>1</a:t>
                      </a:r>
                      <a:endParaRPr lang="en-US"/>
                    </a:p>
                  </a:txBody>
                  <a:tcPr/>
                </a:tc>
                <a:tc>
                  <a:txBody>
                    <a:bodyPr/>
                    <a:lstStyle/>
                    <a:p>
                      <a:r>
                        <a:rPr lang="en-US" smtClean="0"/>
                        <a:t>4</a:t>
                      </a:r>
                      <a:endParaRPr lang="en-US"/>
                    </a:p>
                  </a:txBody>
                  <a:tcPr/>
                </a:tc>
                <a:tc>
                  <a:txBody>
                    <a:bodyPr/>
                    <a:lstStyle/>
                    <a:p>
                      <a:r>
                        <a:rPr lang="en-US" smtClean="0"/>
                        <a:t>4</a:t>
                      </a:r>
                      <a:endParaRPr lang="en-US"/>
                    </a:p>
                  </a:txBody>
                  <a:tcPr/>
                </a:tc>
                <a:extLst>
                  <a:ext uri="{0D108BD9-81ED-4DB2-BD59-A6C34878D82A}">
                    <a16:rowId xmlns:a16="http://schemas.microsoft.com/office/drawing/2014/main" val="2029295727"/>
                  </a:ext>
                </a:extLst>
              </a:tr>
              <a:tr h="370840">
                <a:tc>
                  <a:txBody>
                    <a:bodyPr/>
                    <a:lstStyle/>
                    <a:p>
                      <a:r>
                        <a:rPr lang="en-US" smtClean="0"/>
                        <a:t>User</a:t>
                      </a:r>
                      <a:r>
                        <a:rPr lang="en-US" baseline="0" smtClean="0"/>
                        <a:t> 5</a:t>
                      </a:r>
                      <a:endParaRPr lang="en-US"/>
                    </a:p>
                  </a:txBody>
                  <a:tcPr/>
                </a:tc>
                <a:tc>
                  <a:txBody>
                    <a:bodyPr/>
                    <a:lstStyle/>
                    <a:p>
                      <a:r>
                        <a:rPr lang="en-US" smtClean="0"/>
                        <a:t>5</a:t>
                      </a:r>
                      <a:endParaRPr lang="en-US"/>
                    </a:p>
                  </a:txBody>
                  <a:tcPr/>
                </a:tc>
                <a:tc>
                  <a:txBody>
                    <a:bodyPr/>
                    <a:lstStyle/>
                    <a:p>
                      <a:r>
                        <a:rPr lang="en-US" smtClean="0"/>
                        <a:t>0</a:t>
                      </a:r>
                      <a:endParaRPr lang="en-US"/>
                    </a:p>
                  </a:txBody>
                  <a:tcPr/>
                </a:tc>
                <a:tc>
                  <a:txBody>
                    <a:bodyPr/>
                    <a:lstStyle/>
                    <a:p>
                      <a:r>
                        <a:rPr lang="en-US" smtClean="0"/>
                        <a:t>0</a:t>
                      </a:r>
                      <a:endParaRPr lang="en-US"/>
                    </a:p>
                  </a:txBody>
                  <a:tcPr/>
                </a:tc>
                <a:tc>
                  <a:txBody>
                    <a:bodyPr/>
                    <a:lstStyle/>
                    <a:p>
                      <a:r>
                        <a:rPr lang="en-US" smtClean="0"/>
                        <a:t>4</a:t>
                      </a:r>
                      <a:endParaRPr lang="en-US"/>
                    </a:p>
                  </a:txBody>
                  <a:tcPr/>
                </a:tc>
                <a:tc>
                  <a:txBody>
                    <a:bodyPr/>
                    <a:lstStyle/>
                    <a:p>
                      <a:r>
                        <a:rPr lang="en-US" smtClean="0"/>
                        <a:t>3</a:t>
                      </a:r>
                      <a:endParaRPr lang="en-US"/>
                    </a:p>
                  </a:txBody>
                  <a:tcPr/>
                </a:tc>
                <a:extLst>
                  <a:ext uri="{0D108BD9-81ED-4DB2-BD59-A6C34878D82A}">
                    <a16:rowId xmlns:a16="http://schemas.microsoft.com/office/drawing/2014/main" val="3713234298"/>
                  </a:ext>
                </a:extLst>
              </a:tr>
            </a:tbl>
          </a:graphicData>
        </a:graphic>
      </p:graphicFrame>
    </p:spTree>
    <p:extLst>
      <p:ext uri="{BB962C8B-B14F-4D97-AF65-F5344CB8AC3E}">
        <p14:creationId xmlns:p14="http://schemas.microsoft.com/office/powerpoint/2010/main" val="399586695"/>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4"/>
          <p:cNvSpPr txBox="1">
            <a:spLocks noGrp="1"/>
          </p:cNvSpPr>
          <p:nvPr>
            <p:ph type="title"/>
          </p:nvPr>
        </p:nvSpPr>
        <p:spPr>
          <a:xfrm>
            <a:off x="217516" y="574531"/>
            <a:ext cx="1700700" cy="220019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dirty="0">
                <a:latin typeface="Times New Roman" panose="02020603050405020304" pitchFamily="18" charset="0"/>
                <a:cs typeface="Times New Roman" panose="02020603050405020304" pitchFamily="18" charset="0"/>
              </a:rPr>
              <a:t>4</a:t>
            </a:r>
            <a:r>
              <a:rPr lang="en" sz="3000" smtClean="0">
                <a:latin typeface="Times New Roman" panose="02020603050405020304" pitchFamily="18" charset="0"/>
                <a:cs typeface="Times New Roman" panose="02020603050405020304" pitchFamily="18" charset="0"/>
              </a:rPr>
              <a:t>. Thực nghiệm</a:t>
            </a:r>
            <a:endParaRPr sz="3000" dirty="0">
              <a:latin typeface="Times New Roman" panose="02020603050405020304" pitchFamily="18" charset="0"/>
              <a:cs typeface="Times New Roman" panose="02020603050405020304" pitchFamily="18" charset="0"/>
            </a:endParaRPr>
          </a:p>
        </p:txBody>
      </p:sp>
      <p:sp>
        <p:nvSpPr>
          <p:cNvPr id="73" name="Google Shape;73;p14"/>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a:t>
            </a:fld>
            <a:endParaRPr/>
          </a:p>
        </p:txBody>
      </p:sp>
      <p:sp>
        <p:nvSpPr>
          <p:cNvPr id="2" name="TextBox 1"/>
          <p:cNvSpPr txBox="1"/>
          <p:nvPr/>
        </p:nvSpPr>
        <p:spPr>
          <a:xfrm>
            <a:off x="2971800" y="218209"/>
            <a:ext cx="5112327" cy="369332"/>
          </a:xfrm>
          <a:prstGeom prst="rect">
            <a:avLst/>
          </a:prstGeom>
          <a:noFill/>
        </p:spPr>
        <p:txBody>
          <a:bodyPr wrap="square" rtlCol="0">
            <a:spAutoFit/>
          </a:bodyPr>
          <a:lstStyle/>
          <a:p>
            <a:r>
              <a:rPr lang="en-US" smtClean="0"/>
              <a:t>Ví dụ về hệ thống gợi ý trong thực tế</a:t>
            </a:r>
            <a:endParaRPr lang="en-US"/>
          </a:p>
        </p:txBody>
      </p:sp>
      <p:graphicFrame>
        <p:nvGraphicFramePr>
          <p:cNvPr id="4" name="Table 3"/>
          <p:cNvGraphicFramePr>
            <a:graphicFrameLocks noGrp="1"/>
          </p:cNvGraphicFramePr>
          <p:nvPr>
            <p:extLst>
              <p:ext uri="{D42A27DB-BD31-4B8C-83A1-F6EECF244321}">
                <p14:modId xmlns:p14="http://schemas.microsoft.com/office/powerpoint/2010/main" val="827094862"/>
              </p:ext>
            </p:extLst>
          </p:nvPr>
        </p:nvGraphicFramePr>
        <p:xfrm>
          <a:off x="2832116" y="711963"/>
          <a:ext cx="6096000" cy="2621280"/>
        </p:xfrm>
        <a:graphic>
          <a:graphicData uri="http://schemas.openxmlformats.org/drawingml/2006/table">
            <a:tbl>
              <a:tblPr firstRow="1" bandRow="1">
                <a:tableStyleId>{2321ECFE-6A18-4F7A-A680-A125930F3448}</a:tableStyleId>
              </a:tblPr>
              <a:tblGrid>
                <a:gridCol w="793083">
                  <a:extLst>
                    <a:ext uri="{9D8B030D-6E8A-4147-A177-3AD203B41FA5}">
                      <a16:colId xmlns:a16="http://schemas.microsoft.com/office/drawing/2014/main" val="2718554224"/>
                    </a:ext>
                  </a:extLst>
                </a:gridCol>
                <a:gridCol w="1238917">
                  <a:extLst>
                    <a:ext uri="{9D8B030D-6E8A-4147-A177-3AD203B41FA5}">
                      <a16:colId xmlns:a16="http://schemas.microsoft.com/office/drawing/2014/main" val="4235257329"/>
                    </a:ext>
                  </a:extLst>
                </a:gridCol>
                <a:gridCol w="1016000">
                  <a:extLst>
                    <a:ext uri="{9D8B030D-6E8A-4147-A177-3AD203B41FA5}">
                      <a16:colId xmlns:a16="http://schemas.microsoft.com/office/drawing/2014/main" val="689169244"/>
                    </a:ext>
                  </a:extLst>
                </a:gridCol>
                <a:gridCol w="1016000">
                  <a:extLst>
                    <a:ext uri="{9D8B030D-6E8A-4147-A177-3AD203B41FA5}">
                      <a16:colId xmlns:a16="http://schemas.microsoft.com/office/drawing/2014/main" val="3077779139"/>
                    </a:ext>
                  </a:extLst>
                </a:gridCol>
                <a:gridCol w="1016000">
                  <a:extLst>
                    <a:ext uri="{9D8B030D-6E8A-4147-A177-3AD203B41FA5}">
                      <a16:colId xmlns:a16="http://schemas.microsoft.com/office/drawing/2014/main" val="3420480826"/>
                    </a:ext>
                  </a:extLst>
                </a:gridCol>
                <a:gridCol w="1016000">
                  <a:extLst>
                    <a:ext uri="{9D8B030D-6E8A-4147-A177-3AD203B41FA5}">
                      <a16:colId xmlns:a16="http://schemas.microsoft.com/office/drawing/2014/main" val="1271437570"/>
                    </a:ext>
                  </a:extLst>
                </a:gridCol>
              </a:tblGrid>
              <a:tr h="370840">
                <a:tc>
                  <a:txBody>
                    <a:bodyPr/>
                    <a:lstStyle/>
                    <a:p>
                      <a:endParaRPr lang="en-US"/>
                    </a:p>
                  </a:txBody>
                  <a:tcPr/>
                </a:tc>
                <a:tc>
                  <a:txBody>
                    <a:bodyPr/>
                    <a:lstStyle/>
                    <a:p>
                      <a:r>
                        <a:rPr lang="en-US" smtClean="0"/>
                        <a:t>Cam xả</a:t>
                      </a:r>
                      <a:endParaRPr lang="en-US"/>
                    </a:p>
                  </a:txBody>
                  <a:tcPr/>
                </a:tc>
                <a:tc>
                  <a:txBody>
                    <a:bodyPr/>
                    <a:lstStyle/>
                    <a:p>
                      <a:r>
                        <a:rPr lang="en-US" smtClean="0"/>
                        <a:t>Trà</a:t>
                      </a:r>
                      <a:r>
                        <a:rPr lang="en-US" baseline="0" smtClean="0"/>
                        <a:t> tắc</a:t>
                      </a:r>
                      <a:endParaRPr lang="en-US"/>
                    </a:p>
                  </a:txBody>
                  <a:tcPr/>
                </a:tc>
                <a:tc>
                  <a:txBody>
                    <a:bodyPr/>
                    <a:lstStyle/>
                    <a:p>
                      <a:r>
                        <a:rPr lang="en-US" smtClean="0"/>
                        <a:t>Café</a:t>
                      </a:r>
                      <a:endParaRPr lang="en-US"/>
                    </a:p>
                  </a:txBody>
                  <a:tcPr/>
                </a:tc>
                <a:tc>
                  <a:txBody>
                    <a:bodyPr/>
                    <a:lstStyle/>
                    <a:p>
                      <a:r>
                        <a:rPr lang="en-US" smtClean="0"/>
                        <a:t>Nước</a:t>
                      </a:r>
                      <a:r>
                        <a:rPr lang="en-US" baseline="0" smtClean="0"/>
                        <a:t> lọc</a:t>
                      </a:r>
                      <a:endParaRPr lang="en-US"/>
                    </a:p>
                  </a:txBody>
                  <a:tcPr/>
                </a:tc>
                <a:tc>
                  <a:txBody>
                    <a:bodyPr/>
                    <a:lstStyle/>
                    <a:p>
                      <a:r>
                        <a:rPr lang="en-US" smtClean="0"/>
                        <a:t>Soda</a:t>
                      </a:r>
                      <a:r>
                        <a:rPr lang="en-US" baseline="0" smtClean="0"/>
                        <a:t> chanh</a:t>
                      </a:r>
                      <a:endParaRPr lang="en-US"/>
                    </a:p>
                  </a:txBody>
                  <a:tcPr/>
                </a:tc>
                <a:extLst>
                  <a:ext uri="{0D108BD9-81ED-4DB2-BD59-A6C34878D82A}">
                    <a16:rowId xmlns:a16="http://schemas.microsoft.com/office/drawing/2014/main" val="2611754382"/>
                  </a:ext>
                </a:extLst>
              </a:tr>
              <a:tr h="370840">
                <a:tc>
                  <a:txBody>
                    <a:bodyPr/>
                    <a:lstStyle/>
                    <a:p>
                      <a:r>
                        <a:rPr lang="en-US" smtClean="0"/>
                        <a:t>Cam xả</a:t>
                      </a:r>
                      <a:endParaRPr lang="en-US"/>
                    </a:p>
                  </a:txBody>
                  <a:tcPr/>
                </a:tc>
                <a:tc>
                  <a:txBody>
                    <a:bodyPr/>
                    <a:lstStyle/>
                    <a:p>
                      <a:r>
                        <a:rPr lang="en-US" smtClean="0"/>
                        <a:t>1</a:t>
                      </a:r>
                      <a:endParaRPr lang="en-US"/>
                    </a:p>
                  </a:txBody>
                  <a:tcPr/>
                </a:tc>
                <a:tc>
                  <a:txBody>
                    <a:bodyPr/>
                    <a:lstStyle/>
                    <a:p>
                      <a:r>
                        <a:rPr lang="en-US" smtClean="0"/>
                        <a:t>0.6</a:t>
                      </a:r>
                      <a:endParaRPr lang="en-US"/>
                    </a:p>
                  </a:txBody>
                  <a:tcPr>
                    <a:noFill/>
                  </a:tcPr>
                </a:tc>
                <a:tc>
                  <a:txBody>
                    <a:bodyPr/>
                    <a:lstStyle/>
                    <a:p>
                      <a:r>
                        <a:rPr lang="en-US" smtClean="0"/>
                        <a:t>0.4</a:t>
                      </a:r>
                      <a:endParaRPr lang="en-US"/>
                    </a:p>
                  </a:txBody>
                  <a:tcPr/>
                </a:tc>
                <a:tc>
                  <a:txBody>
                    <a:bodyPr/>
                    <a:lstStyle/>
                    <a:p>
                      <a:r>
                        <a:rPr lang="en-US" smtClean="0"/>
                        <a:t>0.8</a:t>
                      </a:r>
                      <a:endParaRPr lang="en-US"/>
                    </a:p>
                  </a:txBody>
                  <a:tcPr>
                    <a:noFill/>
                  </a:tcPr>
                </a:tc>
                <a:tc>
                  <a:txBody>
                    <a:bodyPr/>
                    <a:lstStyle/>
                    <a:p>
                      <a:r>
                        <a:rPr lang="en-US" smtClean="0"/>
                        <a:t>0.32</a:t>
                      </a:r>
                      <a:endParaRPr lang="en-US"/>
                    </a:p>
                  </a:txBody>
                  <a:tcPr/>
                </a:tc>
                <a:extLst>
                  <a:ext uri="{0D108BD9-81ED-4DB2-BD59-A6C34878D82A}">
                    <a16:rowId xmlns:a16="http://schemas.microsoft.com/office/drawing/2014/main" val="767408591"/>
                  </a:ext>
                </a:extLst>
              </a:tr>
              <a:tr h="370840">
                <a:tc>
                  <a:txBody>
                    <a:bodyPr/>
                    <a:lstStyle/>
                    <a:p>
                      <a:r>
                        <a:rPr lang="en-US" smtClean="0"/>
                        <a:t>Trà</a:t>
                      </a:r>
                      <a:r>
                        <a:rPr lang="en-US" baseline="0" smtClean="0"/>
                        <a:t> tắc</a:t>
                      </a:r>
                      <a:endParaRPr lang="en-US"/>
                    </a:p>
                  </a:txBody>
                  <a:tcPr/>
                </a:tc>
                <a:tc>
                  <a:txBody>
                    <a:bodyPr/>
                    <a:lstStyle/>
                    <a:p>
                      <a:r>
                        <a:rPr lang="en-US" smtClean="0"/>
                        <a:t>0.7</a:t>
                      </a:r>
                      <a:endParaRPr lang="en-US"/>
                    </a:p>
                  </a:txBody>
                  <a:tcPr/>
                </a:tc>
                <a:tc>
                  <a:txBody>
                    <a:bodyPr/>
                    <a:lstStyle/>
                    <a:p>
                      <a:r>
                        <a:rPr lang="en-US" smtClean="0"/>
                        <a:t>1</a:t>
                      </a:r>
                      <a:endParaRPr lang="en-US"/>
                    </a:p>
                  </a:txBody>
                  <a:tcPr>
                    <a:noFill/>
                  </a:tcPr>
                </a:tc>
                <a:tc>
                  <a:txBody>
                    <a:bodyPr/>
                    <a:lstStyle/>
                    <a:p>
                      <a:r>
                        <a:rPr lang="en-US" smtClean="0"/>
                        <a:t>0.35</a:t>
                      </a:r>
                      <a:endParaRPr lang="en-US"/>
                    </a:p>
                  </a:txBody>
                  <a:tcPr/>
                </a:tc>
                <a:tc>
                  <a:txBody>
                    <a:bodyPr/>
                    <a:lstStyle/>
                    <a:p>
                      <a:r>
                        <a:rPr lang="en-US" smtClean="0"/>
                        <a:t>0.3</a:t>
                      </a:r>
                      <a:endParaRPr lang="en-US"/>
                    </a:p>
                  </a:txBody>
                  <a:tcPr>
                    <a:noFill/>
                  </a:tcPr>
                </a:tc>
                <a:tc>
                  <a:txBody>
                    <a:bodyPr/>
                    <a:lstStyle/>
                    <a:p>
                      <a:r>
                        <a:rPr lang="en-US" smtClean="0"/>
                        <a:t>0.8</a:t>
                      </a:r>
                      <a:endParaRPr lang="en-US"/>
                    </a:p>
                  </a:txBody>
                  <a:tcPr/>
                </a:tc>
                <a:extLst>
                  <a:ext uri="{0D108BD9-81ED-4DB2-BD59-A6C34878D82A}">
                    <a16:rowId xmlns:a16="http://schemas.microsoft.com/office/drawing/2014/main" val="4159050115"/>
                  </a:ext>
                </a:extLst>
              </a:tr>
              <a:tr h="370840">
                <a:tc>
                  <a:txBody>
                    <a:bodyPr/>
                    <a:lstStyle/>
                    <a:p>
                      <a:r>
                        <a:rPr lang="en-US" smtClean="0"/>
                        <a:t>Café</a:t>
                      </a:r>
                      <a:endParaRPr lang="en-US"/>
                    </a:p>
                  </a:txBody>
                  <a:tcPr>
                    <a:solidFill>
                      <a:schemeClr val="accent2"/>
                    </a:solidFill>
                  </a:tcPr>
                </a:tc>
                <a:tc>
                  <a:txBody>
                    <a:bodyPr/>
                    <a:lstStyle/>
                    <a:p>
                      <a:r>
                        <a:rPr lang="en-US" smtClean="0"/>
                        <a:t>0.31</a:t>
                      </a:r>
                      <a:endParaRPr lang="en-US"/>
                    </a:p>
                  </a:txBody>
                  <a:tcPr>
                    <a:solidFill>
                      <a:schemeClr val="accent2"/>
                    </a:solidFill>
                  </a:tcPr>
                </a:tc>
                <a:tc>
                  <a:txBody>
                    <a:bodyPr/>
                    <a:lstStyle/>
                    <a:p>
                      <a:r>
                        <a:rPr lang="en-US" smtClean="0"/>
                        <a:t>0.62</a:t>
                      </a:r>
                      <a:endParaRPr lang="en-US"/>
                    </a:p>
                  </a:txBody>
                  <a:tcPr>
                    <a:solidFill>
                      <a:schemeClr val="accent2"/>
                    </a:solidFill>
                  </a:tcPr>
                </a:tc>
                <a:tc>
                  <a:txBody>
                    <a:bodyPr/>
                    <a:lstStyle/>
                    <a:p>
                      <a:r>
                        <a:rPr lang="en-US" smtClean="0"/>
                        <a:t>1</a:t>
                      </a:r>
                      <a:endParaRPr lang="en-US"/>
                    </a:p>
                  </a:txBody>
                  <a:tcPr>
                    <a:solidFill>
                      <a:schemeClr val="accent2"/>
                    </a:solidFill>
                  </a:tcPr>
                </a:tc>
                <a:tc>
                  <a:txBody>
                    <a:bodyPr/>
                    <a:lstStyle/>
                    <a:p>
                      <a:r>
                        <a:rPr lang="en-US" smtClean="0"/>
                        <a:t>0.6</a:t>
                      </a:r>
                      <a:endParaRPr lang="en-US"/>
                    </a:p>
                  </a:txBody>
                  <a:tcPr>
                    <a:solidFill>
                      <a:schemeClr val="accent2"/>
                    </a:solidFill>
                  </a:tcPr>
                </a:tc>
                <a:tc>
                  <a:txBody>
                    <a:bodyPr/>
                    <a:lstStyle/>
                    <a:p>
                      <a:r>
                        <a:rPr lang="en-US" smtClean="0"/>
                        <a:t>0.43</a:t>
                      </a:r>
                      <a:endParaRPr lang="en-US"/>
                    </a:p>
                  </a:txBody>
                  <a:tcPr>
                    <a:solidFill>
                      <a:schemeClr val="accent2"/>
                    </a:solidFill>
                  </a:tcPr>
                </a:tc>
                <a:extLst>
                  <a:ext uri="{0D108BD9-81ED-4DB2-BD59-A6C34878D82A}">
                    <a16:rowId xmlns:a16="http://schemas.microsoft.com/office/drawing/2014/main" val="1290935619"/>
                  </a:ext>
                </a:extLst>
              </a:tr>
              <a:tr h="370840">
                <a:tc>
                  <a:txBody>
                    <a:bodyPr/>
                    <a:lstStyle/>
                    <a:p>
                      <a:r>
                        <a:rPr lang="en-US" smtClean="0"/>
                        <a:t>Nước</a:t>
                      </a:r>
                      <a:r>
                        <a:rPr lang="en-US" baseline="0" smtClean="0"/>
                        <a:t> lọc</a:t>
                      </a:r>
                      <a:endParaRPr lang="en-US"/>
                    </a:p>
                  </a:txBody>
                  <a:tcPr/>
                </a:tc>
                <a:tc>
                  <a:txBody>
                    <a:bodyPr/>
                    <a:lstStyle/>
                    <a:p>
                      <a:r>
                        <a:rPr lang="en-US" smtClean="0"/>
                        <a:t>0.6</a:t>
                      </a:r>
                      <a:endParaRPr lang="en-US"/>
                    </a:p>
                  </a:txBody>
                  <a:tcPr/>
                </a:tc>
                <a:tc>
                  <a:txBody>
                    <a:bodyPr/>
                    <a:lstStyle/>
                    <a:p>
                      <a:r>
                        <a:rPr lang="en-US" smtClean="0"/>
                        <a:t>0.45</a:t>
                      </a:r>
                      <a:endParaRPr lang="en-US"/>
                    </a:p>
                  </a:txBody>
                  <a:tcPr/>
                </a:tc>
                <a:tc>
                  <a:txBody>
                    <a:bodyPr/>
                    <a:lstStyle/>
                    <a:p>
                      <a:r>
                        <a:rPr lang="en-US" smtClean="0"/>
                        <a:t>0.71</a:t>
                      </a:r>
                      <a:endParaRPr lang="en-US"/>
                    </a:p>
                  </a:txBody>
                  <a:tcPr/>
                </a:tc>
                <a:tc>
                  <a:txBody>
                    <a:bodyPr/>
                    <a:lstStyle/>
                    <a:p>
                      <a:r>
                        <a:rPr lang="en-US" smtClean="0"/>
                        <a:t>1</a:t>
                      </a:r>
                      <a:endParaRPr lang="en-US"/>
                    </a:p>
                  </a:txBody>
                  <a:tcPr/>
                </a:tc>
                <a:tc>
                  <a:txBody>
                    <a:bodyPr/>
                    <a:lstStyle/>
                    <a:p>
                      <a:r>
                        <a:rPr lang="en-US" smtClean="0"/>
                        <a:t>0.33</a:t>
                      </a:r>
                      <a:endParaRPr lang="en-US"/>
                    </a:p>
                  </a:txBody>
                  <a:tcPr/>
                </a:tc>
                <a:extLst>
                  <a:ext uri="{0D108BD9-81ED-4DB2-BD59-A6C34878D82A}">
                    <a16:rowId xmlns:a16="http://schemas.microsoft.com/office/drawing/2014/main" val="2029295727"/>
                  </a:ext>
                </a:extLst>
              </a:tr>
              <a:tr h="370840">
                <a:tc>
                  <a:txBody>
                    <a:bodyPr/>
                    <a:lstStyle/>
                    <a:p>
                      <a:r>
                        <a:rPr lang="en-US" smtClean="0"/>
                        <a:t>Soda</a:t>
                      </a:r>
                      <a:r>
                        <a:rPr lang="en-US" baseline="0" smtClean="0"/>
                        <a:t> chanh</a:t>
                      </a:r>
                      <a:endParaRPr lang="en-US"/>
                    </a:p>
                  </a:txBody>
                  <a:tcPr/>
                </a:tc>
                <a:tc>
                  <a:txBody>
                    <a:bodyPr/>
                    <a:lstStyle/>
                    <a:p>
                      <a:r>
                        <a:rPr lang="en-US" smtClean="0"/>
                        <a:t>0.14</a:t>
                      </a:r>
                      <a:endParaRPr lang="en-US"/>
                    </a:p>
                  </a:txBody>
                  <a:tcPr/>
                </a:tc>
                <a:tc>
                  <a:txBody>
                    <a:bodyPr/>
                    <a:lstStyle/>
                    <a:p>
                      <a:r>
                        <a:rPr lang="en-US" smtClean="0"/>
                        <a:t>0.32</a:t>
                      </a:r>
                      <a:endParaRPr lang="en-US"/>
                    </a:p>
                  </a:txBody>
                  <a:tcPr/>
                </a:tc>
                <a:tc>
                  <a:txBody>
                    <a:bodyPr/>
                    <a:lstStyle/>
                    <a:p>
                      <a:r>
                        <a:rPr lang="en-US" smtClean="0"/>
                        <a:t>0.66</a:t>
                      </a:r>
                      <a:endParaRPr lang="en-US"/>
                    </a:p>
                  </a:txBody>
                  <a:tcPr/>
                </a:tc>
                <a:tc>
                  <a:txBody>
                    <a:bodyPr/>
                    <a:lstStyle/>
                    <a:p>
                      <a:r>
                        <a:rPr lang="en-US" smtClean="0"/>
                        <a:t>0.53</a:t>
                      </a:r>
                      <a:endParaRPr lang="en-US"/>
                    </a:p>
                  </a:txBody>
                  <a:tcPr/>
                </a:tc>
                <a:tc>
                  <a:txBody>
                    <a:bodyPr/>
                    <a:lstStyle/>
                    <a:p>
                      <a:r>
                        <a:rPr lang="en-US" smtClean="0"/>
                        <a:t>1</a:t>
                      </a:r>
                      <a:endParaRPr lang="en-US"/>
                    </a:p>
                  </a:txBody>
                  <a:tcPr/>
                </a:tc>
                <a:extLst>
                  <a:ext uri="{0D108BD9-81ED-4DB2-BD59-A6C34878D82A}">
                    <a16:rowId xmlns:a16="http://schemas.microsoft.com/office/drawing/2014/main" val="3713234298"/>
                  </a:ext>
                </a:extLst>
              </a:tr>
            </a:tbl>
          </a:graphicData>
        </a:graphic>
      </p:graphicFrame>
      <p:sp>
        <p:nvSpPr>
          <p:cNvPr id="10" name="TextBox 9"/>
          <p:cNvSpPr txBox="1"/>
          <p:nvPr/>
        </p:nvSpPr>
        <p:spPr>
          <a:xfrm>
            <a:off x="2929098" y="3575559"/>
            <a:ext cx="5902036" cy="523220"/>
          </a:xfrm>
          <a:prstGeom prst="rect">
            <a:avLst/>
          </a:prstGeom>
          <a:noFill/>
        </p:spPr>
        <p:txBody>
          <a:bodyPr wrap="square" rtlCol="0">
            <a:spAutoFit/>
          </a:bodyPr>
          <a:lstStyle/>
          <a:p>
            <a:r>
              <a:rPr lang="en-US" sz="1400" smtClean="0"/>
              <a:t>Ví dụ khi user nào đó thích uống Café , hệ thống sẽ dựa vào ma trận đưa ra các đồ uống có độ tương đồng cao với café và đưa ra gợi ý.</a:t>
            </a:r>
            <a:endParaRPr lang="en-US" sz="1400"/>
          </a:p>
        </p:txBody>
      </p:sp>
    </p:spTree>
    <p:extLst>
      <p:ext uri="{BB962C8B-B14F-4D97-AF65-F5344CB8AC3E}">
        <p14:creationId xmlns:p14="http://schemas.microsoft.com/office/powerpoint/2010/main" val="262287962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1000"/>
                                        <p:tgtEl>
                                          <p:spTgt spid="10"/>
                                        </p:tgtEl>
                                      </p:cBhvr>
                                    </p:animEffect>
                                    <p:anim calcmode="lin" valueType="num">
                                      <p:cBhvr>
                                        <p:cTn id="15" dur="1000" fill="hold"/>
                                        <p:tgtEl>
                                          <p:spTgt spid="10"/>
                                        </p:tgtEl>
                                        <p:attrNameLst>
                                          <p:attrName>ppt_x</p:attrName>
                                        </p:attrNameLst>
                                      </p:cBhvr>
                                      <p:tavLst>
                                        <p:tav tm="0">
                                          <p:val>
                                            <p:strVal val="#ppt_x"/>
                                          </p:val>
                                        </p:tav>
                                        <p:tav tm="100000">
                                          <p:val>
                                            <p:strVal val="#ppt_x"/>
                                          </p:val>
                                        </p:tav>
                                      </p:tavLst>
                                    </p:anim>
                                    <p:anim calcmode="lin" valueType="num">
                                      <p:cBhvr>
                                        <p:cTn id="1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62"/>
        <p:cNvGrpSpPr/>
        <p:nvPr/>
      </p:nvGrpSpPr>
      <p:grpSpPr>
        <a:xfrm>
          <a:off x="0" y="0"/>
          <a:ext cx="0" cy="0"/>
          <a:chOff x="0" y="0"/>
          <a:chExt cx="0" cy="0"/>
        </a:xfrm>
      </p:grpSpPr>
      <p:sp>
        <p:nvSpPr>
          <p:cNvPr id="63" name="Google Shape;63;p14"/>
          <p:cNvSpPr txBox="1">
            <a:spLocks noGrp="1"/>
          </p:cNvSpPr>
          <p:nvPr>
            <p:ph type="title"/>
          </p:nvPr>
        </p:nvSpPr>
        <p:spPr>
          <a:xfrm>
            <a:off x="217516" y="574531"/>
            <a:ext cx="1700700" cy="220019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dirty="0">
                <a:latin typeface="Times New Roman" panose="02020603050405020304" pitchFamily="18" charset="0"/>
                <a:cs typeface="Times New Roman" panose="02020603050405020304" pitchFamily="18" charset="0"/>
              </a:rPr>
              <a:t>4</a:t>
            </a:r>
            <a:r>
              <a:rPr lang="en" sz="3000" smtClean="0">
                <a:latin typeface="Times New Roman" panose="02020603050405020304" pitchFamily="18" charset="0"/>
                <a:cs typeface="Times New Roman" panose="02020603050405020304" pitchFamily="18" charset="0"/>
              </a:rPr>
              <a:t>. Thực nghiệm</a:t>
            </a:r>
            <a:endParaRPr sz="3000" dirty="0">
              <a:latin typeface="Times New Roman" panose="02020603050405020304" pitchFamily="18" charset="0"/>
              <a:cs typeface="Times New Roman" panose="02020603050405020304" pitchFamily="18" charset="0"/>
            </a:endParaRPr>
          </a:p>
        </p:txBody>
      </p:sp>
      <p:sp>
        <p:nvSpPr>
          <p:cNvPr id="73" name="Google Shape;73;p14"/>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a:t>
            </a:fld>
            <a:endParaRPr/>
          </a:p>
        </p:txBody>
      </p:sp>
      <p:sp>
        <p:nvSpPr>
          <p:cNvPr id="2" name="TextBox 1"/>
          <p:cNvSpPr txBox="1"/>
          <p:nvPr/>
        </p:nvSpPr>
        <p:spPr>
          <a:xfrm>
            <a:off x="2971800" y="218209"/>
            <a:ext cx="5112327" cy="369332"/>
          </a:xfrm>
          <a:prstGeom prst="rect">
            <a:avLst/>
          </a:prstGeom>
          <a:noFill/>
        </p:spPr>
        <p:txBody>
          <a:bodyPr wrap="square" rtlCol="0">
            <a:spAutoFit/>
          </a:bodyPr>
          <a:lstStyle/>
          <a:p>
            <a:r>
              <a:rPr lang="en-US" smtClean="0"/>
              <a:t>Bộ dữ liệu ứng viên</a:t>
            </a:r>
            <a:endParaRPr lang="en-US"/>
          </a:p>
        </p:txBody>
      </p:sp>
      <p:pic>
        <p:nvPicPr>
          <p:cNvPr id="5" name="Picture 4"/>
          <p:cNvPicPr>
            <a:picLocks noChangeAspect="1"/>
          </p:cNvPicPr>
          <p:nvPr/>
        </p:nvPicPr>
        <p:blipFill>
          <a:blip r:embed="rId3"/>
          <a:stretch>
            <a:fillRect/>
          </a:stretch>
        </p:blipFill>
        <p:spPr>
          <a:xfrm>
            <a:off x="2769244" y="968188"/>
            <a:ext cx="6094028" cy="3098524"/>
          </a:xfrm>
          <a:prstGeom prst="rect">
            <a:avLst/>
          </a:prstGeom>
        </p:spPr>
      </p:pic>
    </p:spTree>
    <p:extLst>
      <p:ext uri="{BB962C8B-B14F-4D97-AF65-F5344CB8AC3E}">
        <p14:creationId xmlns:p14="http://schemas.microsoft.com/office/powerpoint/2010/main" val="203067592"/>
      </p:ext>
    </p:extLst>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sp>
        <p:nvSpPr>
          <p:cNvPr id="6" name="TextBox 5"/>
          <p:cNvSpPr txBox="1"/>
          <p:nvPr/>
        </p:nvSpPr>
        <p:spPr>
          <a:xfrm>
            <a:off x="3195784" y="215590"/>
            <a:ext cx="5112327" cy="369332"/>
          </a:xfrm>
          <a:prstGeom prst="rect">
            <a:avLst/>
          </a:prstGeom>
          <a:noFill/>
        </p:spPr>
        <p:txBody>
          <a:bodyPr wrap="square" rtlCol="0">
            <a:spAutoFit/>
          </a:bodyPr>
          <a:lstStyle/>
          <a:p>
            <a:r>
              <a:rPr lang="en-US" smtClean="0"/>
              <a:t>Bộ dữ liệu nhà tuyển dụng</a:t>
            </a:r>
            <a:endParaRPr lang="en-US"/>
          </a:p>
        </p:txBody>
      </p:sp>
      <p:pic>
        <p:nvPicPr>
          <p:cNvPr id="8" name="Picture 7"/>
          <p:cNvPicPr>
            <a:picLocks noChangeAspect="1"/>
          </p:cNvPicPr>
          <p:nvPr/>
        </p:nvPicPr>
        <p:blipFill>
          <a:blip r:embed="rId2"/>
          <a:stretch>
            <a:fillRect/>
          </a:stretch>
        </p:blipFill>
        <p:spPr>
          <a:xfrm>
            <a:off x="358067" y="1237969"/>
            <a:ext cx="8463204" cy="3191044"/>
          </a:xfrm>
          <a:prstGeom prst="rect">
            <a:avLst/>
          </a:prstGeom>
        </p:spPr>
      </p:pic>
    </p:spTree>
    <p:extLst>
      <p:ext uri="{BB962C8B-B14F-4D97-AF65-F5344CB8AC3E}">
        <p14:creationId xmlns:p14="http://schemas.microsoft.com/office/powerpoint/2010/main" val="21932442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4"/>
          <p:cNvSpPr txBox="1">
            <a:spLocks noGrp="1"/>
          </p:cNvSpPr>
          <p:nvPr>
            <p:ph type="title"/>
          </p:nvPr>
        </p:nvSpPr>
        <p:spPr>
          <a:xfrm>
            <a:off x="217516" y="574531"/>
            <a:ext cx="1700700" cy="220019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dirty="0">
                <a:latin typeface="Times New Roman" panose="02020603050405020304" pitchFamily="18" charset="0"/>
                <a:cs typeface="Times New Roman" panose="02020603050405020304" pitchFamily="18" charset="0"/>
              </a:rPr>
              <a:t>4</a:t>
            </a:r>
            <a:r>
              <a:rPr lang="en" sz="3000" smtClean="0">
                <a:latin typeface="Times New Roman" panose="02020603050405020304" pitchFamily="18" charset="0"/>
                <a:cs typeface="Times New Roman" panose="02020603050405020304" pitchFamily="18" charset="0"/>
              </a:rPr>
              <a:t>. Thực nghiệm</a:t>
            </a:r>
            <a:endParaRPr sz="3000" dirty="0">
              <a:latin typeface="Times New Roman" panose="02020603050405020304" pitchFamily="18" charset="0"/>
              <a:cs typeface="Times New Roman" panose="02020603050405020304" pitchFamily="18" charset="0"/>
            </a:endParaRPr>
          </a:p>
        </p:txBody>
      </p:sp>
      <p:sp>
        <p:nvSpPr>
          <p:cNvPr id="73" name="Google Shape;73;p14"/>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18</a:t>
            </a:fld>
            <a:endParaRPr/>
          </a:p>
        </p:txBody>
      </p:sp>
      <p:sp>
        <p:nvSpPr>
          <p:cNvPr id="2" name="TextBox 1"/>
          <p:cNvSpPr txBox="1"/>
          <p:nvPr/>
        </p:nvSpPr>
        <p:spPr>
          <a:xfrm>
            <a:off x="2971800" y="389865"/>
            <a:ext cx="3377045" cy="369332"/>
          </a:xfrm>
          <a:prstGeom prst="rect">
            <a:avLst/>
          </a:prstGeom>
          <a:noFill/>
        </p:spPr>
        <p:txBody>
          <a:bodyPr wrap="square" rtlCol="0">
            <a:spAutoFit/>
          </a:bodyPr>
          <a:lstStyle/>
          <a:p>
            <a:r>
              <a:rPr lang="en-US" smtClean="0"/>
              <a:t>Xây dựng mô hình</a:t>
            </a:r>
            <a:endParaRPr lang="en-US"/>
          </a:p>
        </p:txBody>
      </p:sp>
      <p:pic>
        <p:nvPicPr>
          <p:cNvPr id="4" name="Picture 3"/>
          <p:cNvPicPr>
            <a:picLocks noChangeAspect="1"/>
          </p:cNvPicPr>
          <p:nvPr/>
        </p:nvPicPr>
        <p:blipFill>
          <a:blip r:embed="rId3"/>
          <a:stretch>
            <a:fillRect/>
          </a:stretch>
        </p:blipFill>
        <p:spPr>
          <a:xfrm>
            <a:off x="2720872" y="931642"/>
            <a:ext cx="6276975" cy="3686175"/>
          </a:xfrm>
          <a:prstGeom prst="rect">
            <a:avLst/>
          </a:prstGeom>
        </p:spPr>
      </p:pic>
    </p:spTree>
    <p:extLst>
      <p:ext uri="{BB962C8B-B14F-4D97-AF65-F5344CB8AC3E}">
        <p14:creationId xmlns:p14="http://schemas.microsoft.com/office/powerpoint/2010/main" val="3763472416"/>
      </p:ext>
    </p:extLst>
  </p:cSld>
  <p:clrMapOvr>
    <a:masterClrMapping/>
  </p:clrMapOvr>
  <p:transition spd="slow">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4"/>
          <p:cNvSpPr txBox="1">
            <a:spLocks noGrp="1"/>
          </p:cNvSpPr>
          <p:nvPr>
            <p:ph type="title"/>
          </p:nvPr>
        </p:nvSpPr>
        <p:spPr>
          <a:xfrm>
            <a:off x="217516" y="574531"/>
            <a:ext cx="1700700" cy="220019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dirty="0">
                <a:latin typeface="Times New Roman" panose="02020603050405020304" pitchFamily="18" charset="0"/>
                <a:cs typeface="Times New Roman" panose="02020603050405020304" pitchFamily="18" charset="0"/>
              </a:rPr>
              <a:t>4</a:t>
            </a:r>
            <a:r>
              <a:rPr lang="en" sz="3000" smtClean="0">
                <a:latin typeface="Times New Roman" panose="02020603050405020304" pitchFamily="18" charset="0"/>
                <a:cs typeface="Times New Roman" panose="02020603050405020304" pitchFamily="18" charset="0"/>
              </a:rPr>
              <a:t>. Thực nghiệm</a:t>
            </a:r>
            <a:endParaRPr sz="3000" dirty="0">
              <a:latin typeface="Times New Roman" panose="02020603050405020304" pitchFamily="18" charset="0"/>
              <a:cs typeface="Times New Roman" panose="02020603050405020304" pitchFamily="18" charset="0"/>
            </a:endParaRPr>
          </a:p>
        </p:txBody>
      </p:sp>
      <p:sp>
        <p:nvSpPr>
          <p:cNvPr id="73" name="Google Shape;73;p14"/>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19</a:t>
            </a:fld>
            <a:endParaRPr/>
          </a:p>
        </p:txBody>
      </p:sp>
      <p:sp>
        <p:nvSpPr>
          <p:cNvPr id="2" name="TextBox 1"/>
          <p:cNvSpPr txBox="1"/>
          <p:nvPr/>
        </p:nvSpPr>
        <p:spPr>
          <a:xfrm>
            <a:off x="3002973" y="296346"/>
            <a:ext cx="3377045" cy="369332"/>
          </a:xfrm>
          <a:prstGeom prst="rect">
            <a:avLst/>
          </a:prstGeom>
          <a:noFill/>
        </p:spPr>
        <p:txBody>
          <a:bodyPr wrap="square" rtlCol="0">
            <a:spAutoFit/>
          </a:bodyPr>
          <a:lstStyle/>
          <a:p>
            <a:r>
              <a:rPr lang="en-US" smtClean="0"/>
              <a:t>Xây dựng website</a:t>
            </a:r>
            <a:endParaRPr lang="en-US"/>
          </a:p>
        </p:txBody>
      </p:sp>
      <p:pic>
        <p:nvPicPr>
          <p:cNvPr id="3" name="Picture 2"/>
          <p:cNvPicPr>
            <a:picLocks noChangeAspect="1"/>
          </p:cNvPicPr>
          <p:nvPr/>
        </p:nvPicPr>
        <p:blipFill>
          <a:blip r:embed="rId3"/>
          <a:stretch>
            <a:fillRect/>
          </a:stretch>
        </p:blipFill>
        <p:spPr>
          <a:xfrm>
            <a:off x="2824929" y="796788"/>
            <a:ext cx="6006205" cy="3722596"/>
          </a:xfrm>
          <a:prstGeom prst="rect">
            <a:avLst/>
          </a:prstGeom>
        </p:spPr>
      </p:pic>
    </p:spTree>
    <p:extLst>
      <p:ext uri="{BB962C8B-B14F-4D97-AF65-F5344CB8AC3E}">
        <p14:creationId xmlns:p14="http://schemas.microsoft.com/office/powerpoint/2010/main" val="2637342104"/>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252" y="727363"/>
            <a:ext cx="2221002" cy="3420929"/>
          </a:xfrm>
        </p:spPr>
        <p:txBody>
          <a:bodyPr/>
          <a:lstStyle/>
          <a:p>
            <a:r>
              <a:rPr lang="en-US" sz="2800">
                <a:solidFill>
                  <a:schemeClr val="bg1"/>
                </a:solidFill>
                <a:latin typeface="Times New Roman" panose="02020603050405020304" pitchFamily="18" charset="0"/>
                <a:cs typeface="Times New Roman" panose="02020603050405020304" pitchFamily="18" charset="0"/>
              </a:rPr>
              <a:t>Sinh Viên Thực Hiện</a:t>
            </a:r>
            <a:r>
              <a:rPr lang="en-US" sz="2800">
                <a:solidFill>
                  <a:schemeClr val="tx1"/>
                </a:solidFill>
                <a:latin typeface="Times New Roman" panose="02020603050405020304" pitchFamily="18" charset="0"/>
                <a:cs typeface="Times New Roman" panose="02020603050405020304" pitchFamily="18" charset="0"/>
              </a:rPr>
              <a:t/>
            </a:r>
            <a:br>
              <a:rPr lang="en-US" sz="2800">
                <a:solidFill>
                  <a:schemeClr val="tx1"/>
                </a:solidFill>
                <a:latin typeface="Times New Roman" panose="02020603050405020304" pitchFamily="18" charset="0"/>
                <a:cs typeface="Times New Roman" panose="02020603050405020304" pitchFamily="18" charset="0"/>
              </a:rPr>
            </a:br>
            <a:endParaRPr lang="en-US"/>
          </a:p>
        </p:txBody>
      </p:sp>
      <p:sp>
        <p:nvSpPr>
          <p:cNvPr id="3" name="Content Placeholder 2"/>
          <p:cNvSpPr>
            <a:spLocks noGrp="1"/>
          </p:cNvSpPr>
          <p:nvPr>
            <p:ph idx="1"/>
          </p:nvPr>
        </p:nvSpPr>
        <p:spPr>
          <a:xfrm>
            <a:off x="2839605" y="596127"/>
            <a:ext cx="5486400" cy="3840480"/>
          </a:xfrm>
        </p:spPr>
        <p:txBody>
          <a:bodyPr/>
          <a:lstStyle/>
          <a:p>
            <a:pPr marL="914400" lvl="2" indent="0">
              <a:buFont typeface="Cabin"/>
              <a:buNone/>
            </a:pPr>
            <a:r>
              <a:rPr lang="en-US" sz="2000">
                <a:solidFill>
                  <a:schemeClr val="tx1"/>
                </a:solidFill>
                <a:latin typeface="Times New Roman" panose="02020603050405020304" pitchFamily="18" charset="0"/>
                <a:cs typeface="Times New Roman" panose="02020603050405020304" pitchFamily="18" charset="0"/>
              </a:rPr>
              <a:t>Họ và tên: Hoàng kim Tuyến</a:t>
            </a:r>
          </a:p>
          <a:p>
            <a:pPr marL="914400" lvl="2" indent="0">
              <a:buFont typeface="Cabin"/>
              <a:buNone/>
            </a:pPr>
            <a:r>
              <a:rPr lang="en-US" sz="2000">
                <a:solidFill>
                  <a:schemeClr val="tx1"/>
                </a:solidFill>
                <a:latin typeface="Times New Roman" panose="02020603050405020304" pitchFamily="18" charset="0"/>
                <a:cs typeface="Times New Roman" panose="02020603050405020304" pitchFamily="18" charset="0"/>
              </a:rPr>
              <a:t>Mssv:        182480104043</a:t>
            </a:r>
          </a:p>
          <a:p>
            <a:pPr marL="914400" lvl="2" indent="0">
              <a:buFont typeface="Cabin"/>
              <a:buNone/>
            </a:pPr>
            <a:r>
              <a:rPr lang="en-US" sz="2000">
                <a:solidFill>
                  <a:schemeClr val="tx1"/>
                </a:solidFill>
                <a:latin typeface="Times New Roman" panose="02020603050405020304" pitchFamily="18" charset="0"/>
                <a:cs typeface="Times New Roman" panose="02020603050405020304" pitchFamily="18" charset="0"/>
              </a:rPr>
              <a:t>Lớp:          </a:t>
            </a:r>
            <a:r>
              <a:rPr lang="en-US" sz="2000" smtClean="0">
                <a:solidFill>
                  <a:schemeClr val="tx1"/>
                </a:solidFill>
                <a:latin typeface="Times New Roman" panose="02020603050405020304" pitchFamily="18" charset="0"/>
                <a:cs typeface="Times New Roman" panose="02020603050405020304" pitchFamily="18" charset="0"/>
              </a:rPr>
              <a:t>D18HT01</a:t>
            </a:r>
          </a:p>
          <a:p>
            <a:pPr marL="914400" lvl="2" indent="0">
              <a:buFont typeface="Cabin"/>
              <a:buNone/>
            </a:pPr>
            <a:endParaRPr lang="en-US" sz="2000" smtClean="0">
              <a:solidFill>
                <a:schemeClr val="tx1"/>
              </a:solidFill>
              <a:latin typeface="Times New Roman" panose="02020603050405020304" pitchFamily="18" charset="0"/>
              <a:cs typeface="Times New Roman" panose="02020603050405020304" pitchFamily="18" charset="0"/>
            </a:endParaRPr>
          </a:p>
          <a:p>
            <a:pPr marL="914400" lvl="2" indent="0">
              <a:buFont typeface="Cabin"/>
              <a:buNone/>
            </a:pPr>
            <a:r>
              <a:rPr lang="en-US" sz="2000">
                <a:solidFill>
                  <a:schemeClr val="tx1"/>
                </a:solidFill>
                <a:latin typeface="Times New Roman" panose="02020603050405020304" pitchFamily="18" charset="0"/>
                <a:cs typeface="Times New Roman" panose="02020603050405020304" pitchFamily="18" charset="0"/>
              </a:rPr>
              <a:t>Họ và tên: Trần Quốc Dũng</a:t>
            </a:r>
          </a:p>
          <a:p>
            <a:pPr marL="914400" lvl="2" indent="0">
              <a:buFont typeface="Cabin"/>
              <a:buNone/>
            </a:pPr>
            <a:r>
              <a:rPr lang="en-US" sz="2000">
                <a:solidFill>
                  <a:schemeClr val="tx1"/>
                </a:solidFill>
                <a:latin typeface="Times New Roman" panose="02020603050405020304" pitchFamily="18" charset="0"/>
                <a:cs typeface="Times New Roman" panose="02020603050405020304" pitchFamily="18" charset="0"/>
              </a:rPr>
              <a:t>Mssv:        182480104013</a:t>
            </a:r>
          </a:p>
          <a:p>
            <a:pPr marL="914400" lvl="2" indent="0">
              <a:buFont typeface="Cabin"/>
              <a:buNone/>
            </a:pPr>
            <a:r>
              <a:rPr lang="en-US" sz="2000">
                <a:solidFill>
                  <a:schemeClr val="tx1"/>
                </a:solidFill>
                <a:latin typeface="Times New Roman" panose="02020603050405020304" pitchFamily="18" charset="0"/>
                <a:cs typeface="Times New Roman" panose="02020603050405020304" pitchFamily="18" charset="0"/>
              </a:rPr>
              <a:t>Lớp:           D18HT01</a:t>
            </a:r>
          </a:p>
          <a:p>
            <a:pPr marL="914400" lvl="2" indent="0">
              <a:buFont typeface="Cabin"/>
              <a:buNone/>
            </a:pPr>
            <a:endParaRPr lang="en-US" sz="2000">
              <a:solidFill>
                <a:schemeClr val="tx1"/>
              </a:solidFill>
              <a:latin typeface="Times New Roman" panose="02020603050405020304" pitchFamily="18" charset="0"/>
              <a:cs typeface="Times New Roman" panose="02020603050405020304" pitchFamily="18" charset="0"/>
            </a:endParaRPr>
          </a:p>
          <a:p>
            <a:endParaRPr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2</a:t>
            </a:fld>
            <a:endParaRPr lang="en"/>
          </a:p>
        </p:txBody>
      </p:sp>
    </p:spTree>
    <p:extLst>
      <p:ext uri="{BB962C8B-B14F-4D97-AF65-F5344CB8AC3E}">
        <p14:creationId xmlns:p14="http://schemas.microsoft.com/office/powerpoint/2010/main" val="257687149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4"/>
          <p:cNvSpPr txBox="1">
            <a:spLocks noGrp="1"/>
          </p:cNvSpPr>
          <p:nvPr>
            <p:ph type="title"/>
          </p:nvPr>
        </p:nvSpPr>
        <p:spPr>
          <a:xfrm>
            <a:off x="217516" y="574531"/>
            <a:ext cx="1700700" cy="220019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dirty="0">
                <a:latin typeface="Times New Roman" panose="02020603050405020304" pitchFamily="18" charset="0"/>
                <a:cs typeface="Times New Roman" panose="02020603050405020304" pitchFamily="18" charset="0"/>
              </a:rPr>
              <a:t>4</a:t>
            </a:r>
            <a:r>
              <a:rPr lang="en" sz="3000" smtClean="0">
                <a:latin typeface="Times New Roman" panose="02020603050405020304" pitchFamily="18" charset="0"/>
                <a:cs typeface="Times New Roman" panose="02020603050405020304" pitchFamily="18" charset="0"/>
              </a:rPr>
              <a:t>. Thực nghiệm</a:t>
            </a:r>
            <a:endParaRPr sz="3000" dirty="0">
              <a:latin typeface="Times New Roman" panose="02020603050405020304" pitchFamily="18" charset="0"/>
              <a:cs typeface="Times New Roman" panose="02020603050405020304" pitchFamily="18" charset="0"/>
            </a:endParaRPr>
          </a:p>
        </p:txBody>
      </p:sp>
      <p:sp>
        <p:nvSpPr>
          <p:cNvPr id="73" name="Google Shape;73;p14"/>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20</a:t>
            </a:fld>
            <a:endParaRPr/>
          </a:p>
        </p:txBody>
      </p:sp>
      <p:sp>
        <p:nvSpPr>
          <p:cNvPr id="2" name="TextBox 1"/>
          <p:cNvSpPr txBox="1"/>
          <p:nvPr/>
        </p:nvSpPr>
        <p:spPr>
          <a:xfrm>
            <a:off x="3002973" y="296346"/>
            <a:ext cx="3377045" cy="369332"/>
          </a:xfrm>
          <a:prstGeom prst="rect">
            <a:avLst/>
          </a:prstGeom>
          <a:noFill/>
        </p:spPr>
        <p:txBody>
          <a:bodyPr wrap="square" rtlCol="0">
            <a:spAutoFit/>
          </a:bodyPr>
          <a:lstStyle/>
          <a:p>
            <a:r>
              <a:rPr lang="en-US" smtClean="0"/>
              <a:t>Xây dựng website</a:t>
            </a:r>
            <a:endParaRPr lang="en-US"/>
          </a:p>
        </p:txBody>
      </p:sp>
      <p:pic>
        <p:nvPicPr>
          <p:cNvPr id="4" name="Picture 3"/>
          <p:cNvPicPr>
            <a:picLocks noChangeAspect="1"/>
          </p:cNvPicPr>
          <p:nvPr/>
        </p:nvPicPr>
        <p:blipFill>
          <a:blip r:embed="rId3"/>
          <a:stretch>
            <a:fillRect/>
          </a:stretch>
        </p:blipFill>
        <p:spPr>
          <a:xfrm>
            <a:off x="2652323" y="836510"/>
            <a:ext cx="6076041" cy="3715286"/>
          </a:xfrm>
          <a:prstGeom prst="rect">
            <a:avLst/>
          </a:prstGeom>
        </p:spPr>
      </p:pic>
    </p:spTree>
    <p:extLst>
      <p:ext uri="{BB962C8B-B14F-4D97-AF65-F5344CB8AC3E}">
        <p14:creationId xmlns:p14="http://schemas.microsoft.com/office/powerpoint/2010/main" val="3357538157"/>
      </p:ext>
    </p:extLst>
  </p:cSld>
  <p:clrMapOvr>
    <a:masterClrMapping/>
  </p:clrMapOvr>
  <p:transition spd="slow">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4"/>
          <p:cNvSpPr txBox="1">
            <a:spLocks noGrp="1"/>
          </p:cNvSpPr>
          <p:nvPr>
            <p:ph type="title"/>
          </p:nvPr>
        </p:nvSpPr>
        <p:spPr>
          <a:xfrm>
            <a:off x="217516" y="574531"/>
            <a:ext cx="1700700" cy="220019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dirty="0">
                <a:latin typeface="Times New Roman" panose="02020603050405020304" pitchFamily="18" charset="0"/>
                <a:cs typeface="Times New Roman" panose="02020603050405020304" pitchFamily="18" charset="0"/>
              </a:rPr>
              <a:t>4</a:t>
            </a:r>
            <a:r>
              <a:rPr lang="en" sz="3000" smtClean="0">
                <a:latin typeface="Times New Roman" panose="02020603050405020304" pitchFamily="18" charset="0"/>
                <a:cs typeface="Times New Roman" panose="02020603050405020304" pitchFamily="18" charset="0"/>
              </a:rPr>
              <a:t>. Thực nghiệm</a:t>
            </a:r>
            <a:endParaRPr sz="3000" dirty="0">
              <a:latin typeface="Times New Roman" panose="02020603050405020304" pitchFamily="18" charset="0"/>
              <a:cs typeface="Times New Roman" panose="02020603050405020304" pitchFamily="18" charset="0"/>
            </a:endParaRPr>
          </a:p>
        </p:txBody>
      </p:sp>
      <p:sp>
        <p:nvSpPr>
          <p:cNvPr id="73" name="Google Shape;73;p14"/>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21</a:t>
            </a:fld>
            <a:endParaRPr/>
          </a:p>
        </p:txBody>
      </p:sp>
      <p:sp>
        <p:nvSpPr>
          <p:cNvPr id="2" name="TextBox 1"/>
          <p:cNvSpPr txBox="1"/>
          <p:nvPr/>
        </p:nvSpPr>
        <p:spPr>
          <a:xfrm>
            <a:off x="3002973" y="296346"/>
            <a:ext cx="3377045" cy="369332"/>
          </a:xfrm>
          <a:prstGeom prst="rect">
            <a:avLst/>
          </a:prstGeom>
          <a:noFill/>
        </p:spPr>
        <p:txBody>
          <a:bodyPr wrap="square" rtlCol="0">
            <a:spAutoFit/>
          </a:bodyPr>
          <a:lstStyle/>
          <a:p>
            <a:r>
              <a:rPr lang="en-US" smtClean="0"/>
              <a:t>Xây dựng website</a:t>
            </a:r>
            <a:endParaRPr lang="en-US"/>
          </a:p>
        </p:txBody>
      </p:sp>
      <p:pic>
        <p:nvPicPr>
          <p:cNvPr id="3" name="Picture 2"/>
          <p:cNvPicPr>
            <a:picLocks noChangeAspect="1"/>
          </p:cNvPicPr>
          <p:nvPr/>
        </p:nvPicPr>
        <p:blipFill>
          <a:blip r:embed="rId3"/>
          <a:stretch>
            <a:fillRect/>
          </a:stretch>
        </p:blipFill>
        <p:spPr>
          <a:xfrm>
            <a:off x="2773629" y="789709"/>
            <a:ext cx="6057505" cy="3752324"/>
          </a:xfrm>
          <a:prstGeom prst="rect">
            <a:avLst/>
          </a:prstGeom>
        </p:spPr>
      </p:pic>
    </p:spTree>
    <p:extLst>
      <p:ext uri="{BB962C8B-B14F-4D97-AF65-F5344CB8AC3E}">
        <p14:creationId xmlns:p14="http://schemas.microsoft.com/office/powerpoint/2010/main" val="3307101164"/>
      </p:ext>
    </p:extLst>
  </p:cSld>
  <p:clrMapOvr>
    <a:masterClrMapping/>
  </p:clrMapOvr>
  <p:transition spd="slow">
    <p:push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4"/>
          <p:cNvSpPr txBox="1">
            <a:spLocks noGrp="1"/>
          </p:cNvSpPr>
          <p:nvPr>
            <p:ph type="title"/>
          </p:nvPr>
        </p:nvSpPr>
        <p:spPr>
          <a:xfrm>
            <a:off x="217516" y="574531"/>
            <a:ext cx="1700700" cy="220019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smtClean="0">
                <a:latin typeface="Times New Roman" panose="02020603050405020304" pitchFamily="18" charset="0"/>
                <a:cs typeface="Times New Roman" panose="02020603050405020304" pitchFamily="18" charset="0"/>
              </a:rPr>
              <a:t>5. Kết luận</a:t>
            </a:r>
            <a:endParaRPr sz="3000" dirty="0">
              <a:latin typeface="Times New Roman" panose="02020603050405020304" pitchFamily="18" charset="0"/>
              <a:cs typeface="Times New Roman" panose="02020603050405020304" pitchFamily="18" charset="0"/>
            </a:endParaRPr>
          </a:p>
        </p:txBody>
      </p:sp>
      <p:sp>
        <p:nvSpPr>
          <p:cNvPr id="73" name="Google Shape;73;p14"/>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22</a:t>
            </a:fld>
            <a:endParaRPr/>
          </a:p>
        </p:txBody>
      </p:sp>
      <p:sp>
        <p:nvSpPr>
          <p:cNvPr id="2" name="TextBox 1"/>
          <p:cNvSpPr txBox="1"/>
          <p:nvPr/>
        </p:nvSpPr>
        <p:spPr>
          <a:xfrm>
            <a:off x="2992582" y="467591"/>
            <a:ext cx="5564202" cy="3539430"/>
          </a:xfrm>
          <a:prstGeom prst="rect">
            <a:avLst/>
          </a:prstGeom>
          <a:noFill/>
        </p:spPr>
        <p:txBody>
          <a:bodyPr wrap="square" rtlCol="0">
            <a:spAutoFit/>
          </a:bodyPr>
          <a:lstStyle/>
          <a:p>
            <a:r>
              <a:rPr lang="vi-VN" sz="1400" smtClean="0"/>
              <a:t>Qua </a:t>
            </a:r>
            <a:r>
              <a:rPr lang="vi-VN" sz="1400"/>
              <a:t>một quá trình xây dựng phần back-end và front-end cho ứng dụng, cơ bản đã xây dựng được 1 sản phẩm demo về hệ tư vấn sử dụng phương pháp lọc cộng tác, biểu diễn một cách trực quan trên website. </a:t>
            </a:r>
            <a:endParaRPr lang="en-US" sz="1400" smtClean="0"/>
          </a:p>
          <a:p>
            <a:endParaRPr lang="en-US" sz="1400" smtClean="0"/>
          </a:p>
          <a:p>
            <a:r>
              <a:rPr lang="vi-VN" sz="1400"/>
              <a:t>Trong thời gian tới, nhóm dự định sẽ phát triển thêm các chức năng đăng kí, đăng nhập cho ứng viên và nhà tuyển dụng, thêm các chức năng cập nhật thông tin cho ứng viên, đăng tin tuyển dụng cho nhà tuyển dụng, triển khai và đưa ứng dụng lên server để mọi người có thể truy cập. Bên cạnh đó không chỉ dựa vào đề tài nhóm sẽ phát triển đề tài dựa trên bộ dữ liệu của Việt Nam nhằm tạo ra hệ tư vấn giúp người Việt giải quyết một phần nào đó để tìm công việc phù hợp với chuyên môn chuyên ngành cũng như kinh nghiệm của mình.</a:t>
            </a:r>
            <a:r>
              <a:rPr lang="en-US" sz="1400" smtClean="0"/>
              <a:t/>
            </a:r>
            <a:br>
              <a:rPr lang="en-US" sz="1400" smtClean="0"/>
            </a:br>
            <a:endParaRPr lang="en-US" sz="1400"/>
          </a:p>
        </p:txBody>
      </p:sp>
    </p:spTree>
    <p:extLst>
      <p:ext uri="{BB962C8B-B14F-4D97-AF65-F5344CB8AC3E}">
        <p14:creationId xmlns:p14="http://schemas.microsoft.com/office/powerpoint/2010/main" val="2584022405"/>
      </p:ext>
    </p:extLst>
  </p:cSld>
  <p:clrMapOvr>
    <a:masterClrMapping/>
  </p:clrMapOvr>
  <p:transition spd="slow">
    <p:push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62"/>
        <p:cNvGrpSpPr/>
        <p:nvPr/>
      </p:nvGrpSpPr>
      <p:grpSpPr>
        <a:xfrm>
          <a:off x="0" y="0"/>
          <a:ext cx="0" cy="0"/>
          <a:chOff x="0" y="0"/>
          <a:chExt cx="0" cy="0"/>
        </a:xfrm>
      </p:grpSpPr>
      <p:sp>
        <p:nvSpPr>
          <p:cNvPr id="63" name="Google Shape;63;p14"/>
          <p:cNvSpPr txBox="1">
            <a:spLocks noGrp="1"/>
          </p:cNvSpPr>
          <p:nvPr>
            <p:ph type="title"/>
          </p:nvPr>
        </p:nvSpPr>
        <p:spPr>
          <a:xfrm>
            <a:off x="217516" y="574531"/>
            <a:ext cx="1700700" cy="220019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smtClean="0">
                <a:latin typeface="Times New Roman" panose="02020603050405020304" pitchFamily="18" charset="0"/>
                <a:cs typeface="Times New Roman" panose="02020603050405020304" pitchFamily="18" charset="0"/>
              </a:rPr>
              <a:t>6. Demo</a:t>
            </a:r>
            <a:endParaRPr sz="3000" dirty="0">
              <a:latin typeface="Times New Roman" panose="02020603050405020304" pitchFamily="18" charset="0"/>
              <a:cs typeface="Times New Roman" panose="02020603050405020304" pitchFamily="18" charset="0"/>
            </a:endParaRPr>
          </a:p>
        </p:txBody>
      </p:sp>
      <p:sp>
        <p:nvSpPr>
          <p:cNvPr id="73" name="Google Shape;73;p14"/>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23</a:t>
            </a:fld>
            <a:endParaRPr/>
          </a:p>
        </p:txBody>
      </p:sp>
    </p:spTree>
    <p:extLst>
      <p:ext uri="{BB962C8B-B14F-4D97-AF65-F5344CB8AC3E}">
        <p14:creationId xmlns:p14="http://schemas.microsoft.com/office/powerpoint/2010/main" val="808773343"/>
      </p:ext>
    </p:extLst>
  </p:cSld>
  <p:clrMapOvr>
    <a:masterClrMapping/>
  </p:clrMapOvr>
  <p:transition spd="slow">
    <p:push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sz="8000" smtClean="0"/>
              <a:t>HẾT</a:t>
            </a:r>
            <a:endParaRPr lang="en-US" sz="8000"/>
          </a:p>
        </p:txBody>
      </p:sp>
      <p:sp>
        <p:nvSpPr>
          <p:cNvPr id="8" name="Text Placeholder 7"/>
          <p:cNvSpPr>
            <a:spLocks noGrp="1"/>
          </p:cNvSpPr>
          <p:nvPr>
            <p:ph type="body" sz="half" idx="2"/>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24</a:t>
            </a:fld>
            <a:endParaRPr lang="en"/>
          </a:p>
        </p:txBody>
      </p:sp>
      <p:pic>
        <p:nvPicPr>
          <p:cNvPr id="1026" name="Picture 2" descr="Top 30+ Hình ảnh nền đẹp về &quot;Thank You For Listening&quot;,&quot;Cảm ơn&quot; Không nên bỏ  qua 21 | Hình ảnh, Hình nền, Cười"/>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t="4879" b="4879"/>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64624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mtClean="0"/>
              <a:t>Nội dung trình bày</a:t>
            </a:r>
            <a:endParaRPr lang="en-US"/>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789585073"/>
              </p:ext>
            </p:extLst>
          </p:nvPr>
        </p:nvGraphicFramePr>
        <p:xfrm>
          <a:off x="2922732" y="135082"/>
          <a:ext cx="2957945" cy="34809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graphicFrame>
        <p:nvGraphicFramePr>
          <p:cNvPr id="8" name="Content Placeholder 6"/>
          <p:cNvGraphicFramePr>
            <a:graphicFrameLocks/>
          </p:cNvGraphicFramePr>
          <p:nvPr>
            <p:extLst>
              <p:ext uri="{D42A27DB-BD31-4B8C-83A1-F6EECF244321}">
                <p14:modId xmlns:p14="http://schemas.microsoft.com/office/powerpoint/2010/main" val="3292730222"/>
              </p:ext>
            </p:extLst>
          </p:nvPr>
        </p:nvGraphicFramePr>
        <p:xfrm>
          <a:off x="5909832" y="3210791"/>
          <a:ext cx="2797750" cy="169339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0392646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62"/>
        <p:cNvGrpSpPr/>
        <p:nvPr/>
      </p:nvGrpSpPr>
      <p:grpSpPr>
        <a:xfrm>
          <a:off x="0" y="0"/>
          <a:ext cx="0" cy="0"/>
          <a:chOff x="0" y="0"/>
          <a:chExt cx="0" cy="0"/>
        </a:xfrm>
      </p:grpSpPr>
      <p:sp>
        <p:nvSpPr>
          <p:cNvPr id="63" name="Google Shape;63;p14"/>
          <p:cNvSpPr txBox="1">
            <a:spLocks noGrp="1"/>
          </p:cNvSpPr>
          <p:nvPr>
            <p:ph type="title"/>
          </p:nvPr>
        </p:nvSpPr>
        <p:spPr>
          <a:xfrm>
            <a:off x="217516" y="574531"/>
            <a:ext cx="1700700" cy="220019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dirty="0" smtClean="0">
                <a:latin typeface="Times New Roman" panose="02020603050405020304" pitchFamily="18" charset="0"/>
                <a:cs typeface="Times New Roman" panose="02020603050405020304" pitchFamily="18" charset="0"/>
              </a:rPr>
              <a:t>1</a:t>
            </a:r>
            <a:r>
              <a:rPr lang="en" sz="3000" smtClean="0">
                <a:latin typeface="Times New Roman" panose="02020603050405020304" pitchFamily="18" charset="0"/>
                <a:cs typeface="Times New Roman" panose="02020603050405020304" pitchFamily="18" charset="0"/>
              </a:rPr>
              <a:t>. Giới thiệu</a:t>
            </a:r>
            <a:endParaRPr sz="3000" dirty="0">
              <a:latin typeface="Times New Roman" panose="02020603050405020304" pitchFamily="18" charset="0"/>
              <a:cs typeface="Times New Roman" panose="02020603050405020304" pitchFamily="18" charset="0"/>
            </a:endParaRPr>
          </a:p>
        </p:txBody>
      </p:sp>
      <p:sp>
        <p:nvSpPr>
          <p:cNvPr id="73" name="Google Shape;73;p14"/>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sp>
        <p:nvSpPr>
          <p:cNvPr id="4" name="TextBox 3"/>
          <p:cNvSpPr txBox="1"/>
          <p:nvPr/>
        </p:nvSpPr>
        <p:spPr>
          <a:xfrm>
            <a:off x="2824470" y="126125"/>
            <a:ext cx="5945457" cy="1668534"/>
          </a:xfrm>
          <a:prstGeom prst="rect">
            <a:avLst/>
          </a:prstGeom>
          <a:noFill/>
        </p:spPr>
        <p:txBody>
          <a:bodyPr wrap="square" rtlCol="0">
            <a:spAutoFit/>
          </a:bodyPr>
          <a:lstStyle/>
          <a:p>
            <a:pPr lvl="0" algn="just">
              <a:lnSpc>
                <a:spcPct val="150000"/>
              </a:lnSpc>
            </a:pPr>
            <a:r>
              <a:rPr lang="vi-VN" sz="1400"/>
              <a:t>Hệ thống gợi ý (Recommender System) là 1 nhánh con của hệ thống lọc thông tin (Infomation filtering system), nhằm tìm cách dự đoán việc đánh giá (rating) của người dùng (user) sẽ đưa ra cho 1 sản phẩm (item). Chúng chủ yếu được dùng trong các ứng dụng thương mại điện tử</a:t>
            </a:r>
            <a:r>
              <a:rPr lang="vi-VN" sz="1400" smtClean="0"/>
              <a:t>.</a:t>
            </a:r>
            <a:endParaRPr lang="en-US" sz="1400"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50089" y="1848861"/>
            <a:ext cx="5507182" cy="3097790"/>
          </a:xfrm>
          <a:prstGeom prst="rect">
            <a:avLst/>
          </a:prstGeom>
        </p:spPr>
      </p:pic>
    </p:spTree>
    <p:extLst>
      <p:ext uri="{BB962C8B-B14F-4D97-AF65-F5344CB8AC3E}">
        <p14:creationId xmlns:p14="http://schemas.microsoft.com/office/powerpoint/2010/main" val="340796189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xit" presetSubtype="0" fill="hold" grpId="0" nodeType="clickEffect">
                                  <p:stCondLst>
                                    <p:cond delay="0"/>
                                  </p:stCondLst>
                                  <p:childTnLst>
                                    <p:animEffect transition="out" filter="fade">
                                      <p:cBhvr>
                                        <p:cTn id="6" dur="1000"/>
                                        <p:tgtEl>
                                          <p:spTgt spid="4"/>
                                        </p:tgtEl>
                                      </p:cBhvr>
                                    </p:animEffect>
                                    <p:anim calcmode="lin" valueType="num">
                                      <p:cBhvr>
                                        <p:cTn id="7" dur="1000"/>
                                        <p:tgtEl>
                                          <p:spTgt spid="4"/>
                                        </p:tgtEl>
                                        <p:attrNameLst>
                                          <p:attrName>ppt_x</p:attrName>
                                        </p:attrNameLst>
                                      </p:cBhvr>
                                      <p:tavLst>
                                        <p:tav tm="0">
                                          <p:val>
                                            <p:strVal val="ppt_x"/>
                                          </p:val>
                                        </p:tav>
                                        <p:tav tm="100000">
                                          <p:val>
                                            <p:strVal val="ppt_x"/>
                                          </p:val>
                                        </p:tav>
                                      </p:tavLst>
                                    </p:anim>
                                    <p:anim calcmode="lin" valueType="num">
                                      <p:cBhvr>
                                        <p:cTn id="8" dur="1000"/>
                                        <p:tgtEl>
                                          <p:spTgt spid="4"/>
                                        </p:tgtEl>
                                        <p:attrNameLst>
                                          <p:attrName>ppt_y</p:attrName>
                                        </p:attrNameLst>
                                      </p:cBhvr>
                                      <p:tavLst>
                                        <p:tav tm="0">
                                          <p:val>
                                            <p:strVal val="ppt_y"/>
                                          </p:val>
                                        </p:tav>
                                        <p:tav tm="100000">
                                          <p:val>
                                            <p:strVal val="ppt_y+.1"/>
                                          </p:val>
                                        </p:tav>
                                      </p:tavLst>
                                    </p:anim>
                                    <p:set>
                                      <p:cBhvr>
                                        <p:cTn id="9" dur="1" fill="hold">
                                          <p:stCondLst>
                                            <p:cond delay="9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4"/>
          <p:cNvSpPr txBox="1">
            <a:spLocks noGrp="1"/>
          </p:cNvSpPr>
          <p:nvPr>
            <p:ph type="title"/>
          </p:nvPr>
        </p:nvSpPr>
        <p:spPr>
          <a:xfrm>
            <a:off x="217516" y="574531"/>
            <a:ext cx="1700700" cy="220019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dirty="0" smtClean="0">
                <a:latin typeface="Times New Roman" panose="02020603050405020304" pitchFamily="18" charset="0"/>
                <a:cs typeface="Times New Roman" panose="02020603050405020304" pitchFamily="18" charset="0"/>
              </a:rPr>
              <a:t>1</a:t>
            </a:r>
            <a:r>
              <a:rPr lang="en" sz="3000" smtClean="0">
                <a:latin typeface="Times New Roman" panose="02020603050405020304" pitchFamily="18" charset="0"/>
                <a:cs typeface="Times New Roman" panose="02020603050405020304" pitchFamily="18" charset="0"/>
              </a:rPr>
              <a:t>. Giới thiệu</a:t>
            </a:r>
            <a:endParaRPr sz="3000" dirty="0">
              <a:latin typeface="Times New Roman" panose="02020603050405020304" pitchFamily="18" charset="0"/>
              <a:cs typeface="Times New Roman" panose="02020603050405020304" pitchFamily="18" charset="0"/>
            </a:endParaRPr>
          </a:p>
        </p:txBody>
      </p:sp>
      <p:sp>
        <p:nvSpPr>
          <p:cNvPr id="73" name="Google Shape;73;p14"/>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sp>
        <p:nvSpPr>
          <p:cNvPr id="6" name="TextBox 5"/>
          <p:cNvSpPr txBox="1"/>
          <p:nvPr/>
        </p:nvSpPr>
        <p:spPr>
          <a:xfrm>
            <a:off x="2885677" y="198861"/>
            <a:ext cx="5945457" cy="1991699"/>
          </a:xfrm>
          <a:prstGeom prst="rect">
            <a:avLst/>
          </a:prstGeom>
          <a:noFill/>
        </p:spPr>
        <p:txBody>
          <a:bodyPr wrap="square" rtlCol="0">
            <a:spAutoFit/>
          </a:bodyPr>
          <a:lstStyle/>
          <a:p>
            <a:pPr algn="just">
              <a:lnSpc>
                <a:spcPct val="150000"/>
              </a:lnSpc>
            </a:pPr>
            <a:r>
              <a:rPr lang="vi-VN" sz="1400"/>
              <a:t>Phương pháp lọc cộng tác hay hệ thống lọc cộng tác là phương pháp phân tích dữ liệu người dùng để tìm ra mối tương quan giữa các đối tượng người dùng. Lọc cộng tác hoạt động bằng cách xây dựng một cơ sở dữ liệu, lưu trữ dưới dạng ma trận người dùng (users) - sản phẩm (items) và mỗi dòng của nó là một vectơ.</a:t>
            </a:r>
            <a:endParaRPr lang="en-US" sz="1400" dirty="0">
              <a:latin typeface="Times New Roman" panose="02020603050405020304" pitchFamily="18" charset="0"/>
              <a:cs typeface="Times New Roman" panose="02020603050405020304" pitchFamily="18" charset="0"/>
            </a:endParaRPr>
          </a:p>
        </p:txBody>
      </p:sp>
      <p:sp>
        <p:nvSpPr>
          <p:cNvPr id="7" name="TextBox 6"/>
          <p:cNvSpPr txBox="1"/>
          <p:nvPr/>
        </p:nvSpPr>
        <p:spPr>
          <a:xfrm>
            <a:off x="2885677" y="2434987"/>
            <a:ext cx="5562132" cy="2314864"/>
          </a:xfrm>
          <a:prstGeom prst="rect">
            <a:avLst/>
          </a:prstGeom>
          <a:noFill/>
        </p:spPr>
        <p:txBody>
          <a:bodyPr wrap="square" rtlCol="0">
            <a:spAutoFit/>
          </a:bodyPr>
          <a:lstStyle/>
          <a:p>
            <a:pPr algn="just">
              <a:lnSpc>
                <a:spcPct val="150000"/>
              </a:lnSpc>
            </a:pPr>
            <a:r>
              <a:rPr lang="vi-VN" sz="1400"/>
              <a:t>Đề tài</a:t>
            </a:r>
            <a:r>
              <a:rPr lang="vi-VN" sz="1400" i="1"/>
              <a:t> Xây dựng mô hình hệ tư vấn tìm việc online cho sinh viên trong trạng thái bình thường mới</a:t>
            </a:r>
            <a:r>
              <a:rPr lang="vi-VN" sz="1400"/>
              <a:t> , là đề tài hướng tới xây dựng hệ thống gợi ý các công việc phù hợp với người tìm việc thông qua phương pháp lọc cộng tác. Việc áp dụng phương pháp này vào việc tìm ra mối tương đồng của yêu cầu của nhà tuyển dụng và thông tin của người tìm việc để đưa ra gợi ý cho người dùng.</a:t>
            </a: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0784459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
        <p:nvSpPr>
          <p:cNvPr id="6" name="Rectangle 5"/>
          <p:cNvSpPr/>
          <p:nvPr/>
        </p:nvSpPr>
        <p:spPr>
          <a:xfrm>
            <a:off x="2717220" y="261757"/>
            <a:ext cx="4452507" cy="6051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 sz="3600" spc="-45">
                <a:solidFill>
                  <a:srgbClr val="FFFFFF"/>
                </a:solidFill>
                <a:latin typeface="+mj-lt"/>
                <a:ea typeface="+mj-ea"/>
                <a:cs typeface="Times New Roman" panose="02020603050405020304" pitchFamily="18" charset="0"/>
              </a:rPr>
              <a:t>2. Mô hình đề xuất</a:t>
            </a:r>
            <a:endParaRPr lang="en-US" sz="3600">
              <a:latin typeface="+mj-lt"/>
            </a:endParaRPr>
          </a:p>
        </p:txBody>
      </p:sp>
      <p:sp>
        <p:nvSpPr>
          <p:cNvPr id="18" name="Rounded Rectangle 17"/>
          <p:cNvSpPr/>
          <p:nvPr/>
        </p:nvSpPr>
        <p:spPr>
          <a:xfrm>
            <a:off x="135083" y="1142999"/>
            <a:ext cx="3865417" cy="389810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732950" y="1683931"/>
            <a:ext cx="2434676" cy="3532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Thu thập dữ liệu</a:t>
            </a:r>
            <a:endParaRPr lang="en-US"/>
          </a:p>
        </p:txBody>
      </p:sp>
      <p:sp>
        <p:nvSpPr>
          <p:cNvPr id="20" name="Rectangle 19"/>
          <p:cNvSpPr/>
          <p:nvPr/>
        </p:nvSpPr>
        <p:spPr>
          <a:xfrm>
            <a:off x="732950" y="2381339"/>
            <a:ext cx="2434678" cy="7407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Xử lí, trích xuất các trường  dữ liệu</a:t>
            </a:r>
            <a:endParaRPr lang="en-US"/>
          </a:p>
        </p:txBody>
      </p:sp>
      <p:sp>
        <p:nvSpPr>
          <p:cNvPr id="21" name="Rectangle 20"/>
          <p:cNvSpPr/>
          <p:nvPr/>
        </p:nvSpPr>
        <p:spPr>
          <a:xfrm>
            <a:off x="732946" y="3466244"/>
            <a:ext cx="2434679" cy="428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Xây dựng mô hình</a:t>
            </a:r>
            <a:endParaRPr lang="en-US"/>
          </a:p>
        </p:txBody>
      </p:sp>
      <p:sp>
        <p:nvSpPr>
          <p:cNvPr id="22" name="Rectangle 21"/>
          <p:cNvSpPr/>
          <p:nvPr/>
        </p:nvSpPr>
        <p:spPr>
          <a:xfrm>
            <a:off x="732946" y="4262047"/>
            <a:ext cx="2434679" cy="428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Mô hình hoàn chỉnh</a:t>
            </a:r>
            <a:endParaRPr lang="en-US"/>
          </a:p>
        </p:txBody>
      </p:sp>
      <p:sp>
        <p:nvSpPr>
          <p:cNvPr id="23" name="Rounded Rectangle 22"/>
          <p:cNvSpPr/>
          <p:nvPr/>
        </p:nvSpPr>
        <p:spPr>
          <a:xfrm>
            <a:off x="4598363" y="1116680"/>
            <a:ext cx="4053033" cy="394350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Arrow Connector 23"/>
          <p:cNvCxnSpPr>
            <a:stCxn id="19" idx="2"/>
            <a:endCxn id="20" idx="0"/>
          </p:cNvCxnSpPr>
          <p:nvPr/>
        </p:nvCxnSpPr>
        <p:spPr>
          <a:xfrm>
            <a:off x="1950288" y="2037221"/>
            <a:ext cx="1" cy="3441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5529320" y="1673708"/>
            <a:ext cx="2646111" cy="5106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Giới thiệu tổng quan nghiên cứu</a:t>
            </a:r>
            <a:endParaRPr lang="en-US"/>
          </a:p>
        </p:txBody>
      </p:sp>
      <p:sp>
        <p:nvSpPr>
          <p:cNvPr id="26" name="Rectangle 25"/>
          <p:cNvSpPr/>
          <p:nvPr/>
        </p:nvSpPr>
        <p:spPr>
          <a:xfrm>
            <a:off x="5529320" y="2523809"/>
            <a:ext cx="2646111" cy="5106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Tìm kiếm dữ liệu việc làm</a:t>
            </a:r>
            <a:endParaRPr lang="en-US"/>
          </a:p>
        </p:txBody>
      </p:sp>
      <p:sp>
        <p:nvSpPr>
          <p:cNvPr id="27" name="Rectangle 26"/>
          <p:cNvSpPr/>
          <p:nvPr/>
        </p:nvSpPr>
        <p:spPr>
          <a:xfrm>
            <a:off x="5529320" y="3413764"/>
            <a:ext cx="2646111" cy="5106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Hiển thị dữ liệu việc làm</a:t>
            </a:r>
            <a:endParaRPr lang="en-US"/>
          </a:p>
        </p:txBody>
      </p:sp>
      <p:sp>
        <p:nvSpPr>
          <p:cNvPr id="28" name="Rectangle 27"/>
          <p:cNvSpPr/>
          <p:nvPr/>
        </p:nvSpPr>
        <p:spPr>
          <a:xfrm>
            <a:off x="5529320" y="4303719"/>
            <a:ext cx="2646111" cy="5106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Hiển thị dữ liệu gợi ý</a:t>
            </a:r>
            <a:endParaRPr lang="en-US"/>
          </a:p>
        </p:txBody>
      </p:sp>
      <p:cxnSp>
        <p:nvCxnSpPr>
          <p:cNvPr id="34" name="Straight Arrow Connector 33"/>
          <p:cNvCxnSpPr>
            <a:stCxn id="20" idx="2"/>
            <a:endCxn id="21" idx="0"/>
          </p:cNvCxnSpPr>
          <p:nvPr/>
        </p:nvCxnSpPr>
        <p:spPr>
          <a:xfrm flipH="1">
            <a:off x="1950286" y="3122126"/>
            <a:ext cx="3" cy="3441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21" idx="2"/>
            <a:endCxn id="22" idx="0"/>
          </p:cNvCxnSpPr>
          <p:nvPr/>
        </p:nvCxnSpPr>
        <p:spPr>
          <a:xfrm>
            <a:off x="1950286" y="3894944"/>
            <a:ext cx="0" cy="3671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1409767" y="1147103"/>
            <a:ext cx="1316047" cy="298662"/>
          </a:xfrm>
          <a:prstGeom prst="rect">
            <a:avLst/>
          </a:prstGeom>
          <a:solidFill>
            <a:srgbClr val="FF000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mtClean="0"/>
              <a:t>Mô hình</a:t>
            </a:r>
            <a:endParaRPr lang="en-US"/>
          </a:p>
        </p:txBody>
      </p:sp>
      <p:sp>
        <p:nvSpPr>
          <p:cNvPr id="45" name="Rectangle 44"/>
          <p:cNvSpPr/>
          <p:nvPr/>
        </p:nvSpPr>
        <p:spPr>
          <a:xfrm>
            <a:off x="5947130" y="1125281"/>
            <a:ext cx="1659015" cy="298662"/>
          </a:xfrm>
          <a:prstGeom prst="rect">
            <a:avLst/>
          </a:prstGeom>
          <a:solidFill>
            <a:srgbClr val="FF000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mtClean="0"/>
              <a:t>Ứng dụng web</a:t>
            </a:r>
            <a:endParaRPr lang="en-US"/>
          </a:p>
        </p:txBody>
      </p:sp>
      <p:cxnSp>
        <p:nvCxnSpPr>
          <p:cNvPr id="47" name="Straight Arrow Connector 46"/>
          <p:cNvCxnSpPr>
            <a:stCxn id="25" idx="2"/>
            <a:endCxn id="26" idx="0"/>
          </p:cNvCxnSpPr>
          <p:nvPr/>
        </p:nvCxnSpPr>
        <p:spPr>
          <a:xfrm>
            <a:off x="6852376" y="2184380"/>
            <a:ext cx="0" cy="3394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26" idx="2"/>
            <a:endCxn id="27" idx="0"/>
          </p:cNvCxnSpPr>
          <p:nvPr/>
        </p:nvCxnSpPr>
        <p:spPr>
          <a:xfrm>
            <a:off x="6852376" y="3034481"/>
            <a:ext cx="0" cy="379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27" idx="2"/>
            <a:endCxn id="28" idx="0"/>
          </p:cNvCxnSpPr>
          <p:nvPr/>
        </p:nvCxnSpPr>
        <p:spPr>
          <a:xfrm>
            <a:off x="6852376" y="3924436"/>
            <a:ext cx="0" cy="379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Elbow Connector 54"/>
          <p:cNvCxnSpPr>
            <a:stCxn id="22" idx="3"/>
          </p:cNvCxnSpPr>
          <p:nvPr/>
        </p:nvCxnSpPr>
        <p:spPr>
          <a:xfrm flipV="1">
            <a:off x="3167625" y="4102760"/>
            <a:ext cx="3684750" cy="37363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62277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62"/>
        <p:cNvGrpSpPr/>
        <p:nvPr/>
      </p:nvGrpSpPr>
      <p:grpSpPr>
        <a:xfrm>
          <a:off x="0" y="0"/>
          <a:ext cx="0" cy="0"/>
          <a:chOff x="0" y="0"/>
          <a:chExt cx="0" cy="0"/>
        </a:xfrm>
      </p:grpSpPr>
      <p:sp>
        <p:nvSpPr>
          <p:cNvPr id="63" name="Google Shape;63;p14"/>
          <p:cNvSpPr txBox="1">
            <a:spLocks noGrp="1"/>
          </p:cNvSpPr>
          <p:nvPr>
            <p:ph type="title"/>
          </p:nvPr>
        </p:nvSpPr>
        <p:spPr>
          <a:xfrm>
            <a:off x="217516" y="574531"/>
            <a:ext cx="1700700" cy="2200199"/>
          </a:xfrm>
          <a:prstGeom prst="rect">
            <a:avLst/>
          </a:prstGeom>
        </p:spPr>
        <p:txBody>
          <a:bodyPr spcFirstLastPara="1" wrap="square" lIns="91425" tIns="91425" rIns="91425" bIns="91425" anchor="t" anchorCtr="0">
            <a:noAutofit/>
          </a:bodyPr>
          <a:lstStyle/>
          <a:p>
            <a:pPr algn="ctr"/>
            <a:r>
              <a:rPr lang="en" sz="3200">
                <a:cs typeface="Times New Roman" panose="02020603050405020304" pitchFamily="18" charset="0"/>
              </a:rPr>
              <a:t>2. Mô hình đề xuất</a:t>
            </a:r>
            <a:endParaRPr lang="en-US" sz="3200"/>
          </a:p>
        </p:txBody>
      </p:sp>
      <p:sp>
        <p:nvSpPr>
          <p:cNvPr id="73" name="Google Shape;73;p14"/>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sp>
        <p:nvSpPr>
          <p:cNvPr id="4" name="TextBox 3"/>
          <p:cNvSpPr txBox="1"/>
          <p:nvPr/>
        </p:nvSpPr>
        <p:spPr>
          <a:xfrm>
            <a:off x="2969943" y="353985"/>
            <a:ext cx="5732314" cy="1991699"/>
          </a:xfrm>
          <a:prstGeom prst="rect">
            <a:avLst/>
          </a:prstGeom>
          <a:noFill/>
        </p:spPr>
        <p:txBody>
          <a:bodyPr wrap="square" rtlCol="0">
            <a:spAutoFit/>
          </a:bodyPr>
          <a:lstStyle/>
          <a:p>
            <a:pPr algn="just">
              <a:lnSpc>
                <a:spcPct val="150000"/>
              </a:lnSpc>
            </a:pPr>
            <a:r>
              <a:rPr lang="vi-VN" sz="1400"/>
              <a:t>Lọc cộng tác (Collaborative Filtering) là một phương pháp gợi ý sản phẩm với ý tưởng chính dựa trên các hành vi của các users khác (collaborative) cùng trên một item để suy ra mức độ quan tâm (filtering) của một user lên sản phẩm. Việc suy ra này được thực hiện dựa trên similarity_maxtrix đo độ giống nhau giữa các users. </a:t>
            </a:r>
            <a:endParaRPr lang="en-US" sz="14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2824470" y="2385310"/>
            <a:ext cx="5732314" cy="1022203"/>
          </a:xfrm>
          <a:prstGeom prst="rect">
            <a:avLst/>
          </a:prstGeom>
          <a:noFill/>
        </p:spPr>
        <p:txBody>
          <a:bodyPr wrap="square" rtlCol="0">
            <a:spAutoFit/>
          </a:bodyPr>
          <a:lstStyle/>
          <a:p>
            <a:pPr algn="just">
              <a:lnSpc>
                <a:spcPct val="150000"/>
              </a:lnSpc>
            </a:pPr>
            <a:r>
              <a:rPr lang="vi-VN" sz="1400"/>
              <a:t>Công thức phổ biến và được sử dụng nhiều nhất trong việc xác định similarity giữa 2 vector u1, u2 là công thức Cosin. Nó được tính như sau:</a:t>
            </a:r>
            <a:endParaRPr lang="en-US" sz="140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2969943" y="353985"/>
            <a:ext cx="5732314" cy="2031325"/>
          </a:xfrm>
          <a:prstGeom prst="rect">
            <a:avLst/>
          </a:prstGeom>
          <a:noFill/>
        </p:spPr>
        <p:txBody>
          <a:bodyPr wrap="square" rtlCol="0">
            <a:spAutoFit/>
          </a:bodyPr>
          <a:lstStyle/>
          <a:p>
            <a:pPr algn="just">
              <a:lnSpc>
                <a:spcPct val="150000"/>
              </a:lnSpc>
            </a:pPr>
            <a:r>
              <a:rPr lang="vi-VN" sz="1400"/>
              <a:t>Thực chất, vấn đề của hệ gợi ý là xác định ánh xạ (u, i) -&gt; R, trong đó u là biểu diễn cho 1 người dùng, i biểu diễn cho 1 sản phẩm và R là đánh giá của u lên i. Sau đó, các </a:t>
            </a:r>
            <a:r>
              <a:rPr lang="en-US" sz="1400" smtClean="0"/>
              <a:t> </a:t>
            </a:r>
            <a:r>
              <a:rPr lang="vi-VN" sz="1400"/>
              <a:t>đánh giá của người dùng u lên tất cả các sản phẩm i tương ứng sẽ được sắp xếp, và lấy N sản phẩm có đánh giá cao nhất để đưa ra gợi ý cho người dùng u.</a:t>
            </a:r>
            <a:endParaRPr lang="en-US" sz="1400"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a:stretch>
            <a:fillRect/>
          </a:stretch>
        </p:blipFill>
        <p:spPr>
          <a:xfrm>
            <a:off x="3604652" y="3432588"/>
            <a:ext cx="4171950" cy="695325"/>
          </a:xfrm>
          <a:prstGeom prst="rect">
            <a:avLst/>
          </a:prstGeom>
        </p:spPr>
      </p:pic>
    </p:spTree>
    <p:extLst>
      <p:ext uri="{BB962C8B-B14F-4D97-AF65-F5344CB8AC3E}">
        <p14:creationId xmlns:p14="http://schemas.microsoft.com/office/powerpoint/2010/main" val="237359651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4"/>
                                        </p:tgtEl>
                                        <p:attrNameLst>
                                          <p:attrName>ppt_x</p:attrName>
                                        </p:attrNameLst>
                                      </p:cBhvr>
                                      <p:tavLst>
                                        <p:tav tm="0">
                                          <p:val>
                                            <p:strVal val="ppt_x"/>
                                          </p:val>
                                        </p:tav>
                                        <p:tav tm="100000">
                                          <p:val>
                                            <p:strVal val="ppt_x"/>
                                          </p:val>
                                        </p:tav>
                                      </p:tavLst>
                                    </p:anim>
                                    <p:anim calcmode="lin" valueType="num">
                                      <p:cBhvr additive="base">
                                        <p:cTn id="7" dur="500"/>
                                        <p:tgtEl>
                                          <p:spTgt spid="4"/>
                                        </p:tgtEl>
                                        <p:attrNameLst>
                                          <p:attrName>ppt_y</p:attrName>
                                        </p:attrNameLst>
                                      </p:cBhvr>
                                      <p:tavLst>
                                        <p:tav tm="0">
                                          <p:val>
                                            <p:strVal val="ppt_y"/>
                                          </p:val>
                                        </p:tav>
                                        <p:tav tm="100000">
                                          <p:val>
                                            <p:strVal val="1+ppt_h/2"/>
                                          </p:val>
                                        </p:tav>
                                      </p:tavLst>
                                    </p:anim>
                                    <p:set>
                                      <p:cBhvr>
                                        <p:cTn id="8" dur="1" fill="hold">
                                          <p:stCondLst>
                                            <p:cond delay="499"/>
                                          </p:stCondLst>
                                        </p:cTn>
                                        <p:tgtEl>
                                          <p:spTgt spid="4"/>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down)">
                                      <p:cBhvr>
                                        <p:cTn id="19" dur="500"/>
                                        <p:tgtEl>
                                          <p:spTgt spid="5"/>
                                        </p:tgtEl>
                                      </p:cBhvr>
                                    </p:animEffect>
                                  </p:childTnLst>
                                </p:cTn>
                              </p:par>
                              <p:par>
                                <p:cTn id="20" presetID="22" presetClass="entr" presetSubtype="4" fill="hold" nodeType="with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down)">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4"/>
          <p:cNvSpPr txBox="1">
            <a:spLocks noGrp="1"/>
          </p:cNvSpPr>
          <p:nvPr>
            <p:ph type="title"/>
          </p:nvPr>
        </p:nvSpPr>
        <p:spPr>
          <a:xfrm>
            <a:off x="217516" y="574531"/>
            <a:ext cx="1700700" cy="2200199"/>
          </a:xfrm>
          <a:prstGeom prst="rect">
            <a:avLst/>
          </a:prstGeom>
        </p:spPr>
        <p:txBody>
          <a:bodyPr spcFirstLastPara="1" wrap="square" lIns="91425" tIns="91425" rIns="91425" bIns="91425" anchor="t" anchorCtr="0">
            <a:noAutofit/>
          </a:bodyPr>
          <a:lstStyle/>
          <a:p>
            <a:pPr algn="ctr"/>
            <a:r>
              <a:rPr lang="en" sz="3200">
                <a:cs typeface="Times New Roman" panose="02020603050405020304" pitchFamily="18" charset="0"/>
              </a:rPr>
              <a:t>2. Mô hình đề xuất</a:t>
            </a:r>
            <a:endParaRPr lang="en-US" sz="3200"/>
          </a:p>
        </p:txBody>
      </p:sp>
      <p:sp>
        <p:nvSpPr>
          <p:cNvPr id="73" name="Google Shape;73;p14"/>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sp>
        <p:nvSpPr>
          <p:cNvPr id="6" name="TextBox 5"/>
          <p:cNvSpPr txBox="1"/>
          <p:nvPr/>
        </p:nvSpPr>
        <p:spPr>
          <a:xfrm>
            <a:off x="2824470" y="574531"/>
            <a:ext cx="5732314" cy="1022203"/>
          </a:xfrm>
          <a:prstGeom prst="rect">
            <a:avLst/>
          </a:prstGeom>
          <a:noFill/>
        </p:spPr>
        <p:txBody>
          <a:bodyPr wrap="square" rtlCol="0">
            <a:spAutoFit/>
          </a:bodyPr>
          <a:lstStyle/>
          <a:p>
            <a:pPr algn="just">
              <a:lnSpc>
                <a:spcPct val="150000"/>
              </a:lnSpc>
            </a:pPr>
            <a:r>
              <a:rPr lang="vi-VN" sz="1400"/>
              <a:t>Sau khi xây dựng xong similarity_maxtrix, dựa vào nó để đưa ra các công việc có mức độ phù hợp với nhau để đưa ra gợi ý cho hệ thống. </a:t>
            </a: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9097916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sp>
        <p:nvSpPr>
          <p:cNvPr id="6" name="Rectangle 5"/>
          <p:cNvSpPr/>
          <p:nvPr/>
        </p:nvSpPr>
        <p:spPr>
          <a:xfrm>
            <a:off x="2725814" y="127892"/>
            <a:ext cx="4265471" cy="4313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 sz="3600" smtClean="0">
                <a:cs typeface="Times New Roman" panose="02020603050405020304" pitchFamily="18" charset="0"/>
              </a:rPr>
              <a:t>Mô hình đề xuất</a:t>
            </a:r>
            <a:endParaRPr lang="en-US" sz="3600">
              <a:latin typeface="+mj-lt"/>
            </a:endParaRPr>
          </a:p>
        </p:txBody>
      </p:sp>
      <p:sp>
        <p:nvSpPr>
          <p:cNvPr id="29" name="Rectangle 28"/>
          <p:cNvSpPr/>
          <p:nvPr/>
        </p:nvSpPr>
        <p:spPr>
          <a:xfrm>
            <a:off x="244575" y="993890"/>
            <a:ext cx="3298723" cy="7555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Xác định các website chứa thông tin tuyển dụng và ứng viên </a:t>
            </a:r>
          </a:p>
        </p:txBody>
      </p:sp>
      <p:sp>
        <p:nvSpPr>
          <p:cNvPr id="30" name="Rectangle 29"/>
          <p:cNvSpPr/>
          <p:nvPr/>
        </p:nvSpPr>
        <p:spPr>
          <a:xfrm>
            <a:off x="244574" y="2534991"/>
            <a:ext cx="3298723" cy="7555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Dữ liệu trang web với cấu trúc HTML</a:t>
            </a:r>
          </a:p>
        </p:txBody>
      </p:sp>
      <p:sp>
        <p:nvSpPr>
          <p:cNvPr id="31" name="TextBox 30"/>
          <p:cNvSpPr txBox="1"/>
          <p:nvPr/>
        </p:nvSpPr>
        <p:spPr>
          <a:xfrm>
            <a:off x="2306781" y="1743981"/>
            <a:ext cx="1496291" cy="738664"/>
          </a:xfrm>
          <a:prstGeom prst="rect">
            <a:avLst/>
          </a:prstGeom>
          <a:noFill/>
        </p:spPr>
        <p:txBody>
          <a:bodyPr wrap="square" rtlCol="0">
            <a:spAutoFit/>
          </a:bodyPr>
          <a:lstStyle/>
          <a:p>
            <a:r>
              <a:rPr lang="en-US" sz="1400"/>
              <a:t>Sử dụng python gửi </a:t>
            </a:r>
            <a:r>
              <a:rPr lang="en-US" sz="1400">
                <a:latin typeface="Verdana" panose="020B0604030504040204" pitchFamily="34" charset="0"/>
                <a:ea typeface="Verdana" panose="020B0604030504040204" pitchFamily="34" charset="0"/>
              </a:rPr>
              <a:t>request</a:t>
            </a:r>
            <a:r>
              <a:rPr lang="en-US" sz="1400"/>
              <a:t>, get dữ liệu website</a:t>
            </a:r>
          </a:p>
        </p:txBody>
      </p:sp>
      <p:sp>
        <p:nvSpPr>
          <p:cNvPr id="32" name="Rectangle 31"/>
          <p:cNvSpPr/>
          <p:nvPr/>
        </p:nvSpPr>
        <p:spPr>
          <a:xfrm>
            <a:off x="244573" y="4197945"/>
            <a:ext cx="3298723" cy="7555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Các khối HTML chứa dữ liệu quan trọng </a:t>
            </a:r>
            <a:endParaRPr lang="en-US"/>
          </a:p>
        </p:txBody>
      </p:sp>
      <p:sp>
        <p:nvSpPr>
          <p:cNvPr id="33" name="TextBox 32"/>
          <p:cNvSpPr txBox="1"/>
          <p:nvPr/>
        </p:nvSpPr>
        <p:spPr>
          <a:xfrm>
            <a:off x="0" y="3320587"/>
            <a:ext cx="2130136" cy="646331"/>
          </a:xfrm>
          <a:prstGeom prst="rect">
            <a:avLst/>
          </a:prstGeom>
          <a:noFill/>
        </p:spPr>
        <p:txBody>
          <a:bodyPr wrap="square" rtlCol="0">
            <a:spAutoFit/>
          </a:bodyPr>
          <a:lstStyle/>
          <a:p>
            <a:r>
              <a:rPr lang="vi-VN" sz="1200"/>
              <a:t>Kiểm tra, phân tích cấu trúc HTML, loại bỏ các khối dữ liệu dư thừa </a:t>
            </a:r>
            <a:endParaRPr lang="en-US" sz="1200"/>
          </a:p>
        </p:txBody>
      </p:sp>
      <p:sp>
        <p:nvSpPr>
          <p:cNvPr id="35" name="Rectangle 34"/>
          <p:cNvSpPr/>
          <p:nvPr/>
        </p:nvSpPr>
        <p:spPr>
          <a:xfrm>
            <a:off x="5585597" y="4219252"/>
            <a:ext cx="3298723" cy="7555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Các biến python chứa thông tin tuyển dụng và thông tin ứng viên</a:t>
            </a:r>
          </a:p>
        </p:txBody>
      </p:sp>
      <p:sp>
        <p:nvSpPr>
          <p:cNvPr id="36" name="TextBox 35"/>
          <p:cNvSpPr txBox="1"/>
          <p:nvPr/>
        </p:nvSpPr>
        <p:spPr>
          <a:xfrm>
            <a:off x="3679800" y="3233228"/>
            <a:ext cx="1769295" cy="1169551"/>
          </a:xfrm>
          <a:prstGeom prst="rect">
            <a:avLst/>
          </a:prstGeom>
          <a:noFill/>
        </p:spPr>
        <p:txBody>
          <a:bodyPr wrap="square" rtlCol="0">
            <a:spAutoFit/>
          </a:bodyPr>
          <a:lstStyle/>
          <a:p>
            <a:r>
              <a:rPr lang="vi-VN" sz="1400"/>
              <a:t>Sử dụng các thư viện python trích xuất, loại bỏ các thẻ html, thu </a:t>
            </a:r>
            <a:r>
              <a:rPr lang="vi-VN" sz="1400" smtClean="0"/>
              <a:t>thập</a:t>
            </a:r>
            <a:r>
              <a:rPr lang="en-US" sz="1400" smtClean="0"/>
              <a:t> </a:t>
            </a:r>
            <a:r>
              <a:rPr lang="vi-VN" sz="1400" smtClean="0"/>
              <a:t>dữ liệu</a:t>
            </a:r>
            <a:endParaRPr lang="en-US" sz="1400"/>
          </a:p>
        </p:txBody>
      </p:sp>
      <p:sp>
        <p:nvSpPr>
          <p:cNvPr id="38" name="Rectangle 37"/>
          <p:cNvSpPr/>
          <p:nvPr/>
        </p:nvSpPr>
        <p:spPr>
          <a:xfrm>
            <a:off x="5585596" y="2409281"/>
            <a:ext cx="3298723" cy="7555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Bộ dữ liệu hoàn chỉnh</a:t>
            </a:r>
          </a:p>
        </p:txBody>
      </p:sp>
      <p:sp>
        <p:nvSpPr>
          <p:cNvPr id="39" name="TextBox 38"/>
          <p:cNvSpPr txBox="1"/>
          <p:nvPr/>
        </p:nvSpPr>
        <p:spPr>
          <a:xfrm>
            <a:off x="7407035" y="3167447"/>
            <a:ext cx="1716762" cy="954107"/>
          </a:xfrm>
          <a:prstGeom prst="rect">
            <a:avLst/>
          </a:prstGeom>
          <a:noFill/>
        </p:spPr>
        <p:txBody>
          <a:bodyPr wrap="square" rtlCol="0">
            <a:spAutoFit/>
          </a:bodyPr>
          <a:lstStyle/>
          <a:p>
            <a:r>
              <a:rPr lang="vi-VN" sz="1400"/>
              <a:t>Sử dụng python lưu trữ dữ liệu vào sqlite3, file csv</a:t>
            </a:r>
            <a:endParaRPr lang="en-US" sz="1400"/>
          </a:p>
        </p:txBody>
      </p:sp>
      <p:cxnSp>
        <p:nvCxnSpPr>
          <p:cNvPr id="3" name="Straight Arrow Connector 2"/>
          <p:cNvCxnSpPr>
            <a:stCxn id="29" idx="2"/>
            <a:endCxn id="30" idx="0"/>
          </p:cNvCxnSpPr>
          <p:nvPr/>
        </p:nvCxnSpPr>
        <p:spPr>
          <a:xfrm flipH="1">
            <a:off x="1893936" y="1749395"/>
            <a:ext cx="1" cy="7855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stCxn id="30" idx="2"/>
            <a:endCxn id="32" idx="0"/>
          </p:cNvCxnSpPr>
          <p:nvPr/>
        </p:nvCxnSpPr>
        <p:spPr>
          <a:xfrm flipH="1">
            <a:off x="1893935" y="3290496"/>
            <a:ext cx="1" cy="9074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endCxn id="35" idx="1"/>
          </p:cNvCxnSpPr>
          <p:nvPr/>
        </p:nvCxnSpPr>
        <p:spPr>
          <a:xfrm>
            <a:off x="3543296" y="4575697"/>
            <a:ext cx="2042301" cy="213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35" idx="0"/>
            <a:endCxn id="38" idx="2"/>
          </p:cNvCxnSpPr>
          <p:nvPr/>
        </p:nvCxnSpPr>
        <p:spPr>
          <a:xfrm flipH="1" flipV="1">
            <a:off x="7234958" y="3164786"/>
            <a:ext cx="1" cy="10544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Oval 39"/>
          <p:cNvSpPr/>
          <p:nvPr/>
        </p:nvSpPr>
        <p:spPr>
          <a:xfrm>
            <a:off x="4322619" y="827336"/>
            <a:ext cx="4686300" cy="13461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400"/>
              <a:t>Từ bộ dữ liệu chứa thông tin tuyển dụng và thông tin ứng viên, tiến hành đánh giá, chọn lọc các trường dữ liệu phục vụ cho việc xây dựng mô hình lọc cộng tác. </a:t>
            </a:r>
            <a:endParaRPr lang="en-US" sz="1400"/>
          </a:p>
        </p:txBody>
      </p:sp>
      <p:cxnSp>
        <p:nvCxnSpPr>
          <p:cNvPr id="50" name="Straight Arrow Connector 49"/>
          <p:cNvCxnSpPr>
            <a:stCxn id="38" idx="0"/>
            <a:endCxn id="40" idx="4"/>
          </p:cNvCxnSpPr>
          <p:nvPr/>
        </p:nvCxnSpPr>
        <p:spPr>
          <a:xfrm flipH="1" flipV="1">
            <a:off x="6665769" y="2173513"/>
            <a:ext cx="569189" cy="2357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2249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ppt_x"/>
                                          </p:val>
                                        </p:tav>
                                        <p:tav tm="100000">
                                          <p:val>
                                            <p:strVal val="#ppt_x"/>
                                          </p:val>
                                        </p:tav>
                                      </p:tavLst>
                                    </p:anim>
                                    <p:anim calcmode="lin" valueType="num">
                                      <p:cBhvr additive="base">
                                        <p:cTn id="8"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barn(inVertical)">
                                      <p:cBhvr>
                                        <p:cTn id="13" dur="500"/>
                                        <p:tgtEl>
                                          <p:spTgt spid="3"/>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31"/>
                                        </p:tgtEl>
                                        <p:attrNameLst>
                                          <p:attrName>style.visibility</p:attrName>
                                        </p:attrNameLst>
                                      </p:cBhvr>
                                      <p:to>
                                        <p:strVal val="visible"/>
                                      </p:to>
                                    </p:set>
                                    <p:animEffect transition="in" filter="barn(inVertical)">
                                      <p:cBhvr>
                                        <p:cTn id="16" dur="500"/>
                                        <p:tgtEl>
                                          <p:spTgt spid="31"/>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33"/>
                                        </p:tgtEl>
                                        <p:attrNameLst>
                                          <p:attrName>style.visibility</p:attrName>
                                        </p:attrNameLst>
                                      </p:cBhvr>
                                      <p:to>
                                        <p:strVal val="visible"/>
                                      </p:to>
                                    </p:set>
                                    <p:animEffect transition="in" filter="wipe(down)">
                                      <p:cBhvr>
                                        <p:cTn id="25" dur="500"/>
                                        <p:tgtEl>
                                          <p:spTgt spid="33"/>
                                        </p:tgtEl>
                                      </p:cBhvr>
                                    </p:animEffect>
                                  </p:childTnLst>
                                </p:cTn>
                              </p:par>
                              <p:par>
                                <p:cTn id="26" presetID="22" presetClass="entr" presetSubtype="4" fill="hold" nodeType="with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wipe(down)">
                                      <p:cBhvr>
                                        <p:cTn id="28" dur="500"/>
                                        <p:tgtEl>
                                          <p:spTgt spid="7"/>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grpId="0" nodeType="clickEffect">
                                  <p:stCondLst>
                                    <p:cond delay="0"/>
                                  </p:stCondLst>
                                  <p:childTnLst>
                                    <p:set>
                                      <p:cBhvr>
                                        <p:cTn id="32" dur="1" fill="hold">
                                          <p:stCondLst>
                                            <p:cond delay="0"/>
                                          </p:stCondLst>
                                        </p:cTn>
                                        <p:tgtEl>
                                          <p:spTgt spid="32"/>
                                        </p:tgtEl>
                                        <p:attrNameLst>
                                          <p:attrName>style.visibility</p:attrName>
                                        </p:attrNameLst>
                                      </p:cBhvr>
                                      <p:to>
                                        <p:strVal val="visible"/>
                                      </p:to>
                                    </p:set>
                                    <p:animEffect transition="in" filter="barn(inVertical)">
                                      <p:cBhvr>
                                        <p:cTn id="33" dur="500"/>
                                        <p:tgtEl>
                                          <p:spTgt spid="32"/>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36"/>
                                        </p:tgtEl>
                                        <p:attrNameLst>
                                          <p:attrName>style.visibility</p:attrName>
                                        </p:attrNameLst>
                                      </p:cBhvr>
                                      <p:to>
                                        <p:strVal val="visible"/>
                                      </p:to>
                                    </p:set>
                                    <p:animEffect transition="in" filter="wipe(down)">
                                      <p:cBhvr>
                                        <p:cTn id="38" dur="500"/>
                                        <p:tgtEl>
                                          <p:spTgt spid="36"/>
                                        </p:tgtEl>
                                      </p:cBhvr>
                                    </p:animEffect>
                                  </p:childTnLst>
                                </p:cTn>
                              </p:par>
                              <p:par>
                                <p:cTn id="39" presetID="22" presetClass="entr" presetSubtype="4" fill="hold" nodeType="with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wipe(down)">
                                      <p:cBhvr>
                                        <p:cTn id="41" dur="500"/>
                                        <p:tgtEl>
                                          <p:spTgt spid="10"/>
                                        </p:tgtEl>
                                      </p:cBhvr>
                                    </p:animEffect>
                                  </p:childTnLst>
                                </p:cTn>
                              </p:par>
                            </p:childTnLst>
                          </p:cTn>
                        </p:par>
                      </p:childTnLst>
                    </p:cTn>
                  </p:par>
                  <p:par>
                    <p:cTn id="42" fill="hold">
                      <p:stCondLst>
                        <p:cond delay="indefinite"/>
                      </p:stCondLst>
                      <p:childTnLst>
                        <p:par>
                          <p:cTn id="43" fill="hold">
                            <p:stCondLst>
                              <p:cond delay="0"/>
                            </p:stCondLst>
                            <p:childTnLst>
                              <p:par>
                                <p:cTn id="44" presetID="16" presetClass="entr" presetSubtype="21" fill="hold" grpId="0" nodeType="clickEffect">
                                  <p:stCondLst>
                                    <p:cond delay="0"/>
                                  </p:stCondLst>
                                  <p:childTnLst>
                                    <p:set>
                                      <p:cBhvr>
                                        <p:cTn id="45" dur="1" fill="hold">
                                          <p:stCondLst>
                                            <p:cond delay="0"/>
                                          </p:stCondLst>
                                        </p:cTn>
                                        <p:tgtEl>
                                          <p:spTgt spid="35"/>
                                        </p:tgtEl>
                                        <p:attrNameLst>
                                          <p:attrName>style.visibility</p:attrName>
                                        </p:attrNameLst>
                                      </p:cBhvr>
                                      <p:to>
                                        <p:strVal val="visible"/>
                                      </p:to>
                                    </p:set>
                                    <p:animEffect transition="in" filter="barn(inVertical)">
                                      <p:cBhvr>
                                        <p:cTn id="46" dur="500"/>
                                        <p:tgtEl>
                                          <p:spTgt spid="35"/>
                                        </p:tgtEl>
                                      </p:cBhvr>
                                    </p:animEffect>
                                  </p:childTnLst>
                                </p:cTn>
                              </p:par>
                            </p:childTnLst>
                          </p:cTn>
                        </p:par>
                      </p:childTnLst>
                    </p:cTn>
                  </p:par>
                  <p:par>
                    <p:cTn id="47" fill="hold">
                      <p:stCondLst>
                        <p:cond delay="indefinite"/>
                      </p:stCondLst>
                      <p:childTnLst>
                        <p:par>
                          <p:cTn id="48" fill="hold">
                            <p:stCondLst>
                              <p:cond delay="0"/>
                            </p:stCondLst>
                            <p:childTnLst>
                              <p:par>
                                <p:cTn id="49" presetID="16" presetClass="entr" presetSubtype="21" fill="hold" nodeType="clickEffect">
                                  <p:stCondLst>
                                    <p:cond delay="0"/>
                                  </p:stCondLst>
                                  <p:childTnLst>
                                    <p:set>
                                      <p:cBhvr>
                                        <p:cTn id="50" dur="1" fill="hold">
                                          <p:stCondLst>
                                            <p:cond delay="0"/>
                                          </p:stCondLst>
                                        </p:cTn>
                                        <p:tgtEl>
                                          <p:spTgt spid="12"/>
                                        </p:tgtEl>
                                        <p:attrNameLst>
                                          <p:attrName>style.visibility</p:attrName>
                                        </p:attrNameLst>
                                      </p:cBhvr>
                                      <p:to>
                                        <p:strVal val="visible"/>
                                      </p:to>
                                    </p:set>
                                    <p:animEffect transition="in" filter="barn(inVertical)">
                                      <p:cBhvr>
                                        <p:cTn id="51" dur="500"/>
                                        <p:tgtEl>
                                          <p:spTgt spid="12"/>
                                        </p:tgtEl>
                                      </p:cBhvr>
                                    </p:animEffect>
                                  </p:childTnLst>
                                </p:cTn>
                              </p:par>
                              <p:par>
                                <p:cTn id="52" presetID="16" presetClass="entr" presetSubtype="21" fill="hold" grpId="0" nodeType="withEffect">
                                  <p:stCondLst>
                                    <p:cond delay="0"/>
                                  </p:stCondLst>
                                  <p:childTnLst>
                                    <p:set>
                                      <p:cBhvr>
                                        <p:cTn id="53" dur="1" fill="hold">
                                          <p:stCondLst>
                                            <p:cond delay="0"/>
                                          </p:stCondLst>
                                        </p:cTn>
                                        <p:tgtEl>
                                          <p:spTgt spid="39"/>
                                        </p:tgtEl>
                                        <p:attrNameLst>
                                          <p:attrName>style.visibility</p:attrName>
                                        </p:attrNameLst>
                                      </p:cBhvr>
                                      <p:to>
                                        <p:strVal val="visible"/>
                                      </p:to>
                                    </p:set>
                                    <p:animEffect transition="in" filter="barn(inVertical)">
                                      <p:cBhvr>
                                        <p:cTn id="54" dur="500"/>
                                        <p:tgtEl>
                                          <p:spTgt spid="39"/>
                                        </p:tgtEl>
                                      </p:cBhvr>
                                    </p:animEffect>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grpId="0" nodeType="clickEffect">
                                  <p:stCondLst>
                                    <p:cond delay="0"/>
                                  </p:stCondLst>
                                  <p:childTnLst>
                                    <p:set>
                                      <p:cBhvr>
                                        <p:cTn id="58" dur="1" fill="hold">
                                          <p:stCondLst>
                                            <p:cond delay="0"/>
                                          </p:stCondLst>
                                        </p:cTn>
                                        <p:tgtEl>
                                          <p:spTgt spid="38"/>
                                        </p:tgtEl>
                                        <p:attrNameLst>
                                          <p:attrName>style.visibility</p:attrName>
                                        </p:attrNameLst>
                                      </p:cBhvr>
                                      <p:to>
                                        <p:strVal val="visible"/>
                                      </p:to>
                                    </p:set>
                                    <p:animEffect transition="in" filter="fade">
                                      <p:cBhvr>
                                        <p:cTn id="59" dur="1000"/>
                                        <p:tgtEl>
                                          <p:spTgt spid="38"/>
                                        </p:tgtEl>
                                      </p:cBhvr>
                                    </p:animEffect>
                                    <p:anim calcmode="lin" valueType="num">
                                      <p:cBhvr>
                                        <p:cTn id="60" dur="1000" fill="hold"/>
                                        <p:tgtEl>
                                          <p:spTgt spid="38"/>
                                        </p:tgtEl>
                                        <p:attrNameLst>
                                          <p:attrName>ppt_x</p:attrName>
                                        </p:attrNameLst>
                                      </p:cBhvr>
                                      <p:tavLst>
                                        <p:tav tm="0">
                                          <p:val>
                                            <p:strVal val="#ppt_x"/>
                                          </p:val>
                                        </p:tav>
                                        <p:tav tm="100000">
                                          <p:val>
                                            <p:strVal val="#ppt_x"/>
                                          </p:val>
                                        </p:tav>
                                      </p:tavLst>
                                    </p:anim>
                                    <p:anim calcmode="lin" valueType="num">
                                      <p:cBhvr>
                                        <p:cTn id="61"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42" presetClass="entr" presetSubtype="0" fill="hold" nodeType="clickEffect">
                                  <p:stCondLst>
                                    <p:cond delay="0"/>
                                  </p:stCondLst>
                                  <p:childTnLst>
                                    <p:set>
                                      <p:cBhvr>
                                        <p:cTn id="65" dur="1" fill="hold">
                                          <p:stCondLst>
                                            <p:cond delay="0"/>
                                          </p:stCondLst>
                                        </p:cTn>
                                        <p:tgtEl>
                                          <p:spTgt spid="50"/>
                                        </p:tgtEl>
                                        <p:attrNameLst>
                                          <p:attrName>style.visibility</p:attrName>
                                        </p:attrNameLst>
                                      </p:cBhvr>
                                      <p:to>
                                        <p:strVal val="visible"/>
                                      </p:to>
                                    </p:set>
                                    <p:animEffect transition="in" filter="fade">
                                      <p:cBhvr>
                                        <p:cTn id="66" dur="1000"/>
                                        <p:tgtEl>
                                          <p:spTgt spid="50"/>
                                        </p:tgtEl>
                                      </p:cBhvr>
                                    </p:animEffect>
                                    <p:anim calcmode="lin" valueType="num">
                                      <p:cBhvr>
                                        <p:cTn id="67" dur="1000" fill="hold"/>
                                        <p:tgtEl>
                                          <p:spTgt spid="50"/>
                                        </p:tgtEl>
                                        <p:attrNameLst>
                                          <p:attrName>ppt_x</p:attrName>
                                        </p:attrNameLst>
                                      </p:cBhvr>
                                      <p:tavLst>
                                        <p:tav tm="0">
                                          <p:val>
                                            <p:strVal val="#ppt_x"/>
                                          </p:val>
                                        </p:tav>
                                        <p:tav tm="100000">
                                          <p:val>
                                            <p:strVal val="#ppt_x"/>
                                          </p:val>
                                        </p:tav>
                                      </p:tavLst>
                                    </p:anim>
                                    <p:anim calcmode="lin" valueType="num">
                                      <p:cBhvr>
                                        <p:cTn id="68" dur="1000" fill="hold"/>
                                        <p:tgtEl>
                                          <p:spTgt spid="50"/>
                                        </p:tgtEl>
                                        <p:attrNameLst>
                                          <p:attrName>ppt_y</p:attrName>
                                        </p:attrNameLst>
                                      </p:cBhvr>
                                      <p:tavLst>
                                        <p:tav tm="0">
                                          <p:val>
                                            <p:strVal val="#ppt_y+.1"/>
                                          </p:val>
                                        </p:tav>
                                        <p:tav tm="100000">
                                          <p:val>
                                            <p:strVal val="#ppt_y"/>
                                          </p:val>
                                        </p:tav>
                                      </p:tavLst>
                                    </p:anim>
                                  </p:childTnLst>
                                </p:cTn>
                              </p:par>
                              <p:par>
                                <p:cTn id="69" presetID="42" presetClass="entr" presetSubtype="0" fill="hold" grpId="0" nodeType="withEffect">
                                  <p:stCondLst>
                                    <p:cond delay="0"/>
                                  </p:stCondLst>
                                  <p:childTnLst>
                                    <p:set>
                                      <p:cBhvr>
                                        <p:cTn id="70" dur="1" fill="hold">
                                          <p:stCondLst>
                                            <p:cond delay="0"/>
                                          </p:stCondLst>
                                        </p:cTn>
                                        <p:tgtEl>
                                          <p:spTgt spid="40"/>
                                        </p:tgtEl>
                                        <p:attrNameLst>
                                          <p:attrName>style.visibility</p:attrName>
                                        </p:attrNameLst>
                                      </p:cBhvr>
                                      <p:to>
                                        <p:strVal val="visible"/>
                                      </p:to>
                                    </p:set>
                                    <p:animEffect transition="in" filter="fade">
                                      <p:cBhvr>
                                        <p:cTn id="71" dur="1000"/>
                                        <p:tgtEl>
                                          <p:spTgt spid="40"/>
                                        </p:tgtEl>
                                      </p:cBhvr>
                                    </p:animEffect>
                                    <p:anim calcmode="lin" valueType="num">
                                      <p:cBhvr>
                                        <p:cTn id="72" dur="1000" fill="hold"/>
                                        <p:tgtEl>
                                          <p:spTgt spid="40"/>
                                        </p:tgtEl>
                                        <p:attrNameLst>
                                          <p:attrName>ppt_x</p:attrName>
                                        </p:attrNameLst>
                                      </p:cBhvr>
                                      <p:tavLst>
                                        <p:tav tm="0">
                                          <p:val>
                                            <p:strVal val="#ppt_x"/>
                                          </p:val>
                                        </p:tav>
                                        <p:tav tm="100000">
                                          <p:val>
                                            <p:strVal val="#ppt_x"/>
                                          </p:val>
                                        </p:tav>
                                      </p:tavLst>
                                    </p:anim>
                                    <p:anim calcmode="lin" valueType="num">
                                      <p:cBhvr>
                                        <p:cTn id="73"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31" grpId="0"/>
      <p:bldP spid="32" grpId="0" animBg="1"/>
      <p:bldP spid="33" grpId="0"/>
      <p:bldP spid="35" grpId="0" animBg="1"/>
      <p:bldP spid="36" grpId="0"/>
      <p:bldP spid="38" grpId="0" animBg="1"/>
      <p:bldP spid="39" grpId="0"/>
      <p:bldP spid="40" grpId="0" animBg="1"/>
    </p:bldLst>
  </p:timing>
</p:sld>
</file>

<file path=ppt/theme/theme1.xml><?xml version="1.0" encoding="utf-8"?>
<a:theme xmlns:a="http://schemas.openxmlformats.org/drawingml/2006/main" name="Frame">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Frame</Template>
  <TotalTime>600</TotalTime>
  <Words>1685</Words>
  <Application>Microsoft Office PowerPoint</Application>
  <PresentationFormat>On-screen Show (16:9)</PresentationFormat>
  <Paragraphs>227</Paragraphs>
  <Slides>24</Slides>
  <Notes>16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Verdana</vt:lpstr>
      <vt:lpstr>Cabin</vt:lpstr>
      <vt:lpstr>Tahoma</vt:lpstr>
      <vt:lpstr>Arial</vt:lpstr>
      <vt:lpstr>Times New Roman</vt:lpstr>
      <vt:lpstr>Corbel</vt:lpstr>
      <vt:lpstr>Wingdings 2</vt:lpstr>
      <vt:lpstr>Frame</vt:lpstr>
      <vt:lpstr>PowerPoint Presentation</vt:lpstr>
      <vt:lpstr>Sinh Viên Thực Hiện </vt:lpstr>
      <vt:lpstr>Nội dung trình bày</vt:lpstr>
      <vt:lpstr>1. Giới thiệu</vt:lpstr>
      <vt:lpstr>1. Giới thiệu</vt:lpstr>
      <vt:lpstr>PowerPoint Presentation</vt:lpstr>
      <vt:lpstr>2. Mô hình đề xuất</vt:lpstr>
      <vt:lpstr>2. Mô hình đề xuất</vt:lpstr>
      <vt:lpstr>PowerPoint Presentation</vt:lpstr>
      <vt:lpstr>PowerPoint Presentation</vt:lpstr>
      <vt:lpstr>4. Thực nghiệm</vt:lpstr>
      <vt:lpstr>4. Thực nghiệm</vt:lpstr>
      <vt:lpstr>4. Thực nghiệm</vt:lpstr>
      <vt:lpstr>4. Thực nghiệm</vt:lpstr>
      <vt:lpstr>4. Thực nghiệm</vt:lpstr>
      <vt:lpstr>4. Thực nghiệm</vt:lpstr>
      <vt:lpstr>PowerPoint Presentation</vt:lpstr>
      <vt:lpstr>4. Thực nghiệm</vt:lpstr>
      <vt:lpstr>4. Thực nghiệm</vt:lpstr>
      <vt:lpstr>4. Thực nghiệm</vt:lpstr>
      <vt:lpstr>4. Thực nghiệm</vt:lpstr>
      <vt:lpstr>5. Kết luận</vt:lpstr>
      <vt:lpstr>6. Demo</vt:lpstr>
      <vt:lpstr>HẾT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Hoàng Kim Tuyến</cp:lastModifiedBy>
  <cp:revision>100</cp:revision>
  <dcterms:modified xsi:type="dcterms:W3CDTF">2022-04-01T13:27:06Z</dcterms:modified>
</cp:coreProperties>
</file>