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5"/>
  </p:notesMasterIdLst>
  <p:handoutMasterIdLst>
    <p:handoutMasterId r:id="rId16"/>
  </p:handoutMasterIdLst>
  <p:sldIdLst>
    <p:sldId id="256" r:id="rId2"/>
    <p:sldId id="258" r:id="rId3"/>
    <p:sldId id="287" r:id="rId4"/>
    <p:sldId id="288" r:id="rId5"/>
    <p:sldId id="289" r:id="rId6"/>
    <p:sldId id="290" r:id="rId7"/>
    <p:sldId id="291" r:id="rId8"/>
    <p:sldId id="292" r:id="rId9"/>
    <p:sldId id="293" r:id="rId10"/>
    <p:sldId id="294" r:id="rId11"/>
    <p:sldId id="295" r:id="rId12"/>
    <p:sldId id="296" r:id="rId13"/>
    <p:sldId id="301" r:id="rId14"/>
  </p:sldIdLst>
  <p:sldSz cx="9144000" cy="5143500" type="screen16x9"/>
  <p:notesSz cx="6858000" cy="9144000"/>
  <p:embeddedFontLst>
    <p:embeddedFont>
      <p:font typeface="Consolas" panose="020B0609020204030204" pitchFamily="49" charset="0"/>
      <p:regular r:id="rId17"/>
      <p:bold r:id="rId18"/>
      <p:italic r:id="rId19"/>
      <p:boldItalic r:id="rId20"/>
    </p:embeddedFont>
    <p:embeddedFont>
      <p:font typeface="Shadows Into Light" panose="020B0604020202020204" charset="0"/>
      <p:regular r:id="rId21"/>
    </p:embeddedFont>
    <p:embeddedFont>
      <p:font typeface="Varela Round" panose="020B0604020202020204" charset="-79"/>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AC4F83-39D8-458F-A01D-74C45BC1612D}">
  <a:tblStyle styleId="{DDAC4F83-39D8-458F-A01D-74C45BC1612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92" d="100"/>
          <a:sy n="92" d="100"/>
        </p:scale>
        <p:origin x="7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86771F-E6B2-4B99-91E0-8958D86BCE66}" type="datetimeFigureOut">
              <a:rPr lang="en-US" smtClean="0"/>
              <a:t>10/29/2020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smtClean="0"/>
              <a:t>Chương 3: kết nối cơ sở dữ liệu</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72BC46-5552-4D51-BFDC-5C59952EF289}" type="slidenum">
              <a:rPr lang="en-US" smtClean="0"/>
              <a:t>‹#›</a:t>
            </a:fld>
            <a:endParaRPr lang="en-US"/>
          </a:p>
        </p:txBody>
      </p:sp>
    </p:spTree>
    <p:extLst>
      <p:ext uri="{BB962C8B-B14F-4D97-AF65-F5344CB8AC3E}">
        <p14:creationId xmlns:p14="http://schemas.microsoft.com/office/powerpoint/2010/main" val="14798086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44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yellow"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630650" y="1991813"/>
            <a:ext cx="5882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5800"/>
              <a:buNone/>
              <a:defRPr sz="5800">
                <a:solidFill>
                  <a:srgbClr val="FFFFFF"/>
                </a:solidFill>
              </a:defRPr>
            </a:lvl1pPr>
            <a:lvl2pPr lvl="1" algn="ctr">
              <a:spcBef>
                <a:spcPts val="0"/>
              </a:spcBef>
              <a:spcAft>
                <a:spcPts val="0"/>
              </a:spcAft>
              <a:buClr>
                <a:srgbClr val="FFFFFF"/>
              </a:buClr>
              <a:buSzPts val="5800"/>
              <a:buNone/>
              <a:defRPr sz="5800">
                <a:solidFill>
                  <a:srgbClr val="FFFFFF"/>
                </a:solidFill>
              </a:defRPr>
            </a:lvl2pPr>
            <a:lvl3pPr lvl="2" algn="ctr">
              <a:spcBef>
                <a:spcPts val="0"/>
              </a:spcBef>
              <a:spcAft>
                <a:spcPts val="0"/>
              </a:spcAft>
              <a:buClr>
                <a:srgbClr val="FFFFFF"/>
              </a:buClr>
              <a:buSzPts val="5800"/>
              <a:buNone/>
              <a:defRPr sz="5800">
                <a:solidFill>
                  <a:srgbClr val="FFFFFF"/>
                </a:solidFill>
              </a:defRPr>
            </a:lvl3pPr>
            <a:lvl4pPr lvl="3" algn="ctr">
              <a:spcBef>
                <a:spcPts val="0"/>
              </a:spcBef>
              <a:spcAft>
                <a:spcPts val="0"/>
              </a:spcAft>
              <a:buClr>
                <a:srgbClr val="FFFFFF"/>
              </a:buClr>
              <a:buSzPts val="5800"/>
              <a:buNone/>
              <a:defRPr sz="5800">
                <a:solidFill>
                  <a:srgbClr val="FFFFFF"/>
                </a:solidFill>
              </a:defRPr>
            </a:lvl4pPr>
            <a:lvl5pPr lvl="4" algn="ctr">
              <a:spcBef>
                <a:spcPts val="0"/>
              </a:spcBef>
              <a:spcAft>
                <a:spcPts val="0"/>
              </a:spcAft>
              <a:buClr>
                <a:srgbClr val="FFFFFF"/>
              </a:buClr>
              <a:buSzPts val="5800"/>
              <a:buNone/>
              <a:defRPr sz="5800">
                <a:solidFill>
                  <a:srgbClr val="FFFFFF"/>
                </a:solidFill>
              </a:defRPr>
            </a:lvl5pPr>
            <a:lvl6pPr lvl="5" algn="ctr">
              <a:spcBef>
                <a:spcPts val="0"/>
              </a:spcBef>
              <a:spcAft>
                <a:spcPts val="0"/>
              </a:spcAft>
              <a:buClr>
                <a:srgbClr val="FFFFFF"/>
              </a:buClr>
              <a:buSzPts val="5800"/>
              <a:buNone/>
              <a:defRPr sz="5800">
                <a:solidFill>
                  <a:srgbClr val="FFFFFF"/>
                </a:solidFill>
              </a:defRPr>
            </a:lvl6pPr>
            <a:lvl7pPr lvl="6" algn="ctr">
              <a:spcBef>
                <a:spcPts val="0"/>
              </a:spcBef>
              <a:spcAft>
                <a:spcPts val="0"/>
              </a:spcAft>
              <a:buClr>
                <a:srgbClr val="FFFFFF"/>
              </a:buClr>
              <a:buSzPts val="5800"/>
              <a:buNone/>
              <a:defRPr sz="5800">
                <a:solidFill>
                  <a:srgbClr val="FFFFFF"/>
                </a:solidFill>
              </a:defRPr>
            </a:lvl7pPr>
            <a:lvl8pPr lvl="7" algn="ctr">
              <a:spcBef>
                <a:spcPts val="0"/>
              </a:spcBef>
              <a:spcAft>
                <a:spcPts val="0"/>
              </a:spcAft>
              <a:buClr>
                <a:srgbClr val="FFFFFF"/>
              </a:buClr>
              <a:buSzPts val="5800"/>
              <a:buNone/>
              <a:defRPr sz="5800">
                <a:solidFill>
                  <a:srgbClr val="FFFFFF"/>
                </a:solidFill>
              </a:defRPr>
            </a:lvl8pPr>
            <a:lvl9pPr lvl="8" algn="ctr">
              <a:spcBef>
                <a:spcPts val="0"/>
              </a:spcBef>
              <a:spcAft>
                <a:spcPts val="0"/>
              </a:spcAft>
              <a:buClr>
                <a:srgbClr val="FFFFFF"/>
              </a:buClr>
              <a:buSzPts val="5800"/>
              <a:buNone/>
              <a:defRPr sz="5800">
                <a:solidFill>
                  <a:srgbClr val="FFFFFF"/>
                </a:solidFill>
              </a:defRPr>
            </a:lvl9pPr>
          </a:lstStyle>
          <a:p>
            <a:endParaRPr/>
          </a:p>
        </p:txBody>
      </p:sp>
      <p:sp>
        <p:nvSpPr>
          <p:cNvPr id="12" name="Google Shape;12;p2"/>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a:spcBef>
                <a:spcPts val="0"/>
              </a:spcBef>
              <a:spcAft>
                <a:spcPts val="0"/>
              </a:spcAft>
              <a:buClr>
                <a:srgbClr val="979CB8"/>
              </a:buClr>
              <a:buSzPts val="2600"/>
              <a:buNone/>
              <a:defRPr>
                <a:solidFill>
                  <a:srgbClr val="979CB8"/>
                </a:solidFill>
              </a:defRPr>
            </a:lvl1pPr>
            <a:lvl2pPr lvl="1">
              <a:spcBef>
                <a:spcPts val="0"/>
              </a:spcBef>
              <a:spcAft>
                <a:spcPts val="0"/>
              </a:spcAft>
              <a:buClr>
                <a:srgbClr val="979CB8"/>
              </a:buClr>
              <a:buSzPts val="2600"/>
              <a:buNone/>
              <a:defRPr>
                <a:solidFill>
                  <a:srgbClr val="979CB8"/>
                </a:solidFill>
              </a:defRPr>
            </a:lvl2pPr>
            <a:lvl3pPr lvl="2">
              <a:spcBef>
                <a:spcPts val="0"/>
              </a:spcBef>
              <a:spcAft>
                <a:spcPts val="0"/>
              </a:spcAft>
              <a:buClr>
                <a:srgbClr val="979CB8"/>
              </a:buClr>
              <a:buSzPts val="2600"/>
              <a:buNone/>
              <a:defRPr>
                <a:solidFill>
                  <a:srgbClr val="979CB8"/>
                </a:solidFill>
              </a:defRPr>
            </a:lvl3pPr>
            <a:lvl4pPr lvl="3">
              <a:spcBef>
                <a:spcPts val="0"/>
              </a:spcBef>
              <a:spcAft>
                <a:spcPts val="0"/>
              </a:spcAft>
              <a:buClr>
                <a:srgbClr val="979CB8"/>
              </a:buClr>
              <a:buSzPts val="2600"/>
              <a:buNone/>
              <a:defRPr>
                <a:solidFill>
                  <a:srgbClr val="979CB8"/>
                </a:solidFill>
              </a:defRPr>
            </a:lvl4pPr>
            <a:lvl5pPr lvl="4">
              <a:spcBef>
                <a:spcPts val="0"/>
              </a:spcBef>
              <a:spcAft>
                <a:spcPts val="0"/>
              </a:spcAft>
              <a:buClr>
                <a:srgbClr val="979CB8"/>
              </a:buClr>
              <a:buSzPts val="2600"/>
              <a:buNone/>
              <a:defRPr>
                <a:solidFill>
                  <a:srgbClr val="979CB8"/>
                </a:solidFill>
              </a:defRPr>
            </a:lvl5pPr>
            <a:lvl6pPr lvl="5">
              <a:spcBef>
                <a:spcPts val="0"/>
              </a:spcBef>
              <a:spcAft>
                <a:spcPts val="0"/>
              </a:spcAft>
              <a:buClr>
                <a:srgbClr val="979CB8"/>
              </a:buClr>
              <a:buSzPts val="2600"/>
              <a:buNone/>
              <a:defRPr>
                <a:solidFill>
                  <a:srgbClr val="979CB8"/>
                </a:solidFill>
              </a:defRPr>
            </a:lvl6pPr>
            <a:lvl7pPr lvl="6">
              <a:spcBef>
                <a:spcPts val="0"/>
              </a:spcBef>
              <a:spcAft>
                <a:spcPts val="0"/>
              </a:spcAft>
              <a:buClr>
                <a:srgbClr val="979CB8"/>
              </a:buClr>
              <a:buSzPts val="2600"/>
              <a:buNone/>
              <a:defRPr>
                <a:solidFill>
                  <a:srgbClr val="979CB8"/>
                </a:solidFill>
              </a:defRPr>
            </a:lvl7pPr>
            <a:lvl8pPr lvl="7">
              <a:spcBef>
                <a:spcPts val="0"/>
              </a:spcBef>
              <a:spcAft>
                <a:spcPts val="0"/>
              </a:spcAft>
              <a:buClr>
                <a:srgbClr val="979CB8"/>
              </a:buClr>
              <a:buSzPts val="2600"/>
              <a:buNone/>
              <a:defRPr>
                <a:solidFill>
                  <a:srgbClr val="979CB8"/>
                </a:solidFill>
              </a:defRPr>
            </a:lvl8pPr>
            <a:lvl9pPr lvl="8">
              <a:spcBef>
                <a:spcPts val="0"/>
              </a:spcBef>
              <a:spcAft>
                <a:spcPts val="0"/>
              </a:spcAft>
              <a:buClr>
                <a:srgbClr val="979CB8"/>
              </a:buClr>
              <a:buSzPts val="2600"/>
              <a:buNone/>
              <a:defRPr>
                <a:solidFill>
                  <a:srgbClr val="979CB8"/>
                </a:solidFill>
              </a:defRPr>
            </a:lvl9pPr>
          </a:lstStyle>
          <a:p>
            <a:endParaRPr/>
          </a:p>
        </p:txBody>
      </p:sp>
      <p:sp>
        <p:nvSpPr>
          <p:cNvPr id="25" name="Google Shape;25;p5"/>
          <p:cNvSpPr txBox="1">
            <a:spLocks noGrp="1"/>
          </p:cNvSpPr>
          <p:nvPr>
            <p:ph type="body" idx="1"/>
          </p:nvPr>
        </p:nvSpPr>
        <p:spPr>
          <a:xfrm>
            <a:off x="1070325" y="1438988"/>
            <a:ext cx="7056300" cy="3062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chemeClr val="dk2"/>
            </a:solidFill>
            <a:prstDash val="solid"/>
            <a:round/>
            <a:headEnd type="none" w="med" len="med"/>
            <a:tailEnd type="none" w="med" len="med"/>
          </a:ln>
        </p:spPr>
      </p:sp>
      <p:sp>
        <p:nvSpPr>
          <p:cNvPr id="27" name="Google Shape;27;p5"/>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chemeClr val="dk2"/>
            </a:solidFill>
            <a:prstDash val="solid"/>
            <a:round/>
            <a:headEnd type="none" w="med" len="med"/>
            <a:tailEnd type="none" w="med" len="med"/>
          </a:ln>
        </p:spPr>
      </p:sp>
      <p:sp>
        <p:nvSpPr>
          <p:cNvPr id="28" name="Google Shape;28;p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5">
            <a:alphaModFix/>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824550" y="593531"/>
            <a:ext cx="7547700" cy="682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1pPr>
            <a:lvl2pPr lvl="1"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2pPr>
            <a:lvl3pPr lvl="2"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3pPr>
            <a:lvl4pPr lvl="3"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4pPr>
            <a:lvl5pPr lvl="4"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5pPr>
            <a:lvl6pPr lvl="5"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6pPr>
            <a:lvl7pPr lvl="6"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7pPr>
            <a:lvl8pPr lvl="7"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8pPr>
            <a:lvl9pPr lvl="8"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9pPr>
          </a:lstStyle>
          <a:p>
            <a:endParaRPr/>
          </a:p>
        </p:txBody>
      </p:sp>
      <p:sp>
        <p:nvSpPr>
          <p:cNvPr id="8" name="Google Shape;8;p1"/>
          <p:cNvSpPr txBox="1">
            <a:spLocks noGrp="1"/>
          </p:cNvSpPr>
          <p:nvPr>
            <p:ph type="body" idx="1"/>
          </p:nvPr>
        </p:nvSpPr>
        <p:spPr>
          <a:xfrm>
            <a:off x="1070325" y="1438988"/>
            <a:ext cx="7056300" cy="3062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Varela Round"/>
              <a:buChar char="▧"/>
              <a:defRPr sz="2400">
                <a:solidFill>
                  <a:schemeClr val="dk1"/>
                </a:solidFill>
                <a:latin typeface="Varela Round"/>
                <a:ea typeface="Varela Round"/>
                <a:cs typeface="Varela Round"/>
                <a:sym typeface="Varela Round"/>
              </a:defRPr>
            </a:lvl1pPr>
            <a:lvl2pPr marL="914400" lvl="1"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2pPr>
            <a:lvl3pPr marL="1371600" lvl="2"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3pPr>
            <a:lvl4pPr marL="1828800" lvl="3"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4pPr>
            <a:lvl5pPr marL="2286000" lvl="4"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5pPr>
            <a:lvl6pPr marL="2743200" lvl="5"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6pPr>
            <a:lvl7pPr marL="3200400" lvl="6"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7pPr>
            <a:lvl8pPr marL="3657600" lvl="7"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8pPr>
            <a:lvl9pPr marL="4114800" lvl="8"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9pPr>
          </a:lstStyle>
          <a:p>
            <a:endParaRPr/>
          </a:p>
        </p:txBody>
      </p:sp>
      <p:sp>
        <p:nvSpPr>
          <p:cNvPr id="9" name="Google Shape;9;p1"/>
          <p:cNvSpPr txBox="1">
            <a:spLocks noGrp="1"/>
          </p:cNvSpPr>
          <p:nvPr>
            <p:ph type="sldNum" idx="12"/>
          </p:nvPr>
        </p:nvSpPr>
        <p:spPr>
          <a:xfrm>
            <a:off x="4348076" y="4726751"/>
            <a:ext cx="548700" cy="299100"/>
          </a:xfrm>
          <a:prstGeom prst="rect">
            <a:avLst/>
          </a:prstGeom>
          <a:noFill/>
          <a:ln>
            <a:noFill/>
          </a:ln>
        </p:spPr>
        <p:txBody>
          <a:bodyPr spcFirstLastPara="1" wrap="square" lIns="91425" tIns="91425" rIns="91425" bIns="91425" anchor="t" anchorCtr="0">
            <a:noAutofit/>
          </a:bodyPr>
          <a:lstStyle>
            <a:lvl1pPr lvl="0" algn="ctr">
              <a:buNone/>
              <a:defRPr sz="1300">
                <a:solidFill>
                  <a:schemeClr val="dk2"/>
                </a:solidFill>
                <a:latin typeface="Shadows Into Light"/>
                <a:ea typeface="Shadows Into Light"/>
                <a:cs typeface="Shadows Into Light"/>
                <a:sym typeface="Shadows Into Light"/>
              </a:defRPr>
            </a:lvl1pPr>
            <a:lvl2pPr lvl="1" algn="ctr">
              <a:buNone/>
              <a:defRPr sz="1300">
                <a:solidFill>
                  <a:schemeClr val="dk2"/>
                </a:solidFill>
                <a:latin typeface="Shadows Into Light"/>
                <a:ea typeface="Shadows Into Light"/>
                <a:cs typeface="Shadows Into Light"/>
                <a:sym typeface="Shadows Into Light"/>
              </a:defRPr>
            </a:lvl2pPr>
            <a:lvl3pPr lvl="2" algn="ctr">
              <a:buNone/>
              <a:defRPr sz="1300">
                <a:solidFill>
                  <a:schemeClr val="dk2"/>
                </a:solidFill>
                <a:latin typeface="Shadows Into Light"/>
                <a:ea typeface="Shadows Into Light"/>
                <a:cs typeface="Shadows Into Light"/>
                <a:sym typeface="Shadows Into Light"/>
              </a:defRPr>
            </a:lvl3pPr>
            <a:lvl4pPr lvl="3" algn="ctr">
              <a:buNone/>
              <a:defRPr sz="1300">
                <a:solidFill>
                  <a:schemeClr val="dk2"/>
                </a:solidFill>
                <a:latin typeface="Shadows Into Light"/>
                <a:ea typeface="Shadows Into Light"/>
                <a:cs typeface="Shadows Into Light"/>
                <a:sym typeface="Shadows Into Light"/>
              </a:defRPr>
            </a:lvl4pPr>
            <a:lvl5pPr lvl="4" algn="ctr">
              <a:buNone/>
              <a:defRPr sz="1300">
                <a:solidFill>
                  <a:schemeClr val="dk2"/>
                </a:solidFill>
                <a:latin typeface="Shadows Into Light"/>
                <a:ea typeface="Shadows Into Light"/>
                <a:cs typeface="Shadows Into Light"/>
                <a:sym typeface="Shadows Into Light"/>
              </a:defRPr>
            </a:lvl5pPr>
            <a:lvl6pPr lvl="5" algn="ctr">
              <a:buNone/>
              <a:defRPr sz="1300">
                <a:solidFill>
                  <a:schemeClr val="dk2"/>
                </a:solidFill>
                <a:latin typeface="Shadows Into Light"/>
                <a:ea typeface="Shadows Into Light"/>
                <a:cs typeface="Shadows Into Light"/>
                <a:sym typeface="Shadows Into Light"/>
              </a:defRPr>
            </a:lvl6pPr>
            <a:lvl7pPr lvl="6" algn="ctr">
              <a:buNone/>
              <a:defRPr sz="1300">
                <a:solidFill>
                  <a:schemeClr val="dk2"/>
                </a:solidFill>
                <a:latin typeface="Shadows Into Light"/>
                <a:ea typeface="Shadows Into Light"/>
                <a:cs typeface="Shadows Into Light"/>
                <a:sym typeface="Shadows Into Light"/>
              </a:defRPr>
            </a:lvl7pPr>
            <a:lvl8pPr lvl="7" algn="ctr">
              <a:buNone/>
              <a:defRPr sz="1300">
                <a:solidFill>
                  <a:schemeClr val="dk2"/>
                </a:solidFill>
                <a:latin typeface="Shadows Into Light"/>
                <a:ea typeface="Shadows Into Light"/>
                <a:cs typeface="Shadows Into Light"/>
                <a:sym typeface="Shadows Into Light"/>
              </a:defRPr>
            </a:lvl8pPr>
            <a:lvl9pPr lvl="8" algn="ctr">
              <a:buNone/>
              <a:defRPr sz="1300">
                <a:solidFill>
                  <a:schemeClr val="dk2"/>
                </a:solidFill>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509155" y="1991812"/>
            <a:ext cx="8375071" cy="21266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
            </a:r>
            <a:br>
              <a:rPr lang="en" dirty="0" smtClean="0"/>
            </a:br>
            <a:r>
              <a:rPr lang="en" dirty="0" smtClean="0"/>
              <a:t>Chương 3: kết nối cơ sở dữ liệu</a:t>
            </a:r>
            <a:endParaRPr dirty="0"/>
          </a:p>
        </p:txBody>
      </p:sp>
      <p:sp>
        <p:nvSpPr>
          <p:cNvPr id="59" name="Google Shape;59;p11"/>
          <p:cNvSpPr/>
          <p:nvPr/>
        </p:nvSpPr>
        <p:spPr>
          <a:xfrm rot="-3774511" flipH="1">
            <a:off x="1177263" y="1002902"/>
            <a:ext cx="525341" cy="1191987"/>
          </a:xfrm>
          <a:custGeom>
            <a:avLst/>
            <a:gdLst/>
            <a:ahLst/>
            <a:cxnLst/>
            <a:rect l="l" t="t" r="r" b="b"/>
            <a:pathLst>
              <a:path w="30959" h="89819" extrusionOk="0">
                <a:moveTo>
                  <a:pt x="0" y="0"/>
                </a:moveTo>
                <a:cubicBezTo>
                  <a:pt x="5134" y="6918"/>
                  <a:pt x="29561" y="26535"/>
                  <a:pt x="30804" y="41505"/>
                </a:cubicBezTo>
                <a:cubicBezTo>
                  <a:pt x="32047" y="56475"/>
                  <a:pt x="11349" y="81767"/>
                  <a:pt x="7458" y="89819"/>
                </a:cubicBezTo>
              </a:path>
            </a:pathLst>
          </a:custGeom>
          <a:noFill/>
          <a:ln w="9525" cap="flat" cmpd="sng">
            <a:solidFill>
              <a:srgbClr val="FFFFFF"/>
            </a:solidFill>
            <a:prstDash val="dash"/>
            <a:round/>
            <a:headEnd type="none" w="med" len="med"/>
            <a:tailEnd type="stealth" w="med" len="med"/>
          </a:ln>
        </p:spPr>
      </p:sp>
      <p:sp>
        <p:nvSpPr>
          <p:cNvPr id="60" name="Google Shape;60;p11"/>
          <p:cNvSpPr/>
          <p:nvPr/>
        </p:nvSpPr>
        <p:spPr>
          <a:xfrm>
            <a:off x="2929650" y="4324105"/>
            <a:ext cx="3153375" cy="25875"/>
          </a:xfrm>
          <a:custGeom>
            <a:avLst/>
            <a:gdLst/>
            <a:ahLst/>
            <a:cxnLst/>
            <a:rect l="l" t="t" r="r" b="b"/>
            <a:pathLst>
              <a:path w="126135" h="1380" extrusionOk="0">
                <a:moveTo>
                  <a:pt x="0" y="973"/>
                </a:moveTo>
                <a:cubicBezTo>
                  <a:pt x="29075" y="973"/>
                  <a:pt x="58158" y="273"/>
                  <a:pt x="87224" y="973"/>
                </a:cubicBezTo>
                <a:cubicBezTo>
                  <a:pt x="100195" y="1285"/>
                  <a:pt x="113312" y="1974"/>
                  <a:pt x="126135" y="0"/>
                </a:cubicBezTo>
              </a:path>
            </a:pathLst>
          </a:custGeom>
          <a:noFill/>
          <a:ln w="9525" cap="flat" cmpd="sng">
            <a:solidFill>
              <a:srgbClr val="FFFFFF"/>
            </a:solidFill>
            <a:prstDash val="solid"/>
            <a:round/>
            <a:headEnd type="none" w="med" len="med"/>
            <a:tailEnd type="none" w="med" len="med"/>
          </a:ln>
        </p:spPr>
      </p:sp>
      <p:sp>
        <p:nvSpPr>
          <p:cNvPr id="61" name="Google Shape;61;p11"/>
          <p:cNvSpPr/>
          <p:nvPr/>
        </p:nvSpPr>
        <p:spPr>
          <a:xfrm>
            <a:off x="2905325" y="4349980"/>
            <a:ext cx="3177700" cy="31069"/>
          </a:xfrm>
          <a:custGeom>
            <a:avLst/>
            <a:gdLst/>
            <a:ahLst/>
            <a:cxnLst/>
            <a:rect l="l" t="t" r="r" b="b"/>
            <a:pathLst>
              <a:path w="127108" h="1657" extrusionOk="0">
                <a:moveTo>
                  <a:pt x="0" y="1657"/>
                </a:moveTo>
                <a:cubicBezTo>
                  <a:pt x="42250" y="-1532"/>
                  <a:pt x="84738" y="1008"/>
                  <a:pt x="127108" y="1008"/>
                </a:cubicBezTo>
              </a:path>
            </a:pathLst>
          </a:custGeom>
          <a:noFill/>
          <a:ln w="9525" cap="flat" cmpd="sng">
            <a:solidFill>
              <a:srgbClr val="FFFFFF"/>
            </a:solidFill>
            <a:prstDash val="solid"/>
            <a:round/>
            <a:headEnd type="none" w="med" len="med"/>
            <a:tailEnd type="none" w="med" len="med"/>
          </a:ln>
        </p:spPr>
      </p:sp>
      <p:cxnSp>
        <p:nvCxnSpPr>
          <p:cNvPr id="62" name="Google Shape;62;p11"/>
          <p:cNvCxnSpPr/>
          <p:nvPr/>
        </p:nvCxnSpPr>
        <p:spPr>
          <a:xfrm flipV="1">
            <a:off x="4713698" y="892759"/>
            <a:ext cx="824657" cy="313220"/>
          </a:xfrm>
          <a:prstGeom prst="straightConnector1">
            <a:avLst/>
          </a:prstGeom>
          <a:noFill/>
          <a:ln w="9525" cap="flat" cmpd="sng">
            <a:solidFill>
              <a:srgbClr val="FFFFFF"/>
            </a:solidFill>
            <a:prstDash val="dash"/>
            <a:round/>
            <a:headEnd type="stealth" w="med" len="med"/>
            <a:tailEnd type="none" w="med" len="med"/>
          </a:ln>
        </p:spPr>
      </p:cxnSp>
      <p:sp>
        <p:nvSpPr>
          <p:cNvPr id="63" name="Google Shape;63;p11"/>
          <p:cNvSpPr/>
          <p:nvPr/>
        </p:nvSpPr>
        <p:spPr>
          <a:xfrm>
            <a:off x="5400149" y="1146492"/>
            <a:ext cx="1998177" cy="1033424"/>
          </a:xfrm>
          <a:custGeom>
            <a:avLst/>
            <a:gdLst/>
            <a:ahLst/>
            <a:cxnLst/>
            <a:rect l="l" t="t" r="r" b="b"/>
            <a:pathLst>
              <a:path w="53808" h="41004" extrusionOk="0">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w="9525" cap="flat" cmpd="sng">
            <a:solidFill>
              <a:srgbClr val="FFFFFF"/>
            </a:solidFill>
            <a:prstDash val="solid"/>
            <a:round/>
            <a:headEnd type="none" w="med" len="med"/>
            <a:tailEnd type="none" w="med" len="med"/>
          </a:ln>
        </p:spPr>
      </p:sp>
      <p:sp>
        <p:nvSpPr>
          <p:cNvPr id="10" name="Google Shape;58;p11"/>
          <p:cNvSpPr txBox="1">
            <a:spLocks/>
          </p:cNvSpPr>
          <p:nvPr/>
        </p:nvSpPr>
        <p:spPr>
          <a:xfrm>
            <a:off x="509155" y="1146492"/>
            <a:ext cx="8201744" cy="12794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FFFFFF"/>
              </a:buClr>
              <a:buSzPts val="5800"/>
              <a:buFont typeface="Shadows Into Light"/>
              <a:buNone/>
              <a:defRPr sz="5800" b="0" i="0" u="none" strike="noStrike" cap="none">
                <a:solidFill>
                  <a:srgbClr val="FFFFFF"/>
                </a:solidFill>
                <a:latin typeface="Shadows Into Light"/>
                <a:ea typeface="Shadows Into Light"/>
                <a:cs typeface="Shadows Into Light"/>
                <a:sym typeface="Shadows Into Light"/>
              </a:defRPr>
            </a:lvl9pPr>
          </a:lstStyle>
          <a:p>
            <a:r>
              <a:rPr lang="en-US" dirty="0" smtClean="0"/>
              <a:t>LẬP TRÌNH WEB</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24;p28"/>
          <p:cNvSpPr/>
          <p:nvPr/>
        </p:nvSpPr>
        <p:spPr>
          <a:xfrm>
            <a:off x="628331" y="1247238"/>
            <a:ext cx="2685550" cy="1169551"/>
          </a:xfrm>
          <a:prstGeom prst="chevron">
            <a:avLst>
              <a:gd name="adj" fmla="val 29853"/>
            </a:avLst>
          </a:prstGeom>
          <a:solidFill>
            <a:schemeClr val="accent5"/>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lvl="0" algn="ctr"/>
            <a:r>
              <a:rPr lang="en" sz="2400" dirty="0" smtClean="0">
                <a:solidFill>
                  <a:srgbClr val="FFFFFF"/>
                </a:solidFill>
                <a:latin typeface="Varela Round"/>
                <a:ea typeface="Varela Round"/>
                <a:cs typeface="Varela Round"/>
                <a:sym typeface="Varela Round"/>
              </a:rPr>
              <a:t>✋Tương tác với CSDL</a:t>
            </a:r>
            <a:endParaRPr sz="2400" dirty="0">
              <a:solidFill>
                <a:srgbClr val="FFFFFF"/>
              </a:solidFill>
              <a:latin typeface="Varela Round"/>
              <a:ea typeface="Varela Round"/>
              <a:cs typeface="Varela Round"/>
              <a:sym typeface="Varela Round"/>
            </a:endParaRPr>
          </a:p>
        </p:txBody>
      </p:sp>
      <p:grpSp>
        <p:nvGrpSpPr>
          <p:cNvPr id="8" name="Google Shape;157;p23"/>
          <p:cNvGrpSpPr/>
          <p:nvPr/>
        </p:nvGrpSpPr>
        <p:grpSpPr>
          <a:xfrm>
            <a:off x="4851223" y="1545082"/>
            <a:ext cx="2974381" cy="2974047"/>
            <a:chOff x="2902488" y="902232"/>
            <a:chExt cx="3339000" cy="3339000"/>
          </a:xfrm>
        </p:grpSpPr>
        <p:sp>
          <p:nvSpPr>
            <p:cNvPr id="10" name="Google Shape;158;p23"/>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11" name="Google Shape;159;p23"/>
            <p:cNvSpPr/>
            <p:nvPr/>
          </p:nvSpPr>
          <p:spPr>
            <a:xfrm>
              <a:off x="3123738" y="1123632"/>
              <a:ext cx="2896500" cy="2896200"/>
            </a:xfrm>
            <a:prstGeom prst="pie">
              <a:avLst>
                <a:gd name="adj1" fmla="val 1811602"/>
                <a:gd name="adj2" fmla="val 16214886"/>
              </a:avLst>
            </a:prstGeom>
            <a:solidFill>
              <a:srgbClr val="979CB8">
                <a:alpha val="1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grpSp>
      <p:grpSp>
        <p:nvGrpSpPr>
          <p:cNvPr id="12" name="Google Shape;160;p23"/>
          <p:cNvGrpSpPr/>
          <p:nvPr/>
        </p:nvGrpSpPr>
        <p:grpSpPr>
          <a:xfrm>
            <a:off x="5517524" y="2225212"/>
            <a:ext cx="1660898" cy="1524032"/>
            <a:chOff x="3664038" y="1663782"/>
            <a:chExt cx="1815900" cy="1815900"/>
          </a:xfrm>
        </p:grpSpPr>
        <p:sp>
          <p:nvSpPr>
            <p:cNvPr id="13" name="Google Shape;161;p23"/>
            <p:cNvSpPr/>
            <p:nvPr/>
          </p:nvSpPr>
          <p:spPr>
            <a:xfrm>
              <a:off x="3664038" y="1663782"/>
              <a:ext cx="1815900" cy="18159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14" name="Google Shape;162;p23"/>
            <p:cNvSpPr txBox="1"/>
            <p:nvPr/>
          </p:nvSpPr>
          <p:spPr>
            <a:xfrm>
              <a:off x="3899988" y="2158482"/>
              <a:ext cx="1344000" cy="82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dirty="0" smtClean="0">
                  <a:solidFill>
                    <a:srgbClr val="FFFFFF"/>
                  </a:solidFill>
                  <a:latin typeface="Varela Round"/>
                  <a:ea typeface="Varela Round"/>
                  <a:cs typeface="Varela Round"/>
                  <a:sym typeface="Varela Round"/>
                </a:rPr>
                <a:t>SELECT</a:t>
              </a:r>
              <a:br>
                <a:rPr lang="en" b="1" dirty="0" smtClean="0">
                  <a:solidFill>
                    <a:srgbClr val="FFFFFF"/>
                  </a:solidFill>
                  <a:latin typeface="Varela Round"/>
                  <a:ea typeface="Varela Round"/>
                  <a:cs typeface="Varela Round"/>
                  <a:sym typeface="Varela Round"/>
                </a:rPr>
              </a:br>
              <a:r>
                <a:rPr lang="en" b="1" dirty="0" smtClean="0">
                  <a:solidFill>
                    <a:srgbClr val="FFFFFF"/>
                  </a:solidFill>
                  <a:latin typeface="Varela Round"/>
                  <a:ea typeface="Varela Round"/>
                  <a:cs typeface="Varela Round"/>
                  <a:sym typeface="Varela Round"/>
                </a:rPr>
                <a:t>FORM</a:t>
              </a:r>
              <a:br>
                <a:rPr lang="en" b="1" dirty="0" smtClean="0">
                  <a:solidFill>
                    <a:srgbClr val="FFFFFF"/>
                  </a:solidFill>
                  <a:latin typeface="Varela Round"/>
                  <a:ea typeface="Varela Round"/>
                  <a:cs typeface="Varela Round"/>
                  <a:sym typeface="Varela Round"/>
                </a:rPr>
              </a:br>
              <a:r>
                <a:rPr lang="en" b="1" dirty="0" smtClean="0">
                  <a:solidFill>
                    <a:srgbClr val="FFFFFF"/>
                  </a:solidFill>
                  <a:latin typeface="Varela Round"/>
                  <a:ea typeface="Varela Round"/>
                  <a:cs typeface="Varela Round"/>
                  <a:sym typeface="Varela Round"/>
                </a:rPr>
                <a:t>WHERE</a:t>
              </a:r>
              <a:endParaRPr b="1" dirty="0">
                <a:solidFill>
                  <a:srgbClr val="FFFFFF"/>
                </a:solidFill>
                <a:latin typeface="Varela Round"/>
                <a:ea typeface="Varela Round"/>
                <a:cs typeface="Varela Round"/>
                <a:sym typeface="Varela Round"/>
              </a:endParaRPr>
            </a:p>
          </p:txBody>
        </p:sp>
      </p:grpSp>
      <p:sp>
        <p:nvSpPr>
          <p:cNvPr id="16" name="Google Shape;164;p23"/>
          <p:cNvSpPr/>
          <p:nvPr/>
        </p:nvSpPr>
        <p:spPr>
          <a:xfrm>
            <a:off x="5733334" y="1194495"/>
            <a:ext cx="1280914" cy="951802"/>
          </a:xfrm>
          <a:prstGeom prst="ellipse">
            <a:avLst/>
          </a:prstGeom>
          <a:solidFill>
            <a:schemeClr val="accent5"/>
          </a:solidFill>
          <a:ln>
            <a:noFill/>
          </a:ln>
        </p:spPr>
        <p:txBody>
          <a:bodyPr spcFirstLastPara="1" wrap="square" lIns="91425" tIns="91425" rIns="91425" bIns="91425" anchor="ctr" anchorCtr="0">
            <a:noAutofit/>
          </a:bodyPr>
          <a:lstStyle/>
          <a:p>
            <a:r>
              <a:rPr lang="en-US" dirty="0" smtClean="0">
                <a:solidFill>
                  <a:srgbClr val="FFFFFF"/>
                </a:solidFill>
                <a:latin typeface="Varela Round"/>
                <a:ea typeface="Varela Round"/>
                <a:cs typeface="Varela Round"/>
                <a:sym typeface="Varela Round"/>
              </a:rPr>
              <a:t>INSERT</a:t>
            </a:r>
            <a:endParaRPr lang="en-US" dirty="0">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dirty="0">
              <a:latin typeface="Varela Round"/>
              <a:ea typeface="Varela Round"/>
              <a:cs typeface="Varela Round"/>
              <a:sym typeface="Varela Round"/>
            </a:endParaRPr>
          </a:p>
        </p:txBody>
      </p:sp>
      <p:sp>
        <p:nvSpPr>
          <p:cNvPr id="19" name="Google Shape;167;p23"/>
          <p:cNvSpPr/>
          <p:nvPr/>
        </p:nvSpPr>
        <p:spPr>
          <a:xfrm>
            <a:off x="4337708" y="3359484"/>
            <a:ext cx="1421207" cy="808889"/>
          </a:xfrm>
          <a:prstGeom prst="ellipse">
            <a:avLst/>
          </a:prstGeom>
          <a:solidFill>
            <a:schemeClr val="accent6"/>
          </a:solidFill>
          <a:ln>
            <a:noFill/>
          </a:ln>
        </p:spPr>
        <p:txBody>
          <a:bodyPr spcFirstLastPara="1" wrap="square" lIns="91425" tIns="91425" rIns="91425" bIns="91425" anchor="ctr" anchorCtr="0">
            <a:noAutofit/>
          </a:bodyPr>
          <a:lstStyle/>
          <a:p>
            <a:pPr lvl="0"/>
            <a:r>
              <a:rPr lang="en" sz="1200" dirty="0">
                <a:solidFill>
                  <a:srgbClr val="FFFFFF"/>
                </a:solidFill>
                <a:latin typeface="Varela Round"/>
                <a:ea typeface="Varela Round"/>
                <a:cs typeface="Varela Round"/>
                <a:sym typeface="Varela Round"/>
              </a:rPr>
              <a:t>UPDATED</a:t>
            </a:r>
            <a:endParaRPr sz="1200" dirty="0">
              <a:latin typeface="Varela Round"/>
              <a:ea typeface="Varela Round"/>
              <a:cs typeface="Varela Round"/>
              <a:sym typeface="Varela Round"/>
            </a:endParaRPr>
          </a:p>
        </p:txBody>
      </p:sp>
      <p:sp>
        <p:nvSpPr>
          <p:cNvPr id="22" name="Google Shape;170;p23"/>
          <p:cNvSpPr/>
          <p:nvPr/>
        </p:nvSpPr>
        <p:spPr>
          <a:xfrm>
            <a:off x="6937030" y="3370458"/>
            <a:ext cx="1342078" cy="808889"/>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bg1"/>
                </a:solidFill>
                <a:latin typeface="Varela Round"/>
                <a:ea typeface="Varela Round"/>
                <a:cs typeface="Varela Round"/>
                <a:sym typeface="Varela Round"/>
              </a:rPr>
              <a:t>DELETE</a:t>
            </a:r>
            <a:endParaRPr dirty="0">
              <a:solidFill>
                <a:schemeClr val="bg1"/>
              </a:solidFill>
              <a:latin typeface="Varela Round"/>
              <a:ea typeface="Varela Round"/>
              <a:cs typeface="Varela Round"/>
              <a:sym typeface="Varela Round"/>
            </a:endParaRPr>
          </a:p>
        </p:txBody>
      </p:sp>
      <p:sp>
        <p:nvSpPr>
          <p:cNvPr id="15" name="Google Shape;80;p13"/>
          <p:cNvSpPr txBox="1">
            <a:spLocks/>
          </p:cNvSpPr>
          <p:nvPr/>
        </p:nvSpPr>
        <p:spPr>
          <a:xfrm>
            <a:off x="2149715" y="620110"/>
            <a:ext cx="6735618" cy="156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Varela Round"/>
              <a:buChar char="▧"/>
              <a:defRPr sz="2400" b="0" i="0" u="none" strike="noStrike" cap="none">
                <a:solidFill>
                  <a:schemeClr val="dk1"/>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9pPr>
          </a:lstStyle>
          <a:p>
            <a:pPr marL="0" indent="0">
              <a:buNone/>
            </a:pPr>
            <a:r>
              <a:rPr lang="en-US" dirty="0" smtClean="0"/>
              <a:t>3.</a:t>
            </a:r>
            <a:r>
              <a:rPr lang="en" dirty="0">
                <a:solidFill>
                  <a:schemeClr val="tx1"/>
                </a:solidFill>
              </a:rPr>
              <a:t> ✋ </a:t>
            </a:r>
            <a:r>
              <a:rPr lang="de-DE" dirty="0" smtClean="0"/>
              <a:t>Các </a:t>
            </a:r>
            <a:r>
              <a:rPr lang="de-DE" dirty="0"/>
              <a:t>thao tác với cơ sở dữ </a:t>
            </a:r>
            <a:r>
              <a:rPr lang="de-DE" dirty="0" smtClean="0"/>
              <a:t>liệu</a:t>
            </a:r>
            <a:endParaRPr lang="vi-VN" dirty="0">
              <a:solidFill>
                <a:schemeClr val="tx1"/>
              </a:solidFill>
            </a:endParaRPr>
          </a:p>
        </p:txBody>
      </p:sp>
    </p:spTree>
    <p:extLst>
      <p:ext uri="{BB962C8B-B14F-4D97-AF65-F5344CB8AC3E}">
        <p14:creationId xmlns:p14="http://schemas.microsoft.com/office/powerpoint/2010/main" val="346288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9"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oogle Shape;157;p23"/>
          <p:cNvGrpSpPr/>
          <p:nvPr/>
        </p:nvGrpSpPr>
        <p:grpSpPr>
          <a:xfrm>
            <a:off x="647477" y="1347190"/>
            <a:ext cx="2007609" cy="1796711"/>
            <a:chOff x="2902488" y="902232"/>
            <a:chExt cx="3339000" cy="3339000"/>
          </a:xfrm>
        </p:grpSpPr>
        <p:sp>
          <p:nvSpPr>
            <p:cNvPr id="10" name="Google Shape;158;p23"/>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11" name="Google Shape;159;p23"/>
            <p:cNvSpPr/>
            <p:nvPr/>
          </p:nvSpPr>
          <p:spPr>
            <a:xfrm>
              <a:off x="3123738" y="1123632"/>
              <a:ext cx="2896500" cy="2896200"/>
            </a:xfrm>
            <a:prstGeom prst="pie">
              <a:avLst>
                <a:gd name="adj1" fmla="val 1811602"/>
                <a:gd name="adj2" fmla="val 16214886"/>
              </a:avLst>
            </a:prstGeom>
            <a:solidFill>
              <a:srgbClr val="979CB8">
                <a:alpha val="1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grpSp>
      <p:grpSp>
        <p:nvGrpSpPr>
          <p:cNvPr id="12" name="Google Shape;160;p23"/>
          <p:cNvGrpSpPr/>
          <p:nvPr/>
        </p:nvGrpSpPr>
        <p:grpSpPr>
          <a:xfrm>
            <a:off x="820833" y="1483531"/>
            <a:ext cx="1660898" cy="1524032"/>
            <a:chOff x="3664038" y="1663782"/>
            <a:chExt cx="1815900" cy="1815900"/>
          </a:xfrm>
        </p:grpSpPr>
        <p:sp>
          <p:nvSpPr>
            <p:cNvPr id="13" name="Google Shape;161;p23"/>
            <p:cNvSpPr/>
            <p:nvPr/>
          </p:nvSpPr>
          <p:spPr>
            <a:xfrm>
              <a:off x="3664038" y="1663782"/>
              <a:ext cx="1815900" cy="18159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14" name="Google Shape;162;p23"/>
            <p:cNvSpPr txBox="1"/>
            <p:nvPr/>
          </p:nvSpPr>
          <p:spPr>
            <a:xfrm>
              <a:off x="3899988" y="2158482"/>
              <a:ext cx="1344000" cy="82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dirty="0" smtClean="0">
                  <a:solidFill>
                    <a:srgbClr val="FFFFFF"/>
                  </a:solidFill>
                  <a:latin typeface="Varela Round"/>
                  <a:ea typeface="Varela Round"/>
                  <a:cs typeface="Varela Round"/>
                  <a:sym typeface="Varela Round"/>
                </a:rPr>
                <a:t>SELECT</a:t>
              </a:r>
              <a:br>
                <a:rPr lang="en" b="1" dirty="0" smtClean="0">
                  <a:solidFill>
                    <a:srgbClr val="FFFFFF"/>
                  </a:solidFill>
                  <a:latin typeface="Varela Round"/>
                  <a:ea typeface="Varela Round"/>
                  <a:cs typeface="Varela Round"/>
                  <a:sym typeface="Varela Round"/>
                </a:rPr>
              </a:br>
              <a:r>
                <a:rPr lang="en" b="1" dirty="0" smtClean="0">
                  <a:solidFill>
                    <a:srgbClr val="FFFFFF"/>
                  </a:solidFill>
                  <a:latin typeface="Varela Round"/>
                  <a:ea typeface="Varela Round"/>
                  <a:cs typeface="Varela Round"/>
                  <a:sym typeface="Varela Round"/>
                </a:rPr>
                <a:t>FORM</a:t>
              </a:r>
              <a:br>
                <a:rPr lang="en" b="1" dirty="0" smtClean="0">
                  <a:solidFill>
                    <a:srgbClr val="FFFFFF"/>
                  </a:solidFill>
                  <a:latin typeface="Varela Round"/>
                  <a:ea typeface="Varela Round"/>
                  <a:cs typeface="Varela Round"/>
                  <a:sym typeface="Varela Round"/>
                </a:rPr>
              </a:br>
              <a:r>
                <a:rPr lang="en" b="1" dirty="0" smtClean="0">
                  <a:solidFill>
                    <a:srgbClr val="FFFFFF"/>
                  </a:solidFill>
                  <a:latin typeface="Varela Round"/>
                  <a:ea typeface="Varela Round"/>
                  <a:cs typeface="Varela Round"/>
                  <a:sym typeface="Varela Round"/>
                </a:rPr>
                <a:t>WHERE</a:t>
              </a:r>
              <a:endParaRPr b="1" dirty="0">
                <a:solidFill>
                  <a:srgbClr val="FFFFFF"/>
                </a:solidFill>
                <a:latin typeface="Varela Round"/>
                <a:ea typeface="Varela Round"/>
                <a:cs typeface="Varela Round"/>
                <a:sym typeface="Varela Round"/>
              </a:endParaRPr>
            </a:p>
          </p:txBody>
        </p:sp>
      </p:grpSp>
      <p:sp>
        <p:nvSpPr>
          <p:cNvPr id="2" name="TextBox 1"/>
          <p:cNvSpPr txBox="1"/>
          <p:nvPr/>
        </p:nvSpPr>
        <p:spPr>
          <a:xfrm>
            <a:off x="2758649" y="1491553"/>
            <a:ext cx="5663183" cy="2677656"/>
          </a:xfrm>
          <a:prstGeom prst="rect">
            <a:avLst/>
          </a:prstGeom>
          <a:noFill/>
        </p:spPr>
        <p:txBody>
          <a:bodyPr wrap="square" rtlCol="0">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err="1">
                <a:latin typeface="Consolas" panose="020B0609020204030204" pitchFamily="49" charset="0"/>
              </a:rPr>
              <a:t>DataSet</a:t>
            </a:r>
            <a:r>
              <a:rPr lang="en-US" dirty="0">
                <a:latin typeface="Consolas" panose="020B0609020204030204" pitchFamily="49" charset="0"/>
              </a:rPr>
              <a:t> </a:t>
            </a:r>
            <a:r>
              <a:rPr lang="en-US" dirty="0" err="1">
                <a:latin typeface="Consolas" panose="020B0609020204030204" pitchFamily="49" charset="0"/>
              </a:rPr>
              <a:t>Get_data</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b="1" i="1" dirty="0">
                <a:latin typeface="Consolas" panose="020B0609020204030204" pitchFamily="49" charset="0"/>
              </a:rPr>
              <a:t>query</a:t>
            </a:r>
            <a:r>
              <a:rPr lang="en-US" dirty="0">
                <a:latin typeface="Consolas" panose="020B0609020204030204" pitchFamily="49" charset="0"/>
              </a:rPr>
              <a:t>)</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lấy</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dữ</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liệu</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về</a:t>
            </a:r>
            <a:r>
              <a:rPr lang="en-US" dirty="0">
                <a:solidFill>
                  <a:srgbClr val="008000"/>
                </a:solidFill>
                <a:latin typeface="Consolas" panose="020B0609020204030204" pitchFamily="49" charset="0"/>
              </a:rPr>
              <a:t> dataset</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Create_connect</a:t>
            </a:r>
            <a:r>
              <a:rPr lang="en-US" dirty="0">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tạo</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kết</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nối</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csdl</a:t>
            </a:r>
            <a:endParaRPr lang="en-US" dirty="0">
              <a:latin typeface="Consolas" panose="020B0609020204030204" pitchFamily="49" charset="0"/>
            </a:endParaRPr>
          </a:p>
          <a:p>
            <a:r>
              <a:rPr lang="vi-VN" dirty="0">
                <a:latin typeface="Consolas" panose="020B0609020204030204" pitchFamily="49" charset="0"/>
              </a:rPr>
              <a:t>            DataSet ds = </a:t>
            </a:r>
            <a:r>
              <a:rPr lang="vi-VN" dirty="0">
                <a:solidFill>
                  <a:srgbClr val="0000FF"/>
                </a:solidFill>
                <a:latin typeface="Consolas" panose="020B0609020204030204" pitchFamily="49" charset="0"/>
              </a:rPr>
              <a:t>new</a:t>
            </a:r>
            <a:r>
              <a:rPr lang="vi-VN" dirty="0">
                <a:latin typeface="Consolas" panose="020B0609020204030204" pitchFamily="49" charset="0"/>
              </a:rPr>
              <a:t> DataSet();</a:t>
            </a:r>
            <a:r>
              <a:rPr lang="vi-VN" dirty="0">
                <a:solidFill>
                  <a:srgbClr val="008000"/>
                </a:solidFill>
                <a:latin typeface="Consolas" panose="020B0609020204030204" pitchFamily="49" charset="0"/>
              </a:rPr>
              <a:t>// tạo dataset lưu dữ liệu</a:t>
            </a:r>
            <a:endParaRPr lang="vi-VN" dirty="0">
              <a:latin typeface="Consolas" panose="020B0609020204030204" pitchFamily="49" charset="0"/>
            </a:endParaRPr>
          </a:p>
          <a:p>
            <a:r>
              <a:rPr lang="en-US" dirty="0">
                <a:latin typeface="Consolas" panose="020B0609020204030204" pitchFamily="49" charset="0"/>
              </a:rPr>
              <a:t>            da = </a:t>
            </a:r>
            <a:r>
              <a:rPr lang="en-US" dirty="0">
                <a:solidFill>
                  <a:srgbClr val="0000FF"/>
                </a:solidFill>
                <a:latin typeface="Consolas" panose="020B0609020204030204" pitchFamily="49" charset="0"/>
              </a:rPr>
              <a:t>new</a:t>
            </a:r>
            <a:r>
              <a:rPr lang="en-US" dirty="0">
                <a:latin typeface="Consolas" panose="020B0609020204030204" pitchFamily="49" charset="0"/>
              </a:rPr>
              <a:t> </a:t>
            </a:r>
            <a:r>
              <a:rPr lang="en-US" dirty="0" err="1">
                <a:latin typeface="Consolas" panose="020B0609020204030204" pitchFamily="49" charset="0"/>
              </a:rPr>
              <a:t>SqlDataAdapter</a:t>
            </a:r>
            <a:r>
              <a:rPr lang="en-US" dirty="0">
                <a:latin typeface="Consolas" panose="020B0609020204030204" pitchFamily="49" charset="0"/>
              </a:rPr>
              <a:t>(</a:t>
            </a:r>
            <a:r>
              <a:rPr lang="en-US" b="1" i="1" dirty="0">
                <a:latin typeface="Consolas" panose="020B0609020204030204" pitchFamily="49" charset="0"/>
              </a:rPr>
              <a:t>query</a:t>
            </a:r>
            <a:r>
              <a:rPr lang="en-US" dirty="0">
                <a:latin typeface="Consolas" panose="020B0609020204030204" pitchFamily="49" charset="0"/>
              </a:rPr>
              <a:t>, conn);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lấy</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dữ</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liệu</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về</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thông</a:t>
            </a:r>
            <a:r>
              <a:rPr lang="en-US" dirty="0">
                <a:solidFill>
                  <a:srgbClr val="008000"/>
                </a:solidFill>
                <a:latin typeface="Consolas" panose="020B0609020204030204" pitchFamily="49" charset="0"/>
              </a:rPr>
              <a:t> qua Adapter</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da.Fill</a:t>
            </a:r>
            <a:r>
              <a:rPr lang="en-US" dirty="0">
                <a:latin typeface="Consolas" panose="020B0609020204030204" pitchFamily="49" charset="0"/>
              </a:rPr>
              <a:t>(ds);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đổ</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dữ</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liệu</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vào</a:t>
            </a:r>
            <a:r>
              <a:rPr lang="en-US" dirty="0">
                <a:solidFill>
                  <a:srgbClr val="008000"/>
                </a:solidFill>
                <a:latin typeface="Consolas" panose="020B0609020204030204" pitchFamily="49" charset="0"/>
              </a:rPr>
              <a:t> dataset</a:t>
            </a:r>
            <a:endParaRPr lang="en-US" dirty="0">
              <a:latin typeface="Consolas" panose="020B0609020204030204" pitchFamily="49" charset="0"/>
            </a:endParaRPr>
          </a:p>
          <a:p>
            <a:r>
              <a:rPr lang="en-US" dirty="0">
                <a:latin typeface="Consolas" panose="020B0609020204030204" pitchFamily="49" charset="0"/>
              </a:rPr>
              <a:t>            Disconnect();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đóng</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kết</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nối</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0000FF"/>
                </a:solidFill>
                <a:latin typeface="Consolas" panose="020B0609020204030204" pitchFamily="49" charset="0"/>
              </a:rPr>
              <a:t>return</a:t>
            </a:r>
            <a:r>
              <a:rPr lang="en-US" dirty="0">
                <a:latin typeface="Consolas" panose="020B0609020204030204" pitchFamily="49" charset="0"/>
              </a:rPr>
              <a:t> ds;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trả</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về</a:t>
            </a:r>
            <a:r>
              <a:rPr lang="en-US" dirty="0">
                <a:solidFill>
                  <a:srgbClr val="008000"/>
                </a:solidFill>
                <a:latin typeface="Consolas" panose="020B0609020204030204" pitchFamily="49" charset="0"/>
              </a:rPr>
              <a:t> dataset</a:t>
            </a:r>
            <a:endParaRPr lang="en-US" dirty="0">
              <a:latin typeface="Consolas" panose="020B0609020204030204" pitchFamily="49" charset="0"/>
            </a:endParaRPr>
          </a:p>
          <a:p>
            <a:r>
              <a:rPr lang="en-US" dirty="0">
                <a:latin typeface="Consolas" panose="020B0609020204030204" pitchFamily="49" charset="0"/>
              </a:rPr>
              <a:t>        }</a:t>
            </a:r>
            <a:endParaRPr lang="en-US" dirty="0"/>
          </a:p>
        </p:txBody>
      </p:sp>
      <p:sp>
        <p:nvSpPr>
          <p:cNvPr id="15" name="Google Shape;80;p13"/>
          <p:cNvSpPr txBox="1">
            <a:spLocks/>
          </p:cNvSpPr>
          <p:nvPr/>
        </p:nvSpPr>
        <p:spPr>
          <a:xfrm>
            <a:off x="2149715" y="620110"/>
            <a:ext cx="6735618" cy="156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Varela Round"/>
              <a:buChar char="▧"/>
              <a:defRPr sz="2400" b="0" i="0" u="none" strike="noStrike" cap="none">
                <a:solidFill>
                  <a:schemeClr val="dk1"/>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9pPr>
          </a:lstStyle>
          <a:p>
            <a:pPr marL="0" indent="0">
              <a:buNone/>
            </a:pPr>
            <a:r>
              <a:rPr lang="en-US" dirty="0" smtClean="0"/>
              <a:t>3.</a:t>
            </a:r>
            <a:r>
              <a:rPr lang="en" dirty="0">
                <a:solidFill>
                  <a:schemeClr val="tx1"/>
                </a:solidFill>
              </a:rPr>
              <a:t> ✋ </a:t>
            </a:r>
            <a:r>
              <a:rPr lang="de-DE" dirty="0" smtClean="0"/>
              <a:t>Các </a:t>
            </a:r>
            <a:r>
              <a:rPr lang="de-DE" dirty="0"/>
              <a:t>thao tác với cơ sở dữ </a:t>
            </a:r>
            <a:r>
              <a:rPr lang="de-DE" dirty="0" smtClean="0"/>
              <a:t>liệu</a:t>
            </a:r>
            <a:endParaRPr lang="vi-VN" dirty="0">
              <a:solidFill>
                <a:schemeClr val="tx1"/>
              </a:solidFill>
            </a:endParaRPr>
          </a:p>
        </p:txBody>
      </p:sp>
    </p:spTree>
    <p:extLst>
      <p:ext uri="{BB962C8B-B14F-4D97-AF65-F5344CB8AC3E}">
        <p14:creationId xmlns:p14="http://schemas.microsoft.com/office/powerpoint/2010/main" val="195038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oogle Shape;157;p23"/>
          <p:cNvGrpSpPr/>
          <p:nvPr/>
        </p:nvGrpSpPr>
        <p:grpSpPr>
          <a:xfrm>
            <a:off x="958672" y="1767320"/>
            <a:ext cx="2382085" cy="1925479"/>
            <a:chOff x="2902488" y="902232"/>
            <a:chExt cx="3339000" cy="3339000"/>
          </a:xfrm>
        </p:grpSpPr>
        <p:sp>
          <p:nvSpPr>
            <p:cNvPr id="16" name="Google Shape;158;p23"/>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sp>
          <p:nvSpPr>
            <p:cNvPr id="17" name="Google Shape;159;p23"/>
            <p:cNvSpPr/>
            <p:nvPr/>
          </p:nvSpPr>
          <p:spPr>
            <a:xfrm>
              <a:off x="3123738" y="1123632"/>
              <a:ext cx="2896500" cy="2896200"/>
            </a:xfrm>
            <a:prstGeom prst="pie">
              <a:avLst>
                <a:gd name="adj1" fmla="val 1811602"/>
                <a:gd name="adj2" fmla="val 16214886"/>
              </a:avLst>
            </a:prstGeom>
            <a:solidFill>
              <a:srgbClr val="979CB8">
                <a:alpha val="1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arela Round"/>
                <a:ea typeface="Varela Round"/>
                <a:cs typeface="Varela Round"/>
                <a:sym typeface="Varela Round"/>
              </a:endParaRPr>
            </a:p>
          </p:txBody>
        </p:sp>
      </p:grpSp>
      <p:sp>
        <p:nvSpPr>
          <p:cNvPr id="18" name="Google Shape;164;p23"/>
          <p:cNvSpPr/>
          <p:nvPr/>
        </p:nvSpPr>
        <p:spPr>
          <a:xfrm>
            <a:off x="1649536" y="1530043"/>
            <a:ext cx="1272121" cy="688866"/>
          </a:xfrm>
          <a:prstGeom prst="ellipse">
            <a:avLst/>
          </a:prstGeom>
          <a:solidFill>
            <a:schemeClr val="accent5"/>
          </a:solidFill>
          <a:ln>
            <a:noFill/>
          </a:ln>
        </p:spPr>
        <p:txBody>
          <a:bodyPr spcFirstLastPara="1" wrap="square" lIns="91425" tIns="91425" rIns="91425" bIns="91425" anchor="ctr" anchorCtr="0">
            <a:noAutofit/>
          </a:bodyPr>
          <a:lstStyle/>
          <a:p>
            <a:r>
              <a:rPr lang="en-US" dirty="0" smtClean="0">
                <a:solidFill>
                  <a:srgbClr val="FFFFFF"/>
                </a:solidFill>
                <a:latin typeface="Varela Round"/>
                <a:ea typeface="Varela Round"/>
                <a:cs typeface="Varela Round"/>
                <a:sym typeface="Varela Round"/>
              </a:rPr>
              <a:t>INSERT</a:t>
            </a:r>
            <a:endParaRPr lang="en-US" dirty="0">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dirty="0">
              <a:latin typeface="Varela Round"/>
              <a:ea typeface="Varela Round"/>
              <a:cs typeface="Varela Round"/>
              <a:sym typeface="Varela Round"/>
            </a:endParaRPr>
          </a:p>
        </p:txBody>
      </p:sp>
      <p:sp>
        <p:nvSpPr>
          <p:cNvPr id="19" name="Google Shape;167;p23"/>
          <p:cNvSpPr/>
          <p:nvPr/>
        </p:nvSpPr>
        <p:spPr>
          <a:xfrm rot="3122747">
            <a:off x="492775" y="2736168"/>
            <a:ext cx="1375991" cy="733681"/>
          </a:xfrm>
          <a:prstGeom prst="ellipse">
            <a:avLst/>
          </a:prstGeom>
          <a:solidFill>
            <a:schemeClr val="accent6"/>
          </a:solidFill>
          <a:ln>
            <a:noFill/>
          </a:ln>
        </p:spPr>
        <p:txBody>
          <a:bodyPr spcFirstLastPara="1" wrap="square" lIns="91425" tIns="91425" rIns="91425" bIns="91425" anchor="ctr" anchorCtr="0">
            <a:noAutofit/>
          </a:bodyPr>
          <a:lstStyle/>
          <a:p>
            <a:pPr lvl="0"/>
            <a:r>
              <a:rPr lang="en" sz="1200" dirty="0">
                <a:solidFill>
                  <a:srgbClr val="FFFFFF"/>
                </a:solidFill>
                <a:latin typeface="Varela Round"/>
                <a:ea typeface="Varela Round"/>
                <a:cs typeface="Varela Round"/>
                <a:sym typeface="Varela Round"/>
              </a:rPr>
              <a:t>UPDATED</a:t>
            </a:r>
            <a:endParaRPr sz="1200" dirty="0">
              <a:latin typeface="Varela Round"/>
              <a:ea typeface="Varela Round"/>
              <a:cs typeface="Varela Round"/>
              <a:sym typeface="Varela Round"/>
            </a:endParaRPr>
          </a:p>
        </p:txBody>
      </p:sp>
      <p:sp>
        <p:nvSpPr>
          <p:cNvPr id="20" name="Google Shape;170;p23"/>
          <p:cNvSpPr/>
          <p:nvPr/>
        </p:nvSpPr>
        <p:spPr>
          <a:xfrm rot="17309077">
            <a:off x="2554256" y="2574908"/>
            <a:ext cx="1257319" cy="733681"/>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bg1"/>
                </a:solidFill>
                <a:latin typeface="Varela Round"/>
                <a:ea typeface="Varela Round"/>
                <a:cs typeface="Varela Round"/>
                <a:sym typeface="Varela Round"/>
              </a:rPr>
              <a:t>DELETE</a:t>
            </a:r>
            <a:endParaRPr dirty="0">
              <a:solidFill>
                <a:schemeClr val="bg1"/>
              </a:solidFill>
              <a:latin typeface="Varela Round"/>
              <a:ea typeface="Varela Round"/>
              <a:cs typeface="Varela Round"/>
              <a:sym typeface="Varela Round"/>
            </a:endParaRPr>
          </a:p>
        </p:txBody>
      </p:sp>
      <p:sp>
        <p:nvSpPr>
          <p:cNvPr id="3" name="TextBox 2"/>
          <p:cNvSpPr txBox="1"/>
          <p:nvPr/>
        </p:nvSpPr>
        <p:spPr>
          <a:xfrm>
            <a:off x="3881660" y="1929658"/>
            <a:ext cx="4984703" cy="2253577"/>
          </a:xfrm>
          <a:prstGeom prst="rect">
            <a:avLst/>
          </a:prstGeom>
          <a:noFill/>
        </p:spPr>
        <p:txBody>
          <a:bodyPr wrap="square" rtlCol="0">
            <a:spAutoFit/>
          </a:bodyPr>
          <a:lstStyle/>
          <a:p>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a:latin typeface="Consolas" panose="020B0609020204030204" pitchFamily="49" charset="0"/>
              </a:rPr>
              <a:t>ExeCuteNonQuery</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b="1" i="1" dirty="0" err="1">
                <a:latin typeface="Consolas" panose="020B0609020204030204" pitchFamily="49" charset="0"/>
              </a:rPr>
              <a:t>sql</a:t>
            </a:r>
            <a:r>
              <a:rPr lang="en-US" dirty="0">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thực</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thi</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các</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câu</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lệnh</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thêm</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xóa</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sửa</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Create_connect</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cm.Connection</a:t>
            </a:r>
            <a:r>
              <a:rPr lang="en-US" dirty="0">
                <a:latin typeface="Consolas" panose="020B0609020204030204" pitchFamily="49" charset="0"/>
              </a:rPr>
              <a:t> = conn;</a:t>
            </a:r>
          </a:p>
          <a:p>
            <a:r>
              <a:rPr lang="en-US" dirty="0">
                <a:latin typeface="Consolas" panose="020B0609020204030204" pitchFamily="49" charset="0"/>
              </a:rPr>
              <a:t>            </a:t>
            </a:r>
            <a:r>
              <a:rPr lang="en-US" dirty="0" err="1">
                <a:latin typeface="Consolas" panose="020B0609020204030204" pitchFamily="49" charset="0"/>
              </a:rPr>
              <a:t>cm.Connection</a:t>
            </a:r>
            <a:r>
              <a:rPr lang="en-US" dirty="0">
                <a:latin typeface="Consolas" panose="020B0609020204030204" pitchFamily="49" charset="0"/>
              </a:rPr>
              <a:t> = conn;</a:t>
            </a:r>
          </a:p>
          <a:p>
            <a:r>
              <a:rPr lang="en-US" dirty="0">
                <a:latin typeface="Consolas" panose="020B0609020204030204" pitchFamily="49" charset="0"/>
              </a:rPr>
              <a:t>            </a:t>
            </a:r>
            <a:r>
              <a:rPr lang="en-US" dirty="0" err="1">
                <a:latin typeface="Consolas" panose="020B0609020204030204" pitchFamily="49" charset="0"/>
              </a:rPr>
              <a:t>cm.CommandText</a:t>
            </a:r>
            <a:r>
              <a:rPr lang="en-US" dirty="0">
                <a:latin typeface="Consolas" panose="020B0609020204030204" pitchFamily="49" charset="0"/>
              </a:rPr>
              <a:t> = </a:t>
            </a:r>
            <a:r>
              <a:rPr lang="en-US" b="1" i="1" dirty="0" err="1">
                <a:latin typeface="Consolas" panose="020B0609020204030204" pitchFamily="49" charset="0"/>
              </a:rPr>
              <a:t>sql</a:t>
            </a:r>
            <a:r>
              <a:rPr lang="en-US" dirty="0">
                <a:latin typeface="Consolas" panose="020B0609020204030204" pitchFamily="49" charset="0"/>
              </a:rPr>
              <a:t>;</a:t>
            </a:r>
          </a:p>
          <a:p>
            <a:r>
              <a:rPr lang="en-US" dirty="0">
                <a:latin typeface="Consolas" panose="020B0609020204030204" pitchFamily="49" charset="0"/>
              </a:rPr>
              <a:t>            </a:t>
            </a:r>
            <a:r>
              <a:rPr lang="en-US" b="1" dirty="0" err="1">
                <a:latin typeface="Consolas" panose="020B0609020204030204" pitchFamily="49" charset="0"/>
              </a:rPr>
              <a:t>cm.ExecuteNonQuery</a:t>
            </a:r>
            <a:r>
              <a:rPr lang="en-US" b="1" dirty="0">
                <a:latin typeface="Consolas" panose="020B0609020204030204" pitchFamily="49" charset="0"/>
              </a:rPr>
              <a:t>();</a:t>
            </a:r>
          </a:p>
          <a:p>
            <a:r>
              <a:rPr lang="en-US" dirty="0">
                <a:latin typeface="Consolas" panose="020B0609020204030204" pitchFamily="49" charset="0"/>
              </a:rPr>
              <a:t>            Disconnect</a:t>
            </a:r>
            <a:r>
              <a:rPr lang="en-US" dirty="0" smtClean="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endParaRPr lang="en-US" dirty="0"/>
          </a:p>
        </p:txBody>
      </p:sp>
      <p:sp>
        <p:nvSpPr>
          <p:cNvPr id="10" name="Google Shape;80;p13"/>
          <p:cNvSpPr txBox="1">
            <a:spLocks/>
          </p:cNvSpPr>
          <p:nvPr/>
        </p:nvSpPr>
        <p:spPr>
          <a:xfrm>
            <a:off x="2149715" y="620110"/>
            <a:ext cx="6735618" cy="156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Varela Round"/>
              <a:buChar char="▧"/>
              <a:defRPr sz="2400" b="0" i="0" u="none" strike="noStrike" cap="none">
                <a:solidFill>
                  <a:schemeClr val="dk1"/>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9pPr>
          </a:lstStyle>
          <a:p>
            <a:pPr marL="0" indent="0">
              <a:buNone/>
            </a:pPr>
            <a:r>
              <a:rPr lang="en-US" dirty="0" smtClean="0"/>
              <a:t>3.</a:t>
            </a:r>
            <a:r>
              <a:rPr lang="en" dirty="0">
                <a:solidFill>
                  <a:schemeClr val="tx1"/>
                </a:solidFill>
              </a:rPr>
              <a:t> ✋ </a:t>
            </a:r>
            <a:r>
              <a:rPr lang="de-DE" dirty="0" smtClean="0"/>
              <a:t>Các </a:t>
            </a:r>
            <a:r>
              <a:rPr lang="de-DE" dirty="0"/>
              <a:t>thao tác với cơ sở dữ </a:t>
            </a:r>
            <a:r>
              <a:rPr lang="de-DE" dirty="0" smtClean="0"/>
              <a:t>liệu</a:t>
            </a:r>
            <a:endParaRPr lang="vi-VN" dirty="0">
              <a:solidFill>
                <a:schemeClr val="tx1"/>
              </a:solidFill>
            </a:endParaRPr>
          </a:p>
        </p:txBody>
      </p:sp>
    </p:spTree>
    <p:extLst>
      <p:ext uri="{BB962C8B-B14F-4D97-AF65-F5344CB8AC3E}">
        <p14:creationId xmlns:p14="http://schemas.microsoft.com/office/powerpoint/2010/main" val="9956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E7CC3"/>
        </a:solidFill>
        <a:effectLst/>
      </p:bgPr>
    </p:bg>
    <p:spTree>
      <p:nvGrpSpPr>
        <p:cNvPr id="1" name="Shape 286"/>
        <p:cNvGrpSpPr/>
        <p:nvPr/>
      </p:nvGrpSpPr>
      <p:grpSpPr>
        <a:xfrm>
          <a:off x="0" y="0"/>
          <a:ext cx="0" cy="0"/>
          <a:chOff x="0" y="0"/>
          <a:chExt cx="0" cy="0"/>
        </a:xfrm>
      </p:grpSpPr>
      <p:sp>
        <p:nvSpPr>
          <p:cNvPr id="287" name="Google Shape;287;p34"/>
          <p:cNvSpPr txBox="1">
            <a:spLocks noGrp="1"/>
          </p:cNvSpPr>
          <p:nvPr>
            <p:ph type="ctrTitle" idx="4294967295"/>
          </p:nvPr>
        </p:nvSpPr>
        <p:spPr>
          <a:xfrm>
            <a:off x="-397100" y="1552518"/>
            <a:ext cx="5803900" cy="55086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800" i="1" dirty="0">
                <a:solidFill>
                  <a:schemeClr val="accent1"/>
                </a:solidFill>
              </a:rPr>
              <a:t>Thanks!</a:t>
            </a:r>
            <a:endParaRPr sz="8800" i="1" dirty="0">
              <a:solidFill>
                <a:schemeClr val="accent1"/>
              </a:solidFill>
            </a:endParaRPr>
          </a:p>
        </p:txBody>
      </p:sp>
      <p:sp>
        <p:nvSpPr>
          <p:cNvPr id="288" name="Google Shape;288;p34"/>
          <p:cNvSpPr txBox="1">
            <a:spLocks noGrp="1"/>
          </p:cNvSpPr>
          <p:nvPr>
            <p:ph type="subTitle" idx="4294967295"/>
          </p:nvPr>
        </p:nvSpPr>
        <p:spPr>
          <a:xfrm>
            <a:off x="1057044" y="2083976"/>
            <a:ext cx="6788150" cy="784225"/>
          </a:xfrm>
          <a:prstGeom prst="rect">
            <a:avLst/>
          </a:prstGeom>
        </p:spPr>
        <p:txBody>
          <a:bodyPr spcFirstLastPara="1" wrap="square" lIns="91425" tIns="91425" rIns="91425" bIns="91425" anchor="t" anchorCtr="0">
            <a:noAutofit/>
          </a:bodyPr>
          <a:lstStyle/>
          <a:p>
            <a:pPr marL="0" lvl="0" indent="0" algn="ctr">
              <a:buNone/>
            </a:pPr>
            <a:r>
              <a:rPr lang="en" sz="3600" b="1" dirty="0" smtClean="0">
                <a:solidFill>
                  <a:srgbClr val="FFFFFF"/>
                </a:solidFill>
              </a:rPr>
              <a:t>Cám ơn đã lắng </a:t>
            </a:r>
            <a:r>
              <a:rPr lang="en" sz="3600" b="1" dirty="0" smtClean="0">
                <a:solidFill>
                  <a:srgbClr val="FFFFFF"/>
                </a:solidFill>
              </a:rPr>
              <a:t>nghe</a:t>
            </a:r>
            <a:r>
              <a:rPr lang="en" sz="3600" dirty="0">
                <a:solidFill>
                  <a:srgbClr val="FFFFFF"/>
                </a:solidFill>
              </a:rPr>
              <a:t>👍</a:t>
            </a:r>
            <a:endParaRPr sz="3600" b="1" dirty="0">
              <a:solidFill>
                <a:srgbClr val="FFFFFF"/>
              </a:solidFill>
            </a:endParaRPr>
          </a:p>
        </p:txBody>
      </p:sp>
      <p:sp>
        <p:nvSpPr>
          <p:cNvPr id="290" name="Google Shape;290;p34"/>
          <p:cNvSpPr/>
          <p:nvPr/>
        </p:nvSpPr>
        <p:spPr>
          <a:xfrm>
            <a:off x="1319645" y="1922318"/>
            <a:ext cx="6005945" cy="1507195"/>
          </a:xfrm>
          <a:custGeom>
            <a:avLst/>
            <a:gdLst/>
            <a:ahLst/>
            <a:cxnLst/>
            <a:rect l="l" t="t" r="r" b="b"/>
            <a:pathLst>
              <a:path w="163180" h="66288" extrusionOk="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w="9525" cap="flat" cmpd="sng">
            <a:solidFill>
              <a:srgbClr val="FFFFFF"/>
            </a:solidFill>
            <a:prstDash val="solid"/>
            <a:round/>
            <a:headEnd type="none" w="med" len="med"/>
            <a:tailEnd type="none" w="med" len="med"/>
          </a:ln>
        </p:spPr>
      </p:sp>
      <p:cxnSp>
        <p:nvCxnSpPr>
          <p:cNvPr id="291" name="Google Shape;291;p34"/>
          <p:cNvCxnSpPr/>
          <p:nvPr/>
        </p:nvCxnSpPr>
        <p:spPr>
          <a:xfrm flipH="1">
            <a:off x="6023075" y="1690181"/>
            <a:ext cx="810600" cy="528900"/>
          </a:xfrm>
          <a:prstGeom prst="straightConnector1">
            <a:avLst/>
          </a:prstGeom>
          <a:noFill/>
          <a:ln w="9525" cap="flat" cmpd="sng">
            <a:solidFill>
              <a:srgbClr val="FFFFFF"/>
            </a:solidFill>
            <a:prstDash val="dash"/>
            <a:round/>
            <a:headEnd type="none" w="med" len="med"/>
            <a:tailEnd type="triangle" w="med" len="med"/>
          </a:ln>
        </p:spPr>
      </p:cxnSp>
      <p:cxnSp>
        <p:nvCxnSpPr>
          <p:cNvPr id="292" name="Google Shape;292;p34"/>
          <p:cNvCxnSpPr/>
          <p:nvPr/>
        </p:nvCxnSpPr>
        <p:spPr>
          <a:xfrm>
            <a:off x="3380350" y="1726669"/>
            <a:ext cx="219000" cy="419400"/>
          </a:xfrm>
          <a:prstGeom prst="straightConnector1">
            <a:avLst/>
          </a:prstGeom>
          <a:noFill/>
          <a:ln w="9525" cap="flat" cmpd="sng">
            <a:solidFill>
              <a:srgbClr val="FFFFFF"/>
            </a:solidFill>
            <a:prstDash val="dash"/>
            <a:round/>
            <a:headEnd type="none" w="med" len="med"/>
            <a:tailEnd type="triangle" w="med" len="med"/>
          </a:ln>
        </p:spPr>
      </p:cxnSp>
      <p:cxnSp>
        <p:nvCxnSpPr>
          <p:cNvPr id="293" name="Google Shape;293;p34"/>
          <p:cNvCxnSpPr/>
          <p:nvPr/>
        </p:nvCxnSpPr>
        <p:spPr>
          <a:xfrm rot="10800000" flipH="1">
            <a:off x="2350850" y="2894063"/>
            <a:ext cx="826800" cy="486300"/>
          </a:xfrm>
          <a:prstGeom prst="straightConnector1">
            <a:avLst/>
          </a:prstGeom>
          <a:noFill/>
          <a:ln w="9525" cap="flat" cmpd="sng">
            <a:solidFill>
              <a:srgbClr val="FFFFFF"/>
            </a:solidFill>
            <a:prstDash val="dash"/>
            <a:round/>
            <a:headEnd type="none" w="med" len="med"/>
            <a:tailEnd type="triangle" w="med" len="med"/>
          </a:ln>
        </p:spPr>
      </p:cxnSp>
      <p:cxnSp>
        <p:nvCxnSpPr>
          <p:cNvPr id="294" name="Google Shape;294;p34"/>
          <p:cNvCxnSpPr/>
          <p:nvPr/>
        </p:nvCxnSpPr>
        <p:spPr>
          <a:xfrm rot="10800000">
            <a:off x="5406800" y="2887725"/>
            <a:ext cx="178500" cy="535200"/>
          </a:xfrm>
          <a:prstGeom prst="straightConnector1">
            <a:avLst/>
          </a:prstGeom>
          <a:noFill/>
          <a:ln w="9525" cap="flat" cmpd="sng">
            <a:solidFill>
              <a:srgbClr val="FFFFFF"/>
            </a:solidFill>
            <a:prstDash val="dash"/>
            <a:round/>
            <a:headEnd type="none" w="med" len="med"/>
            <a:tailEnd type="triangle" w="med" len="med"/>
          </a:ln>
        </p:spPr>
      </p:cxnSp>
      <p:cxnSp>
        <p:nvCxnSpPr>
          <p:cNvPr id="295" name="Google Shape;295;p34"/>
          <p:cNvCxnSpPr/>
          <p:nvPr/>
        </p:nvCxnSpPr>
        <p:spPr>
          <a:xfrm rot="10800000">
            <a:off x="5929925" y="2892389"/>
            <a:ext cx="186300" cy="127800"/>
          </a:xfrm>
          <a:prstGeom prst="straightConnector1">
            <a:avLst/>
          </a:prstGeom>
          <a:noFill/>
          <a:ln w="9525" cap="flat" cmpd="sng">
            <a:solidFill>
              <a:srgbClr val="FFFFFF"/>
            </a:solidFill>
            <a:prstDash val="dash"/>
            <a:round/>
            <a:headEnd type="none" w="med" len="med"/>
            <a:tailEnd type="triangle" w="med" len="med"/>
          </a:ln>
        </p:spPr>
      </p:cxnSp>
      <p:sp>
        <p:nvSpPr>
          <p:cNvPr id="3" name="TextBox 2"/>
          <p:cNvSpPr txBox="1"/>
          <p:nvPr/>
        </p:nvSpPr>
        <p:spPr>
          <a:xfrm>
            <a:off x="1493100" y="3868979"/>
            <a:ext cx="5468675" cy="369332"/>
          </a:xfrm>
          <a:prstGeom prst="rect">
            <a:avLst/>
          </a:prstGeom>
          <a:noFill/>
        </p:spPr>
        <p:txBody>
          <a:bodyPr wrap="square" rtlCol="0">
            <a:spAutoFit/>
          </a:bodyPr>
          <a:lstStyle/>
          <a:p>
            <a:r>
              <a:rPr lang="en-US" sz="1800" dirty="0">
                <a:solidFill>
                  <a:srgbClr val="FFFFFF"/>
                </a:solidFill>
              </a:rPr>
              <a:t>Source code </a:t>
            </a:r>
            <a:r>
              <a:rPr lang="en-US" sz="1800" dirty="0" smtClean="0">
                <a:solidFill>
                  <a:srgbClr val="FFFFFF"/>
                </a:solidFill>
              </a:rPr>
              <a:t>: </a:t>
            </a:r>
            <a:r>
              <a:rPr lang="en-US" sz="1800" dirty="0" smtClean="0">
                <a:solidFill>
                  <a:schemeClr val="bg1"/>
                </a:solidFill>
                <a:latin typeface="Varela Round" panose="020B0604020202020204" charset="-79"/>
                <a:cs typeface="Varela Round" panose="020B0604020202020204" charset="-79"/>
              </a:rPr>
              <a:t>bom.to/</a:t>
            </a:r>
            <a:r>
              <a:rPr lang="en-US" sz="1800" dirty="0" err="1" smtClean="0">
                <a:solidFill>
                  <a:schemeClr val="bg1"/>
                </a:solidFill>
                <a:latin typeface="Varela Round" panose="020B0604020202020204" charset="-79"/>
                <a:cs typeface="Varela Round" panose="020B0604020202020204" charset="-79"/>
              </a:rPr>
              <a:t>hoangtuyencsdl</a:t>
            </a:r>
            <a:endParaRPr lang="en-US" sz="1800" dirty="0">
              <a:solidFill>
                <a:schemeClr val="bg1"/>
              </a:solidFill>
              <a:latin typeface="Varela Round" panose="020B0604020202020204" charset="-79"/>
              <a:cs typeface="Varela Round" panose="020B0604020202020204" charset="-79"/>
            </a:endParaRPr>
          </a:p>
        </p:txBody>
      </p:sp>
      <p:sp>
        <p:nvSpPr>
          <p:cNvPr id="13" name="Google Shape;383;p37"/>
          <p:cNvSpPr/>
          <p:nvPr/>
        </p:nvSpPr>
        <p:spPr>
          <a:xfrm>
            <a:off x="1179938" y="3896837"/>
            <a:ext cx="313162" cy="31361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394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80" name="Google Shape;80;p13"/>
          <p:cNvSpPr txBox="1">
            <a:spLocks noGrp="1"/>
          </p:cNvSpPr>
          <p:nvPr>
            <p:ph type="body" idx="4294967295"/>
          </p:nvPr>
        </p:nvSpPr>
        <p:spPr>
          <a:xfrm>
            <a:off x="696191" y="902277"/>
            <a:ext cx="3759200" cy="1568450"/>
          </a:xfrm>
          <a:prstGeom prst="rect">
            <a:avLst/>
          </a:prstGeom>
        </p:spPr>
        <p:txBody>
          <a:bodyPr spcFirstLastPara="1" wrap="square" lIns="91425" tIns="91425" rIns="91425" bIns="91425" anchor="t" anchorCtr="0">
            <a:noAutofit/>
          </a:bodyPr>
          <a:lstStyle/>
          <a:p>
            <a:pPr marL="0" indent="0">
              <a:buNone/>
            </a:pPr>
            <a:r>
              <a:rPr lang="de-DE" dirty="0" smtClean="0"/>
              <a:t>1. </a:t>
            </a:r>
            <a:r>
              <a:rPr lang="en" dirty="0" smtClean="0">
                <a:solidFill>
                  <a:schemeClr val="tx1"/>
                </a:solidFill>
              </a:rPr>
              <a:t>📖 </a:t>
            </a:r>
            <a:r>
              <a:rPr lang="de-DE" dirty="0" smtClean="0"/>
              <a:t>Giới </a:t>
            </a:r>
            <a:r>
              <a:rPr lang="de-DE" dirty="0"/>
              <a:t>thiệu </a:t>
            </a:r>
            <a:r>
              <a:rPr lang="de-DE" dirty="0" smtClean="0">
                <a:solidFill>
                  <a:schemeClr val="accent3"/>
                </a:solidFill>
              </a:rPr>
              <a:t>ADO.NET</a:t>
            </a:r>
            <a:endParaRPr sz="2400" dirty="0">
              <a:solidFill>
                <a:schemeClr val="accent3"/>
              </a:solidFill>
            </a:endParaRPr>
          </a:p>
        </p:txBody>
      </p:sp>
      <p:sp>
        <p:nvSpPr>
          <p:cNvPr id="7" name="Google Shape;80;p13"/>
          <p:cNvSpPr txBox="1">
            <a:spLocks/>
          </p:cNvSpPr>
          <p:nvPr/>
        </p:nvSpPr>
        <p:spPr>
          <a:xfrm>
            <a:off x="4799418" y="819117"/>
            <a:ext cx="3758101" cy="156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Varela Round"/>
              <a:buChar char="▧"/>
              <a:defRPr sz="2400" b="0" i="0" u="none" strike="noStrike" cap="none">
                <a:solidFill>
                  <a:schemeClr val="dk1"/>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9pPr>
          </a:lstStyle>
          <a:p>
            <a:pPr marL="0" indent="0">
              <a:buNone/>
            </a:pPr>
            <a:r>
              <a:rPr lang="en-US" dirty="0" smtClean="0"/>
              <a:t>2.</a:t>
            </a:r>
            <a:r>
              <a:rPr lang="en" dirty="0">
                <a:solidFill>
                  <a:schemeClr val="tx1"/>
                </a:solidFill>
              </a:rPr>
              <a:t> </a:t>
            </a:r>
            <a:r>
              <a:rPr lang="en" dirty="0" smtClean="0">
                <a:solidFill>
                  <a:schemeClr val="tx1"/>
                </a:solidFill>
              </a:rPr>
              <a:t>🔌</a:t>
            </a:r>
            <a:r>
              <a:rPr lang="de-DE" dirty="0" smtClean="0"/>
              <a:t>Kết </a:t>
            </a:r>
            <a:r>
              <a:rPr lang="de-DE" dirty="0"/>
              <a:t>nối cơ sở dữ </a:t>
            </a:r>
            <a:r>
              <a:rPr lang="de-DE" dirty="0" smtClean="0"/>
              <a:t>liệu</a:t>
            </a:r>
          </a:p>
          <a:p>
            <a:pPr marL="0" indent="0">
              <a:buNone/>
            </a:pPr>
            <a:r>
              <a:rPr lang="de-DE" dirty="0"/>
              <a:t>v</a:t>
            </a:r>
            <a:r>
              <a:rPr lang="de-DE" dirty="0" smtClean="0"/>
              <a:t>ới </a:t>
            </a:r>
            <a:r>
              <a:rPr lang="de-DE" dirty="0" smtClean="0">
                <a:solidFill>
                  <a:schemeClr val="accent3"/>
                </a:solidFill>
              </a:rPr>
              <a:t>SQLServer</a:t>
            </a:r>
            <a:endParaRPr lang="vi-VN" dirty="0">
              <a:solidFill>
                <a:schemeClr val="accent3"/>
              </a:solidFill>
            </a:endParaRPr>
          </a:p>
        </p:txBody>
      </p:sp>
      <p:sp>
        <p:nvSpPr>
          <p:cNvPr id="8" name="Google Shape;80;p13"/>
          <p:cNvSpPr txBox="1">
            <a:spLocks/>
          </p:cNvSpPr>
          <p:nvPr/>
        </p:nvSpPr>
        <p:spPr>
          <a:xfrm>
            <a:off x="777009" y="2803550"/>
            <a:ext cx="3758101" cy="156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Varela Round"/>
              <a:buChar char="▧"/>
              <a:defRPr sz="2400" b="0" i="0" u="none" strike="noStrike" cap="none">
                <a:solidFill>
                  <a:schemeClr val="dk1"/>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9pPr>
          </a:lstStyle>
          <a:p>
            <a:pPr marL="0" indent="0">
              <a:buNone/>
            </a:pPr>
            <a:r>
              <a:rPr lang="en-US" dirty="0" smtClean="0"/>
              <a:t>3.</a:t>
            </a:r>
            <a:r>
              <a:rPr lang="en" dirty="0">
                <a:solidFill>
                  <a:schemeClr val="tx1"/>
                </a:solidFill>
              </a:rPr>
              <a:t> ✋ </a:t>
            </a:r>
            <a:r>
              <a:rPr lang="de-DE" dirty="0" smtClean="0"/>
              <a:t>Các </a:t>
            </a:r>
            <a:r>
              <a:rPr lang="de-DE" dirty="0"/>
              <a:t>thao tác với cơ sở dữ </a:t>
            </a:r>
            <a:r>
              <a:rPr lang="de-DE" dirty="0" smtClean="0"/>
              <a:t>liệu</a:t>
            </a:r>
            <a:endParaRPr lang="vi-VN" dirty="0">
              <a:solidFill>
                <a:schemeClr val="tx1"/>
              </a:solidFill>
            </a:endParaRPr>
          </a:p>
        </p:txBody>
      </p:sp>
      <p:sp>
        <p:nvSpPr>
          <p:cNvPr id="9" name="Google Shape;80;p13"/>
          <p:cNvSpPr txBox="1">
            <a:spLocks/>
          </p:cNvSpPr>
          <p:nvPr/>
        </p:nvSpPr>
        <p:spPr>
          <a:xfrm>
            <a:off x="4732484" y="2803550"/>
            <a:ext cx="3891971" cy="156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Varela Round"/>
              <a:buChar char="▧"/>
              <a:defRPr sz="2400" b="0" i="0" u="none" strike="noStrike" cap="none">
                <a:solidFill>
                  <a:schemeClr val="dk1"/>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chemeClr val="dk1"/>
              </a:buClr>
              <a:buSzPts val="2400"/>
              <a:buFont typeface="Varela Round"/>
              <a:buChar char="■"/>
              <a:defRPr sz="2400" b="0" i="0" u="none" strike="noStrike" cap="none">
                <a:solidFill>
                  <a:schemeClr val="dk1"/>
                </a:solidFill>
                <a:latin typeface="Varela Round"/>
                <a:ea typeface="Varela Round"/>
                <a:cs typeface="Varela Round"/>
                <a:sym typeface="Varela Round"/>
              </a:defRPr>
            </a:lvl9pPr>
          </a:lstStyle>
          <a:p>
            <a:pPr marL="0" indent="0">
              <a:buNone/>
            </a:pPr>
            <a:r>
              <a:rPr lang="en-US" dirty="0" smtClean="0"/>
              <a:t>4. </a:t>
            </a:r>
            <a:r>
              <a:rPr lang="en" dirty="0">
                <a:solidFill>
                  <a:schemeClr val="tx1"/>
                </a:solidFill>
              </a:rPr>
              <a:t>👍</a:t>
            </a:r>
            <a:r>
              <a:rPr lang="en-US" dirty="0" smtClean="0"/>
              <a:t> </a:t>
            </a:r>
            <a:r>
              <a:rPr lang="en-US" dirty="0" err="1" smtClean="0"/>
              <a:t>Các</a:t>
            </a:r>
            <a:r>
              <a:rPr lang="en-US" dirty="0" smtClean="0"/>
              <a:t> </a:t>
            </a:r>
            <a:r>
              <a:rPr lang="en-US" dirty="0" err="1" smtClean="0"/>
              <a:t>ví</a:t>
            </a:r>
            <a:r>
              <a:rPr lang="en-US" dirty="0" smtClean="0"/>
              <a:t> </a:t>
            </a:r>
            <a:r>
              <a:rPr lang="en-US" dirty="0" err="1" smtClean="0"/>
              <a:t>dụ</a:t>
            </a:r>
            <a:r>
              <a:rPr lang="en-US" dirty="0" smtClean="0"/>
              <a:t> </a:t>
            </a:r>
            <a:r>
              <a:rPr lang="en-US" dirty="0" err="1" smtClean="0"/>
              <a:t>thực</a:t>
            </a:r>
            <a:r>
              <a:rPr lang="en-US" dirty="0" smtClean="0"/>
              <a:t> </a:t>
            </a:r>
            <a:r>
              <a:rPr lang="en-US" dirty="0" err="1" smtClean="0"/>
              <a:t>hành</a:t>
            </a:r>
            <a:endParaRPr lang="vi-VN" dirty="0">
              <a:solidFill>
                <a:schemeClr val="accent3"/>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753" y="758537"/>
            <a:ext cx="4145444" cy="841663"/>
          </a:xfrm>
        </p:spPr>
        <p:txBody>
          <a:bodyPr/>
          <a:lstStyle/>
          <a:p>
            <a:r>
              <a:rPr lang="en-US" sz="2400" dirty="0">
                <a:solidFill>
                  <a:schemeClr val="tx1"/>
                </a:solidFill>
                <a:latin typeface="Varela Round" panose="020B0604020202020204" charset="-79"/>
                <a:cs typeface="Varela Round" panose="020B0604020202020204" charset="-79"/>
              </a:rPr>
              <a:t>1. 📖 </a:t>
            </a:r>
            <a:r>
              <a:rPr lang="en-US" sz="2400" dirty="0" err="1">
                <a:solidFill>
                  <a:schemeClr val="tx1"/>
                </a:solidFill>
                <a:latin typeface="Varela Round" panose="020B0604020202020204" charset="-79"/>
                <a:cs typeface="Varela Round" panose="020B0604020202020204" charset="-79"/>
              </a:rPr>
              <a:t>Giới</a:t>
            </a:r>
            <a:r>
              <a:rPr lang="en-US" sz="2400" dirty="0">
                <a:solidFill>
                  <a:schemeClr val="tx1"/>
                </a:solidFill>
                <a:latin typeface="Varela Round" panose="020B0604020202020204" charset="-79"/>
                <a:cs typeface="Varela Round" panose="020B0604020202020204" charset="-79"/>
              </a:rPr>
              <a:t> </a:t>
            </a:r>
            <a:r>
              <a:rPr lang="en-US" sz="2400" dirty="0" err="1">
                <a:solidFill>
                  <a:schemeClr val="tx1"/>
                </a:solidFill>
                <a:latin typeface="Varela Round" panose="020B0604020202020204" charset="-79"/>
                <a:cs typeface="Varela Round" panose="020B0604020202020204" charset="-79"/>
              </a:rPr>
              <a:t>thiệu</a:t>
            </a:r>
            <a:r>
              <a:rPr lang="en-US" sz="2400" dirty="0">
                <a:solidFill>
                  <a:schemeClr val="tx1"/>
                </a:solidFill>
                <a:latin typeface="Varela Round" panose="020B0604020202020204" charset="-79"/>
                <a:cs typeface="Varela Round" panose="020B0604020202020204" charset="-79"/>
              </a:rPr>
              <a:t> </a:t>
            </a:r>
            <a:r>
              <a:rPr lang="en-US" sz="2400" dirty="0">
                <a:solidFill>
                  <a:schemeClr val="accent3"/>
                </a:solidFill>
                <a:latin typeface="Varela Round" panose="020B0604020202020204" charset="-79"/>
                <a:cs typeface="Varela Round" panose="020B0604020202020204" charset="-79"/>
              </a:rPr>
              <a:t>ADO.NET</a:t>
            </a:r>
            <a:r>
              <a:rPr lang="en-US" sz="2400" dirty="0">
                <a:solidFill>
                  <a:schemeClr val="tx1"/>
                </a:solidFill>
                <a:latin typeface="Varela Round" panose="020B0604020202020204" charset="-79"/>
                <a:cs typeface="Varela Round" panose="020B0604020202020204" charset="-79"/>
              </a:rPr>
              <a:t/>
            </a:r>
            <a:br>
              <a:rPr lang="en-US" sz="2400" dirty="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
        <p:nvSpPr>
          <p:cNvPr id="3" name="Text Placeholder 2"/>
          <p:cNvSpPr>
            <a:spLocks noGrp="1"/>
          </p:cNvSpPr>
          <p:nvPr>
            <p:ph type="body" idx="1"/>
          </p:nvPr>
        </p:nvSpPr>
        <p:spPr/>
        <p:txBody>
          <a:bodyPr/>
          <a:lstStyle/>
          <a:p>
            <a:r>
              <a:rPr lang="vi-VN" sz="1400" dirty="0"/>
              <a:t>Trong thực tế, có rất nhiều ứng dụng cần tương tác với cơ sở dữ liệu. </a:t>
            </a:r>
            <a:r>
              <a:rPr lang="vi-VN" sz="1400" b="1" dirty="0"/>
              <a:t>.NET Framework</a:t>
            </a:r>
            <a:r>
              <a:rPr lang="vi-VN" sz="1400" dirty="0"/>
              <a:t> cung cấp một tập các đối tượng cho phép truy cập vào cơ sở dữ liệu, tập các đối tượng này được gọi chung là </a:t>
            </a:r>
            <a:r>
              <a:rPr lang="vi-VN" sz="1400" b="1" dirty="0" smtClean="0"/>
              <a:t>ADO.NET</a:t>
            </a:r>
            <a:endParaRPr lang="en-US" sz="1400" dirty="0"/>
          </a:p>
          <a:p>
            <a:r>
              <a:rPr lang="vi-VN" sz="1400" dirty="0"/>
              <a:t>ADO.NET (ActiveX Data Object) là tập hợp các thư viện lớp qua đó cho phép ứng dụng tương tác (lấy về, cập nhật, xóa) với các nguồn dữ liệu (Như SQLServer, XML, MySQL, Oracle Database </a:t>
            </a:r>
            <a:r>
              <a:rPr lang="vi-VN" sz="1400" dirty="0" smtClean="0"/>
              <a:t>...).</a:t>
            </a:r>
            <a:endParaRPr lang="en-US" sz="1400" dirty="0" smtClean="0"/>
          </a:p>
          <a:p>
            <a:r>
              <a:rPr lang="vi-VN" sz="1400" dirty="0"/>
              <a:t>Kiến trúc để truy cập dữ liệu với ADO.NET được phân ra nhiều phần rời rạc, mỗi phần có thể sử dụng độc lập hay đồng thời nhiều thành phần được sử dụng. Cơ bản thì nó phân chia ra hai khu vực </a:t>
            </a:r>
            <a:r>
              <a:rPr lang="vi-VN" sz="1400" dirty="0" smtClean="0"/>
              <a:t>n</a:t>
            </a:r>
            <a:r>
              <a:rPr lang="en-US" sz="1400" dirty="0" err="1" smtClean="0"/>
              <a:t>hư</a:t>
            </a:r>
            <a:r>
              <a:rPr lang="en-US" sz="1400" dirty="0" smtClean="0"/>
              <a:t> </a:t>
            </a:r>
            <a:r>
              <a:rPr lang="en-US" sz="1400" dirty="0" err="1" smtClean="0"/>
              <a:t>sau</a:t>
            </a:r>
            <a:r>
              <a:rPr lang="en-US" sz="1400" dirty="0" smtClean="0"/>
              <a:t>:</a:t>
            </a:r>
            <a:endParaRPr lang="vi-VN" sz="1400" dirty="0"/>
          </a:p>
          <a:p>
            <a:endParaRPr lang="vi-VN" sz="1400" dirty="0"/>
          </a:p>
          <a:p>
            <a:endParaRPr lang="en-US" sz="1400" dirty="0"/>
          </a:p>
        </p:txBody>
      </p:sp>
    </p:spTree>
    <p:extLst>
      <p:ext uri="{BB962C8B-B14F-4D97-AF65-F5344CB8AC3E}">
        <p14:creationId xmlns:p14="http://schemas.microsoft.com/office/powerpoint/2010/main" val="268217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vi-VN" sz="1400" dirty="0"/>
          </a:p>
          <a:p>
            <a:endParaRPr lang="en-US" sz="1400" dirty="0"/>
          </a:p>
        </p:txBody>
      </p:sp>
      <p:sp>
        <p:nvSpPr>
          <p:cNvPr id="6" name="Title 1"/>
          <p:cNvSpPr txBox="1">
            <a:spLocks/>
          </p:cNvSpPr>
          <p:nvPr/>
        </p:nvSpPr>
        <p:spPr>
          <a:xfrm>
            <a:off x="2608881" y="722016"/>
            <a:ext cx="4145444" cy="8416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9pPr>
          </a:lstStyle>
          <a:p>
            <a:r>
              <a:rPr lang="en-US" sz="2400" dirty="0" smtClean="0">
                <a:solidFill>
                  <a:schemeClr val="tx1"/>
                </a:solidFill>
                <a:latin typeface="Varela Round" panose="020B0604020202020204" charset="-79"/>
                <a:cs typeface="Varela Round" panose="020B0604020202020204" charset="-79"/>
              </a:rPr>
              <a:t>1. 📖 </a:t>
            </a:r>
            <a:r>
              <a:rPr lang="en-US" sz="2400" dirty="0" err="1" smtClean="0">
                <a:solidFill>
                  <a:schemeClr val="tx1"/>
                </a:solidFill>
                <a:latin typeface="Varela Round" panose="020B0604020202020204" charset="-79"/>
                <a:cs typeface="Varela Round" panose="020B0604020202020204" charset="-79"/>
              </a:rPr>
              <a:t>Giới</a:t>
            </a:r>
            <a:r>
              <a:rPr lang="en-US" sz="2400" dirty="0" smtClean="0">
                <a:solidFill>
                  <a:schemeClr val="tx1"/>
                </a:solidFill>
                <a:latin typeface="Varela Round" panose="020B0604020202020204" charset="-79"/>
                <a:cs typeface="Varela Round" panose="020B0604020202020204" charset="-79"/>
              </a:rPr>
              <a:t> </a:t>
            </a:r>
            <a:r>
              <a:rPr lang="en-US" sz="2400" dirty="0" err="1" smtClean="0">
                <a:solidFill>
                  <a:schemeClr val="tx1"/>
                </a:solidFill>
                <a:latin typeface="Varela Round" panose="020B0604020202020204" charset="-79"/>
                <a:cs typeface="Varela Round" panose="020B0604020202020204" charset="-79"/>
              </a:rPr>
              <a:t>thiệu</a:t>
            </a:r>
            <a:r>
              <a:rPr lang="en-US" sz="2400" dirty="0" smtClean="0">
                <a:solidFill>
                  <a:schemeClr val="tx1"/>
                </a:solidFill>
                <a:latin typeface="Varela Round" panose="020B0604020202020204" charset="-79"/>
                <a:cs typeface="Varela Round" panose="020B0604020202020204" charset="-79"/>
              </a:rPr>
              <a:t> </a:t>
            </a:r>
            <a:r>
              <a:rPr lang="en-US" sz="2400" dirty="0" smtClean="0">
                <a:solidFill>
                  <a:schemeClr val="accent3"/>
                </a:solidFill>
                <a:latin typeface="Varela Round" panose="020B0604020202020204" charset="-79"/>
                <a:cs typeface="Varela Round" panose="020B0604020202020204" charset="-79"/>
              </a:rPr>
              <a:t>ADO.NET</a:t>
            </a:r>
            <a:r>
              <a:rPr lang="en-US" sz="2400" dirty="0" smtClean="0">
                <a:solidFill>
                  <a:schemeClr val="tx1"/>
                </a:solidFill>
                <a:latin typeface="Varela Round" panose="020B0604020202020204" charset="-79"/>
                <a:cs typeface="Varela Round" panose="020B0604020202020204" charset="-79"/>
              </a:rPr>
              <a:t/>
            </a:r>
            <a:br>
              <a:rPr lang="en-US" sz="2400" dirty="0" smtClean="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pic>
        <p:nvPicPr>
          <p:cNvPr id="2050" name="Picture 2" descr="https://www.akadia.com/img/dotnet_ado_architectur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1332171"/>
            <a:ext cx="5705475" cy="34004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515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vi-VN" sz="1400" dirty="0"/>
          </a:p>
          <a:p>
            <a:endParaRPr lang="en-US" sz="1400" dirty="0"/>
          </a:p>
        </p:txBody>
      </p:sp>
      <p:sp>
        <p:nvSpPr>
          <p:cNvPr id="12" name="Rectangle 7"/>
          <p:cNvSpPr>
            <a:spLocks noChangeArrowheads="1"/>
          </p:cNvSpPr>
          <p:nvPr/>
        </p:nvSpPr>
        <p:spPr bwMode="auto">
          <a:xfrm>
            <a:off x="821380" y="1781319"/>
            <a:ext cx="695151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b="0" i="0" u="none" strike="noStrike" cap="none" normalizeH="0" baseline="0" dirty="0" err="1" smtClean="0">
                <a:ln>
                  <a:noFill/>
                </a:ln>
                <a:solidFill>
                  <a:schemeClr val="accent3"/>
                </a:solidFill>
                <a:effectLst/>
                <a:latin typeface="Varela Round" panose="020B0604020202020204" charset="-79"/>
                <a:cs typeface="Varela Round" panose="020B0604020202020204" charset="-79"/>
              </a:rPr>
              <a:t>Phần</a:t>
            </a:r>
            <a:r>
              <a:rPr kumimoji="0" lang="en-US" altLang="en-US" b="0" i="0" u="none" strike="noStrike" cap="none" normalizeH="0" baseline="0" dirty="0" smtClean="0">
                <a:ln>
                  <a:noFill/>
                </a:ln>
                <a:solidFill>
                  <a:schemeClr val="accent3"/>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chemeClr val="accent3"/>
                </a:solidFill>
                <a:effectLst/>
                <a:latin typeface="Varela Round" panose="020B0604020202020204" charset="-79"/>
                <a:cs typeface="Varela Round" panose="020B0604020202020204" charset="-79"/>
              </a:rPr>
              <a:t>thứ</a:t>
            </a:r>
            <a:r>
              <a:rPr kumimoji="0" lang="en-US" altLang="en-US" b="0" i="0" u="none" strike="noStrike" cap="none" normalizeH="0" baseline="0" dirty="0" smtClean="0">
                <a:ln>
                  <a:noFill/>
                </a:ln>
                <a:solidFill>
                  <a:schemeClr val="accent3"/>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chemeClr val="accent3"/>
                </a:solidFill>
                <a:effectLst/>
                <a:latin typeface="Varela Round" panose="020B0604020202020204" charset="-79"/>
                <a:cs typeface="Varela Round" panose="020B0604020202020204" charset="-79"/>
              </a:rPr>
              <a:t>nhất</a:t>
            </a:r>
            <a:r>
              <a:rPr kumimoji="0" lang="en-US" altLang="en-US" b="0" i="0" u="none" strike="noStrike" cap="none" normalizeH="0" baseline="0" dirty="0" smtClean="0">
                <a:ln>
                  <a:noFill/>
                </a:ln>
                <a:solidFill>
                  <a:schemeClr val="accent3"/>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gọi</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là</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smtClean="0">
                <a:ln>
                  <a:noFill/>
                </a:ln>
                <a:solidFill>
                  <a:srgbClr val="C22C72"/>
                </a:solidFill>
                <a:effectLst/>
                <a:latin typeface="Varela Round" panose="020B0604020202020204" charset="-79"/>
                <a:cs typeface="Varela Round" panose="020B0604020202020204" charset="-79"/>
              </a:rPr>
              <a:t>Data Provider</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là</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lớp</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thư</a:t>
            </a:r>
            <a:r>
              <a:rPr kumimoji="0" lang="en-US" altLang="en-US" b="0" i="0" u="none" strike="noStrike" cap="none" normalizeH="0" dirty="0" smtClean="0">
                <a:ln>
                  <a:noFill/>
                </a:ln>
                <a:solidFill>
                  <a:srgbClr val="383D41"/>
                </a:solidFill>
                <a:effectLst/>
                <a:latin typeface="Varela Round" panose="020B0604020202020204" charset="-79"/>
                <a:cs typeface="Varela Round" panose="020B0604020202020204" charset="-79"/>
              </a:rPr>
              <a:t> </a:t>
            </a:r>
            <a:r>
              <a:rPr lang="en-US" altLang="en-US" dirty="0" err="1" smtClean="0">
                <a:solidFill>
                  <a:srgbClr val="383D41"/>
                </a:solidFill>
                <a:latin typeface="Varela Round" panose="020B0604020202020204" charset="-79"/>
                <a:cs typeface="Varela Round" panose="020B0604020202020204" charset="-79"/>
              </a:rPr>
              <a:t>viện</a:t>
            </a:r>
            <a:r>
              <a:rPr kumimoji="0" lang="en-US" altLang="en-US" b="0" i="0" u="none" strike="noStrike" cap="none" normalizeH="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cung</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cấp</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các</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chức</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năng</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thao</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tác</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đến</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nguồn</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cơ</a:t>
            </a:r>
            <a:r>
              <a:rPr kumimoji="0" lang="en-US" altLang="en-US" b="0" i="0" u="none" strike="noStrike" cap="none" normalizeH="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dirty="0" err="1" smtClean="0">
                <a:ln>
                  <a:noFill/>
                </a:ln>
                <a:solidFill>
                  <a:srgbClr val="383D41"/>
                </a:solidFill>
                <a:effectLst/>
                <a:latin typeface="Varela Round" panose="020B0604020202020204" charset="-79"/>
                <a:cs typeface="Varela Round" panose="020B0604020202020204" charset="-79"/>
              </a:rPr>
              <a:t>sở</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dữ</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liệu</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thi</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hành</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các</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err="1" smtClean="0">
                <a:ln>
                  <a:noFill/>
                </a:ln>
                <a:solidFill>
                  <a:srgbClr val="383D41"/>
                </a:solidFill>
                <a:effectLst/>
                <a:latin typeface="Varela Round" panose="020B0604020202020204" charset="-79"/>
                <a:cs typeface="Varela Round" panose="020B0604020202020204" charset="-79"/>
              </a:rPr>
              <a:t>lệnh</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  </a:t>
            </a:r>
            <a:r>
              <a:rPr lang="en-US" altLang="en-US" dirty="0">
                <a:solidFill>
                  <a:srgbClr val="C22C72"/>
                </a:solidFill>
                <a:latin typeface="Varela Round" panose="020B0604020202020204" charset="-79"/>
                <a:cs typeface="Varela Round" panose="020B0604020202020204" charset="-79"/>
              </a:rPr>
              <a:t> </a:t>
            </a:r>
            <a:r>
              <a:rPr lang="en-US" altLang="en-US" dirty="0" smtClean="0">
                <a:solidFill>
                  <a:srgbClr val="C22C72"/>
                </a:solidFill>
                <a:latin typeface="Varela Round" panose="020B0604020202020204" charset="-79"/>
                <a:cs typeface="Varela Round" panose="020B0604020202020204" charset="-79"/>
              </a:rPr>
              <a:t>select</a:t>
            </a:r>
            <a:r>
              <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rPr>
              <a:t>,</a:t>
            </a:r>
            <a:r>
              <a:rPr kumimoji="0" lang="en-US" altLang="en-US" b="0" i="0" u="none" strike="noStrike" cap="none" normalizeH="0" dirty="0" smtClean="0">
                <a:ln>
                  <a:noFill/>
                </a:ln>
                <a:solidFill>
                  <a:srgbClr val="383D41"/>
                </a:solidFill>
                <a:effectLst/>
                <a:latin typeface="Varela Round" panose="020B0604020202020204" charset="-79"/>
                <a:cs typeface="Varela Round" panose="020B0604020202020204" charset="-79"/>
              </a:rPr>
              <a:t> </a:t>
            </a:r>
            <a:r>
              <a:rPr kumimoji="0" lang="en-US" altLang="en-US" b="0" i="0" u="none" strike="noStrike" cap="none" normalizeH="0" baseline="0" dirty="0" smtClean="0">
                <a:ln>
                  <a:noFill/>
                </a:ln>
                <a:solidFill>
                  <a:srgbClr val="C22C72"/>
                </a:solidFill>
                <a:effectLst/>
                <a:latin typeface="Varela Round" panose="020B0604020202020204" charset="-79"/>
                <a:cs typeface="Varela Round" panose="020B0604020202020204" charset="-79"/>
              </a:rPr>
              <a:t>insert, update, delete</a:t>
            </a:r>
            <a:endParaRPr kumimoji="0" lang="en-US" altLang="en-US" b="0" i="0" u="none" strike="noStrike" cap="none" normalizeH="0" baseline="0" dirty="0" smtClean="0">
              <a:ln>
                <a:noFill/>
              </a:ln>
              <a:solidFill>
                <a:srgbClr val="383D41"/>
              </a:solidFill>
              <a:effectLst/>
              <a:latin typeface="Varela Round" panose="020B0604020202020204" charset="-79"/>
              <a:cs typeface="Varela Round" panose="020B0604020202020204" charset="-79"/>
            </a:endParaRPr>
          </a:p>
          <a:p>
            <a:pPr lvl="0" eaLnBrk="0" fontAlgn="base" hangingPunct="0">
              <a:spcBef>
                <a:spcPct val="0"/>
              </a:spcBef>
              <a:spcAft>
                <a:spcPct val="0"/>
              </a:spcAft>
              <a:buClrTx/>
            </a:pPr>
            <a:endParaRPr lang="en-US" altLang="en-US" b="1" dirty="0">
              <a:solidFill>
                <a:srgbClr val="3F51B5"/>
              </a:solidFill>
              <a:latin typeface="Varela Round" panose="020B0604020202020204" charset="-79"/>
              <a:cs typeface="Varela Round" panose="020B0604020202020204" charset="-79"/>
            </a:endParaRPr>
          </a:p>
        </p:txBody>
      </p:sp>
      <p:sp>
        <p:nvSpPr>
          <p:cNvPr id="16" name="Rectangle 7"/>
          <p:cNvSpPr>
            <a:spLocks noChangeArrowheads="1"/>
          </p:cNvSpPr>
          <p:nvPr/>
        </p:nvSpPr>
        <p:spPr bwMode="auto">
          <a:xfrm>
            <a:off x="821380" y="2950871"/>
            <a:ext cx="695151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US" altLang="en-US" dirty="0" err="1">
                <a:solidFill>
                  <a:schemeClr val="accent3"/>
                </a:solidFill>
                <a:latin typeface="Varela Round" panose="020B0604020202020204" charset="-79"/>
                <a:cs typeface="Varela Round" panose="020B0604020202020204" charset="-79"/>
              </a:rPr>
              <a:t>Phần</a:t>
            </a:r>
            <a:r>
              <a:rPr lang="en-US" altLang="en-US" dirty="0">
                <a:solidFill>
                  <a:schemeClr val="accent3"/>
                </a:solidFill>
                <a:latin typeface="Varela Round" panose="020B0604020202020204" charset="-79"/>
                <a:cs typeface="Varela Round" panose="020B0604020202020204" charset="-79"/>
              </a:rPr>
              <a:t> </a:t>
            </a:r>
            <a:r>
              <a:rPr lang="en-US" altLang="en-US" dirty="0" err="1">
                <a:solidFill>
                  <a:schemeClr val="accent3"/>
                </a:solidFill>
                <a:latin typeface="Varela Round" panose="020B0604020202020204" charset="-79"/>
                <a:cs typeface="Varela Round" panose="020B0604020202020204" charset="-79"/>
              </a:rPr>
              <a:t>thứ</a:t>
            </a:r>
            <a:r>
              <a:rPr lang="en-US" altLang="en-US" dirty="0">
                <a:solidFill>
                  <a:schemeClr val="accent3"/>
                </a:solidFill>
                <a:latin typeface="Varela Round" panose="020B0604020202020204" charset="-79"/>
                <a:cs typeface="Varela Round" panose="020B0604020202020204" charset="-79"/>
              </a:rPr>
              <a:t> 2 </a:t>
            </a:r>
            <a:r>
              <a:rPr lang="en-US" altLang="en-US" dirty="0" err="1">
                <a:solidFill>
                  <a:srgbClr val="212529"/>
                </a:solidFill>
                <a:latin typeface="Varela Round" panose="020B0604020202020204" charset="-79"/>
                <a:cs typeface="Varela Round" panose="020B0604020202020204" charset="-79"/>
              </a:rPr>
              <a:t>gọi</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là</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C22C72"/>
                </a:solidFill>
                <a:latin typeface="Varela Round" panose="020B0604020202020204" charset="-79"/>
                <a:cs typeface="Varela Round" panose="020B0604020202020204" charset="-79"/>
              </a:rPr>
              <a:t>DataSet</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là</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các</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thư</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viện</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lớp</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độc</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lập</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với</a:t>
            </a:r>
            <a:r>
              <a:rPr lang="en-US" altLang="en-US" dirty="0">
                <a:solidFill>
                  <a:srgbClr val="212529"/>
                </a:solidFill>
                <a:latin typeface="Varela Round" panose="020B0604020202020204" charset="-79"/>
                <a:cs typeface="Varela Round" panose="020B0604020202020204" charset="-79"/>
              </a:rPr>
              <a:t> Data Provider) </a:t>
            </a:r>
            <a:r>
              <a:rPr lang="en-US" altLang="en-US" dirty="0" err="1">
                <a:solidFill>
                  <a:srgbClr val="212529"/>
                </a:solidFill>
                <a:latin typeface="Varela Round" panose="020B0604020202020204" charset="-79"/>
                <a:cs typeface="Varela Round" panose="020B0604020202020204" charset="-79"/>
              </a:rPr>
              <a:t>tạo</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ra</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các</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đối</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tượng</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để</a:t>
            </a:r>
            <a:r>
              <a:rPr lang="en-US" altLang="en-US" dirty="0">
                <a:solidFill>
                  <a:srgbClr val="212529"/>
                </a:solidFill>
                <a:latin typeface="Varela Round" panose="020B0604020202020204" charset="-79"/>
                <a:cs typeface="Varela Round" panose="020B0604020202020204" charset="-79"/>
              </a:rPr>
              <a:t> </a:t>
            </a:r>
            <a:r>
              <a:rPr lang="en-US" altLang="en-US" dirty="0" err="1" smtClean="0">
                <a:solidFill>
                  <a:srgbClr val="212529"/>
                </a:solidFill>
                <a:latin typeface="Varela Round" panose="020B0604020202020204" charset="-79"/>
                <a:cs typeface="Varela Round" panose="020B0604020202020204" charset="-79"/>
              </a:rPr>
              <a:t>lưu</a:t>
            </a:r>
            <a:r>
              <a:rPr lang="en-US" altLang="en-US" dirty="0" smtClean="0">
                <a:solidFill>
                  <a:srgbClr val="212529"/>
                </a:solidFill>
                <a:latin typeface="Varela Round" panose="020B0604020202020204" charset="-79"/>
                <a:cs typeface="Varela Round" panose="020B0604020202020204" charset="-79"/>
              </a:rPr>
              <a:t> </a:t>
            </a:r>
            <a:r>
              <a:rPr lang="en-US" altLang="en-US" dirty="0" err="1" smtClean="0">
                <a:solidFill>
                  <a:srgbClr val="212529"/>
                </a:solidFill>
                <a:latin typeface="Varela Round" panose="020B0604020202020204" charset="-79"/>
                <a:cs typeface="Varela Round" panose="020B0604020202020204" charset="-79"/>
              </a:rPr>
              <a:t>trữ</a:t>
            </a:r>
            <a:r>
              <a:rPr lang="en-US" altLang="en-US" dirty="0" smtClean="0">
                <a:solidFill>
                  <a:srgbClr val="212529"/>
                </a:solidFill>
                <a:latin typeface="Varela Round" panose="020B0604020202020204" charset="-79"/>
                <a:cs typeface="Varela Round" panose="020B0604020202020204" charset="-79"/>
              </a:rPr>
              <a:t> </a:t>
            </a:r>
            <a:r>
              <a:rPr lang="en-US" altLang="en-US" dirty="0" err="1" smtClean="0">
                <a:solidFill>
                  <a:srgbClr val="212529"/>
                </a:solidFill>
                <a:latin typeface="Varela Round" panose="020B0604020202020204" charset="-79"/>
                <a:cs typeface="Varela Round" panose="020B0604020202020204" charset="-79"/>
              </a:rPr>
              <a:t>dữ</a:t>
            </a:r>
            <a:r>
              <a:rPr lang="en-US" altLang="en-US" dirty="0" smtClean="0">
                <a:solidFill>
                  <a:srgbClr val="212529"/>
                </a:solidFill>
                <a:latin typeface="Varela Round" panose="020B0604020202020204" charset="-79"/>
                <a:cs typeface="Varela Round" panose="020B0604020202020204" charset="-79"/>
              </a:rPr>
              <a:t> </a:t>
            </a:r>
            <a:r>
              <a:rPr lang="en-US" altLang="en-US" dirty="0" err="1" smtClean="0">
                <a:solidFill>
                  <a:srgbClr val="212529"/>
                </a:solidFill>
                <a:latin typeface="Varela Round" panose="020B0604020202020204" charset="-79"/>
                <a:cs typeface="Varela Round" panose="020B0604020202020204" charset="-79"/>
              </a:rPr>
              <a:t>liệu</a:t>
            </a:r>
            <a:endParaRPr lang="en-US" altLang="en-US" dirty="0" smtClean="0">
              <a:solidFill>
                <a:srgbClr val="212529"/>
              </a:solidFill>
              <a:latin typeface="Varela Round" panose="020B0604020202020204" charset="-79"/>
              <a:cs typeface="Varela Round" panose="020B0604020202020204" charset="-79"/>
            </a:endParaRPr>
          </a:p>
          <a:p>
            <a:pPr lvl="0" eaLnBrk="0" fontAlgn="base" hangingPunct="0">
              <a:spcBef>
                <a:spcPct val="0"/>
              </a:spcBef>
              <a:spcAft>
                <a:spcPct val="0"/>
              </a:spcAft>
              <a:buClrTx/>
            </a:pPr>
            <a:endParaRPr lang="en-US" altLang="en-US" b="1" dirty="0">
              <a:solidFill>
                <a:srgbClr val="3F51B5"/>
              </a:solidFill>
              <a:latin typeface="Varela Round" panose="020B0604020202020204" charset="-79"/>
              <a:cs typeface="Varela Round" panose="020B0604020202020204" charset="-79"/>
            </a:endParaRPr>
          </a:p>
          <a:p>
            <a:pPr lvl="0" eaLnBrk="0" fontAlgn="base" hangingPunct="0">
              <a:spcBef>
                <a:spcPct val="0"/>
              </a:spcBef>
              <a:spcAft>
                <a:spcPct val="0"/>
              </a:spcAft>
              <a:buClrTx/>
            </a:pPr>
            <a:r>
              <a:rPr lang="en-US" altLang="en-US" dirty="0" err="1">
                <a:solidFill>
                  <a:srgbClr val="C22C72"/>
                </a:solidFill>
                <a:latin typeface="Varela Round" panose="020B0604020202020204" charset="-79"/>
                <a:cs typeface="Varela Round" panose="020B0604020202020204" charset="-79"/>
              </a:rPr>
              <a:t>DataSet</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thường</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gồm</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nhiều</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C22C72"/>
                </a:solidFill>
                <a:latin typeface="Varela Round" panose="020B0604020202020204" charset="-79"/>
                <a:cs typeface="Varela Round" panose="020B0604020202020204" charset="-79"/>
              </a:rPr>
              <a:t>DataTable</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trong</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C22C72"/>
                </a:solidFill>
                <a:latin typeface="Varela Round" panose="020B0604020202020204" charset="-79"/>
                <a:cs typeface="Varela Round" panose="020B0604020202020204" charset="-79"/>
              </a:rPr>
              <a:t>DataTable</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lại</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gồm</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C22C72"/>
                </a:solidFill>
                <a:latin typeface="Varela Round" panose="020B0604020202020204" charset="-79"/>
                <a:cs typeface="Varela Round" panose="020B0604020202020204" charset="-79"/>
              </a:rPr>
              <a:t>DataColumn</a:t>
            </a:r>
            <a:r>
              <a:rPr lang="en-US" altLang="en-US" dirty="0" smtClean="0">
                <a:solidFill>
                  <a:srgbClr val="212529"/>
                </a:solidFill>
                <a:latin typeface="Varela Round" panose="020B0604020202020204" charset="-79"/>
                <a:cs typeface="Varela Round" panose="020B0604020202020204" charset="-79"/>
              </a:rPr>
              <a:t>,</a:t>
            </a:r>
            <a:r>
              <a:rPr lang="en-US" altLang="en-US" dirty="0">
                <a:solidFill>
                  <a:srgbClr val="C22C72"/>
                </a:solidFill>
                <a:latin typeface="Varela Round" panose="020B0604020202020204" charset="-79"/>
                <a:cs typeface="Varela Round" panose="020B0604020202020204" charset="-79"/>
              </a:rPr>
              <a:t> </a:t>
            </a:r>
            <a:r>
              <a:rPr lang="en-US" altLang="en-US" dirty="0" err="1" smtClean="0">
                <a:solidFill>
                  <a:srgbClr val="C22C72"/>
                </a:solidFill>
                <a:latin typeface="Varela Round" panose="020B0604020202020204" charset="-79"/>
                <a:cs typeface="Varela Round" panose="020B0604020202020204" charset="-79"/>
              </a:rPr>
              <a:t>DataRow</a:t>
            </a:r>
            <a:r>
              <a:rPr lang="en-US" altLang="en-US" dirty="0" smtClean="0">
                <a:solidFill>
                  <a:srgbClr val="C22C72"/>
                </a:solidFill>
                <a:latin typeface="Varela Round" panose="020B0604020202020204" charset="-79"/>
                <a:cs typeface="Varela Round" panose="020B0604020202020204" charset="-79"/>
              </a:rPr>
              <a:t>,</a:t>
            </a:r>
            <a:r>
              <a:rPr lang="en-US" altLang="en-US" dirty="0" smtClean="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các</a:t>
            </a:r>
            <a:r>
              <a:rPr lang="en-US" altLang="en-US" dirty="0">
                <a:solidFill>
                  <a:srgbClr val="212529"/>
                </a:solidFill>
                <a:latin typeface="Varela Round" panose="020B0604020202020204" charset="-79"/>
                <a:cs typeface="Varela Round" panose="020B0604020202020204" charset="-79"/>
              </a:rPr>
              <a:t> </a:t>
            </a:r>
            <a:r>
              <a:rPr lang="en-US" altLang="en-US" dirty="0" err="1" smtClean="0">
                <a:solidFill>
                  <a:srgbClr val="212529"/>
                </a:solidFill>
                <a:latin typeface="Varela Round" panose="020B0604020202020204" charset="-79"/>
                <a:cs typeface="Varela Round" panose="020B0604020202020204" charset="-79"/>
              </a:rPr>
              <a:t>ràng</a:t>
            </a:r>
            <a:r>
              <a:rPr lang="en-US" altLang="en-US" dirty="0" smtClean="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buộc</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các</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khóa</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chính</a:t>
            </a:r>
            <a:r>
              <a:rPr lang="en-US" altLang="en-US" dirty="0">
                <a:solidFill>
                  <a:srgbClr val="212529"/>
                </a:solidFill>
                <a:latin typeface="Varela Round" panose="020B0604020202020204" charset="-79"/>
                <a:cs typeface="Varela Round" panose="020B0604020202020204" charset="-79"/>
              </a:rPr>
              <a:t> ... </a:t>
            </a:r>
            <a:r>
              <a:rPr lang="en-US" altLang="en-US" dirty="0" err="1">
                <a:solidFill>
                  <a:srgbClr val="212529"/>
                </a:solidFill>
                <a:latin typeface="Varela Round" panose="020B0604020202020204" charset="-79"/>
                <a:cs typeface="Varela Round" panose="020B0604020202020204" charset="-79"/>
              </a:rPr>
              <a:t>Vậy</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DataSet</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là</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sự</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trừu</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tượng</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hóa</a:t>
            </a:r>
            <a:r>
              <a:rPr lang="en-US" altLang="en-US" dirty="0">
                <a:solidFill>
                  <a:srgbClr val="212529"/>
                </a:solidFill>
                <a:latin typeface="Varela Round" panose="020B0604020202020204" charset="-79"/>
                <a:cs typeface="Varela Round" panose="020B0604020202020204" charset="-79"/>
              </a:rPr>
              <a:t> </a:t>
            </a:r>
            <a:r>
              <a:rPr lang="en-US" altLang="en-US" dirty="0" err="1">
                <a:solidFill>
                  <a:srgbClr val="212529"/>
                </a:solidFill>
                <a:latin typeface="Varela Round" panose="020B0604020202020204" charset="-79"/>
                <a:cs typeface="Varela Round" panose="020B0604020202020204" charset="-79"/>
              </a:rPr>
              <a:t>một</a:t>
            </a:r>
            <a:r>
              <a:rPr lang="en-US" altLang="en-US" dirty="0">
                <a:solidFill>
                  <a:srgbClr val="212529"/>
                </a:solidFill>
                <a:latin typeface="Varela Round" panose="020B0604020202020204" charset="-79"/>
                <a:cs typeface="Varela Round" panose="020B0604020202020204" charset="-79"/>
              </a:rPr>
              <a:t> CSDL </a:t>
            </a:r>
            <a:r>
              <a:rPr lang="en-US" altLang="en-US" dirty="0" err="1">
                <a:solidFill>
                  <a:srgbClr val="212529"/>
                </a:solidFill>
                <a:latin typeface="Varela Round" panose="020B0604020202020204" charset="-79"/>
                <a:cs typeface="Varela Round" panose="020B0604020202020204" charset="-79"/>
              </a:rPr>
              <a:t>thực</a:t>
            </a:r>
            <a:r>
              <a:rPr lang="en-US" altLang="en-US" dirty="0">
                <a:solidFill>
                  <a:srgbClr val="212529"/>
                </a:solidFill>
                <a:latin typeface="Varela Round" panose="020B0604020202020204" charset="-79"/>
                <a:cs typeface="Varela Round" panose="020B0604020202020204" charset="-79"/>
              </a:rPr>
              <a:t>.</a:t>
            </a:r>
            <a:endParaRPr lang="en-US" altLang="en-US" dirty="0">
              <a:solidFill>
                <a:schemeClr val="tx1"/>
              </a:solidFill>
              <a:latin typeface="Varela Round" panose="020B0604020202020204" charset="-79"/>
              <a:cs typeface="Varela Round" panose="020B0604020202020204" charset="-79"/>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Varela Round" panose="020B0604020202020204" charset="-79"/>
              <a:cs typeface="Varela Round" panose="020B0604020202020204" charset="-79"/>
            </a:endParaRPr>
          </a:p>
        </p:txBody>
      </p:sp>
      <p:sp>
        <p:nvSpPr>
          <p:cNvPr id="7" name="Title 1"/>
          <p:cNvSpPr txBox="1">
            <a:spLocks/>
          </p:cNvSpPr>
          <p:nvPr/>
        </p:nvSpPr>
        <p:spPr>
          <a:xfrm>
            <a:off x="2608881" y="722016"/>
            <a:ext cx="4145444" cy="8416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9pPr>
          </a:lstStyle>
          <a:p>
            <a:r>
              <a:rPr lang="en-US" sz="2400" dirty="0" smtClean="0">
                <a:solidFill>
                  <a:schemeClr val="tx1"/>
                </a:solidFill>
                <a:latin typeface="Varela Round" panose="020B0604020202020204" charset="-79"/>
                <a:cs typeface="Varela Round" panose="020B0604020202020204" charset="-79"/>
              </a:rPr>
              <a:t>1. 📖 </a:t>
            </a:r>
            <a:r>
              <a:rPr lang="en-US" sz="2400" dirty="0" err="1" smtClean="0">
                <a:solidFill>
                  <a:schemeClr val="tx1"/>
                </a:solidFill>
                <a:latin typeface="Varela Round" panose="020B0604020202020204" charset="-79"/>
                <a:cs typeface="Varela Round" panose="020B0604020202020204" charset="-79"/>
              </a:rPr>
              <a:t>Giới</a:t>
            </a:r>
            <a:r>
              <a:rPr lang="en-US" sz="2400" dirty="0" smtClean="0">
                <a:solidFill>
                  <a:schemeClr val="tx1"/>
                </a:solidFill>
                <a:latin typeface="Varela Round" panose="020B0604020202020204" charset="-79"/>
                <a:cs typeface="Varela Round" panose="020B0604020202020204" charset="-79"/>
              </a:rPr>
              <a:t> </a:t>
            </a:r>
            <a:r>
              <a:rPr lang="en-US" sz="2400" dirty="0" err="1" smtClean="0">
                <a:solidFill>
                  <a:schemeClr val="tx1"/>
                </a:solidFill>
                <a:latin typeface="Varela Round" panose="020B0604020202020204" charset="-79"/>
                <a:cs typeface="Varela Round" panose="020B0604020202020204" charset="-79"/>
              </a:rPr>
              <a:t>thiệu</a:t>
            </a:r>
            <a:r>
              <a:rPr lang="en-US" sz="2400" dirty="0" smtClean="0">
                <a:solidFill>
                  <a:schemeClr val="tx1"/>
                </a:solidFill>
                <a:latin typeface="Varela Round" panose="020B0604020202020204" charset="-79"/>
                <a:cs typeface="Varela Round" panose="020B0604020202020204" charset="-79"/>
              </a:rPr>
              <a:t> </a:t>
            </a:r>
            <a:r>
              <a:rPr lang="en-US" sz="2400" dirty="0" smtClean="0">
                <a:solidFill>
                  <a:schemeClr val="accent3"/>
                </a:solidFill>
                <a:latin typeface="Varela Round" panose="020B0604020202020204" charset="-79"/>
                <a:cs typeface="Varela Round" panose="020B0604020202020204" charset="-79"/>
              </a:rPr>
              <a:t>ADO.NET</a:t>
            </a:r>
            <a:r>
              <a:rPr lang="en-US" sz="2400" dirty="0" smtClean="0">
                <a:solidFill>
                  <a:schemeClr val="tx1"/>
                </a:solidFill>
                <a:latin typeface="Varela Round" panose="020B0604020202020204" charset="-79"/>
                <a:cs typeface="Varela Round" panose="020B0604020202020204" charset="-79"/>
              </a:rPr>
              <a:t/>
            </a:r>
            <a:br>
              <a:rPr lang="en-US" sz="2400" dirty="0" smtClean="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38229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 calcmode="lin" valueType="num">
                                      <p:cBhvr additive="base">
                                        <p:cTn id="14"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barn(inVertical)">
                                      <p:cBhvr>
                                        <p:cTn id="2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080716" y="1345470"/>
            <a:ext cx="7056300" cy="3062100"/>
          </a:xfrm>
        </p:spPr>
        <p:txBody>
          <a:bodyPr/>
          <a:lstStyle/>
          <a:p>
            <a:r>
              <a:rPr lang="vi-VN" sz="1400" dirty="0">
                <a:solidFill>
                  <a:schemeClr val="accent3"/>
                </a:solidFill>
              </a:rPr>
              <a:t>SQL Server</a:t>
            </a:r>
            <a:r>
              <a:rPr lang="vi-VN" sz="1400" dirty="0"/>
              <a:t> là một hệ quản trị cơ sở dữ liệu quan hệ </a:t>
            </a:r>
            <a:r>
              <a:rPr lang="vi-VN" sz="1400" dirty="0" smtClean="0"/>
              <a:t>sử </a:t>
            </a:r>
            <a:r>
              <a:rPr lang="vi-VN" sz="1400" dirty="0"/>
              <a:t>dụng câu lệnh SQL (</a:t>
            </a:r>
            <a:r>
              <a:rPr lang="vi-VN" sz="1400" b="1" dirty="0"/>
              <a:t>Transact-SQL) </a:t>
            </a:r>
            <a:r>
              <a:rPr lang="vi-VN" sz="1400" dirty="0"/>
              <a:t>để trao đổi dữ liệu giữa máy Client và máy cài SQL </a:t>
            </a:r>
            <a:r>
              <a:rPr lang="vi-VN" sz="1400" dirty="0" smtClean="0"/>
              <a:t>Server</a:t>
            </a:r>
            <a:endParaRPr lang="en-US" sz="1400" dirty="0" smtClean="0"/>
          </a:p>
          <a:p>
            <a:r>
              <a:rPr lang="vi-VN" sz="1400" dirty="0"/>
              <a:t>SQL Server được tối ưu để có thể chạy trên môi trường cơ sở dữ liệu rất </a:t>
            </a:r>
            <a:r>
              <a:rPr lang="vi-VN" sz="1400" dirty="0" smtClean="0"/>
              <a:t>lớn</a:t>
            </a:r>
            <a:r>
              <a:rPr lang="en-US" sz="1400" dirty="0" smtClean="0"/>
              <a:t> </a:t>
            </a:r>
            <a:r>
              <a:rPr lang="en-US" sz="1400" dirty="0" err="1" smtClean="0"/>
              <a:t>lên</a:t>
            </a:r>
            <a:r>
              <a:rPr lang="en-US" sz="1400" dirty="0" smtClean="0"/>
              <a:t> </a:t>
            </a:r>
            <a:r>
              <a:rPr lang="en-US" sz="1400" dirty="0" err="1"/>
              <a:t>đến</a:t>
            </a:r>
            <a:r>
              <a:rPr lang="en-US" sz="1400" dirty="0"/>
              <a:t> </a:t>
            </a:r>
            <a:r>
              <a:rPr lang="en-US" sz="1400" dirty="0" err="1"/>
              <a:t>Tera</a:t>
            </a:r>
            <a:r>
              <a:rPr lang="en-US" sz="1400" dirty="0"/>
              <a:t>-Byte </a:t>
            </a:r>
            <a:r>
              <a:rPr lang="en-US" sz="1400" dirty="0" err="1"/>
              <a:t>và</a:t>
            </a:r>
            <a:r>
              <a:rPr lang="en-US" sz="1400" dirty="0"/>
              <a:t> </a:t>
            </a:r>
            <a:r>
              <a:rPr lang="en-US" sz="1400" dirty="0" err="1"/>
              <a:t>có</a:t>
            </a:r>
            <a:r>
              <a:rPr lang="en-US" sz="1400" dirty="0"/>
              <a:t> </a:t>
            </a:r>
            <a:r>
              <a:rPr lang="en-US" sz="1400" dirty="0" err="1"/>
              <a:t>thể</a:t>
            </a:r>
            <a:r>
              <a:rPr lang="en-US" sz="1400" dirty="0"/>
              <a:t> </a:t>
            </a:r>
            <a:r>
              <a:rPr lang="en-US" sz="1400" dirty="0" err="1"/>
              <a:t>phục</a:t>
            </a:r>
            <a:r>
              <a:rPr lang="en-US" sz="1400" dirty="0"/>
              <a:t> </a:t>
            </a:r>
            <a:r>
              <a:rPr lang="en-US" sz="1400" dirty="0" err="1"/>
              <a:t>vụ</a:t>
            </a:r>
            <a:r>
              <a:rPr lang="en-US" sz="1400" dirty="0"/>
              <a:t> </a:t>
            </a:r>
            <a:r>
              <a:rPr lang="en-US" sz="1400" dirty="0" err="1"/>
              <a:t>cùng</a:t>
            </a:r>
            <a:r>
              <a:rPr lang="en-US" sz="1400" dirty="0"/>
              <a:t> </a:t>
            </a:r>
            <a:r>
              <a:rPr lang="en-US" sz="1400" dirty="0" err="1"/>
              <a:t>lúc</a:t>
            </a:r>
            <a:r>
              <a:rPr lang="en-US" sz="1400" dirty="0"/>
              <a:t> </a:t>
            </a:r>
            <a:r>
              <a:rPr lang="en-US" sz="1400" dirty="0" err="1"/>
              <a:t>cho</a:t>
            </a:r>
            <a:r>
              <a:rPr lang="en-US" sz="1400" dirty="0"/>
              <a:t> </a:t>
            </a:r>
            <a:r>
              <a:rPr lang="en-US" sz="1400" dirty="0" err="1"/>
              <a:t>hàng</a:t>
            </a:r>
            <a:r>
              <a:rPr lang="en-US" sz="1400" dirty="0"/>
              <a:t> </a:t>
            </a:r>
            <a:r>
              <a:rPr lang="en-US" sz="1400" dirty="0" err="1"/>
              <a:t>ngàn</a:t>
            </a:r>
            <a:r>
              <a:rPr lang="en-US" sz="1400" dirty="0"/>
              <a:t> user</a:t>
            </a:r>
          </a:p>
        </p:txBody>
      </p:sp>
      <p:sp>
        <p:nvSpPr>
          <p:cNvPr id="9" name="Title 1"/>
          <p:cNvSpPr txBox="1">
            <a:spLocks/>
          </p:cNvSpPr>
          <p:nvPr/>
        </p:nvSpPr>
        <p:spPr>
          <a:xfrm>
            <a:off x="914898" y="945237"/>
            <a:ext cx="7730775" cy="5998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9pPr>
          </a:lstStyle>
          <a:p>
            <a:r>
              <a:rPr lang="de-DE" sz="2400" dirty="0" smtClean="0">
                <a:solidFill>
                  <a:schemeClr val="tx1"/>
                </a:solidFill>
                <a:latin typeface="Varela Round" panose="020B0604020202020204" charset="-79"/>
                <a:cs typeface="Varela Round" panose="020B0604020202020204" charset="-79"/>
              </a:rPr>
              <a:t>2.🔌</a:t>
            </a:r>
            <a:r>
              <a:rPr lang="vi-VN" sz="2400" dirty="0" smtClean="0">
                <a:solidFill>
                  <a:schemeClr val="tx1"/>
                </a:solidFill>
                <a:latin typeface="Varela Round" panose="020B0604020202020204" charset="-79"/>
                <a:cs typeface="Varela Round" panose="020B0604020202020204" charset="-79"/>
              </a:rPr>
              <a:t>Kết nối cơ sở dữ liệu</a:t>
            </a:r>
            <a:r>
              <a:rPr lang="en-US" sz="2400" dirty="0" smtClean="0">
                <a:solidFill>
                  <a:schemeClr val="tx1"/>
                </a:solidFill>
                <a:latin typeface="Varela Round" panose="020B0604020202020204" charset="-79"/>
                <a:cs typeface="Varela Round" panose="020B0604020202020204" charset="-79"/>
              </a:rPr>
              <a:t> v</a:t>
            </a:r>
            <a:r>
              <a:rPr lang="vi-VN" sz="2400" dirty="0" smtClean="0">
                <a:solidFill>
                  <a:schemeClr val="tx1"/>
                </a:solidFill>
                <a:latin typeface="Varela Round" panose="020B0604020202020204" charset="-79"/>
                <a:cs typeface="Varela Round" panose="020B0604020202020204" charset="-79"/>
              </a:rPr>
              <a:t>ới </a:t>
            </a:r>
            <a:r>
              <a:rPr lang="vi-VN" sz="2400" dirty="0" smtClean="0">
                <a:solidFill>
                  <a:schemeClr val="accent3"/>
                </a:solidFill>
                <a:latin typeface="Varela Round" panose="020B0604020202020204" charset="-79"/>
                <a:cs typeface="Varela Round" panose="020B0604020202020204" charset="-79"/>
              </a:rPr>
              <a:t>SQLServer</a:t>
            </a:r>
            <a:r>
              <a:rPr lang="vi-VN" sz="2400" dirty="0" smtClean="0">
                <a:solidFill>
                  <a:schemeClr val="tx1"/>
                </a:solidFill>
                <a:latin typeface="Varela Round" panose="020B0604020202020204" charset="-79"/>
                <a:cs typeface="Varela Round" panose="020B0604020202020204" charset="-79"/>
              </a:rPr>
              <a:t/>
            </a:r>
            <a:br>
              <a:rPr lang="vi-VN" sz="2400" dirty="0" smtClean="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3518691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cơ</a:t>
            </a:r>
            <a:r>
              <a:rPr lang="en-US" dirty="0" smtClean="0"/>
              <a:t> </a:t>
            </a:r>
            <a:r>
              <a:rPr lang="en-US" dirty="0" err="1" smtClean="0"/>
              <a:t>bản</a:t>
            </a:r>
            <a:r>
              <a:rPr lang="en-US" dirty="0"/>
              <a:t> </a:t>
            </a:r>
            <a:r>
              <a:rPr lang="en-US" dirty="0" err="1" smtClean="0"/>
              <a:t>để</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CSDL</a:t>
            </a:r>
            <a:endParaRPr lang="en-US" dirty="0"/>
          </a:p>
        </p:txBody>
      </p:sp>
      <p:sp>
        <p:nvSpPr>
          <p:cNvPr id="5" name="Google Shape;222;p28"/>
          <p:cNvSpPr/>
          <p:nvPr/>
        </p:nvSpPr>
        <p:spPr>
          <a:xfrm>
            <a:off x="914898" y="3175988"/>
            <a:ext cx="2517600" cy="1325100"/>
          </a:xfrm>
          <a:prstGeom prst="homePlate">
            <a:avLst>
              <a:gd name="adj" fmla="val 30129"/>
            </a:avLst>
          </a:prstGeom>
          <a:solidFill>
            <a:schemeClr val="accent1"/>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lvl="0" algn="ctr"/>
            <a:r>
              <a:rPr lang="en" sz="2400" dirty="0" smtClean="0">
                <a:solidFill>
                  <a:srgbClr val="FFFFFF"/>
                </a:solidFill>
                <a:latin typeface="Varela Round"/>
                <a:ea typeface="Varela Round"/>
                <a:cs typeface="Varela Round"/>
                <a:sym typeface="Varela Round"/>
              </a:rPr>
              <a:t>👉 Chuỗi kết nối</a:t>
            </a:r>
            <a:endParaRPr sz="2400" dirty="0">
              <a:solidFill>
                <a:srgbClr val="FFFFFF"/>
              </a:solidFill>
              <a:latin typeface="Varela Round"/>
              <a:ea typeface="Varela Round"/>
              <a:cs typeface="Varela Round"/>
              <a:sym typeface="Varela Round"/>
            </a:endParaRPr>
          </a:p>
        </p:txBody>
      </p:sp>
      <p:sp>
        <p:nvSpPr>
          <p:cNvPr id="6" name="Google Shape;223;p28"/>
          <p:cNvSpPr/>
          <p:nvPr/>
        </p:nvSpPr>
        <p:spPr>
          <a:xfrm>
            <a:off x="3098244" y="3175988"/>
            <a:ext cx="2398983" cy="1325100"/>
          </a:xfrm>
          <a:prstGeom prst="chevron">
            <a:avLst>
              <a:gd name="adj" fmla="val 29853"/>
            </a:avLst>
          </a:prstGeom>
          <a:solidFill>
            <a:schemeClr val="accent3"/>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lvl="0" algn="ctr"/>
            <a:r>
              <a:rPr lang="en" sz="2400" dirty="0">
                <a:solidFill>
                  <a:srgbClr val="FFFFFF"/>
                </a:solidFill>
                <a:latin typeface="Varela Round"/>
                <a:ea typeface="Varela Round"/>
                <a:cs typeface="Varela Round"/>
                <a:sym typeface="Varela Round"/>
              </a:rPr>
              <a:t>🔌</a:t>
            </a:r>
            <a:r>
              <a:rPr lang="en-US" sz="2400" dirty="0" smtClean="0">
                <a:solidFill>
                  <a:srgbClr val="FFFFFF"/>
                </a:solidFill>
                <a:latin typeface="Varela Round"/>
                <a:ea typeface="Varela Round"/>
                <a:cs typeface="Varela Round"/>
                <a:sym typeface="Varela Round"/>
              </a:rPr>
              <a:t>K</a:t>
            </a:r>
            <a:r>
              <a:rPr lang="en" sz="2400" dirty="0" smtClean="0">
                <a:solidFill>
                  <a:srgbClr val="FFFFFF"/>
                </a:solidFill>
                <a:latin typeface="Varela Round"/>
                <a:ea typeface="Varela Round"/>
                <a:cs typeface="Varela Round"/>
                <a:sym typeface="Varela Round"/>
              </a:rPr>
              <a:t>ết nối CSDL</a:t>
            </a:r>
            <a:endParaRPr sz="2400" dirty="0">
              <a:solidFill>
                <a:srgbClr val="FFFFFF"/>
              </a:solidFill>
              <a:latin typeface="Varela Round"/>
              <a:ea typeface="Varela Round"/>
              <a:cs typeface="Varela Round"/>
              <a:sym typeface="Varela Round"/>
            </a:endParaRPr>
          </a:p>
        </p:txBody>
      </p:sp>
      <p:sp>
        <p:nvSpPr>
          <p:cNvPr id="7" name="Google Shape;224;p28"/>
          <p:cNvSpPr/>
          <p:nvPr/>
        </p:nvSpPr>
        <p:spPr>
          <a:xfrm>
            <a:off x="5154327" y="3175988"/>
            <a:ext cx="2816871" cy="1325100"/>
          </a:xfrm>
          <a:prstGeom prst="chevron">
            <a:avLst>
              <a:gd name="adj" fmla="val 29853"/>
            </a:avLst>
          </a:prstGeom>
          <a:solidFill>
            <a:schemeClr val="accent5"/>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lvl="0" algn="ctr"/>
            <a:r>
              <a:rPr lang="en" sz="2400" dirty="0" smtClean="0">
                <a:solidFill>
                  <a:srgbClr val="FFFFFF"/>
                </a:solidFill>
                <a:latin typeface="Varela Round"/>
                <a:ea typeface="Varela Round"/>
                <a:cs typeface="Varela Round"/>
                <a:sym typeface="Varela Round"/>
              </a:rPr>
              <a:t>✋Tương tác với CSDL</a:t>
            </a:r>
            <a:endParaRPr sz="2400" dirty="0">
              <a:solidFill>
                <a:srgbClr val="FFFFFF"/>
              </a:solidFill>
              <a:latin typeface="Varela Round"/>
              <a:ea typeface="Varela Round"/>
              <a:cs typeface="Varela Round"/>
              <a:sym typeface="Varela Round"/>
            </a:endParaRPr>
          </a:p>
        </p:txBody>
      </p:sp>
      <p:sp>
        <p:nvSpPr>
          <p:cNvPr id="9" name="Title 1"/>
          <p:cNvSpPr txBox="1">
            <a:spLocks/>
          </p:cNvSpPr>
          <p:nvPr/>
        </p:nvSpPr>
        <p:spPr>
          <a:xfrm>
            <a:off x="914898" y="945237"/>
            <a:ext cx="7730775" cy="5998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9pPr>
          </a:lstStyle>
          <a:p>
            <a:r>
              <a:rPr lang="de-DE" sz="2400" dirty="0" smtClean="0">
                <a:solidFill>
                  <a:schemeClr val="tx1"/>
                </a:solidFill>
                <a:latin typeface="Varela Round" panose="020B0604020202020204" charset="-79"/>
                <a:cs typeface="Varela Round" panose="020B0604020202020204" charset="-79"/>
              </a:rPr>
              <a:t>2.🔌</a:t>
            </a:r>
            <a:r>
              <a:rPr lang="vi-VN" sz="2400" dirty="0" smtClean="0">
                <a:solidFill>
                  <a:schemeClr val="tx1"/>
                </a:solidFill>
                <a:latin typeface="Varela Round" panose="020B0604020202020204" charset="-79"/>
                <a:cs typeface="Varela Round" panose="020B0604020202020204" charset="-79"/>
              </a:rPr>
              <a:t>Kết nối cơ sở dữ liệu</a:t>
            </a:r>
            <a:r>
              <a:rPr lang="en-US" sz="2400" dirty="0" smtClean="0">
                <a:solidFill>
                  <a:schemeClr val="tx1"/>
                </a:solidFill>
                <a:latin typeface="Varela Round" panose="020B0604020202020204" charset="-79"/>
                <a:cs typeface="Varela Round" panose="020B0604020202020204" charset="-79"/>
              </a:rPr>
              <a:t> v</a:t>
            </a:r>
            <a:r>
              <a:rPr lang="vi-VN" sz="2400" dirty="0" smtClean="0">
                <a:solidFill>
                  <a:schemeClr val="tx1"/>
                </a:solidFill>
                <a:latin typeface="Varela Round" panose="020B0604020202020204" charset="-79"/>
                <a:cs typeface="Varela Round" panose="020B0604020202020204" charset="-79"/>
              </a:rPr>
              <a:t>ới </a:t>
            </a:r>
            <a:r>
              <a:rPr lang="vi-VN" sz="2400" dirty="0" smtClean="0">
                <a:solidFill>
                  <a:schemeClr val="accent3"/>
                </a:solidFill>
                <a:latin typeface="Varela Round" panose="020B0604020202020204" charset="-79"/>
                <a:cs typeface="Varela Round" panose="020B0604020202020204" charset="-79"/>
              </a:rPr>
              <a:t>SQLServer</a:t>
            </a:r>
            <a:r>
              <a:rPr lang="vi-VN" sz="2400" dirty="0" smtClean="0">
                <a:solidFill>
                  <a:schemeClr val="tx1"/>
                </a:solidFill>
                <a:latin typeface="Varela Round" panose="020B0604020202020204" charset="-79"/>
                <a:cs typeface="Varela Round" panose="020B0604020202020204" charset="-79"/>
              </a:rPr>
              <a:t/>
            </a:r>
            <a:br>
              <a:rPr lang="vi-VN" sz="2400" dirty="0" smtClean="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22259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2;p28"/>
          <p:cNvSpPr/>
          <p:nvPr/>
        </p:nvSpPr>
        <p:spPr>
          <a:xfrm>
            <a:off x="1070325" y="1438988"/>
            <a:ext cx="1998552" cy="992485"/>
          </a:xfrm>
          <a:prstGeom prst="homePlate">
            <a:avLst>
              <a:gd name="adj" fmla="val 30129"/>
            </a:avLst>
          </a:prstGeom>
          <a:solidFill>
            <a:schemeClr val="accent1"/>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lvl="0" algn="ctr"/>
            <a:r>
              <a:rPr lang="en" sz="2400" dirty="0" smtClean="0">
                <a:solidFill>
                  <a:srgbClr val="FFFFFF"/>
                </a:solidFill>
                <a:latin typeface="Varela Round"/>
                <a:ea typeface="Varela Round"/>
                <a:cs typeface="Varela Round"/>
                <a:sym typeface="Varela Round"/>
              </a:rPr>
              <a:t>👉 Chuỗi kết nối</a:t>
            </a:r>
            <a:endParaRPr sz="2400" dirty="0">
              <a:solidFill>
                <a:srgbClr val="FFFFFF"/>
              </a:solidFill>
              <a:latin typeface="Varela Round"/>
              <a:ea typeface="Varela Round"/>
              <a:cs typeface="Varela Round"/>
              <a:sym typeface="Varela Round"/>
            </a:endParaRPr>
          </a:p>
        </p:txBody>
      </p:sp>
      <p:sp>
        <p:nvSpPr>
          <p:cNvPr id="9" name="Title 1"/>
          <p:cNvSpPr txBox="1">
            <a:spLocks/>
          </p:cNvSpPr>
          <p:nvPr/>
        </p:nvSpPr>
        <p:spPr>
          <a:xfrm>
            <a:off x="914898" y="945237"/>
            <a:ext cx="7730775" cy="5998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9pPr>
          </a:lstStyle>
          <a:p>
            <a:r>
              <a:rPr lang="de-DE" sz="2400" dirty="0" smtClean="0">
                <a:solidFill>
                  <a:schemeClr val="tx1"/>
                </a:solidFill>
                <a:latin typeface="Varela Round" panose="020B0604020202020204" charset="-79"/>
                <a:cs typeface="Varela Round" panose="020B0604020202020204" charset="-79"/>
              </a:rPr>
              <a:t>2.🔌</a:t>
            </a:r>
            <a:r>
              <a:rPr lang="vi-VN" sz="2400" dirty="0" smtClean="0">
                <a:solidFill>
                  <a:schemeClr val="tx1"/>
                </a:solidFill>
                <a:latin typeface="Varela Round" panose="020B0604020202020204" charset="-79"/>
                <a:cs typeface="Varela Round" panose="020B0604020202020204" charset="-79"/>
              </a:rPr>
              <a:t>Kết nối cơ sở dữ liệu</a:t>
            </a:r>
            <a:r>
              <a:rPr lang="en-US" sz="2400" dirty="0" smtClean="0">
                <a:solidFill>
                  <a:schemeClr val="tx1"/>
                </a:solidFill>
                <a:latin typeface="Varela Round" panose="020B0604020202020204" charset="-79"/>
                <a:cs typeface="Varela Round" panose="020B0604020202020204" charset="-79"/>
              </a:rPr>
              <a:t> v</a:t>
            </a:r>
            <a:r>
              <a:rPr lang="vi-VN" sz="2400" dirty="0" smtClean="0">
                <a:solidFill>
                  <a:schemeClr val="tx1"/>
                </a:solidFill>
                <a:latin typeface="Varela Round" panose="020B0604020202020204" charset="-79"/>
                <a:cs typeface="Varela Round" panose="020B0604020202020204" charset="-79"/>
              </a:rPr>
              <a:t>ới </a:t>
            </a:r>
            <a:r>
              <a:rPr lang="vi-VN" sz="2400" dirty="0" smtClean="0">
                <a:solidFill>
                  <a:schemeClr val="accent3"/>
                </a:solidFill>
                <a:latin typeface="Varela Round" panose="020B0604020202020204" charset="-79"/>
                <a:cs typeface="Varela Round" panose="020B0604020202020204" charset="-79"/>
              </a:rPr>
              <a:t>SQLServer</a:t>
            </a:r>
            <a:r>
              <a:rPr lang="vi-VN" sz="2400" dirty="0" smtClean="0">
                <a:solidFill>
                  <a:schemeClr val="tx1"/>
                </a:solidFill>
                <a:latin typeface="Varela Round" panose="020B0604020202020204" charset="-79"/>
                <a:cs typeface="Varela Round" panose="020B0604020202020204" charset="-79"/>
              </a:rPr>
              <a:t/>
            </a:r>
            <a:br>
              <a:rPr lang="vi-VN" sz="2400" dirty="0" smtClean="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
        <p:nvSpPr>
          <p:cNvPr id="2" name="TextBox 1"/>
          <p:cNvSpPr txBox="1"/>
          <p:nvPr/>
        </p:nvSpPr>
        <p:spPr>
          <a:xfrm>
            <a:off x="3193598" y="2277540"/>
            <a:ext cx="5057748" cy="1384995"/>
          </a:xfrm>
          <a:prstGeom prst="rect">
            <a:avLst/>
          </a:prstGeom>
          <a:noFill/>
        </p:spPr>
        <p:txBody>
          <a:bodyPr wrap="square" rtlCol="0">
            <a:spAutoFit/>
          </a:bodyPr>
          <a:lstStyle/>
          <a:p>
            <a:r>
              <a:rPr lang="en-US" dirty="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connectionStrings</a:t>
            </a:r>
            <a:r>
              <a:rPr lang="en-US" dirty="0">
                <a:solidFill>
                  <a:srgbClr val="0000FF"/>
                </a:solidFill>
                <a:latin typeface="Consolas" panose="020B0609020204030204" pitchFamily="49" charset="0"/>
              </a:rPr>
              <a:t>&gt;</a:t>
            </a:r>
            <a:endParaRPr lang="en-US" dirty="0">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add</a:t>
            </a:r>
            <a:r>
              <a:rPr lang="en-US" dirty="0">
                <a:solidFill>
                  <a:srgbClr val="0000FF"/>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FF"/>
                </a:solidFill>
                <a:latin typeface="Consolas" panose="020B0609020204030204" pitchFamily="49" charset="0"/>
              </a:rPr>
              <a:t>=</a:t>
            </a:r>
            <a:r>
              <a:rPr lang="en-US" dirty="0">
                <a:latin typeface="Consolas" panose="020B0609020204030204" pitchFamily="49" charset="0"/>
              </a:rPr>
              <a:t>"</a:t>
            </a:r>
            <a:r>
              <a:rPr lang="en-US" b="1" i="1" u="sng" dirty="0" err="1">
                <a:solidFill>
                  <a:srgbClr val="0000FF"/>
                </a:solidFill>
                <a:latin typeface="Consolas" panose="020B0609020204030204" pitchFamily="49" charset="0"/>
              </a:rPr>
              <a:t>chuoiketnoine</a:t>
            </a:r>
            <a:r>
              <a:rPr lang="en-US" dirty="0">
                <a:latin typeface="Consolas" panose="020B0609020204030204" pitchFamily="49" charset="0"/>
              </a:rPr>
              <a:t>"</a:t>
            </a:r>
            <a:r>
              <a:rPr lang="en-US" dirty="0">
                <a:solidFill>
                  <a:srgbClr val="0000FF"/>
                </a:solidFill>
                <a:latin typeface="Consolas" panose="020B0609020204030204" pitchFamily="49" charset="0"/>
              </a:rPr>
              <a:t> </a:t>
            </a:r>
            <a:r>
              <a:rPr lang="en-US" dirty="0" err="1">
                <a:solidFill>
                  <a:srgbClr val="FF0000"/>
                </a:solidFill>
                <a:latin typeface="Consolas" panose="020B0609020204030204" pitchFamily="49" charset="0"/>
              </a:rPr>
              <a:t>connectionString</a:t>
            </a:r>
            <a:r>
              <a:rPr lang="en-US" dirty="0">
                <a:solidFill>
                  <a:srgbClr val="0000FF"/>
                </a:solidFill>
                <a:latin typeface="Consolas" panose="020B0609020204030204" pitchFamily="49" charset="0"/>
              </a:rPr>
              <a:t>=</a:t>
            </a:r>
            <a:r>
              <a:rPr lang="en-US" dirty="0">
                <a:latin typeface="Consolas" panose="020B0609020204030204" pitchFamily="49" charset="0"/>
              </a:rPr>
              <a:t>"</a:t>
            </a:r>
            <a:r>
              <a:rPr lang="en-US" b="1" i="1" u="sng" dirty="0">
                <a:solidFill>
                  <a:srgbClr val="0000FF"/>
                </a:solidFill>
                <a:latin typeface="Consolas" panose="020B0609020204030204" pitchFamily="49" charset="0"/>
              </a:rPr>
              <a:t>Data Source=</a:t>
            </a:r>
            <a:r>
              <a:rPr lang="en-US" b="1" i="1" u="sng" dirty="0" err="1">
                <a:solidFill>
                  <a:srgbClr val="0000FF"/>
                </a:solidFill>
                <a:latin typeface="Consolas" panose="020B0609020204030204" pitchFamily="49" charset="0"/>
              </a:rPr>
              <a:t>ADMIN;Initial</a:t>
            </a:r>
            <a:r>
              <a:rPr lang="en-US" b="1" i="1" u="sng" dirty="0">
                <a:solidFill>
                  <a:srgbClr val="0000FF"/>
                </a:solidFill>
                <a:latin typeface="Consolas" panose="020B0609020204030204" pitchFamily="49" charset="0"/>
              </a:rPr>
              <a:t> Catalog=</a:t>
            </a:r>
            <a:r>
              <a:rPr lang="en-US" b="1" i="1" u="sng" dirty="0" err="1">
                <a:solidFill>
                  <a:srgbClr val="0000FF"/>
                </a:solidFill>
                <a:latin typeface="Consolas" panose="020B0609020204030204" pitchFamily="49" charset="0"/>
              </a:rPr>
              <a:t>tenwebcuamay;Integrated</a:t>
            </a:r>
            <a:r>
              <a:rPr lang="en-US" b="1" i="1" u="sng" dirty="0">
                <a:solidFill>
                  <a:srgbClr val="0000FF"/>
                </a:solidFill>
                <a:latin typeface="Consolas" panose="020B0609020204030204" pitchFamily="49" charset="0"/>
              </a:rPr>
              <a:t> Security=True</a:t>
            </a:r>
            <a:r>
              <a:rPr lang="en-US" dirty="0">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FF0000"/>
                </a:solidFill>
                <a:latin typeface="Consolas" panose="020B0609020204030204" pitchFamily="49" charset="0"/>
              </a:rPr>
              <a:t>providerName</a:t>
            </a:r>
            <a:r>
              <a:rPr lang="en-US" dirty="0">
                <a:solidFill>
                  <a:srgbClr val="0000FF"/>
                </a:solidFill>
                <a:latin typeface="Consolas" panose="020B0609020204030204" pitchFamily="49" charset="0"/>
              </a:rPr>
              <a:t>=</a:t>
            </a:r>
            <a:r>
              <a:rPr lang="en-US" dirty="0">
                <a:latin typeface="Consolas" panose="020B0609020204030204" pitchFamily="49" charset="0"/>
              </a:rPr>
              <a:t>"</a:t>
            </a:r>
            <a:r>
              <a:rPr lang="en-US" dirty="0" err="1">
                <a:solidFill>
                  <a:srgbClr val="0000FF"/>
                </a:solidFill>
                <a:latin typeface="Consolas" panose="020B0609020204030204" pitchFamily="49" charset="0"/>
              </a:rPr>
              <a:t>System.Data.SqlClient</a:t>
            </a:r>
            <a:r>
              <a:rPr lang="en-US" dirty="0">
                <a:latin typeface="Consolas" panose="020B0609020204030204" pitchFamily="49" charset="0"/>
              </a:rPr>
              <a:t>"</a:t>
            </a:r>
            <a:r>
              <a:rPr lang="en-US" dirty="0">
                <a:solidFill>
                  <a:srgbClr val="0000FF"/>
                </a:solidFill>
                <a:latin typeface="Consolas" panose="020B0609020204030204" pitchFamily="49" charset="0"/>
              </a:rPr>
              <a:t>/&gt;</a:t>
            </a:r>
            <a:endParaRPr lang="en-US" dirty="0">
              <a:latin typeface="Consolas" panose="020B0609020204030204" pitchFamily="49" charset="0"/>
            </a:endParaRPr>
          </a:p>
          <a:p>
            <a:r>
              <a:rPr lang="en-US" dirty="0" smtClean="0">
                <a:solidFill>
                  <a:srgbClr val="0000FF"/>
                </a:solidFill>
                <a:latin typeface="Consolas" panose="020B0609020204030204" pitchFamily="49" charset="0"/>
              </a:rPr>
              <a:t>&lt;/</a:t>
            </a:r>
            <a:r>
              <a:rPr lang="en-US" dirty="0" err="1">
                <a:solidFill>
                  <a:srgbClr val="A31515"/>
                </a:solidFill>
                <a:latin typeface="Consolas" panose="020B0609020204030204" pitchFamily="49" charset="0"/>
              </a:rPr>
              <a:t>connectionStrings</a:t>
            </a:r>
            <a:r>
              <a:rPr lang="en-US" dirty="0">
                <a:solidFill>
                  <a:srgbClr val="0000FF"/>
                </a:solidFill>
                <a:latin typeface="Consolas" panose="020B0609020204030204" pitchFamily="49" charset="0"/>
              </a:rPr>
              <a:t>&gt;</a:t>
            </a:r>
            <a:endParaRPr lang="en-US" dirty="0"/>
          </a:p>
        </p:txBody>
      </p:sp>
      <p:sp>
        <p:nvSpPr>
          <p:cNvPr id="3" name="TextBox 2"/>
          <p:cNvSpPr txBox="1"/>
          <p:nvPr/>
        </p:nvSpPr>
        <p:spPr>
          <a:xfrm>
            <a:off x="3068877" y="1757445"/>
            <a:ext cx="4737940" cy="461665"/>
          </a:xfrm>
          <a:prstGeom prst="rect">
            <a:avLst/>
          </a:prstGeom>
          <a:noFill/>
        </p:spPr>
        <p:txBody>
          <a:bodyPr wrap="square" rtlCol="0">
            <a:spAutoFit/>
          </a:bodyPr>
          <a:lstStyle/>
          <a:p>
            <a:r>
              <a:rPr lang="en-US" sz="2400" dirty="0" err="1" smtClean="0">
                <a:latin typeface="Varela Round" panose="020B0604020202020204" charset="-79"/>
                <a:cs typeface="Varela Round" panose="020B0604020202020204" charset="-79"/>
              </a:rPr>
              <a:t>Cấu</a:t>
            </a:r>
            <a:r>
              <a:rPr lang="en-US" sz="2400" dirty="0" smtClean="0">
                <a:latin typeface="Varela Round" panose="020B0604020202020204" charset="-79"/>
                <a:cs typeface="Varela Round" panose="020B0604020202020204" charset="-79"/>
              </a:rPr>
              <a:t> </a:t>
            </a:r>
            <a:r>
              <a:rPr lang="en-US" sz="2400" dirty="0" err="1" smtClean="0">
                <a:latin typeface="Varela Round" panose="020B0604020202020204" charset="-79"/>
                <a:cs typeface="Varela Round" panose="020B0604020202020204" charset="-79"/>
              </a:rPr>
              <a:t>hình</a:t>
            </a:r>
            <a:r>
              <a:rPr lang="en-US" sz="2400" dirty="0" smtClean="0">
                <a:latin typeface="Varela Round" panose="020B0604020202020204" charset="-79"/>
                <a:cs typeface="Varela Round" panose="020B0604020202020204" charset="-79"/>
              </a:rPr>
              <a:t> </a:t>
            </a:r>
            <a:r>
              <a:rPr lang="en-US" sz="2400" dirty="0" err="1" smtClean="0">
                <a:latin typeface="Varela Round" panose="020B0604020202020204" charset="-79"/>
                <a:cs typeface="Varela Round" panose="020B0604020202020204" charset="-79"/>
              </a:rPr>
              <a:t>trong</a:t>
            </a:r>
            <a:r>
              <a:rPr lang="en-US" sz="2400" dirty="0" smtClean="0">
                <a:latin typeface="Varela Round" panose="020B0604020202020204" charset="-79"/>
                <a:cs typeface="Varela Round" panose="020B0604020202020204" charset="-79"/>
              </a:rPr>
              <a:t> file </a:t>
            </a:r>
            <a:r>
              <a:rPr lang="en-US" sz="2400" dirty="0" err="1" smtClean="0">
                <a:solidFill>
                  <a:schemeClr val="accent3"/>
                </a:solidFill>
                <a:latin typeface="Varela Round" panose="020B0604020202020204" charset="-79"/>
                <a:cs typeface="Varela Round" panose="020B0604020202020204" charset="-79"/>
              </a:rPr>
              <a:t>Web.config</a:t>
            </a:r>
            <a:endParaRPr lang="en-US" sz="2400" dirty="0">
              <a:solidFill>
                <a:schemeClr val="accent3"/>
              </a:solidFill>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335852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914898" y="945237"/>
            <a:ext cx="7730775" cy="5998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979CB8"/>
              </a:buClr>
              <a:buSzPts val="2600"/>
              <a:buFont typeface="Shadows Into Light"/>
              <a:buNone/>
              <a:defRPr sz="2600" b="0" i="0" u="none" strike="noStrike" cap="none">
                <a:solidFill>
                  <a:srgbClr val="979CB8"/>
                </a:solidFill>
                <a:latin typeface="Shadows Into Light"/>
                <a:ea typeface="Shadows Into Light"/>
                <a:cs typeface="Shadows Into Light"/>
                <a:sym typeface="Shadows Into Light"/>
              </a:defRPr>
            </a:lvl9pPr>
          </a:lstStyle>
          <a:p>
            <a:r>
              <a:rPr lang="de-DE" sz="2400" dirty="0" smtClean="0">
                <a:solidFill>
                  <a:schemeClr val="tx1"/>
                </a:solidFill>
                <a:latin typeface="Varela Round" panose="020B0604020202020204" charset="-79"/>
                <a:cs typeface="Varela Round" panose="020B0604020202020204" charset="-79"/>
              </a:rPr>
              <a:t>2.🔌</a:t>
            </a:r>
            <a:r>
              <a:rPr lang="vi-VN" sz="2400" dirty="0" smtClean="0">
                <a:solidFill>
                  <a:schemeClr val="tx1"/>
                </a:solidFill>
                <a:latin typeface="Varela Round" panose="020B0604020202020204" charset="-79"/>
                <a:cs typeface="Varela Round" panose="020B0604020202020204" charset="-79"/>
              </a:rPr>
              <a:t>Kết nối cơ sở dữ liệu</a:t>
            </a:r>
            <a:r>
              <a:rPr lang="en-US" sz="2400" dirty="0" smtClean="0">
                <a:solidFill>
                  <a:schemeClr val="tx1"/>
                </a:solidFill>
                <a:latin typeface="Varela Round" panose="020B0604020202020204" charset="-79"/>
                <a:cs typeface="Varela Round" panose="020B0604020202020204" charset="-79"/>
              </a:rPr>
              <a:t> v</a:t>
            </a:r>
            <a:r>
              <a:rPr lang="vi-VN" sz="2400" dirty="0" smtClean="0">
                <a:solidFill>
                  <a:schemeClr val="tx1"/>
                </a:solidFill>
                <a:latin typeface="Varela Round" panose="020B0604020202020204" charset="-79"/>
                <a:cs typeface="Varela Round" panose="020B0604020202020204" charset="-79"/>
              </a:rPr>
              <a:t>ới </a:t>
            </a:r>
            <a:r>
              <a:rPr lang="vi-VN" sz="2400" dirty="0" smtClean="0">
                <a:solidFill>
                  <a:schemeClr val="accent3"/>
                </a:solidFill>
                <a:latin typeface="Varela Round" panose="020B0604020202020204" charset="-79"/>
                <a:cs typeface="Varela Round" panose="020B0604020202020204" charset="-79"/>
              </a:rPr>
              <a:t>SQLServer</a:t>
            </a:r>
            <a:r>
              <a:rPr lang="vi-VN" sz="2400" dirty="0" smtClean="0">
                <a:solidFill>
                  <a:schemeClr val="tx1"/>
                </a:solidFill>
                <a:latin typeface="Varela Round" panose="020B0604020202020204" charset="-79"/>
                <a:cs typeface="Varela Round" panose="020B0604020202020204" charset="-79"/>
              </a:rPr>
              <a:t/>
            </a:r>
            <a:br>
              <a:rPr lang="vi-VN" sz="2400" dirty="0" smtClean="0">
                <a:solidFill>
                  <a:schemeClr val="tx1"/>
                </a:solidFill>
                <a:latin typeface="Varela Round" panose="020B0604020202020204" charset="-79"/>
                <a:cs typeface="Varela Round" panose="020B0604020202020204" charset="-79"/>
              </a:rPr>
            </a:br>
            <a:endParaRPr lang="en-US" sz="2400" dirty="0">
              <a:solidFill>
                <a:schemeClr val="tx1"/>
              </a:solidFill>
              <a:latin typeface="Varela Round" panose="020B0604020202020204" charset="-79"/>
              <a:cs typeface="Varela Round" panose="020B0604020202020204" charset="-79"/>
            </a:endParaRPr>
          </a:p>
        </p:txBody>
      </p:sp>
      <p:sp>
        <p:nvSpPr>
          <p:cNvPr id="2" name="TextBox 1"/>
          <p:cNvSpPr txBox="1"/>
          <p:nvPr/>
        </p:nvSpPr>
        <p:spPr>
          <a:xfrm>
            <a:off x="3098885" y="1342506"/>
            <a:ext cx="4506078" cy="1169551"/>
          </a:xfrm>
          <a:prstGeom prst="rect">
            <a:avLst/>
          </a:prstGeom>
          <a:noFill/>
        </p:spPr>
        <p:txBody>
          <a:bodyPr wrap="square" rtlCol="0">
            <a:spAutoFit/>
          </a:bodyPr>
          <a:lstStyle/>
          <a:p>
            <a:r>
              <a:rPr lang="en-US" dirty="0" smtClean="0">
                <a:solidFill>
                  <a:srgbClr val="0000FF"/>
                </a:solidFill>
                <a:latin typeface="Consolas" panose="020B0609020204030204" pitchFamily="49" charset="0"/>
              </a:rPr>
              <a:t>string</a:t>
            </a:r>
            <a:r>
              <a:rPr lang="en-US" dirty="0" smtClean="0">
                <a:latin typeface="Consolas" panose="020B0609020204030204" pitchFamily="49" charset="0"/>
              </a:rPr>
              <a:t> </a:t>
            </a:r>
            <a:r>
              <a:rPr lang="en-US" b="1" i="1" dirty="0" err="1">
                <a:latin typeface="Consolas" panose="020B0609020204030204" pitchFamily="49" charset="0"/>
              </a:rPr>
              <a:t>conn_str</a:t>
            </a:r>
            <a:r>
              <a:rPr lang="en-US" dirty="0">
                <a:latin typeface="Consolas" panose="020B0609020204030204" pitchFamily="49" charset="0"/>
              </a:rPr>
              <a:t> = </a:t>
            </a:r>
            <a:r>
              <a:rPr lang="en-US" dirty="0" err="1">
                <a:latin typeface="Consolas" panose="020B0609020204030204" pitchFamily="49" charset="0"/>
              </a:rPr>
              <a:t>System.Configuration.ConfigurationManager</a:t>
            </a:r>
            <a:r>
              <a:rPr lang="en-US" dirty="0" smtClean="0">
                <a:latin typeface="Consolas" panose="020B0609020204030204" pitchFamily="49" charset="0"/>
              </a:rPr>
              <a:t>.</a:t>
            </a:r>
          </a:p>
          <a:p>
            <a:r>
              <a:rPr lang="en-US" dirty="0" err="1" smtClean="0">
                <a:latin typeface="Consolas" panose="020B0609020204030204" pitchFamily="49" charset="0"/>
              </a:rPr>
              <a:t>ConnectionStrings</a:t>
            </a:r>
            <a:r>
              <a:rPr lang="en-US" dirty="0" smtClean="0">
                <a:latin typeface="Consolas" panose="020B0609020204030204" pitchFamily="49" charset="0"/>
              </a:rPr>
              <a:t>[</a:t>
            </a:r>
            <a:r>
              <a:rPr lang="en-US" dirty="0">
                <a:solidFill>
                  <a:srgbClr val="A31515"/>
                </a:solidFill>
                <a:latin typeface="Consolas" panose="020B0609020204030204" pitchFamily="49" charset="0"/>
              </a:rPr>
              <a:t>"</a:t>
            </a:r>
            <a:r>
              <a:rPr lang="en-US" b="1" i="1" u="sng" dirty="0" err="1">
                <a:solidFill>
                  <a:srgbClr val="A31515"/>
                </a:solidFill>
                <a:latin typeface="Consolas" panose="020B0609020204030204" pitchFamily="49" charset="0"/>
              </a:rPr>
              <a:t>chuoiketnoine</a:t>
            </a:r>
            <a:r>
              <a:rPr lang="en-US" dirty="0">
                <a:solidFill>
                  <a:srgbClr val="A31515"/>
                </a:solidFill>
                <a:latin typeface="Consolas" panose="020B0609020204030204" pitchFamily="49" charset="0"/>
              </a:rPr>
              <a:t>"</a:t>
            </a:r>
            <a:r>
              <a:rPr lang="en-US" dirty="0" smtClean="0">
                <a:latin typeface="Consolas" panose="020B0609020204030204" pitchFamily="49" charset="0"/>
              </a:rPr>
              <a:t>].</a:t>
            </a:r>
            <a:r>
              <a:rPr lang="en-US" dirty="0" err="1" smtClean="0">
                <a:latin typeface="Consolas" panose="020B0609020204030204" pitchFamily="49" charset="0"/>
              </a:rPr>
              <a:t>ConnectionString</a:t>
            </a:r>
            <a:r>
              <a:rPr lang="en-US" dirty="0" smtClean="0">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lấy</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chuỗi</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kết</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nối</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từ</a:t>
            </a:r>
            <a:r>
              <a:rPr lang="en-US" dirty="0">
                <a:solidFill>
                  <a:srgbClr val="008000"/>
                </a:solidFill>
                <a:latin typeface="Consolas" panose="020B0609020204030204" pitchFamily="49" charset="0"/>
              </a:rPr>
              <a:t> file </a:t>
            </a:r>
            <a:r>
              <a:rPr lang="en-US" dirty="0" err="1">
                <a:solidFill>
                  <a:srgbClr val="008000"/>
                </a:solidFill>
                <a:latin typeface="Consolas" panose="020B0609020204030204" pitchFamily="49" charset="0"/>
              </a:rPr>
              <a:t>Web.config</a:t>
            </a:r>
            <a:endParaRPr lang="en-US" dirty="0"/>
          </a:p>
        </p:txBody>
      </p:sp>
      <p:sp>
        <p:nvSpPr>
          <p:cNvPr id="6" name="Google Shape;223;p28"/>
          <p:cNvSpPr/>
          <p:nvPr/>
        </p:nvSpPr>
        <p:spPr>
          <a:xfrm>
            <a:off x="628331" y="1342506"/>
            <a:ext cx="2398983" cy="935034"/>
          </a:xfrm>
          <a:prstGeom prst="chevron">
            <a:avLst>
              <a:gd name="adj" fmla="val 29853"/>
            </a:avLst>
          </a:prstGeom>
          <a:solidFill>
            <a:schemeClr val="accent3"/>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lvl="0" algn="ctr"/>
            <a:r>
              <a:rPr lang="en" sz="2400" dirty="0">
                <a:solidFill>
                  <a:srgbClr val="FFFFFF"/>
                </a:solidFill>
                <a:latin typeface="Varela Round"/>
                <a:ea typeface="Varela Round"/>
                <a:cs typeface="Varela Round"/>
                <a:sym typeface="Varela Round"/>
              </a:rPr>
              <a:t>🔌</a:t>
            </a:r>
            <a:r>
              <a:rPr lang="en-US" sz="2400" dirty="0" smtClean="0">
                <a:solidFill>
                  <a:srgbClr val="FFFFFF"/>
                </a:solidFill>
                <a:latin typeface="Varela Round"/>
                <a:ea typeface="Varela Round"/>
                <a:cs typeface="Varela Round"/>
                <a:sym typeface="Varela Round"/>
              </a:rPr>
              <a:t>K</a:t>
            </a:r>
            <a:r>
              <a:rPr lang="en" sz="2400" dirty="0" smtClean="0">
                <a:solidFill>
                  <a:srgbClr val="FFFFFF"/>
                </a:solidFill>
                <a:latin typeface="Varela Round"/>
                <a:ea typeface="Varela Round"/>
                <a:cs typeface="Varela Round"/>
                <a:sym typeface="Varela Round"/>
              </a:rPr>
              <a:t>ết nối CSDL</a:t>
            </a:r>
            <a:endParaRPr sz="2400" dirty="0">
              <a:solidFill>
                <a:srgbClr val="FFFFFF"/>
              </a:solidFill>
              <a:latin typeface="Varela Round"/>
              <a:ea typeface="Varela Round"/>
              <a:cs typeface="Varela Round"/>
              <a:sym typeface="Varela Round"/>
            </a:endParaRPr>
          </a:p>
        </p:txBody>
      </p:sp>
      <p:sp>
        <p:nvSpPr>
          <p:cNvPr id="4" name="TextBox 3"/>
          <p:cNvSpPr txBox="1"/>
          <p:nvPr/>
        </p:nvSpPr>
        <p:spPr>
          <a:xfrm>
            <a:off x="1084685" y="2579111"/>
            <a:ext cx="7803572" cy="2031325"/>
          </a:xfrm>
          <a:prstGeom prst="rect">
            <a:avLst/>
          </a:prstGeom>
          <a:noFill/>
        </p:spPr>
        <p:txBody>
          <a:bodyPr wrap="square" rtlCol="0">
            <a:spAutoFit/>
          </a:bodyPr>
          <a:lstStyle/>
          <a:p>
            <a:r>
              <a:rPr lang="en-US" dirty="0" err="1" smtClean="0">
                <a:latin typeface="Consolas" panose="020B0609020204030204" pitchFamily="49" charset="0"/>
              </a:rPr>
              <a:t>SqlConnection</a:t>
            </a:r>
            <a:r>
              <a:rPr lang="en-US" dirty="0" smtClean="0">
                <a:latin typeface="Consolas" panose="020B0609020204030204" pitchFamily="49" charset="0"/>
              </a:rPr>
              <a:t> </a:t>
            </a:r>
            <a:r>
              <a:rPr lang="en-US" dirty="0">
                <a:latin typeface="Consolas" panose="020B0609020204030204" pitchFamily="49" charset="0"/>
              </a:rPr>
              <a:t>conn = </a:t>
            </a:r>
            <a:r>
              <a:rPr lang="en-US" dirty="0">
                <a:solidFill>
                  <a:srgbClr val="0000FF"/>
                </a:solidFill>
                <a:latin typeface="Consolas" panose="020B0609020204030204" pitchFamily="49" charset="0"/>
              </a:rPr>
              <a:t>new</a:t>
            </a:r>
            <a:r>
              <a:rPr lang="en-US" dirty="0">
                <a:latin typeface="Consolas" panose="020B0609020204030204" pitchFamily="49" charset="0"/>
              </a:rPr>
              <a:t> </a:t>
            </a:r>
            <a:r>
              <a:rPr lang="en-US" dirty="0" err="1">
                <a:latin typeface="Consolas" panose="020B0609020204030204" pitchFamily="49" charset="0"/>
              </a:rPr>
              <a:t>SqlConnection</a:t>
            </a:r>
            <a:r>
              <a:rPr lang="en-US" dirty="0">
                <a:latin typeface="Consolas" panose="020B0609020204030204" pitchFamily="49" charset="0"/>
              </a:rPr>
              <a:t>();</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khởi</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tạo</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biến</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connection</a:t>
            </a:r>
          </a:p>
          <a:p>
            <a:r>
              <a:rPr lang="en-US" dirty="0">
                <a:solidFill>
                  <a:srgbClr val="0000FF"/>
                </a:solidFill>
                <a:latin typeface="Consolas" panose="020B0609020204030204" pitchFamily="49" charset="0"/>
              </a:rPr>
              <a:t>try</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conn = </a:t>
            </a:r>
            <a:r>
              <a:rPr lang="en-US" dirty="0">
                <a:solidFill>
                  <a:srgbClr val="0000FF"/>
                </a:solidFill>
                <a:latin typeface="Consolas" panose="020B0609020204030204" pitchFamily="49" charset="0"/>
              </a:rPr>
              <a:t>new</a:t>
            </a:r>
            <a:r>
              <a:rPr lang="en-US" dirty="0">
                <a:latin typeface="Consolas" panose="020B0609020204030204" pitchFamily="49" charset="0"/>
              </a:rPr>
              <a:t> </a:t>
            </a:r>
            <a:r>
              <a:rPr lang="en-US" dirty="0" err="1" smtClean="0">
                <a:latin typeface="Consolas" panose="020B0609020204030204" pitchFamily="49" charset="0"/>
              </a:rPr>
              <a:t>SqlConnection</a:t>
            </a:r>
            <a:r>
              <a:rPr lang="en-US" dirty="0" smtClean="0">
                <a:latin typeface="Consolas" panose="020B0609020204030204" pitchFamily="49" charset="0"/>
              </a:rPr>
              <a:t>(</a:t>
            </a:r>
            <a:r>
              <a:rPr lang="en-US" b="1" i="1" dirty="0" err="1" smtClean="0">
                <a:latin typeface="Consolas" panose="020B0609020204030204" pitchFamily="49" charset="0"/>
              </a:rPr>
              <a:t>conn_str</a:t>
            </a:r>
            <a:r>
              <a:rPr lang="en-US" dirty="0" smtClean="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conn.Open</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0000FF"/>
                </a:solidFill>
                <a:latin typeface="Consolas" panose="020B0609020204030204" pitchFamily="49" charset="0"/>
              </a:rPr>
              <a:t>catch</a:t>
            </a:r>
            <a:r>
              <a:rPr lang="en-US" dirty="0">
                <a:latin typeface="Consolas" panose="020B0609020204030204" pitchFamily="49" charset="0"/>
              </a:rPr>
              <a:t> (Exception E)</a:t>
            </a:r>
          </a:p>
          <a:p>
            <a:r>
              <a:rPr lang="en-US" dirty="0">
                <a:latin typeface="Consolas" panose="020B0609020204030204" pitchFamily="49" charset="0"/>
              </a:rPr>
              <a:t>            </a:t>
            </a:r>
            <a:r>
              <a:rPr lang="en-US" dirty="0" smtClean="0">
                <a:latin typeface="Consolas" panose="020B0609020204030204" pitchFamily="49" charset="0"/>
              </a:rPr>
              <a:t>{</a:t>
            </a:r>
            <a:r>
              <a:rPr lang="en-US" dirty="0" smtClean="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thông</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báo</a:t>
            </a:r>
            <a:r>
              <a:rPr lang="en-US" dirty="0">
                <a:solidFill>
                  <a:srgbClr val="008000"/>
                </a:solidFill>
                <a:latin typeface="Consolas" panose="020B0609020204030204" pitchFamily="49" charset="0"/>
              </a:rPr>
              <a:t> </a:t>
            </a:r>
            <a:r>
              <a:rPr lang="en-US" dirty="0" err="1" smtClean="0">
                <a:solidFill>
                  <a:srgbClr val="008000"/>
                </a:solidFill>
                <a:latin typeface="Consolas" panose="020B0609020204030204" pitchFamily="49" charset="0"/>
              </a:rPr>
              <a:t>lỗi</a:t>
            </a:r>
            <a:r>
              <a:rPr lang="en-US" dirty="0" smtClean="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endParaRPr lang="en-US" dirty="0" smtClean="0">
              <a:solidFill>
                <a:srgbClr val="008000"/>
              </a:solidFill>
              <a:latin typeface="Consolas" panose="020B0609020204030204" pitchFamily="49" charset="0"/>
            </a:endParaRPr>
          </a:p>
        </p:txBody>
      </p:sp>
      <p:sp>
        <p:nvSpPr>
          <p:cNvPr id="7" name="TextBox 6"/>
          <p:cNvSpPr txBox="1"/>
          <p:nvPr/>
        </p:nvSpPr>
        <p:spPr>
          <a:xfrm>
            <a:off x="3027314" y="1344901"/>
            <a:ext cx="5618359" cy="1015663"/>
          </a:xfrm>
          <a:prstGeom prst="rect">
            <a:avLst/>
          </a:prstGeom>
          <a:noFill/>
        </p:spPr>
        <p:txBody>
          <a:bodyPr wrap="square" rtlCol="0">
            <a:spAutoFit/>
          </a:bodyPr>
          <a:lstStyle/>
          <a:p>
            <a:r>
              <a:rPr lang="en-US" sz="2000" dirty="0" err="1" smtClean="0">
                <a:latin typeface="Varela Round" panose="020B0604020202020204" charset="-79"/>
                <a:cs typeface="Varela Round" panose="020B0604020202020204" charset="-79"/>
              </a:rPr>
              <a:t>Để</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mở</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kết</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nối</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tới</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cơ</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sở</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dữ</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liệu</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chúng</a:t>
            </a:r>
            <a:r>
              <a:rPr lang="en-US" sz="2000" dirty="0" smtClean="0">
                <a:latin typeface="Varela Round" panose="020B0604020202020204" charset="-79"/>
                <a:cs typeface="Varela Round" panose="020B0604020202020204" charset="-79"/>
              </a:rPr>
              <a:t> ta </a:t>
            </a:r>
            <a:r>
              <a:rPr lang="en-US" sz="2000" dirty="0" err="1" smtClean="0">
                <a:latin typeface="Varela Round" panose="020B0604020202020204" charset="-79"/>
                <a:cs typeface="Varela Round" panose="020B0604020202020204" charset="-79"/>
              </a:rPr>
              <a:t>cần</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có</a:t>
            </a:r>
            <a:r>
              <a:rPr lang="en-US" sz="2000" dirty="0" smtClean="0">
                <a:latin typeface="Varela Round" panose="020B0604020202020204" charset="-79"/>
                <a:cs typeface="Varela Round" panose="020B0604020202020204" charset="-79"/>
              </a:rPr>
              <a:t> 2 </a:t>
            </a:r>
            <a:r>
              <a:rPr lang="en-US" sz="2000" dirty="0" err="1" smtClean="0">
                <a:latin typeface="Varela Round" panose="020B0604020202020204" charset="-79"/>
                <a:cs typeface="Varela Round" panose="020B0604020202020204" charset="-79"/>
              </a:rPr>
              <a:t>đối</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tượng</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sau</a:t>
            </a:r>
            <a:r>
              <a:rPr lang="en-US" sz="2000" dirty="0" smtClean="0">
                <a:latin typeface="Varela Round" panose="020B0604020202020204" charset="-79"/>
                <a:cs typeface="Varela Round" panose="020B0604020202020204" charset="-79"/>
              </a:rPr>
              <a:t> </a:t>
            </a:r>
            <a:r>
              <a:rPr lang="en-US" sz="2000" dirty="0" err="1" smtClean="0">
                <a:latin typeface="Varela Round" panose="020B0604020202020204" charset="-79"/>
                <a:cs typeface="Varela Round" panose="020B0604020202020204" charset="-79"/>
              </a:rPr>
              <a:t>đây</a:t>
            </a:r>
            <a:r>
              <a:rPr lang="en-US" sz="2000" dirty="0" smtClean="0">
                <a:latin typeface="Varela Round" panose="020B0604020202020204" charset="-79"/>
                <a:cs typeface="Varela Round" panose="020B0604020202020204" charset="-79"/>
              </a:rPr>
              <a:t>:</a:t>
            </a:r>
            <a:br>
              <a:rPr lang="en-US" sz="2000" dirty="0" smtClean="0">
                <a:latin typeface="Varela Round" panose="020B0604020202020204" charset="-79"/>
                <a:cs typeface="Varela Round" panose="020B0604020202020204" charset="-79"/>
              </a:rPr>
            </a:br>
            <a:endParaRPr lang="en-US" sz="2000" dirty="0">
              <a:latin typeface="Varela Round" panose="020B0604020202020204" charset="-79"/>
              <a:cs typeface="Varela Round" panose="020B0604020202020204" charset="-79"/>
            </a:endParaRPr>
          </a:p>
        </p:txBody>
      </p:sp>
      <p:sp>
        <p:nvSpPr>
          <p:cNvPr id="10" name="Google Shape;108;p17"/>
          <p:cNvSpPr/>
          <p:nvPr/>
        </p:nvSpPr>
        <p:spPr>
          <a:xfrm>
            <a:off x="1111827" y="3061087"/>
            <a:ext cx="3169227" cy="1276800"/>
          </a:xfrm>
          <a:prstGeom prst="wedgeEllipseCallout">
            <a:avLst>
              <a:gd name="adj1" fmla="val 463"/>
              <a:gd name="adj2" fmla="val 63799"/>
            </a:avLst>
          </a:prstGeom>
          <a:solidFill>
            <a:schemeClr val="bg1">
              <a:lumMod val="65000"/>
            </a:schemeClr>
          </a:solidFill>
          <a:ln w="9525" cap="flat" cmpd="sng">
            <a:solidFill>
              <a:srgbClr val="FFFFFF"/>
            </a:solidFill>
            <a:prstDash val="solid"/>
            <a:round/>
            <a:headEnd type="none" w="sm" len="sm"/>
            <a:tailEnd type="none" w="sm" len="sm"/>
          </a:ln>
          <a:scene3d>
            <a:camera prst="orthographicFront"/>
            <a:lightRig rig="threePt" dir="t"/>
          </a:scene3d>
          <a:sp3d>
            <a:bevelT w="139700" prst="cross"/>
          </a:sp3d>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latin typeface="Varela Round" panose="020B0604020202020204" charset="-79"/>
                <a:cs typeface="Varela Round" panose="020B0604020202020204" charset="-79"/>
              </a:rPr>
              <a:t>Chuỗi</a:t>
            </a:r>
            <a:r>
              <a:rPr lang="en-US" dirty="0" smtClean="0">
                <a:latin typeface="Varela Round" panose="020B0604020202020204" charset="-79"/>
                <a:cs typeface="Varela Round" panose="020B0604020202020204" charset="-79"/>
              </a:rPr>
              <a:t> </a:t>
            </a:r>
            <a:r>
              <a:rPr lang="en-US" dirty="0" err="1" smtClean="0">
                <a:latin typeface="Varela Round" panose="020B0604020202020204" charset="-79"/>
                <a:cs typeface="Varela Round" panose="020B0604020202020204" charset="-79"/>
              </a:rPr>
              <a:t>kết</a:t>
            </a:r>
            <a:r>
              <a:rPr lang="en-US" dirty="0" smtClean="0">
                <a:latin typeface="Varela Round" panose="020B0604020202020204" charset="-79"/>
                <a:cs typeface="Varela Round" panose="020B0604020202020204" charset="-79"/>
              </a:rPr>
              <a:t> </a:t>
            </a:r>
            <a:r>
              <a:rPr lang="en-US" dirty="0" err="1" smtClean="0">
                <a:latin typeface="Varela Round" panose="020B0604020202020204" charset="-79"/>
                <a:cs typeface="Varela Round" panose="020B0604020202020204" charset="-79"/>
              </a:rPr>
              <a:t>nối</a:t>
            </a:r>
            <a:r>
              <a:rPr lang="en-US" dirty="0" smtClean="0">
                <a:latin typeface="Varela Round" panose="020B0604020202020204" charset="-79"/>
                <a:cs typeface="Varela Round" panose="020B0604020202020204" charset="-79"/>
              </a:rPr>
              <a:t>(Connection string)</a:t>
            </a:r>
            <a:endParaRPr dirty="0">
              <a:latin typeface="Varela Round" panose="020B0604020202020204" charset="-79"/>
              <a:cs typeface="Varela Round" panose="020B0604020202020204" charset="-79"/>
            </a:endParaRPr>
          </a:p>
        </p:txBody>
      </p:sp>
      <p:sp>
        <p:nvSpPr>
          <p:cNvPr id="11" name="Google Shape;108;p17"/>
          <p:cNvSpPr/>
          <p:nvPr/>
        </p:nvSpPr>
        <p:spPr>
          <a:xfrm>
            <a:off x="5088332" y="3043017"/>
            <a:ext cx="3255567" cy="1276800"/>
          </a:xfrm>
          <a:prstGeom prst="wedgeEllipseCallout">
            <a:avLst>
              <a:gd name="adj1" fmla="val 463"/>
              <a:gd name="adj2" fmla="val 63799"/>
            </a:avLst>
          </a:prstGeom>
          <a:solidFill>
            <a:schemeClr val="bg1">
              <a:lumMod val="65000"/>
            </a:schemeClr>
          </a:solidFill>
          <a:ln w="9525" cap="flat" cmpd="sng">
            <a:solidFill>
              <a:srgbClr val="FFFFFF"/>
            </a:solidFill>
            <a:prstDash val="solid"/>
            <a:round/>
            <a:headEnd type="none" w="sm" len="sm"/>
            <a:tailEnd type="none" w="sm" len="sm"/>
          </a:ln>
          <a:scene3d>
            <a:camera prst="orthographicFront"/>
            <a:lightRig rig="threePt" dir="t"/>
          </a:scene3d>
          <a:sp3d>
            <a:bevelT w="139700" prst="cross"/>
          </a:sp3d>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latin typeface="Varela Round" panose="020B0604020202020204" charset="-79"/>
                <a:cs typeface="Varela Round" panose="020B0604020202020204" charset="-79"/>
              </a:rPr>
              <a:t>Biến</a:t>
            </a:r>
            <a:r>
              <a:rPr lang="en-US" dirty="0" smtClean="0">
                <a:latin typeface="Varela Round" panose="020B0604020202020204" charset="-79"/>
                <a:cs typeface="Varela Round" panose="020B0604020202020204" charset="-79"/>
              </a:rPr>
              <a:t> </a:t>
            </a:r>
            <a:r>
              <a:rPr lang="en-US" dirty="0" err="1" smtClean="0">
                <a:latin typeface="Varela Round" panose="020B0604020202020204" charset="-79"/>
                <a:cs typeface="Varela Round" panose="020B0604020202020204" charset="-79"/>
              </a:rPr>
              <a:t>kết</a:t>
            </a:r>
            <a:r>
              <a:rPr lang="en-US" dirty="0" smtClean="0">
                <a:latin typeface="Varela Round" panose="020B0604020202020204" charset="-79"/>
                <a:cs typeface="Varela Round" panose="020B0604020202020204" charset="-79"/>
              </a:rPr>
              <a:t> </a:t>
            </a:r>
            <a:r>
              <a:rPr lang="en-US" dirty="0" err="1" smtClean="0">
                <a:latin typeface="Varela Round" panose="020B0604020202020204" charset="-79"/>
                <a:cs typeface="Varela Round" panose="020B0604020202020204" charset="-79"/>
              </a:rPr>
              <a:t>nối</a:t>
            </a:r>
            <a:r>
              <a:rPr lang="en-US" dirty="0" smtClean="0">
                <a:latin typeface="Varela Round" panose="020B0604020202020204" charset="-79"/>
                <a:cs typeface="Varela Round" panose="020B0604020202020204" charset="-79"/>
              </a:rPr>
              <a:t>(Variable connection)</a:t>
            </a:r>
            <a:endParaRPr dirty="0">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63436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7"/>
                                        </p:tgtEl>
                                      </p:cBhvr>
                                    </p:animEffect>
                                    <p:anim calcmode="lin" valueType="num">
                                      <p:cBhvr>
                                        <p:cTn id="7" dur="1000"/>
                                        <p:tgtEl>
                                          <p:spTgt spid="7"/>
                                        </p:tgtEl>
                                        <p:attrNameLst>
                                          <p:attrName>ppt_x</p:attrName>
                                        </p:attrNameLst>
                                      </p:cBhvr>
                                      <p:tavLst>
                                        <p:tav tm="0">
                                          <p:val>
                                            <p:strVal val="ppt_x"/>
                                          </p:val>
                                        </p:tav>
                                        <p:tav tm="100000">
                                          <p:val>
                                            <p:strVal val="ppt_x"/>
                                          </p:val>
                                        </p:tav>
                                      </p:tavLst>
                                    </p:anim>
                                    <p:anim calcmode="lin" valueType="num">
                                      <p:cBhvr>
                                        <p:cTn id="8" dur="1000"/>
                                        <p:tgtEl>
                                          <p:spTgt spid="7"/>
                                        </p:tgtEl>
                                        <p:attrNameLst>
                                          <p:attrName>ppt_y</p:attrName>
                                        </p:attrNameLst>
                                      </p:cBhvr>
                                      <p:tavLst>
                                        <p:tav tm="0">
                                          <p:val>
                                            <p:strVal val="ppt_y"/>
                                          </p:val>
                                        </p:tav>
                                        <p:tav tm="100000">
                                          <p:val>
                                            <p:strVal val="ppt_y+.1"/>
                                          </p:val>
                                        </p:tav>
                                      </p:tavLst>
                                    </p:anim>
                                    <p:set>
                                      <p:cBhvr>
                                        <p:cTn id="9" dur="1" fill="hold">
                                          <p:stCondLst>
                                            <p:cond delay="999"/>
                                          </p:stCondLst>
                                        </p:cTn>
                                        <p:tgtEl>
                                          <p:spTgt spid="7"/>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10"/>
                                        </p:tgtEl>
                                      </p:cBhvr>
                                    </p:animEffect>
                                    <p:anim calcmode="lin" valueType="num">
                                      <p:cBhvr>
                                        <p:cTn id="12" dur="1000"/>
                                        <p:tgtEl>
                                          <p:spTgt spid="10"/>
                                        </p:tgtEl>
                                        <p:attrNameLst>
                                          <p:attrName>ppt_x</p:attrName>
                                        </p:attrNameLst>
                                      </p:cBhvr>
                                      <p:tavLst>
                                        <p:tav tm="0">
                                          <p:val>
                                            <p:strVal val="ppt_x"/>
                                          </p:val>
                                        </p:tav>
                                        <p:tav tm="100000">
                                          <p:val>
                                            <p:strVal val="ppt_x"/>
                                          </p:val>
                                        </p:tav>
                                      </p:tavLst>
                                    </p:anim>
                                    <p:anim calcmode="lin" valueType="num">
                                      <p:cBhvr>
                                        <p:cTn id="13" dur="1000"/>
                                        <p:tgtEl>
                                          <p:spTgt spid="10"/>
                                        </p:tgtEl>
                                        <p:attrNameLst>
                                          <p:attrName>ppt_y</p:attrName>
                                        </p:attrNameLst>
                                      </p:cBhvr>
                                      <p:tavLst>
                                        <p:tav tm="0">
                                          <p:val>
                                            <p:strVal val="ppt_y"/>
                                          </p:val>
                                        </p:tav>
                                        <p:tav tm="100000">
                                          <p:val>
                                            <p:strVal val="ppt_y+.1"/>
                                          </p:val>
                                        </p:tav>
                                      </p:tavLst>
                                    </p:anim>
                                    <p:set>
                                      <p:cBhvr>
                                        <p:cTn id="14" dur="1" fill="hold">
                                          <p:stCondLst>
                                            <p:cond delay="999"/>
                                          </p:stCondLst>
                                        </p:cTn>
                                        <p:tgtEl>
                                          <p:spTgt spid="10"/>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11"/>
                                        </p:tgtEl>
                                      </p:cBhvr>
                                    </p:animEffect>
                                    <p:anim calcmode="lin" valueType="num">
                                      <p:cBhvr>
                                        <p:cTn id="17" dur="1000"/>
                                        <p:tgtEl>
                                          <p:spTgt spid="11"/>
                                        </p:tgtEl>
                                        <p:attrNameLst>
                                          <p:attrName>ppt_x</p:attrName>
                                        </p:attrNameLst>
                                      </p:cBhvr>
                                      <p:tavLst>
                                        <p:tav tm="0">
                                          <p:val>
                                            <p:strVal val="ppt_x"/>
                                          </p:val>
                                        </p:tav>
                                        <p:tav tm="100000">
                                          <p:val>
                                            <p:strVal val="ppt_x"/>
                                          </p:val>
                                        </p:tav>
                                      </p:tavLst>
                                    </p:anim>
                                    <p:anim calcmode="lin" valueType="num">
                                      <p:cBhvr>
                                        <p:cTn id="18" dur="1000"/>
                                        <p:tgtEl>
                                          <p:spTgt spid="11"/>
                                        </p:tgtEl>
                                        <p:attrNameLst>
                                          <p:attrName>ppt_y</p:attrName>
                                        </p:attrNameLst>
                                      </p:cBhvr>
                                      <p:tavLst>
                                        <p:tav tm="0">
                                          <p:val>
                                            <p:strVal val="ppt_y"/>
                                          </p:val>
                                        </p:tav>
                                        <p:tav tm="100000">
                                          <p:val>
                                            <p:strVal val="ppt_y+.1"/>
                                          </p:val>
                                        </p:tav>
                                      </p:tavLst>
                                    </p:anim>
                                    <p:set>
                                      <p:cBhvr>
                                        <p:cTn id="19" dur="1" fill="hold">
                                          <p:stCondLst>
                                            <p:cond delay="999"/>
                                          </p:stCondLst>
                                        </p:cTn>
                                        <p:tgtEl>
                                          <p:spTgt spid="1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10" grpId="0" animBg="1"/>
      <p:bldP spid="11" grpId="0" animBg="1"/>
    </p:bldLst>
  </p:timing>
</p:sld>
</file>

<file path=ppt/theme/theme1.xml><?xml version="1.0" encoding="utf-8"?>
<a:theme xmlns:a="http://schemas.openxmlformats.org/drawingml/2006/main" name="Trinculo template">
  <a:themeElements>
    <a:clrScheme name="Custom 347">
      <a:dk1>
        <a:srgbClr val="505670"/>
      </a:dk1>
      <a:lt1>
        <a:srgbClr val="FFFFFF"/>
      </a:lt1>
      <a:dk2>
        <a:srgbClr val="979CB8"/>
      </a:dk2>
      <a:lt2>
        <a:srgbClr val="EFF0F4"/>
      </a:lt2>
      <a:accent1>
        <a:srgbClr val="F9AC08"/>
      </a:accent1>
      <a:accent2>
        <a:srgbClr val="C48706"/>
      </a:accent2>
      <a:accent3>
        <a:srgbClr val="01ABCF"/>
      </a:accent3>
      <a:accent4>
        <a:srgbClr val="00839F"/>
      </a:accent4>
      <a:accent5>
        <a:srgbClr val="AACF20"/>
      </a:accent5>
      <a:accent6>
        <a:srgbClr val="EA3A68"/>
      </a:accent6>
      <a:hlink>
        <a:srgbClr val="50567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478</Words>
  <Application>Microsoft Office PowerPoint</Application>
  <PresentationFormat>On-screen Show (16:9)</PresentationFormat>
  <Paragraphs>81</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Consolas</vt:lpstr>
      <vt:lpstr>Shadows Into Light</vt:lpstr>
      <vt:lpstr>Varela Round</vt:lpstr>
      <vt:lpstr>Arial</vt:lpstr>
      <vt:lpstr>Trinculo template</vt:lpstr>
      <vt:lpstr> Chương 3: kết nối cơ sở dữ liệu</vt:lpstr>
      <vt:lpstr>PowerPoint Presentation</vt:lpstr>
      <vt:lpstr>1. 📖 Giới thiệu ADO.NET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Chương 3: kết nối cơ sở dữ liệu</dc:title>
  <cp:lastModifiedBy>Admin</cp:lastModifiedBy>
  <cp:revision>53</cp:revision>
  <dcterms:modified xsi:type="dcterms:W3CDTF">2020-10-29T16:54:56Z</dcterms:modified>
</cp:coreProperties>
</file>