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32"/>
  </p:notesMasterIdLst>
  <p:sldIdLst>
    <p:sldId id="256" r:id="rId2"/>
    <p:sldId id="258" r:id="rId3"/>
    <p:sldId id="286" r:id="rId4"/>
    <p:sldId id="287" r:id="rId5"/>
    <p:sldId id="288" r:id="rId6"/>
    <p:sldId id="289" r:id="rId7"/>
    <p:sldId id="290" r:id="rId8"/>
    <p:sldId id="291" r:id="rId9"/>
    <p:sldId id="257" r:id="rId10"/>
    <p:sldId id="259" r:id="rId11"/>
    <p:sldId id="260" r:id="rId12"/>
    <p:sldId id="263" r:id="rId13"/>
    <p:sldId id="262" r:id="rId14"/>
    <p:sldId id="293" r:id="rId15"/>
    <p:sldId id="294" r:id="rId16"/>
    <p:sldId id="295" r:id="rId17"/>
    <p:sldId id="296" r:id="rId18"/>
    <p:sldId id="307" r:id="rId19"/>
    <p:sldId id="30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269" r:id="rId30"/>
    <p:sldId id="279" r:id="rId31"/>
  </p:sldIdLst>
  <p:sldSz cx="9144000" cy="5143500" type="screen16x9"/>
  <p:notesSz cx="6858000" cy="9144000"/>
  <p:embeddedFontLst>
    <p:embeddedFont>
      <p:font typeface="Varela Round" panose="020B0604020202020204" charset="-79"/>
      <p:regular r:id="rId33"/>
    </p:embeddedFon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Shadows Into Light" panose="020B0604020202020204" charset="0"/>
      <p:regular r:id="rId38"/>
    </p:embeddedFont>
    <p:embeddedFont>
      <p:font typeface="Wingdings 2" panose="05020102010507070707" pitchFamily="18" charset="2"/>
      <p:regular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131326D-879E-41ED-8656-DEEC0C24269A}">
  <a:tblStyle styleId="{8131326D-879E-41ED-8656-DEEC0C2426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7" autoAdjust="0"/>
    <p:restoredTop sz="94660"/>
  </p:normalViewPr>
  <p:slideViewPr>
    <p:cSldViewPr snapToGrid="0">
      <p:cViewPr varScale="1">
        <p:scale>
          <a:sx n="92" d="100"/>
          <a:sy n="92" d="100"/>
        </p:scale>
        <p:origin x="77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200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9250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7209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0793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5500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14246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yellow" type="title">
  <p:cSld name="TITLE">
    <p:bg>
      <p:bgPr>
        <a:solidFill>
          <a:schemeClr val="accen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630650" y="1991813"/>
            <a:ext cx="5882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None/>
              <a:defRPr sz="5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650450" y="1524982"/>
            <a:ext cx="5843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650450" y="2629294"/>
            <a:ext cx="5843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404600" y="2161800"/>
            <a:ext cx="63348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Font typeface="Shadows Into Light"/>
              <a:buChar char="▧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○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■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●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○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■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●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○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Font typeface="Shadows Into Light"/>
              <a:buChar char="■"/>
              <a:defRPr sz="3000"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/>
          <p:nvPr/>
        </p:nvSpPr>
        <p:spPr>
          <a:xfrm>
            <a:off x="3593400" y="10861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dk2"/>
                </a:solidFill>
                <a:latin typeface="Varela Round"/>
                <a:ea typeface="Varela Round"/>
                <a:cs typeface="Varela Round"/>
                <a:sym typeface="Varela Round"/>
              </a:rPr>
              <a:t>“</a:t>
            </a:r>
            <a:endParaRPr sz="9600">
              <a:solidFill>
                <a:schemeClr val="dk2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0" name="Google Shape;20;p4"/>
          <p:cNvSpPr/>
          <p:nvPr/>
        </p:nvSpPr>
        <p:spPr>
          <a:xfrm>
            <a:off x="4103660" y="1178421"/>
            <a:ext cx="986085" cy="869309"/>
          </a:xfrm>
          <a:custGeom>
            <a:avLst/>
            <a:gdLst/>
            <a:ahLst/>
            <a:cxnLst/>
            <a:rect l="l" t="t" r="r" b="b"/>
            <a:pathLst>
              <a:path w="59251" h="52447" extrusionOk="0">
                <a:moveTo>
                  <a:pt x="31417" y="954"/>
                </a:moveTo>
                <a:cubicBezTo>
                  <a:pt x="25372" y="537"/>
                  <a:pt x="17283" y="-1744"/>
                  <a:pt x="13340" y="2856"/>
                </a:cubicBezTo>
                <a:cubicBezTo>
                  <a:pt x="3771" y="14019"/>
                  <a:pt x="374" y="37628"/>
                  <a:pt x="11755" y="46938"/>
                </a:cubicBezTo>
                <a:cubicBezTo>
                  <a:pt x="19208" y="53034"/>
                  <a:pt x="30839" y="53180"/>
                  <a:pt x="40297" y="51378"/>
                </a:cubicBezTo>
                <a:cubicBezTo>
                  <a:pt x="46481" y="50200"/>
                  <a:pt x="49934" y="42779"/>
                  <a:pt x="52665" y="37107"/>
                </a:cubicBezTo>
                <a:cubicBezTo>
                  <a:pt x="55247" y="31745"/>
                  <a:pt x="60979" y="25793"/>
                  <a:pt x="58690" y="20299"/>
                </a:cubicBezTo>
                <a:cubicBezTo>
                  <a:pt x="57279" y="16912"/>
                  <a:pt x="53473" y="15077"/>
                  <a:pt x="50445" y="13005"/>
                </a:cubicBezTo>
                <a:cubicBezTo>
                  <a:pt x="41918" y="7171"/>
                  <a:pt x="31006" y="-916"/>
                  <a:pt x="21269" y="2539"/>
                </a:cubicBezTo>
                <a:cubicBezTo>
                  <a:pt x="13737" y="5212"/>
                  <a:pt x="5208" y="9706"/>
                  <a:pt x="2241" y="17127"/>
                </a:cubicBezTo>
                <a:cubicBezTo>
                  <a:pt x="-1025" y="25295"/>
                  <a:pt x="-738" y="36131"/>
                  <a:pt x="4144" y="4344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" name="Google Shape;21;p4"/>
          <p:cNvSpPr/>
          <p:nvPr/>
        </p:nvSpPr>
        <p:spPr>
          <a:xfrm>
            <a:off x="4046425" y="1113850"/>
            <a:ext cx="1051090" cy="976914"/>
          </a:xfrm>
          <a:custGeom>
            <a:avLst/>
            <a:gdLst/>
            <a:ahLst/>
            <a:cxnLst/>
            <a:rect l="l" t="t" r="r" b="b"/>
            <a:pathLst>
              <a:path w="63157" h="58939" extrusionOk="0">
                <a:moveTo>
                  <a:pt x="20826" y="0"/>
                </a:moveTo>
                <a:cubicBezTo>
                  <a:pt x="13566" y="0"/>
                  <a:pt x="6296" y="7516"/>
                  <a:pt x="4652" y="14588"/>
                </a:cubicBezTo>
                <a:cubicBezTo>
                  <a:pt x="2364" y="24428"/>
                  <a:pt x="5707" y="35897"/>
                  <a:pt x="11629" y="44082"/>
                </a:cubicBezTo>
                <a:cubicBezTo>
                  <a:pt x="17782" y="52587"/>
                  <a:pt x="29173" y="60332"/>
                  <a:pt x="39537" y="58670"/>
                </a:cubicBezTo>
                <a:cubicBezTo>
                  <a:pt x="49203" y="57120"/>
                  <a:pt x="49748" y="56659"/>
                  <a:pt x="57296" y="50424"/>
                </a:cubicBezTo>
                <a:cubicBezTo>
                  <a:pt x="62556" y="46079"/>
                  <a:pt x="64679" y="36600"/>
                  <a:pt x="61736" y="30445"/>
                </a:cubicBezTo>
                <a:cubicBezTo>
                  <a:pt x="58298" y="23257"/>
                  <a:pt x="56273" y="24644"/>
                  <a:pt x="50954" y="18711"/>
                </a:cubicBezTo>
                <a:cubicBezTo>
                  <a:pt x="47260" y="14591"/>
                  <a:pt x="44103" y="9185"/>
                  <a:pt x="38903" y="7294"/>
                </a:cubicBezTo>
                <a:cubicBezTo>
                  <a:pt x="33439" y="5307"/>
                  <a:pt x="26891" y="5218"/>
                  <a:pt x="21460" y="7294"/>
                </a:cubicBezTo>
                <a:cubicBezTo>
                  <a:pt x="9149" y="12001"/>
                  <a:pt x="-3826" y="29029"/>
                  <a:pt x="1164" y="41228"/>
                </a:cubicBezTo>
                <a:cubicBezTo>
                  <a:pt x="8128" y="58254"/>
                  <a:pt x="49341" y="57602"/>
                  <a:pt x="56345" y="40593"/>
                </a:cubicBezTo>
                <a:cubicBezTo>
                  <a:pt x="58882" y="34432"/>
                  <a:pt x="60567" y="26229"/>
                  <a:pt x="56979" y="20614"/>
                </a:cubicBezTo>
                <a:cubicBezTo>
                  <a:pt x="53070" y="14496"/>
                  <a:pt x="47109" y="9628"/>
                  <a:pt x="40806" y="6026"/>
                </a:cubicBezTo>
                <a:cubicBezTo>
                  <a:pt x="32309" y="1170"/>
                  <a:pt x="17818" y="3588"/>
                  <a:pt x="11946" y="11417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lvl="1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lvl="2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lvl="3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lvl="4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lvl="5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lvl="6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lvl="7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lvl="8">
              <a:buNone/>
              <a:defRPr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1109975" y="1373588"/>
            <a:ext cx="32664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▧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4915550" y="1373588"/>
            <a:ext cx="31554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▧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1027950" y="517331"/>
            <a:ext cx="7088100" cy="68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3120675" y="1149938"/>
            <a:ext cx="3060325" cy="11494"/>
          </a:xfrm>
          <a:custGeom>
            <a:avLst/>
            <a:gdLst/>
            <a:ahLst/>
            <a:cxnLst/>
            <a:rect l="l" t="t" r="r" b="b"/>
            <a:pathLst>
              <a:path w="122413" h="613" extrusionOk="0">
                <a:moveTo>
                  <a:pt x="0" y="317"/>
                </a:moveTo>
                <a:cubicBezTo>
                  <a:pt x="40797" y="1117"/>
                  <a:pt x="81609" y="0"/>
                  <a:pt x="122413" y="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Google Shape;34;p6"/>
          <p:cNvSpPr/>
          <p:nvPr/>
        </p:nvSpPr>
        <p:spPr>
          <a:xfrm>
            <a:off x="3068250" y="1183294"/>
            <a:ext cx="3226850" cy="11906"/>
          </a:xfrm>
          <a:custGeom>
            <a:avLst/>
            <a:gdLst/>
            <a:ahLst/>
            <a:cxnLst/>
            <a:rect l="l" t="t" r="r" b="b"/>
            <a:pathLst>
              <a:path w="129074" h="635" extrusionOk="0">
                <a:moveTo>
                  <a:pt x="0" y="0"/>
                </a:moveTo>
                <a:cubicBezTo>
                  <a:pt x="43025" y="0"/>
                  <a:pt x="86049" y="635"/>
                  <a:pt x="129074" y="635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1027950" y="517331"/>
            <a:ext cx="7088100" cy="68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79CB8"/>
              </a:buClr>
              <a:buSzPts val="2600"/>
              <a:buNone/>
              <a:defRPr>
                <a:solidFill>
                  <a:srgbClr val="979CB8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8"/>
          <p:cNvSpPr/>
          <p:nvPr/>
        </p:nvSpPr>
        <p:spPr>
          <a:xfrm>
            <a:off x="3120675" y="1149938"/>
            <a:ext cx="3060325" cy="11494"/>
          </a:xfrm>
          <a:custGeom>
            <a:avLst/>
            <a:gdLst/>
            <a:ahLst/>
            <a:cxnLst/>
            <a:rect l="l" t="t" r="r" b="b"/>
            <a:pathLst>
              <a:path w="122413" h="613" extrusionOk="0">
                <a:moveTo>
                  <a:pt x="0" y="317"/>
                </a:moveTo>
                <a:cubicBezTo>
                  <a:pt x="40797" y="1117"/>
                  <a:pt x="81609" y="0"/>
                  <a:pt x="122413" y="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Google Shape;47;p8"/>
          <p:cNvSpPr/>
          <p:nvPr/>
        </p:nvSpPr>
        <p:spPr>
          <a:xfrm>
            <a:off x="3068250" y="1183294"/>
            <a:ext cx="3226850" cy="11906"/>
          </a:xfrm>
          <a:custGeom>
            <a:avLst/>
            <a:gdLst/>
            <a:ahLst/>
            <a:cxnLst/>
            <a:rect l="l" t="t" r="r" b="b"/>
            <a:pathLst>
              <a:path w="129074" h="635" extrusionOk="0">
                <a:moveTo>
                  <a:pt x="0" y="0"/>
                </a:moveTo>
                <a:cubicBezTo>
                  <a:pt x="43025" y="0"/>
                  <a:pt x="86049" y="635"/>
                  <a:pt x="129074" y="635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824550" y="593531"/>
            <a:ext cx="7547700" cy="6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1070325" y="1438988"/>
            <a:ext cx="7056300" cy="30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arela Round"/>
              <a:buChar char="▧"/>
              <a:defRPr sz="24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○"/>
              <a:defRPr sz="24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■"/>
              <a:defRPr sz="24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●"/>
              <a:defRPr sz="24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○"/>
              <a:defRPr sz="24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■"/>
              <a:defRPr sz="24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●"/>
              <a:defRPr sz="24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○"/>
              <a:defRPr sz="24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■"/>
              <a:defRPr sz="2400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3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lvl="1" algn="ctr">
              <a:buNone/>
              <a:defRPr sz="13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lvl="2" algn="ctr">
              <a:buNone/>
              <a:defRPr sz="13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lvl="3" algn="ctr">
              <a:buNone/>
              <a:defRPr sz="13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lvl="4" algn="ctr">
              <a:buNone/>
              <a:defRPr sz="13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lvl="5" algn="ctr">
              <a:buNone/>
              <a:defRPr sz="13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lvl="6" algn="ctr">
              <a:buNone/>
              <a:defRPr sz="13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lvl="7" algn="ctr">
              <a:buNone/>
              <a:defRPr sz="13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lvl="8" algn="ctr">
              <a:buNone/>
              <a:defRPr sz="1300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4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ctrTitle"/>
          </p:nvPr>
        </p:nvSpPr>
        <p:spPr>
          <a:xfrm>
            <a:off x="778088" y="1337430"/>
            <a:ext cx="8015217" cy="11742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 smtClean="0">
                <a:latin typeface="Varela Round" panose="020B0604020202020204" charset="-79"/>
                <a:cs typeface="Varela Round" panose="020B0604020202020204" charset="-79"/>
              </a:rPr>
              <a:t>Thu thập và tiền xử lí dữ liệu</a:t>
            </a:r>
            <a:endParaRPr dirty="0">
              <a:latin typeface="Varela Round" panose="020B0604020202020204" charset="-79"/>
              <a:cs typeface="Varela Round" panose="020B0604020202020204" charset="-79"/>
            </a:endParaRPr>
          </a:p>
        </p:txBody>
      </p:sp>
      <p:sp>
        <p:nvSpPr>
          <p:cNvPr id="59" name="Google Shape;59;p11"/>
          <p:cNvSpPr/>
          <p:nvPr/>
        </p:nvSpPr>
        <p:spPr>
          <a:xfrm rot="-3774511" flipH="1">
            <a:off x="1803010" y="1298063"/>
            <a:ext cx="598514" cy="1676881"/>
          </a:xfrm>
          <a:custGeom>
            <a:avLst/>
            <a:gdLst/>
            <a:ahLst/>
            <a:cxnLst/>
            <a:rect l="l" t="t" r="r" b="b"/>
            <a:pathLst>
              <a:path w="30959" h="89819" extrusionOk="0">
                <a:moveTo>
                  <a:pt x="0" y="0"/>
                </a:moveTo>
                <a:cubicBezTo>
                  <a:pt x="5134" y="6918"/>
                  <a:pt x="29561" y="26535"/>
                  <a:pt x="30804" y="41505"/>
                </a:cubicBezTo>
                <a:cubicBezTo>
                  <a:pt x="32047" y="56475"/>
                  <a:pt x="11349" y="81767"/>
                  <a:pt x="7458" y="89819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stealth" w="med" len="med"/>
          </a:ln>
        </p:spPr>
      </p:sp>
      <p:sp>
        <p:nvSpPr>
          <p:cNvPr id="60" name="Google Shape;60;p11"/>
          <p:cNvSpPr/>
          <p:nvPr/>
        </p:nvSpPr>
        <p:spPr>
          <a:xfrm>
            <a:off x="1642304" y="4228555"/>
            <a:ext cx="3153375" cy="25875"/>
          </a:xfrm>
          <a:custGeom>
            <a:avLst/>
            <a:gdLst/>
            <a:ahLst/>
            <a:cxnLst/>
            <a:rect l="l" t="t" r="r" b="b"/>
            <a:pathLst>
              <a:path w="126135" h="1380" extrusionOk="0">
                <a:moveTo>
                  <a:pt x="0" y="973"/>
                </a:moveTo>
                <a:cubicBezTo>
                  <a:pt x="29075" y="973"/>
                  <a:pt x="58158" y="273"/>
                  <a:pt x="87224" y="973"/>
                </a:cubicBezTo>
                <a:cubicBezTo>
                  <a:pt x="100195" y="1285"/>
                  <a:pt x="113312" y="1974"/>
                  <a:pt x="126135" y="0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" name="Google Shape;61;p11"/>
          <p:cNvSpPr/>
          <p:nvPr/>
        </p:nvSpPr>
        <p:spPr>
          <a:xfrm>
            <a:off x="4785697" y="4210423"/>
            <a:ext cx="3177700" cy="31069"/>
          </a:xfrm>
          <a:custGeom>
            <a:avLst/>
            <a:gdLst/>
            <a:ahLst/>
            <a:cxnLst/>
            <a:rect l="l" t="t" r="r" b="b"/>
            <a:pathLst>
              <a:path w="127108" h="1657" extrusionOk="0">
                <a:moveTo>
                  <a:pt x="0" y="1657"/>
                </a:moveTo>
                <a:cubicBezTo>
                  <a:pt x="42250" y="-1532"/>
                  <a:pt x="84738" y="1008"/>
                  <a:pt x="127108" y="1008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62" name="Google Shape;62;p11"/>
          <p:cNvCxnSpPr/>
          <p:nvPr/>
        </p:nvCxnSpPr>
        <p:spPr>
          <a:xfrm flipV="1">
            <a:off x="4795679" y="2849626"/>
            <a:ext cx="1896066" cy="77752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dash"/>
            <a:round/>
            <a:headEnd type="stealth" w="med" len="med"/>
            <a:tailEnd type="none" w="med" len="med"/>
          </a:ln>
        </p:spPr>
      </p:cxnSp>
      <p:sp>
        <p:nvSpPr>
          <p:cNvPr id="63" name="Google Shape;63;p11"/>
          <p:cNvSpPr/>
          <p:nvPr/>
        </p:nvSpPr>
        <p:spPr>
          <a:xfrm>
            <a:off x="4242044" y="1155749"/>
            <a:ext cx="1233817" cy="768825"/>
          </a:xfrm>
          <a:custGeom>
            <a:avLst/>
            <a:gdLst/>
            <a:ahLst/>
            <a:cxnLst/>
            <a:rect l="l" t="t" r="r" b="b"/>
            <a:pathLst>
              <a:path w="53808" h="41004" extrusionOk="0">
                <a:moveTo>
                  <a:pt x="33350" y="2267"/>
                </a:moveTo>
                <a:cubicBezTo>
                  <a:pt x="29864" y="1271"/>
                  <a:pt x="26130" y="-694"/>
                  <a:pt x="22650" y="321"/>
                </a:cubicBezTo>
                <a:cubicBezTo>
                  <a:pt x="10877" y="3755"/>
                  <a:pt x="-4823" y="20013"/>
                  <a:pt x="1573" y="30477"/>
                </a:cubicBezTo>
                <a:cubicBezTo>
                  <a:pt x="7822" y="40701"/>
                  <a:pt x="25332" y="42678"/>
                  <a:pt x="36593" y="38583"/>
                </a:cubicBezTo>
                <a:cubicBezTo>
                  <a:pt x="46488" y="34985"/>
                  <a:pt x="56460" y="21659"/>
                  <a:pt x="53130" y="11670"/>
                </a:cubicBezTo>
                <a:cubicBezTo>
                  <a:pt x="49952" y="2137"/>
                  <a:pt x="34186" y="-1056"/>
                  <a:pt x="24595" y="1943"/>
                </a:cubicBezTo>
                <a:cubicBezTo>
                  <a:pt x="14087" y="5228"/>
                  <a:pt x="2158" y="13742"/>
                  <a:pt x="600" y="24641"/>
                </a:cubicBezTo>
                <a:cubicBezTo>
                  <a:pt x="-77" y="29379"/>
                  <a:pt x="2605" y="35237"/>
                  <a:pt x="6761" y="37611"/>
                </a:cubicBezTo>
                <a:cubicBezTo>
                  <a:pt x="15326" y="42505"/>
                  <a:pt x="29293" y="42316"/>
                  <a:pt x="36268" y="35341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" name="Google Shape;58;p11"/>
          <p:cNvSpPr txBox="1">
            <a:spLocks/>
          </p:cNvSpPr>
          <p:nvPr/>
        </p:nvSpPr>
        <p:spPr>
          <a:xfrm>
            <a:off x="778087" y="3498588"/>
            <a:ext cx="8015217" cy="1174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Shadows Into Light"/>
              <a:buNone/>
              <a:defRPr sz="5800" b="0" i="0" u="none" strike="noStrike" cap="none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Shadows Into Light"/>
              <a:buNone/>
              <a:defRPr sz="5800" b="0" i="0" u="none" strike="noStrike" cap="none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Shadows Into Light"/>
              <a:buNone/>
              <a:defRPr sz="5800" b="0" i="0" u="none" strike="noStrike" cap="none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Shadows Into Light"/>
              <a:buNone/>
              <a:defRPr sz="5800" b="0" i="0" u="none" strike="noStrike" cap="none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Shadows Into Light"/>
              <a:buNone/>
              <a:defRPr sz="5800" b="0" i="0" u="none" strike="noStrike" cap="none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Shadows Into Light"/>
              <a:buNone/>
              <a:defRPr sz="5800" b="0" i="0" u="none" strike="noStrike" cap="none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Shadows Into Light"/>
              <a:buNone/>
              <a:defRPr sz="5800" b="0" i="0" u="none" strike="noStrike" cap="none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Shadows Into Light"/>
              <a:buNone/>
              <a:defRPr sz="5800" b="0" i="0" u="none" strike="noStrike" cap="none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800"/>
              <a:buFont typeface="Shadows Into Light"/>
              <a:buNone/>
              <a:defRPr sz="5800" b="0" i="0" u="none" strike="noStrike" cap="none">
                <a:solidFill>
                  <a:srgbClr val="FFFFFF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r>
              <a:rPr lang="en-US" sz="1600" dirty="0">
                <a:latin typeface="Varela Round" panose="020B0604020202020204" charset="-79"/>
                <a:cs typeface="Varela Round" panose="020B0604020202020204" charset="-79"/>
              </a:rPr>
              <a:t>TI248_Thu </a:t>
            </a:r>
            <a:r>
              <a:rPr lang="en-US" sz="1600" dirty="0" err="1">
                <a:latin typeface="Varela Round" panose="020B0604020202020204" charset="-79"/>
                <a:cs typeface="Varela Round" panose="020B0604020202020204" charset="-79"/>
              </a:rPr>
              <a:t>thập</a:t>
            </a:r>
            <a:r>
              <a:rPr lang="en-US" sz="1600" dirty="0">
                <a:latin typeface="Varela Round" panose="020B0604020202020204" charset="-79"/>
                <a:cs typeface="Varela Round" panose="020B0604020202020204" charset="-79"/>
              </a:rPr>
              <a:t> </a:t>
            </a:r>
            <a:r>
              <a:rPr lang="en-US" sz="1600" dirty="0" err="1">
                <a:latin typeface="Varela Round" panose="020B0604020202020204" charset="-79"/>
                <a:cs typeface="Varela Round" panose="020B0604020202020204" charset="-79"/>
              </a:rPr>
              <a:t>và</a:t>
            </a:r>
            <a:r>
              <a:rPr lang="en-US" sz="1600" dirty="0">
                <a:latin typeface="Varela Round" panose="020B0604020202020204" charset="-79"/>
                <a:cs typeface="Varela Round" panose="020B0604020202020204" charset="-79"/>
              </a:rPr>
              <a:t> </a:t>
            </a:r>
            <a:r>
              <a:rPr lang="en-US" sz="1600" dirty="0" err="1">
                <a:latin typeface="Varela Round" panose="020B0604020202020204" charset="-79"/>
                <a:cs typeface="Varela Round" panose="020B0604020202020204" charset="-79"/>
              </a:rPr>
              <a:t>tiền</a:t>
            </a:r>
            <a:r>
              <a:rPr lang="en-US" sz="1600" dirty="0">
                <a:latin typeface="Varela Round" panose="020B0604020202020204" charset="-79"/>
                <a:cs typeface="Varela Round" panose="020B0604020202020204" charset="-79"/>
              </a:rPr>
              <a:t> </a:t>
            </a:r>
            <a:r>
              <a:rPr lang="en-US" sz="1600" dirty="0" err="1">
                <a:latin typeface="Varela Round" panose="020B0604020202020204" charset="-79"/>
                <a:cs typeface="Varela Round" panose="020B0604020202020204" charset="-79"/>
              </a:rPr>
              <a:t>xử</a:t>
            </a:r>
            <a:r>
              <a:rPr lang="en-US" sz="1600" dirty="0">
                <a:latin typeface="Varela Round" panose="020B0604020202020204" charset="-79"/>
                <a:cs typeface="Varela Round" panose="020B0604020202020204" charset="-79"/>
              </a:rPr>
              <a:t> </a:t>
            </a:r>
            <a:r>
              <a:rPr lang="en-US" sz="1600" dirty="0" err="1">
                <a:latin typeface="Varela Round" panose="020B0604020202020204" charset="-79"/>
                <a:cs typeface="Varela Round" panose="020B0604020202020204" charset="-79"/>
              </a:rPr>
              <a:t>lý</a:t>
            </a:r>
            <a:r>
              <a:rPr lang="en-US" sz="1600" dirty="0">
                <a:latin typeface="Varela Round" panose="020B0604020202020204" charset="-79"/>
                <a:cs typeface="Varela Round" panose="020B0604020202020204" charset="-79"/>
              </a:rPr>
              <a:t> </a:t>
            </a:r>
            <a:r>
              <a:rPr lang="en-US" sz="1600" dirty="0" err="1">
                <a:latin typeface="Varela Round" panose="020B0604020202020204" charset="-79"/>
                <a:cs typeface="Varela Round" panose="020B0604020202020204" charset="-79"/>
              </a:rPr>
              <a:t>dữ</a:t>
            </a:r>
            <a:r>
              <a:rPr lang="en-US" sz="1600" dirty="0">
                <a:latin typeface="Varela Round" panose="020B0604020202020204" charset="-79"/>
                <a:cs typeface="Varela Round" panose="020B0604020202020204" charset="-79"/>
              </a:rPr>
              <a:t> </a:t>
            </a:r>
            <a:r>
              <a:rPr lang="en-US" sz="1600" dirty="0" err="1">
                <a:latin typeface="Varela Round" panose="020B0604020202020204" charset="-79"/>
                <a:cs typeface="Varela Round" panose="020B0604020202020204" charset="-79"/>
              </a:rPr>
              <a:t>liệu</a:t>
            </a:r>
            <a:r>
              <a:rPr lang="en-US" sz="1600" dirty="0">
                <a:latin typeface="Varela Round" panose="020B0604020202020204" charset="-79"/>
                <a:cs typeface="Varela Round" panose="020B0604020202020204" charset="-79"/>
              </a:rPr>
              <a:t> (2+1)_HK1.CQ.01_Hồ </a:t>
            </a:r>
            <a:r>
              <a:rPr lang="en-US" sz="1600" dirty="0" err="1">
                <a:latin typeface="Varela Round" panose="020B0604020202020204" charset="-79"/>
                <a:cs typeface="Varela Round" panose="020B0604020202020204" charset="-79"/>
              </a:rPr>
              <a:t>Ngọc</a:t>
            </a:r>
            <a:r>
              <a:rPr lang="en-US" sz="1600" dirty="0">
                <a:latin typeface="Varela Round" panose="020B0604020202020204" charset="-79"/>
                <a:cs typeface="Varela Round" panose="020B0604020202020204" charset="-79"/>
              </a:rPr>
              <a:t> </a:t>
            </a:r>
            <a:r>
              <a:rPr lang="en-US" sz="1600" dirty="0" err="1">
                <a:latin typeface="Varela Round" panose="020B0604020202020204" charset="-79"/>
                <a:cs typeface="Varela Round" panose="020B0604020202020204" charset="-79"/>
              </a:rPr>
              <a:t>Trung</a:t>
            </a:r>
            <a:r>
              <a:rPr lang="en-US" sz="1600" dirty="0">
                <a:latin typeface="Varela Round" panose="020B0604020202020204" charset="-79"/>
                <a:cs typeface="Varela Round" panose="020B0604020202020204" charset="-79"/>
              </a:rPr>
              <a:t> </a:t>
            </a:r>
            <a:r>
              <a:rPr lang="en-US" sz="1600" dirty="0" err="1">
                <a:latin typeface="Varela Round" panose="020B0604020202020204" charset="-79"/>
                <a:cs typeface="Varela Round" panose="020B0604020202020204" charset="-79"/>
              </a:rPr>
              <a:t>Kiên</a:t>
            </a:r>
            <a:endParaRPr lang="en-US" sz="1600" dirty="0">
              <a:latin typeface="Varela Round" panose="020B0604020202020204" charset="-79"/>
              <a:cs typeface="Varela Round" panose="020B0604020202020204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2523" y="1185825"/>
            <a:ext cx="7968022" cy="2731548"/>
          </a:xfrm>
        </p:spPr>
        <p:txBody>
          <a:bodyPr/>
          <a:lstStyle/>
          <a:p>
            <a:pPr algn="just"/>
            <a:r>
              <a:rPr lang="vi-VN" dirty="0" smtClean="0">
                <a:solidFill>
                  <a:schemeClr val="tx1"/>
                </a:solidFill>
                <a:sym typeface="Wingdings 2" panose="05020102010507070707" pitchFamily="18" charset="2"/>
              </a:rPr>
              <a:t></a:t>
            </a:r>
            <a:r>
              <a:rPr lang="en-US" dirty="0" smtClean="0">
                <a:solidFill>
                  <a:schemeClr val="tx1"/>
                </a:solidFill>
                <a:sym typeface="Wingdings 2" panose="05020102010507070707" pitchFamily="18" charset="2"/>
              </a:rPr>
              <a:t> </a:t>
            </a:r>
            <a:r>
              <a:rPr lang="vi-VN" sz="2000" dirty="0" smtClean="0">
                <a:solidFill>
                  <a:schemeClr val="tx1"/>
                </a:solidFill>
              </a:rPr>
              <a:t>Sau </a:t>
            </a:r>
            <a:r>
              <a:rPr lang="vi-VN" sz="2000" dirty="0">
                <a:solidFill>
                  <a:schemeClr val="tx1"/>
                </a:solidFill>
              </a:rPr>
              <a:t>khi thu thập dữ liệu, lưu trữ dữ liệu, tiến hành load dữ liệu lên </a:t>
            </a:r>
            <a:r>
              <a:rPr lang="vi-VN" sz="2000" dirty="0" smtClean="0">
                <a:solidFill>
                  <a:schemeClr val="tx1"/>
                </a:solidFill>
              </a:rPr>
              <a:t>và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vi-VN" sz="2000" dirty="0" smtClean="0">
                <a:solidFill>
                  <a:schemeClr val="tx1"/>
                </a:solidFill>
              </a:rPr>
              <a:t>xử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vi-VN" sz="2000" dirty="0" smtClean="0">
                <a:solidFill>
                  <a:schemeClr val="tx1"/>
                </a:solidFill>
              </a:rPr>
              <a:t>lí </a:t>
            </a:r>
            <a:r>
              <a:rPr lang="vi-VN" sz="2000" dirty="0">
                <a:solidFill>
                  <a:schemeClr val="tx1"/>
                </a:solidFill>
              </a:rPr>
              <a:t>các yêu cầu như phân tích, thống </a:t>
            </a:r>
            <a:r>
              <a:rPr lang="vi-VN" sz="2000" dirty="0" smtClean="0">
                <a:solidFill>
                  <a:schemeClr val="tx1"/>
                </a:solidFill>
              </a:rPr>
              <a:t>kê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just"/>
            <a:r>
              <a:rPr lang="vi-VN" sz="2000" dirty="0">
                <a:solidFill>
                  <a:schemeClr val="tx1"/>
                </a:solidFill>
                <a:sym typeface="Wingdings 2" panose="05020102010507070707" pitchFamily="18" charset="2"/>
              </a:rPr>
              <a:t> </a:t>
            </a:r>
            <a:r>
              <a:rPr lang="vi-VN" sz="2000" dirty="0" smtClean="0">
                <a:solidFill>
                  <a:schemeClr val="tx1"/>
                </a:solidFill>
              </a:rPr>
              <a:t>Sau </a:t>
            </a:r>
            <a:r>
              <a:rPr lang="vi-VN" sz="2000" dirty="0">
                <a:solidFill>
                  <a:schemeClr val="tx1"/>
                </a:solidFill>
              </a:rPr>
              <a:t>khi có dữ liệu, tiến hành phân tích và vẽ biểu đồ</a:t>
            </a:r>
            <a:endParaRPr lang="en-US" sz="2000" dirty="0" smtClean="0">
              <a:solidFill>
                <a:schemeClr val="tx1"/>
              </a:solidFill>
            </a:endParaRPr>
          </a:p>
          <a:p>
            <a:pPr algn="just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Google Shape;78;p13"/>
          <p:cNvSpPr txBox="1">
            <a:spLocks noGrp="1"/>
          </p:cNvSpPr>
          <p:nvPr>
            <p:ph type="ctrTitle" idx="4294967295"/>
          </p:nvPr>
        </p:nvSpPr>
        <p:spPr>
          <a:xfrm>
            <a:off x="1492058" y="761717"/>
            <a:ext cx="6809435" cy="4241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>
                <a:solidFill>
                  <a:schemeClr val="accent3"/>
                </a:solidFill>
                <a:latin typeface="Varela Round" panose="020B0604020202020204" charset="-79"/>
                <a:cs typeface="Varela Round" panose="020B0604020202020204" charset="-79"/>
              </a:rPr>
              <a:t>Thu thập thông tin và xử lí</a:t>
            </a:r>
            <a:endParaRPr sz="4000" dirty="0">
              <a:solidFill>
                <a:schemeClr val="accent3"/>
              </a:solidFill>
              <a:latin typeface="Varela Round" panose="020B0604020202020204" charset="-79"/>
              <a:cs typeface="Varela Round" panose="020B0604020202020204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sldNum" idx="12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Box 11"/>
          <p:cNvSpPr txBox="1"/>
          <p:nvPr/>
        </p:nvSpPr>
        <p:spPr>
          <a:xfrm>
            <a:off x="1776412" y="4232593"/>
            <a:ext cx="5591175" cy="297815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1100" i="1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Tiến hành load dữ liệu</a:t>
            </a:r>
            <a:endParaRPr lang="en-US" sz="900" i="1">
              <a:solidFill>
                <a:srgbClr val="1F497D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312" y="613093"/>
            <a:ext cx="4911090" cy="34194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sldNum" idx="12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75" y="1016318"/>
            <a:ext cx="5476875" cy="2698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 Box 13"/>
          <p:cNvSpPr txBox="1"/>
          <p:nvPr/>
        </p:nvSpPr>
        <p:spPr>
          <a:xfrm>
            <a:off x="1847850" y="3829368"/>
            <a:ext cx="5476875" cy="297815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1100" i="1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Xử lí, thống kê các ngành nghề và vẽ biểu đồ</a:t>
            </a:r>
            <a:endParaRPr lang="en-US" sz="900" i="1">
              <a:solidFill>
                <a:srgbClr val="1F497D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/>
          <p:nvPr/>
        </p:nvSpPr>
        <p:spPr>
          <a:xfrm rot="2876463">
            <a:off x="7502595" y="448844"/>
            <a:ext cx="1132101" cy="1124510"/>
          </a:xfrm>
          <a:prstGeom prst="wedgeEllipseCallout">
            <a:avLst>
              <a:gd name="adj1" fmla="val 463"/>
              <a:gd name="adj2" fmla="val 63799"/>
            </a:avLst>
          </a:prstGeom>
          <a:solidFill>
            <a:schemeClr val="accent6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7"/>
          <p:cNvSpPr/>
          <p:nvPr/>
        </p:nvSpPr>
        <p:spPr>
          <a:xfrm rot="2876463">
            <a:off x="7733148" y="672426"/>
            <a:ext cx="670996" cy="677346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sldNum" idx="12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762" y="900198"/>
            <a:ext cx="5943600" cy="29102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 Box 17"/>
          <p:cNvSpPr txBox="1"/>
          <p:nvPr/>
        </p:nvSpPr>
        <p:spPr>
          <a:xfrm>
            <a:off x="1360037" y="3924703"/>
            <a:ext cx="5943600" cy="297815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1100" i="1" dirty="0" err="1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Kết</a:t>
            </a:r>
            <a:r>
              <a:rPr lang="en-US" sz="1100" i="1" dirty="0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i="1" dirty="0" err="1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quả</a:t>
            </a:r>
            <a:r>
              <a:rPr lang="en-US" sz="1100" i="1" dirty="0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i="1" dirty="0" err="1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thống</a:t>
            </a:r>
            <a:r>
              <a:rPr lang="en-US" sz="1100" i="1" dirty="0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i="1" dirty="0" err="1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kê</a:t>
            </a:r>
            <a:r>
              <a:rPr lang="en-US" sz="1100" i="1" dirty="0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i="1" dirty="0" err="1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ngành</a:t>
            </a:r>
            <a:r>
              <a:rPr lang="en-US" sz="1100" i="1" dirty="0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i="1" dirty="0" err="1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nghề</a:t>
            </a:r>
            <a:r>
              <a:rPr lang="en-US" sz="1100" i="1" dirty="0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i="1" dirty="0" err="1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tuyển</a:t>
            </a:r>
            <a:r>
              <a:rPr lang="en-US" sz="1100" i="1" dirty="0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i="1" dirty="0" err="1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dụng</a:t>
            </a:r>
            <a:endParaRPr lang="en-US" sz="900" i="1" dirty="0">
              <a:solidFill>
                <a:srgbClr val="1F497D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77" y="560243"/>
            <a:ext cx="8017105" cy="40741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089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91" y="561110"/>
            <a:ext cx="8011391" cy="32835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904009" y="4031673"/>
            <a:ext cx="6909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latin typeface="Varela Round" panose="020B0604020202020204" charset="-79"/>
                <a:cs typeface="Varela Round" panose="020B0604020202020204" charset="-79"/>
              </a:rPr>
              <a:t>Kinh</a:t>
            </a:r>
            <a:r>
              <a:rPr lang="en-US" i="1" dirty="0">
                <a:latin typeface="Varela Round" panose="020B0604020202020204" charset="-79"/>
                <a:cs typeface="Varela Round" panose="020B0604020202020204" charset="-79"/>
              </a:rPr>
              <a:t> </a:t>
            </a:r>
            <a:r>
              <a:rPr lang="en-US" i="1" dirty="0" err="1">
                <a:latin typeface="Varela Round" panose="020B0604020202020204" charset="-79"/>
                <a:cs typeface="Varela Round" panose="020B0604020202020204" charset="-79"/>
              </a:rPr>
              <a:t>doanh</a:t>
            </a:r>
            <a:r>
              <a:rPr lang="en-US" i="1" dirty="0">
                <a:latin typeface="Varela Round" panose="020B0604020202020204" charset="-79"/>
                <a:cs typeface="Varela Round" panose="020B0604020202020204" charset="-79"/>
              </a:rPr>
              <a:t> </a:t>
            </a:r>
            <a:r>
              <a:rPr lang="en-US" dirty="0" err="1">
                <a:latin typeface="Varela Round" panose="020B0604020202020204" charset="-79"/>
                <a:cs typeface="Varela Round" panose="020B0604020202020204" charset="-79"/>
              </a:rPr>
              <a:t>là</a:t>
            </a:r>
            <a:r>
              <a:rPr lang="en-US" dirty="0">
                <a:latin typeface="Varela Round" panose="020B0604020202020204" charset="-79"/>
                <a:cs typeface="Varela Round" panose="020B0604020202020204" charset="-79"/>
              </a:rPr>
              <a:t> </a:t>
            </a:r>
            <a:r>
              <a:rPr lang="en-US" dirty="0" err="1">
                <a:latin typeface="Varela Round" panose="020B0604020202020204" charset="-79"/>
                <a:cs typeface="Varela Round" panose="020B0604020202020204" charset="-79"/>
              </a:rPr>
              <a:t>ngành</a:t>
            </a:r>
            <a:r>
              <a:rPr lang="en-US" dirty="0">
                <a:latin typeface="Varela Round" panose="020B0604020202020204" charset="-79"/>
                <a:cs typeface="Varela Round" panose="020B0604020202020204" charset="-79"/>
              </a:rPr>
              <a:t> </a:t>
            </a:r>
            <a:r>
              <a:rPr lang="en-US" dirty="0" err="1">
                <a:latin typeface="Varela Round" panose="020B0604020202020204" charset="-79"/>
                <a:cs typeface="Varela Round" panose="020B0604020202020204" charset="-79"/>
              </a:rPr>
              <a:t>nghề</a:t>
            </a:r>
            <a:r>
              <a:rPr lang="en-US" dirty="0">
                <a:latin typeface="Varela Round" panose="020B0604020202020204" charset="-79"/>
                <a:cs typeface="Varela Round" panose="020B0604020202020204" charset="-79"/>
              </a:rPr>
              <a:t> </a:t>
            </a:r>
            <a:r>
              <a:rPr lang="en-US" dirty="0" err="1">
                <a:latin typeface="Varela Round" panose="020B0604020202020204" charset="-79"/>
                <a:cs typeface="Varela Round" panose="020B0604020202020204" charset="-79"/>
              </a:rPr>
              <a:t>có</a:t>
            </a:r>
            <a:r>
              <a:rPr lang="en-US" dirty="0">
                <a:latin typeface="Varela Round" panose="020B0604020202020204" charset="-79"/>
                <a:cs typeface="Varela Round" panose="020B0604020202020204" charset="-79"/>
              </a:rPr>
              <a:t> </a:t>
            </a:r>
            <a:r>
              <a:rPr lang="en-US" dirty="0" err="1">
                <a:latin typeface="Varela Round" panose="020B0604020202020204" charset="-79"/>
                <a:cs typeface="Varela Round" panose="020B0604020202020204" charset="-79"/>
              </a:rPr>
              <a:t>nhu</a:t>
            </a:r>
            <a:r>
              <a:rPr lang="en-US" dirty="0">
                <a:latin typeface="Varela Round" panose="020B0604020202020204" charset="-79"/>
                <a:cs typeface="Varela Round" panose="020B0604020202020204" charset="-79"/>
              </a:rPr>
              <a:t> </a:t>
            </a:r>
            <a:r>
              <a:rPr lang="en-US" dirty="0" err="1">
                <a:latin typeface="Varela Round" panose="020B0604020202020204" charset="-79"/>
                <a:cs typeface="Varela Round" panose="020B0604020202020204" charset="-79"/>
              </a:rPr>
              <a:t>cầu</a:t>
            </a:r>
            <a:r>
              <a:rPr lang="en-US" dirty="0">
                <a:latin typeface="Varela Round" panose="020B0604020202020204" charset="-79"/>
                <a:cs typeface="Varela Round" panose="020B0604020202020204" charset="-79"/>
              </a:rPr>
              <a:t> </a:t>
            </a:r>
            <a:r>
              <a:rPr lang="en-US" dirty="0" err="1">
                <a:latin typeface="Varela Round" panose="020B0604020202020204" charset="-79"/>
                <a:cs typeface="Varela Round" panose="020B0604020202020204" charset="-79"/>
              </a:rPr>
              <a:t>tuyển</a:t>
            </a:r>
            <a:r>
              <a:rPr lang="en-US" dirty="0">
                <a:latin typeface="Varela Round" panose="020B0604020202020204" charset="-79"/>
                <a:cs typeface="Varela Round" panose="020B0604020202020204" charset="-79"/>
              </a:rPr>
              <a:t> </a:t>
            </a:r>
            <a:r>
              <a:rPr lang="en-US" dirty="0" err="1">
                <a:latin typeface="Varela Round" panose="020B0604020202020204" charset="-79"/>
                <a:cs typeface="Varela Round" panose="020B0604020202020204" charset="-79"/>
              </a:rPr>
              <a:t>dụng</a:t>
            </a:r>
            <a:r>
              <a:rPr lang="en-US" dirty="0">
                <a:latin typeface="Varela Round" panose="020B0604020202020204" charset="-79"/>
                <a:cs typeface="Varela Round" panose="020B0604020202020204" charset="-79"/>
              </a:rPr>
              <a:t> </a:t>
            </a:r>
            <a:r>
              <a:rPr lang="en-US" dirty="0" err="1">
                <a:latin typeface="Varela Round" panose="020B0604020202020204" charset="-79"/>
                <a:cs typeface="Varela Round" panose="020B0604020202020204" charset="-79"/>
              </a:rPr>
              <a:t>nhiều</a:t>
            </a:r>
            <a:r>
              <a:rPr lang="en-US" dirty="0">
                <a:latin typeface="Varela Round" panose="020B0604020202020204" charset="-79"/>
                <a:cs typeface="Varela Round" panose="020B0604020202020204" charset="-79"/>
              </a:rPr>
              <a:t> </a:t>
            </a:r>
            <a:r>
              <a:rPr lang="en-US" dirty="0" err="1">
                <a:latin typeface="Varela Round" panose="020B0604020202020204" charset="-79"/>
                <a:cs typeface="Varela Round" panose="020B0604020202020204" charset="-79"/>
              </a:rPr>
              <a:t>nhất</a:t>
            </a:r>
            <a:endParaRPr lang="en-US" dirty="0">
              <a:latin typeface="Varela Round" panose="020B0604020202020204" charset="-79"/>
              <a:cs typeface="Varela Round" panose="020B060402020202020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3439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13" y="1120487"/>
            <a:ext cx="6896100" cy="1714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 Box 24"/>
          <p:cNvSpPr txBox="1"/>
          <p:nvPr/>
        </p:nvSpPr>
        <p:spPr>
          <a:xfrm>
            <a:off x="1051213" y="2956272"/>
            <a:ext cx="6896100" cy="297815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1100" i="1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Thống kê các địa điểm tuyển dụng</a:t>
            </a:r>
            <a:endParaRPr lang="en-US" sz="900" i="1">
              <a:solidFill>
                <a:srgbClr val="1F497D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4957" y="599092"/>
            <a:ext cx="7062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 algn="just">
              <a:buNone/>
            </a:pPr>
            <a:r>
              <a:rPr lang="vi-VN" sz="2000" dirty="0">
                <a:solidFill>
                  <a:schemeClr val="tx1"/>
                </a:solidFill>
                <a:sym typeface="Wingdings 2" panose="05020102010507070707" pitchFamily="18" charset="2"/>
              </a:rPr>
              <a:t></a:t>
            </a:r>
            <a:r>
              <a:rPr lang="en-US" sz="2000" dirty="0">
                <a:solidFill>
                  <a:schemeClr val="tx1"/>
                </a:solidFill>
                <a:sym typeface="Wingdings 2" panose="05020102010507070707" pitchFamily="18" charset="2"/>
              </a:rPr>
              <a:t> </a:t>
            </a:r>
            <a:r>
              <a:rPr lang="vi-VN" sz="2000" dirty="0" smtClean="0">
                <a:solidFill>
                  <a:schemeClr val="tx1"/>
                </a:solidFill>
              </a:rPr>
              <a:t>Thống </a:t>
            </a:r>
            <a:r>
              <a:rPr lang="vi-VN" sz="2000" dirty="0">
                <a:solidFill>
                  <a:schemeClr val="tx1"/>
                </a:solidFill>
              </a:rPr>
              <a:t>kê nhu cầu tuyển dụng của các tỉnh thành </a:t>
            </a:r>
            <a:endParaRPr lang="vi-V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80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95188" y="23899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86" y="503831"/>
            <a:ext cx="7990696" cy="27179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774822" y="503831"/>
            <a:ext cx="184731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66361" y="3221748"/>
            <a:ext cx="64631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000" i="1" dirty="0" err="1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Biểu</a:t>
            </a:r>
            <a:r>
              <a:rPr lang="en-US" altLang="en-US" sz="1000" i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altLang="en-US" sz="1000" i="1" dirty="0" err="1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đồ</a:t>
            </a:r>
            <a:r>
              <a:rPr lang="en-US" altLang="en-US" sz="1000" i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altLang="en-US" sz="1000" i="1" dirty="0" err="1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thống</a:t>
            </a:r>
            <a:r>
              <a:rPr lang="en-US" altLang="en-US" sz="1000" i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altLang="en-US" sz="1000" i="1" dirty="0" err="1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kê</a:t>
            </a:r>
            <a:r>
              <a:rPr lang="en-US" altLang="en-US" sz="1000" i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altLang="en-US" sz="1000" i="1" dirty="0" err="1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nhu</a:t>
            </a:r>
            <a:r>
              <a:rPr lang="en-US" altLang="en-US" sz="1000" i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altLang="en-US" sz="1000" i="1" dirty="0" err="1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cầu</a:t>
            </a:r>
            <a:r>
              <a:rPr lang="en-US" altLang="en-US" sz="1000" i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altLang="en-US" sz="1000" i="1" dirty="0" err="1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việc</a:t>
            </a:r>
            <a:r>
              <a:rPr lang="en-US" altLang="en-US" sz="1000" i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altLang="en-US" sz="1000" i="1" dirty="0" err="1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làm</a:t>
            </a:r>
            <a:r>
              <a:rPr lang="en-US" altLang="en-US" sz="1000" i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altLang="en-US" sz="1000" i="1" dirty="0" err="1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của</a:t>
            </a:r>
            <a:r>
              <a:rPr lang="en-US" altLang="en-US" sz="1000" i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altLang="en-US" sz="1000" i="1" dirty="0" err="1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các</a:t>
            </a:r>
            <a:r>
              <a:rPr lang="en-US" altLang="en-US" sz="1000" i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altLang="en-US" sz="1000" i="1" dirty="0" err="1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tỉnh</a:t>
            </a:r>
            <a:r>
              <a:rPr lang="en-US" altLang="en-US" sz="1000" i="1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altLang="en-US" sz="1000" i="1" dirty="0" err="1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thành</a:t>
            </a:r>
            <a:endParaRPr lang="en-US" altLang="en-US" sz="1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Slide Number Placeholder 1"/>
          <p:cNvSpPr txBox="1">
            <a:spLocks/>
          </p:cNvSpPr>
          <p:nvPr/>
        </p:nvSpPr>
        <p:spPr>
          <a:xfrm>
            <a:off x="4545504" y="7386823"/>
            <a:ext cx="5487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fld id="{00000000-1234-1234-1234-123412341234}" type="slidenum">
              <a:rPr lang="en" smtClean="0"/>
              <a:pPr/>
              <a:t>20</a:t>
            </a:fld>
            <a:endParaRPr lang="en"/>
          </a:p>
        </p:txBody>
      </p:sp>
      <p:sp>
        <p:nvSpPr>
          <p:cNvPr id="8" name="Rectangle 7"/>
          <p:cNvSpPr/>
          <p:nvPr/>
        </p:nvSpPr>
        <p:spPr>
          <a:xfrm>
            <a:off x="997527" y="3744085"/>
            <a:ext cx="72840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solidFill>
                  <a:schemeClr val="tx1"/>
                </a:solidFill>
                <a:latin typeface="Varela Round" panose="020B0604020202020204" charset="-79"/>
                <a:ea typeface="Times New Roman" panose="02020603050405020304" pitchFamily="18" charset="0"/>
                <a:cs typeface="Varela Round" panose="020B0604020202020204" charset="-79"/>
                <a:sym typeface="Wingdings 2" panose="05020102010507070707" pitchFamily="18" charset="2"/>
              </a:rPr>
              <a:t> </a:t>
            </a:r>
            <a:r>
              <a:rPr lang="en-US" dirty="0" err="1" smtClean="0">
                <a:solidFill>
                  <a:schemeClr val="tx1"/>
                </a:solidFill>
                <a:latin typeface="Varela Round" panose="020B0604020202020204" charset="-79"/>
                <a:ea typeface="Times New Roman" panose="02020603050405020304" pitchFamily="18" charset="0"/>
                <a:cs typeface="Varela Round" panose="020B0604020202020204" charset="-79"/>
              </a:rPr>
              <a:t>Tỉnh</a:t>
            </a:r>
            <a:r>
              <a:rPr lang="en-US" dirty="0" smtClean="0">
                <a:solidFill>
                  <a:schemeClr val="tx1"/>
                </a:solidFill>
                <a:latin typeface="Varela Round" panose="020B0604020202020204" charset="-79"/>
                <a:ea typeface="Times New Roman" panose="02020603050405020304" pitchFamily="18" charset="0"/>
                <a:cs typeface="Varela Round" panose="020B0604020202020204" charset="-79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Varela Round" panose="020B0604020202020204" charset="-79"/>
                <a:ea typeface="Times New Roman" panose="02020603050405020304" pitchFamily="18" charset="0"/>
                <a:cs typeface="Varela Round" panose="020B0604020202020204" charset="-79"/>
              </a:rPr>
              <a:t>thành</a:t>
            </a:r>
            <a:r>
              <a:rPr lang="en-US" dirty="0">
                <a:solidFill>
                  <a:schemeClr val="tx1"/>
                </a:solidFill>
                <a:latin typeface="Varela Round" panose="020B0604020202020204" charset="-79"/>
                <a:ea typeface="Times New Roman" panose="02020603050405020304" pitchFamily="18" charset="0"/>
                <a:cs typeface="Varela Round" panose="020B0604020202020204" charset="-79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Varela Round" panose="020B0604020202020204" charset="-79"/>
                <a:ea typeface="Times New Roman" panose="02020603050405020304" pitchFamily="18" charset="0"/>
                <a:cs typeface="Varela Round" panose="020B0604020202020204" charset="-79"/>
              </a:rPr>
              <a:t>có</a:t>
            </a:r>
            <a:r>
              <a:rPr lang="en-US" dirty="0">
                <a:solidFill>
                  <a:schemeClr val="tx1"/>
                </a:solidFill>
                <a:latin typeface="Varela Round" panose="020B0604020202020204" charset="-79"/>
                <a:ea typeface="Times New Roman" panose="02020603050405020304" pitchFamily="18" charset="0"/>
                <a:cs typeface="Varela Round" panose="020B0604020202020204" charset="-79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Varela Round" panose="020B0604020202020204" charset="-79"/>
                <a:ea typeface="Times New Roman" panose="02020603050405020304" pitchFamily="18" charset="0"/>
                <a:cs typeface="Varela Round" panose="020B0604020202020204" charset="-79"/>
              </a:rPr>
              <a:t>nhu</a:t>
            </a:r>
            <a:r>
              <a:rPr lang="en-US" dirty="0">
                <a:solidFill>
                  <a:schemeClr val="tx1"/>
                </a:solidFill>
                <a:latin typeface="Varela Round" panose="020B0604020202020204" charset="-79"/>
                <a:ea typeface="Times New Roman" panose="02020603050405020304" pitchFamily="18" charset="0"/>
                <a:cs typeface="Varela Round" panose="020B0604020202020204" charset="-79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Varela Round" panose="020B0604020202020204" charset="-79"/>
                <a:ea typeface="Times New Roman" panose="02020603050405020304" pitchFamily="18" charset="0"/>
                <a:cs typeface="Varela Round" panose="020B0604020202020204" charset="-79"/>
              </a:rPr>
              <a:t>cầu</a:t>
            </a:r>
            <a:r>
              <a:rPr lang="en-US" dirty="0">
                <a:solidFill>
                  <a:schemeClr val="tx1"/>
                </a:solidFill>
                <a:latin typeface="Varela Round" panose="020B0604020202020204" charset="-79"/>
                <a:ea typeface="Times New Roman" panose="02020603050405020304" pitchFamily="18" charset="0"/>
                <a:cs typeface="Varela Round" panose="020B0604020202020204" charset="-79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Varela Round" panose="020B0604020202020204" charset="-79"/>
                <a:ea typeface="Times New Roman" panose="02020603050405020304" pitchFamily="18" charset="0"/>
                <a:cs typeface="Varela Round" panose="020B0604020202020204" charset="-79"/>
              </a:rPr>
              <a:t>tuyển</a:t>
            </a:r>
            <a:r>
              <a:rPr lang="en-US" dirty="0">
                <a:solidFill>
                  <a:schemeClr val="tx1"/>
                </a:solidFill>
                <a:latin typeface="Varela Round" panose="020B0604020202020204" charset="-79"/>
                <a:ea typeface="Times New Roman" panose="02020603050405020304" pitchFamily="18" charset="0"/>
                <a:cs typeface="Varela Round" panose="020B0604020202020204" charset="-79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Varela Round" panose="020B0604020202020204" charset="-79"/>
                <a:ea typeface="Times New Roman" panose="02020603050405020304" pitchFamily="18" charset="0"/>
                <a:cs typeface="Varela Round" panose="020B0604020202020204" charset="-79"/>
              </a:rPr>
              <a:t>dụng</a:t>
            </a:r>
            <a:r>
              <a:rPr lang="en-US" dirty="0">
                <a:solidFill>
                  <a:schemeClr val="tx1"/>
                </a:solidFill>
                <a:latin typeface="Varela Round" panose="020B0604020202020204" charset="-79"/>
                <a:ea typeface="Times New Roman" panose="02020603050405020304" pitchFamily="18" charset="0"/>
                <a:cs typeface="Varela Round" panose="020B0604020202020204" charset="-79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Varela Round" panose="020B0604020202020204" charset="-79"/>
                <a:ea typeface="Times New Roman" panose="02020603050405020304" pitchFamily="18" charset="0"/>
                <a:cs typeface="Varela Round" panose="020B0604020202020204" charset="-79"/>
              </a:rPr>
              <a:t>cao</a:t>
            </a:r>
            <a:r>
              <a:rPr lang="en-US" dirty="0">
                <a:solidFill>
                  <a:schemeClr val="tx1"/>
                </a:solidFill>
                <a:latin typeface="Varela Round" panose="020B0604020202020204" charset="-79"/>
                <a:ea typeface="Times New Roman" panose="02020603050405020304" pitchFamily="18" charset="0"/>
                <a:cs typeface="Varela Round" panose="020B0604020202020204" charset="-79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Varela Round" panose="020B0604020202020204" charset="-79"/>
                <a:ea typeface="Times New Roman" panose="02020603050405020304" pitchFamily="18" charset="0"/>
                <a:cs typeface="Varela Round" panose="020B0604020202020204" charset="-79"/>
              </a:rPr>
              <a:t>nhất</a:t>
            </a:r>
            <a:r>
              <a:rPr lang="en-US" dirty="0">
                <a:solidFill>
                  <a:schemeClr val="tx1"/>
                </a:solidFill>
                <a:latin typeface="Varela Round" panose="020B0604020202020204" charset="-79"/>
                <a:ea typeface="Times New Roman" panose="02020603050405020304" pitchFamily="18" charset="0"/>
                <a:cs typeface="Varela Round" panose="020B0604020202020204" charset="-79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Varela Round" panose="020B0604020202020204" charset="-79"/>
                <a:ea typeface="Times New Roman" panose="02020603050405020304" pitchFamily="18" charset="0"/>
                <a:cs typeface="Varela Round" panose="020B0604020202020204" charset="-79"/>
              </a:rPr>
              <a:t>là</a:t>
            </a:r>
            <a:r>
              <a:rPr lang="en-US" dirty="0">
                <a:solidFill>
                  <a:schemeClr val="tx1"/>
                </a:solidFill>
                <a:latin typeface="Varela Round" panose="020B0604020202020204" charset="-79"/>
                <a:ea typeface="Times New Roman" panose="02020603050405020304" pitchFamily="18" charset="0"/>
                <a:cs typeface="Varela Round" panose="020B0604020202020204" charset="-79"/>
              </a:rPr>
              <a:t> </a:t>
            </a:r>
            <a:r>
              <a:rPr lang="en-US" i="1" dirty="0" err="1">
                <a:solidFill>
                  <a:schemeClr val="tx1"/>
                </a:solidFill>
                <a:latin typeface="Varela Round" panose="020B0604020202020204" charset="-79"/>
                <a:ea typeface="Times New Roman" panose="02020603050405020304" pitchFamily="18" charset="0"/>
                <a:cs typeface="Varela Round" panose="020B0604020202020204" charset="-79"/>
              </a:rPr>
              <a:t>Thành</a:t>
            </a:r>
            <a:r>
              <a:rPr lang="en-US" i="1" dirty="0">
                <a:solidFill>
                  <a:schemeClr val="tx1"/>
                </a:solidFill>
                <a:latin typeface="Varela Round" panose="020B0604020202020204" charset="-79"/>
                <a:ea typeface="Times New Roman" panose="02020603050405020304" pitchFamily="18" charset="0"/>
                <a:cs typeface="Varela Round" panose="020B0604020202020204" charset="-79"/>
              </a:rPr>
              <a:t> </a:t>
            </a:r>
            <a:r>
              <a:rPr lang="en-US" i="1" dirty="0" err="1">
                <a:solidFill>
                  <a:schemeClr val="tx1"/>
                </a:solidFill>
                <a:latin typeface="Varela Round" panose="020B0604020202020204" charset="-79"/>
                <a:ea typeface="Times New Roman" panose="02020603050405020304" pitchFamily="18" charset="0"/>
                <a:cs typeface="Varela Round" panose="020B0604020202020204" charset="-79"/>
              </a:rPr>
              <a:t>Phố</a:t>
            </a:r>
            <a:r>
              <a:rPr lang="en-US" i="1" dirty="0">
                <a:solidFill>
                  <a:schemeClr val="tx1"/>
                </a:solidFill>
                <a:latin typeface="Varela Round" panose="020B0604020202020204" charset="-79"/>
                <a:ea typeface="Times New Roman" panose="02020603050405020304" pitchFamily="18" charset="0"/>
                <a:cs typeface="Varela Round" panose="020B0604020202020204" charset="-79"/>
              </a:rPr>
              <a:t> </a:t>
            </a:r>
            <a:r>
              <a:rPr lang="en-US" i="1" dirty="0" err="1">
                <a:solidFill>
                  <a:schemeClr val="tx1"/>
                </a:solidFill>
                <a:latin typeface="Varela Round" panose="020B0604020202020204" charset="-79"/>
                <a:ea typeface="Times New Roman" panose="02020603050405020304" pitchFamily="18" charset="0"/>
                <a:cs typeface="Varela Round" panose="020B0604020202020204" charset="-79"/>
              </a:rPr>
              <a:t>Hồ</a:t>
            </a:r>
            <a:r>
              <a:rPr lang="en-US" i="1" dirty="0">
                <a:solidFill>
                  <a:schemeClr val="tx1"/>
                </a:solidFill>
                <a:latin typeface="Varela Round" panose="020B0604020202020204" charset="-79"/>
                <a:ea typeface="Times New Roman" panose="02020603050405020304" pitchFamily="18" charset="0"/>
                <a:cs typeface="Varela Round" panose="020B0604020202020204" charset="-79"/>
              </a:rPr>
              <a:t> </a:t>
            </a:r>
            <a:r>
              <a:rPr lang="en-US" i="1" dirty="0" err="1">
                <a:solidFill>
                  <a:schemeClr val="tx1"/>
                </a:solidFill>
                <a:latin typeface="Varela Round" panose="020B0604020202020204" charset="-79"/>
                <a:ea typeface="Times New Roman" panose="02020603050405020304" pitchFamily="18" charset="0"/>
                <a:cs typeface="Varela Round" panose="020B0604020202020204" charset="-79"/>
              </a:rPr>
              <a:t>Chí</a:t>
            </a:r>
            <a:r>
              <a:rPr lang="en-US" i="1" dirty="0">
                <a:solidFill>
                  <a:schemeClr val="tx1"/>
                </a:solidFill>
                <a:latin typeface="Varela Round" panose="020B0604020202020204" charset="-79"/>
                <a:ea typeface="Times New Roman" panose="02020603050405020304" pitchFamily="18" charset="0"/>
                <a:cs typeface="Varela Round" panose="020B0604020202020204" charset="-79"/>
              </a:rPr>
              <a:t> Minh</a:t>
            </a:r>
            <a:r>
              <a:rPr lang="en-US" dirty="0">
                <a:solidFill>
                  <a:schemeClr val="tx1"/>
                </a:solidFill>
                <a:latin typeface="Varela Round" panose="020B0604020202020204" charset="-79"/>
                <a:ea typeface="Times New Roman" panose="02020603050405020304" pitchFamily="18" charset="0"/>
                <a:cs typeface="Varela Round" panose="020B0604020202020204" charset="-79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Varela Round" panose="020B0604020202020204" charset="-79"/>
                <a:ea typeface="Times New Roman" panose="02020603050405020304" pitchFamily="18" charset="0"/>
                <a:cs typeface="Varela Round" panose="020B0604020202020204" charset="-79"/>
              </a:rPr>
              <a:t>sau</a:t>
            </a:r>
            <a:r>
              <a:rPr lang="en-US" dirty="0">
                <a:solidFill>
                  <a:schemeClr val="tx1"/>
                </a:solidFill>
                <a:latin typeface="Varela Round" panose="020B0604020202020204" charset="-79"/>
                <a:ea typeface="Times New Roman" panose="02020603050405020304" pitchFamily="18" charset="0"/>
                <a:cs typeface="Varela Round" panose="020B0604020202020204" charset="-79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Varela Round" panose="020B0604020202020204" charset="-79"/>
                <a:ea typeface="Times New Roman" panose="02020603050405020304" pitchFamily="18" charset="0"/>
                <a:cs typeface="Varela Round" panose="020B0604020202020204" charset="-79"/>
              </a:rPr>
              <a:t>đó</a:t>
            </a:r>
            <a:r>
              <a:rPr lang="en-US" dirty="0">
                <a:solidFill>
                  <a:schemeClr val="tx1"/>
                </a:solidFill>
                <a:latin typeface="Varela Round" panose="020B0604020202020204" charset="-79"/>
                <a:ea typeface="Times New Roman" panose="02020603050405020304" pitchFamily="18" charset="0"/>
                <a:cs typeface="Varela Round" panose="020B0604020202020204" charset="-79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Varela Round" panose="020B0604020202020204" charset="-79"/>
                <a:ea typeface="Times New Roman" panose="02020603050405020304" pitchFamily="18" charset="0"/>
                <a:cs typeface="Varela Round" panose="020B0604020202020204" charset="-79"/>
              </a:rPr>
              <a:t>là</a:t>
            </a:r>
            <a:r>
              <a:rPr lang="en-US" dirty="0">
                <a:solidFill>
                  <a:schemeClr val="tx1"/>
                </a:solidFill>
                <a:latin typeface="Varela Round" panose="020B0604020202020204" charset="-79"/>
                <a:ea typeface="Times New Roman" panose="02020603050405020304" pitchFamily="18" charset="0"/>
                <a:cs typeface="Varela Round" panose="020B0604020202020204" charset="-79"/>
              </a:rPr>
              <a:t> </a:t>
            </a:r>
            <a:r>
              <a:rPr lang="en-US" i="1" dirty="0" err="1">
                <a:solidFill>
                  <a:schemeClr val="tx1"/>
                </a:solidFill>
                <a:latin typeface="Varela Round" panose="020B0604020202020204" charset="-79"/>
                <a:ea typeface="Times New Roman" panose="02020603050405020304" pitchFamily="18" charset="0"/>
                <a:cs typeface="Varela Round" panose="020B0604020202020204" charset="-79"/>
              </a:rPr>
              <a:t>Hà</a:t>
            </a:r>
            <a:r>
              <a:rPr lang="en-US" i="1" dirty="0">
                <a:solidFill>
                  <a:schemeClr val="tx1"/>
                </a:solidFill>
                <a:latin typeface="Varela Round" panose="020B0604020202020204" charset="-79"/>
                <a:ea typeface="Times New Roman" panose="02020603050405020304" pitchFamily="18" charset="0"/>
                <a:cs typeface="Varela Round" panose="020B0604020202020204" charset="-79"/>
              </a:rPr>
              <a:t> </a:t>
            </a:r>
            <a:r>
              <a:rPr lang="en-US" i="1" dirty="0" err="1">
                <a:solidFill>
                  <a:schemeClr val="tx1"/>
                </a:solidFill>
                <a:latin typeface="Varela Round" panose="020B0604020202020204" charset="-79"/>
                <a:ea typeface="Times New Roman" panose="02020603050405020304" pitchFamily="18" charset="0"/>
                <a:cs typeface="Varela Round" panose="020B0604020202020204" charset="-79"/>
              </a:rPr>
              <a:t>Nội</a:t>
            </a:r>
            <a:r>
              <a:rPr lang="en-US" i="1" dirty="0">
                <a:solidFill>
                  <a:schemeClr val="tx1"/>
                </a:solidFill>
                <a:latin typeface="Varela Round" panose="020B0604020202020204" charset="-79"/>
                <a:ea typeface="Times New Roman" panose="02020603050405020304" pitchFamily="18" charset="0"/>
                <a:cs typeface="Varela Round" panose="020B0604020202020204" charset="-79"/>
              </a:rPr>
              <a:t>, </a:t>
            </a:r>
            <a:r>
              <a:rPr lang="en-US" i="1" dirty="0" err="1">
                <a:solidFill>
                  <a:schemeClr val="tx1"/>
                </a:solidFill>
                <a:latin typeface="Varela Round" panose="020B0604020202020204" charset="-79"/>
                <a:ea typeface="Times New Roman" panose="02020603050405020304" pitchFamily="18" charset="0"/>
                <a:cs typeface="Varela Round" panose="020B0604020202020204" charset="-79"/>
              </a:rPr>
              <a:t>Bình</a:t>
            </a:r>
            <a:r>
              <a:rPr lang="en-US" i="1" dirty="0">
                <a:solidFill>
                  <a:schemeClr val="tx1"/>
                </a:solidFill>
                <a:latin typeface="Varela Round" panose="020B0604020202020204" charset="-79"/>
                <a:ea typeface="Times New Roman" panose="02020603050405020304" pitchFamily="18" charset="0"/>
                <a:cs typeface="Varela Round" panose="020B0604020202020204" charset="-79"/>
              </a:rPr>
              <a:t> </a:t>
            </a:r>
            <a:r>
              <a:rPr lang="en-US" i="1" dirty="0" err="1">
                <a:solidFill>
                  <a:schemeClr val="tx1"/>
                </a:solidFill>
                <a:latin typeface="Varela Round" panose="020B0604020202020204" charset="-79"/>
                <a:ea typeface="Times New Roman" panose="02020603050405020304" pitchFamily="18" charset="0"/>
                <a:cs typeface="Varela Round" panose="020B0604020202020204" charset="-79"/>
              </a:rPr>
              <a:t>Dương</a:t>
            </a:r>
            <a:r>
              <a:rPr lang="en-US" i="1" dirty="0">
                <a:solidFill>
                  <a:schemeClr val="tx1"/>
                </a:solidFill>
                <a:latin typeface="Varela Round" panose="020B0604020202020204" charset="-79"/>
                <a:ea typeface="Times New Roman" panose="02020603050405020304" pitchFamily="18" charset="0"/>
                <a:cs typeface="Varela Round" panose="020B0604020202020204" charset="-79"/>
              </a:rPr>
              <a:t>, </a:t>
            </a:r>
            <a:r>
              <a:rPr lang="en-US" i="1" dirty="0" err="1">
                <a:solidFill>
                  <a:schemeClr val="tx1"/>
                </a:solidFill>
                <a:latin typeface="Varela Round" panose="020B0604020202020204" charset="-79"/>
                <a:ea typeface="Times New Roman" panose="02020603050405020304" pitchFamily="18" charset="0"/>
                <a:cs typeface="Varela Round" panose="020B0604020202020204" charset="-79"/>
              </a:rPr>
              <a:t>Đà</a:t>
            </a:r>
            <a:r>
              <a:rPr lang="en-US" i="1" dirty="0">
                <a:solidFill>
                  <a:schemeClr val="tx1"/>
                </a:solidFill>
                <a:latin typeface="Varela Round" panose="020B0604020202020204" charset="-79"/>
                <a:ea typeface="Times New Roman" panose="02020603050405020304" pitchFamily="18" charset="0"/>
                <a:cs typeface="Varela Round" panose="020B0604020202020204" charset="-79"/>
              </a:rPr>
              <a:t> </a:t>
            </a:r>
            <a:r>
              <a:rPr lang="en-US" i="1" dirty="0" err="1">
                <a:solidFill>
                  <a:schemeClr val="tx1"/>
                </a:solidFill>
                <a:latin typeface="Varela Round" panose="020B0604020202020204" charset="-79"/>
                <a:ea typeface="Times New Roman" panose="02020603050405020304" pitchFamily="18" charset="0"/>
                <a:cs typeface="Varela Round" panose="020B0604020202020204" charset="-79"/>
              </a:rPr>
              <a:t>Nẵng</a:t>
            </a:r>
            <a:r>
              <a:rPr lang="en-US" i="1" dirty="0">
                <a:solidFill>
                  <a:schemeClr val="tx1"/>
                </a:solidFill>
                <a:latin typeface="Varela Round" panose="020B0604020202020204" charset="-79"/>
                <a:ea typeface="Times New Roman" panose="02020603050405020304" pitchFamily="18" charset="0"/>
                <a:cs typeface="Varela Round" panose="020B0604020202020204" charset="-79"/>
              </a:rPr>
              <a:t>,</a:t>
            </a:r>
            <a:r>
              <a:rPr lang="en-US" dirty="0">
                <a:solidFill>
                  <a:schemeClr val="tx1"/>
                </a:solidFill>
                <a:latin typeface="Varela Round" panose="020B0604020202020204" charset="-79"/>
                <a:ea typeface="Times New Roman" panose="02020603050405020304" pitchFamily="18" charset="0"/>
                <a:cs typeface="Varela Round" panose="020B0604020202020204" charset="-79"/>
              </a:rPr>
              <a:t> . . .</a:t>
            </a:r>
            <a:endParaRPr lang="en-US" dirty="0">
              <a:solidFill>
                <a:schemeClr val="tx1"/>
              </a:solidFill>
              <a:latin typeface="Varela Round" panose="020B0604020202020204" charset="-79"/>
              <a:cs typeface="Varela Round" panose="020B060402020202020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9806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827" y="592281"/>
            <a:ext cx="5965233" cy="36679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 Box 48"/>
          <p:cNvSpPr txBox="1"/>
          <p:nvPr/>
        </p:nvSpPr>
        <p:spPr>
          <a:xfrm>
            <a:off x="1610827" y="4324234"/>
            <a:ext cx="5474497" cy="169277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1100" i="1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Kết quả thống kê ngành nghề ứng viên ứng tuyển</a:t>
            </a:r>
            <a:endParaRPr lang="en-US" sz="900" i="1">
              <a:solidFill>
                <a:srgbClr val="1F497D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28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256" y="604710"/>
            <a:ext cx="6022340" cy="29578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 Box 8"/>
          <p:cNvSpPr txBox="1"/>
          <p:nvPr/>
        </p:nvSpPr>
        <p:spPr>
          <a:xfrm>
            <a:off x="1777539" y="3697923"/>
            <a:ext cx="5496098" cy="169277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1100" i="1" dirty="0" err="1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Biều</a:t>
            </a:r>
            <a:r>
              <a:rPr lang="en-US" sz="1100" i="1" dirty="0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i="1" dirty="0" err="1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đồ</a:t>
            </a:r>
            <a:r>
              <a:rPr lang="en-US" sz="1100" i="1" dirty="0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i="1" dirty="0" err="1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thống</a:t>
            </a:r>
            <a:r>
              <a:rPr lang="en-US" sz="1100" i="1" dirty="0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i="1" dirty="0" err="1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kê</a:t>
            </a:r>
            <a:r>
              <a:rPr lang="en-US" sz="1100" i="1" dirty="0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i="1" dirty="0" err="1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ngành</a:t>
            </a:r>
            <a:r>
              <a:rPr lang="en-US" sz="1100" i="1" dirty="0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i="1" dirty="0" err="1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nghề</a:t>
            </a:r>
            <a:r>
              <a:rPr lang="en-US" sz="1100" i="1" dirty="0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i="1" dirty="0" err="1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cần</a:t>
            </a:r>
            <a:r>
              <a:rPr lang="en-US" sz="1100" i="1" dirty="0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i="1" dirty="0" err="1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ứng</a:t>
            </a:r>
            <a:r>
              <a:rPr lang="en-US" sz="1100" i="1" dirty="0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i="1" dirty="0" err="1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viên</a:t>
            </a:r>
            <a:r>
              <a:rPr lang="en-US" sz="1100" i="1" dirty="0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i="1" dirty="0" err="1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ứng</a:t>
            </a:r>
            <a:r>
              <a:rPr lang="en-US" sz="1100" i="1" dirty="0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i="1" dirty="0" err="1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tuyển</a:t>
            </a:r>
            <a:endParaRPr lang="en-US" sz="900" i="1" dirty="0">
              <a:solidFill>
                <a:srgbClr val="1F497D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80412" y="4035365"/>
            <a:ext cx="72840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solidFill>
                  <a:schemeClr val="tx1"/>
                </a:solidFill>
                <a:latin typeface="Varela Round" panose="020B0604020202020204" charset="-79"/>
                <a:ea typeface="Times New Roman" panose="02020603050405020304" pitchFamily="18" charset="0"/>
                <a:cs typeface="Varela Round" panose="020B0604020202020204" charset="-79"/>
                <a:sym typeface="Wingdings 2" panose="05020102010507070707" pitchFamily="18" charset="2"/>
              </a:rPr>
              <a:t> </a:t>
            </a:r>
            <a:r>
              <a:rPr lang="en-US" i="1" dirty="0" err="1" smtClean="0">
                <a:solidFill>
                  <a:schemeClr val="tx1"/>
                </a:solidFill>
                <a:latin typeface="Varela Round" panose="020B0604020202020204" charset="-79"/>
                <a:ea typeface="Times New Roman" panose="02020603050405020304" pitchFamily="18" charset="0"/>
                <a:cs typeface="Varela Round" panose="020B0604020202020204" charset="-79"/>
                <a:sym typeface="Wingdings 2" panose="05020102010507070707" pitchFamily="18" charset="2"/>
              </a:rPr>
              <a:t>Nhân</a:t>
            </a:r>
            <a:r>
              <a:rPr lang="en-US" i="1" dirty="0" smtClean="0">
                <a:solidFill>
                  <a:schemeClr val="tx1"/>
                </a:solidFill>
                <a:latin typeface="Varela Round" panose="020B0604020202020204" charset="-79"/>
                <a:ea typeface="Times New Roman" panose="02020603050405020304" pitchFamily="18" charset="0"/>
                <a:cs typeface="Varela Round" panose="020B0604020202020204" charset="-79"/>
                <a:sym typeface="Wingdings 2" panose="05020102010507070707" pitchFamily="18" charset="2"/>
              </a:rPr>
              <a:t> </a:t>
            </a:r>
            <a:r>
              <a:rPr lang="en-US" i="1" dirty="0" err="1" smtClean="0">
                <a:solidFill>
                  <a:schemeClr val="tx1"/>
                </a:solidFill>
                <a:latin typeface="Varela Round" panose="020B0604020202020204" charset="-79"/>
                <a:ea typeface="Times New Roman" panose="02020603050405020304" pitchFamily="18" charset="0"/>
                <a:cs typeface="Varela Round" panose="020B0604020202020204" charset="-79"/>
                <a:sym typeface="Wingdings 2" panose="05020102010507070707" pitchFamily="18" charset="2"/>
              </a:rPr>
              <a:t>viên</a:t>
            </a:r>
            <a:r>
              <a:rPr lang="en-US" i="1" dirty="0" smtClean="0">
                <a:solidFill>
                  <a:schemeClr val="tx1"/>
                </a:solidFill>
                <a:latin typeface="Varela Round" panose="020B0604020202020204" charset="-79"/>
                <a:ea typeface="Times New Roman" panose="02020603050405020304" pitchFamily="18" charset="0"/>
                <a:cs typeface="Varela Round" panose="020B0604020202020204" charset="-79"/>
                <a:sym typeface="Wingdings 2" panose="05020102010507070707" pitchFamily="18" charset="2"/>
              </a:rPr>
              <a:t> </a:t>
            </a:r>
            <a:r>
              <a:rPr lang="en-US" i="1" dirty="0" err="1" smtClean="0">
                <a:solidFill>
                  <a:schemeClr val="tx1"/>
                </a:solidFill>
                <a:latin typeface="Varela Round" panose="020B0604020202020204" charset="-79"/>
                <a:ea typeface="Times New Roman" panose="02020603050405020304" pitchFamily="18" charset="0"/>
                <a:cs typeface="Varela Round" panose="020B0604020202020204" charset="-79"/>
                <a:sym typeface="Wingdings 2" panose="05020102010507070707" pitchFamily="18" charset="2"/>
              </a:rPr>
              <a:t>bán</a:t>
            </a:r>
            <a:r>
              <a:rPr lang="en-US" i="1" dirty="0" smtClean="0">
                <a:solidFill>
                  <a:schemeClr val="tx1"/>
                </a:solidFill>
                <a:latin typeface="Varela Round" panose="020B0604020202020204" charset="-79"/>
                <a:ea typeface="Times New Roman" panose="02020603050405020304" pitchFamily="18" charset="0"/>
                <a:cs typeface="Varela Round" panose="020B0604020202020204" charset="-79"/>
                <a:sym typeface="Wingdings 2" panose="05020102010507070707" pitchFamily="18" charset="2"/>
              </a:rPr>
              <a:t> </a:t>
            </a:r>
            <a:r>
              <a:rPr lang="en-US" i="1" dirty="0" err="1" smtClean="0">
                <a:solidFill>
                  <a:schemeClr val="tx1"/>
                </a:solidFill>
                <a:latin typeface="Varela Round" panose="020B0604020202020204" charset="-79"/>
                <a:ea typeface="Times New Roman" panose="02020603050405020304" pitchFamily="18" charset="0"/>
                <a:cs typeface="Varela Round" panose="020B0604020202020204" charset="-79"/>
                <a:sym typeface="Wingdings 2" panose="05020102010507070707" pitchFamily="18" charset="2"/>
              </a:rPr>
              <a:t>hàng</a:t>
            </a:r>
            <a:r>
              <a:rPr lang="en-US" i="1" dirty="0">
                <a:solidFill>
                  <a:schemeClr val="tx1"/>
                </a:solidFill>
                <a:latin typeface="Varela Round" panose="020B0604020202020204" charset="-79"/>
                <a:ea typeface="Times New Roman" panose="02020603050405020304" pitchFamily="18" charset="0"/>
                <a:cs typeface="Varela Round" panose="020B0604020202020204" charset="-79"/>
                <a:sym typeface="Wingdings 2" panose="05020102010507070707" pitchFamily="18" charset="2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Varela Round" panose="020B0604020202020204" charset="-79"/>
                <a:ea typeface="Times New Roman" panose="02020603050405020304" pitchFamily="18" charset="0"/>
                <a:cs typeface="Varela Round" panose="020B0604020202020204" charset="-79"/>
                <a:sym typeface="Wingdings 2" panose="05020102010507070707" pitchFamily="18" charset="2"/>
              </a:rPr>
              <a:t>là</a:t>
            </a:r>
            <a:r>
              <a:rPr lang="en-US" dirty="0" smtClean="0">
                <a:solidFill>
                  <a:schemeClr val="tx1"/>
                </a:solidFill>
                <a:latin typeface="Varela Round" panose="020B0604020202020204" charset="-79"/>
                <a:ea typeface="Times New Roman" panose="02020603050405020304" pitchFamily="18" charset="0"/>
                <a:cs typeface="Varela Round" panose="020B0604020202020204" charset="-79"/>
                <a:sym typeface="Wingdings 2" panose="05020102010507070707" pitchFamily="18" charset="2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Varela Round" panose="020B0604020202020204" charset="-79"/>
                <a:ea typeface="Times New Roman" panose="02020603050405020304" pitchFamily="18" charset="0"/>
                <a:cs typeface="Varela Round" panose="020B0604020202020204" charset="-79"/>
                <a:sym typeface="Wingdings 2" panose="05020102010507070707" pitchFamily="18" charset="2"/>
              </a:rPr>
              <a:t>công</a:t>
            </a:r>
            <a:r>
              <a:rPr lang="en-US" dirty="0" smtClean="0">
                <a:solidFill>
                  <a:schemeClr val="tx1"/>
                </a:solidFill>
                <a:latin typeface="Varela Round" panose="020B0604020202020204" charset="-79"/>
                <a:ea typeface="Times New Roman" panose="02020603050405020304" pitchFamily="18" charset="0"/>
                <a:cs typeface="Varela Round" panose="020B0604020202020204" charset="-79"/>
                <a:sym typeface="Wingdings 2" panose="05020102010507070707" pitchFamily="18" charset="2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Varela Round" panose="020B0604020202020204" charset="-79"/>
                <a:ea typeface="Times New Roman" panose="02020603050405020304" pitchFamily="18" charset="0"/>
                <a:cs typeface="Varela Round" panose="020B0604020202020204" charset="-79"/>
                <a:sym typeface="Wingdings 2" panose="05020102010507070707" pitchFamily="18" charset="2"/>
              </a:rPr>
              <a:t>việc</a:t>
            </a:r>
            <a:r>
              <a:rPr lang="en-US" dirty="0" smtClean="0">
                <a:solidFill>
                  <a:schemeClr val="tx1"/>
                </a:solidFill>
                <a:latin typeface="Varela Round" panose="020B0604020202020204" charset="-79"/>
                <a:ea typeface="Times New Roman" panose="02020603050405020304" pitchFamily="18" charset="0"/>
                <a:cs typeface="Varela Round" panose="020B0604020202020204" charset="-79"/>
                <a:sym typeface="Wingdings 2" panose="05020102010507070707" pitchFamily="18" charset="2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Varela Round" panose="020B0604020202020204" charset="-79"/>
                <a:ea typeface="Times New Roman" panose="02020603050405020304" pitchFamily="18" charset="0"/>
                <a:cs typeface="Varela Round" panose="020B0604020202020204" charset="-79"/>
                <a:sym typeface="Wingdings 2" panose="05020102010507070707" pitchFamily="18" charset="2"/>
              </a:rPr>
              <a:t>được</a:t>
            </a:r>
            <a:r>
              <a:rPr lang="en-US" dirty="0" smtClean="0">
                <a:solidFill>
                  <a:schemeClr val="tx1"/>
                </a:solidFill>
                <a:latin typeface="Varela Round" panose="020B0604020202020204" charset="-79"/>
                <a:ea typeface="Times New Roman" panose="02020603050405020304" pitchFamily="18" charset="0"/>
                <a:cs typeface="Varela Round" panose="020B0604020202020204" charset="-79"/>
                <a:sym typeface="Wingdings 2" panose="05020102010507070707" pitchFamily="18" charset="2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Varela Round" panose="020B0604020202020204" charset="-79"/>
                <a:ea typeface="Times New Roman" panose="02020603050405020304" pitchFamily="18" charset="0"/>
                <a:cs typeface="Varela Round" panose="020B0604020202020204" charset="-79"/>
                <a:sym typeface="Wingdings 2" panose="05020102010507070707" pitchFamily="18" charset="2"/>
              </a:rPr>
              <a:t>ứng</a:t>
            </a:r>
            <a:r>
              <a:rPr lang="en-US" dirty="0" smtClean="0">
                <a:solidFill>
                  <a:schemeClr val="tx1"/>
                </a:solidFill>
                <a:latin typeface="Varela Round" panose="020B0604020202020204" charset="-79"/>
                <a:ea typeface="Times New Roman" panose="02020603050405020304" pitchFamily="18" charset="0"/>
                <a:cs typeface="Varela Round" panose="020B0604020202020204" charset="-79"/>
                <a:sym typeface="Wingdings 2" panose="05020102010507070707" pitchFamily="18" charset="2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Varela Round" panose="020B0604020202020204" charset="-79"/>
                <a:ea typeface="Times New Roman" panose="02020603050405020304" pitchFamily="18" charset="0"/>
                <a:cs typeface="Varela Round" panose="020B0604020202020204" charset="-79"/>
                <a:sym typeface="Wingdings 2" panose="05020102010507070707" pitchFamily="18" charset="2"/>
              </a:rPr>
              <a:t>tuyển</a:t>
            </a:r>
            <a:r>
              <a:rPr lang="en-US" dirty="0" smtClean="0">
                <a:solidFill>
                  <a:schemeClr val="tx1"/>
                </a:solidFill>
                <a:latin typeface="Varela Round" panose="020B0604020202020204" charset="-79"/>
                <a:ea typeface="Times New Roman" panose="02020603050405020304" pitchFamily="18" charset="0"/>
                <a:cs typeface="Varela Round" panose="020B0604020202020204" charset="-79"/>
                <a:sym typeface="Wingdings 2" panose="05020102010507070707" pitchFamily="18" charset="2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Varela Round" panose="020B0604020202020204" charset="-79"/>
                <a:ea typeface="Times New Roman" panose="02020603050405020304" pitchFamily="18" charset="0"/>
                <a:cs typeface="Varela Round" panose="020B0604020202020204" charset="-79"/>
                <a:sym typeface="Wingdings 2" panose="05020102010507070707" pitchFamily="18" charset="2"/>
              </a:rPr>
              <a:t>nhiều</a:t>
            </a:r>
            <a:r>
              <a:rPr lang="en-US" dirty="0" smtClean="0">
                <a:solidFill>
                  <a:schemeClr val="tx1"/>
                </a:solidFill>
                <a:latin typeface="Varela Round" panose="020B0604020202020204" charset="-79"/>
                <a:ea typeface="Times New Roman" panose="02020603050405020304" pitchFamily="18" charset="0"/>
                <a:cs typeface="Varela Round" panose="020B0604020202020204" charset="-79"/>
                <a:sym typeface="Wingdings 2" panose="05020102010507070707" pitchFamily="18" charset="2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Varela Round" panose="020B0604020202020204" charset="-79"/>
                <a:ea typeface="Times New Roman" panose="02020603050405020304" pitchFamily="18" charset="0"/>
                <a:cs typeface="Varela Round" panose="020B0604020202020204" charset="-79"/>
                <a:sym typeface="Wingdings 2" panose="05020102010507070707" pitchFamily="18" charset="2"/>
              </a:rPr>
              <a:t>nhất</a:t>
            </a:r>
            <a:endParaRPr lang="en-US" dirty="0">
              <a:solidFill>
                <a:schemeClr val="tx1"/>
              </a:solidFill>
              <a:latin typeface="Varela Round" panose="020B0604020202020204" charset="-79"/>
              <a:cs typeface="Varela Round" panose="020B060402020202020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741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>
            <a:spLocks noGrp="1"/>
          </p:cNvSpPr>
          <p:nvPr>
            <p:ph type="ctrTitle" idx="4294967295"/>
          </p:nvPr>
        </p:nvSpPr>
        <p:spPr>
          <a:xfrm>
            <a:off x="3084395" y="585123"/>
            <a:ext cx="3711260" cy="6410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>
                <a:solidFill>
                  <a:schemeClr val="accent3"/>
                </a:solidFill>
                <a:latin typeface="Varela Round" panose="020B0604020202020204" charset="-79"/>
                <a:cs typeface="Varela Round" panose="020B0604020202020204" charset="-79"/>
              </a:rPr>
              <a:t>Giới thiệu</a:t>
            </a:r>
            <a:endParaRPr sz="3600" dirty="0">
              <a:solidFill>
                <a:schemeClr val="accent3"/>
              </a:solidFill>
              <a:latin typeface="Varela Round" panose="020B0604020202020204" charset="-79"/>
              <a:cs typeface="Varela Round" panose="020B0604020202020204" charset="-79"/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4294967295"/>
          </p:nvPr>
        </p:nvSpPr>
        <p:spPr>
          <a:xfrm>
            <a:off x="677922" y="1008727"/>
            <a:ext cx="6766790" cy="18184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2000" dirty="0">
                <a:solidFill>
                  <a:schemeClr val="tx1"/>
                </a:solidFill>
              </a:rPr>
              <a:t>GV hướng dẫn: </a:t>
            </a:r>
            <a:r>
              <a:rPr lang="en" sz="2000" b="1" dirty="0">
                <a:solidFill>
                  <a:schemeClr val="tx1"/>
                </a:solidFill>
              </a:rPr>
              <a:t>Ths. Hồ Ngọc Trung Kiên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tx1"/>
                </a:solidFill>
              </a:rPr>
              <a:t>Thực hiện: </a:t>
            </a:r>
            <a:r>
              <a:rPr lang="en" sz="2000" b="1" dirty="0" smtClean="0">
                <a:solidFill>
                  <a:schemeClr val="tx1"/>
                </a:solidFill>
              </a:rPr>
              <a:t>Hoàng Kim Tuyến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tx1"/>
                </a:solidFill>
              </a:rPr>
              <a:t>Lớp: D18HT01</a:t>
            </a:r>
          </a:p>
          <a:p>
            <a:pPr marL="0" lvl="0" indent="0">
              <a:buNone/>
            </a:pPr>
            <a:r>
              <a:rPr lang="vi-VN" sz="2000" dirty="0">
                <a:solidFill>
                  <a:schemeClr val="tx1"/>
                </a:solidFill>
              </a:rPr>
              <a:t>Trường Đại học Thủ Dầu Một</a:t>
            </a:r>
            <a:endParaRPr lang="en" sz="2000" dirty="0" smtClean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sz="20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sz="2000" dirty="0" smtClean="0">
              <a:solidFill>
                <a:schemeClr val="tx1"/>
              </a:solidFill>
            </a:endParaRPr>
          </a:p>
        </p:txBody>
      </p:sp>
      <p:sp>
        <p:nvSpPr>
          <p:cNvPr id="81" name="Google Shape;81;p13"/>
          <p:cNvSpPr txBox="1">
            <a:spLocks noGrp="1"/>
          </p:cNvSpPr>
          <p:nvPr>
            <p:ph type="sldNum" idx="12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" name="Google Shape;80;p13"/>
          <p:cNvSpPr txBox="1">
            <a:spLocks/>
          </p:cNvSpPr>
          <p:nvPr/>
        </p:nvSpPr>
        <p:spPr>
          <a:xfrm>
            <a:off x="677922" y="2745939"/>
            <a:ext cx="7889008" cy="1980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arela Round"/>
              <a:buChar char="▧"/>
              <a:defRPr sz="2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○"/>
              <a:defRPr sz="2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■"/>
              <a:defRPr sz="2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●"/>
              <a:defRPr sz="2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○"/>
              <a:defRPr sz="2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■"/>
              <a:defRPr sz="2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●"/>
              <a:defRPr sz="2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○"/>
              <a:defRPr sz="2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■"/>
              <a:defRPr sz="2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>
              <a:buFont typeface="Varela Round"/>
              <a:buNone/>
            </a:pPr>
            <a:r>
              <a:rPr lang="en" sz="2000" dirty="0" smtClean="0">
                <a:solidFill>
                  <a:schemeClr val="tx1"/>
                </a:solidFill>
              </a:rPr>
              <a:t>Chủ đề: thu thập và tiền xử lí dữ liệu trên trang web tuyển dụng trực tuyến</a:t>
            </a:r>
          </a:p>
          <a:p>
            <a:pPr marL="0" indent="0">
              <a:buNone/>
            </a:pPr>
            <a:r>
              <a:rPr lang="en" sz="2000" dirty="0">
                <a:solidFill>
                  <a:schemeClr val="tx1"/>
                </a:solidFill>
              </a:rPr>
              <a:t>	</a:t>
            </a:r>
            <a:r>
              <a:rPr lang="vi-VN" sz="2000" dirty="0">
                <a:solidFill>
                  <a:schemeClr val="tx1"/>
                </a:solidFill>
                <a:sym typeface="Wingdings 2" panose="05020102010507070707" pitchFamily="18" charset="2"/>
              </a:rPr>
              <a:t> </a:t>
            </a:r>
            <a:r>
              <a:rPr lang="en" sz="2000" dirty="0" smtClean="0">
                <a:solidFill>
                  <a:schemeClr val="tx1"/>
                </a:solidFill>
              </a:rPr>
              <a:t> Website </a:t>
            </a:r>
            <a:r>
              <a:rPr lang="en" sz="2000" i="1" dirty="0" smtClean="0">
                <a:solidFill>
                  <a:schemeClr val="accent3"/>
                </a:solidFill>
                <a:latin typeface="Varela Round" panose="020B0604020202020204" charset="-79"/>
                <a:cs typeface="Varela Round" panose="020B0604020202020204" charset="-79"/>
              </a:rPr>
              <a:t>timviec.com.vn</a:t>
            </a:r>
          </a:p>
          <a:p>
            <a:pPr marL="0" indent="0">
              <a:buNone/>
            </a:pPr>
            <a:r>
              <a:rPr lang="en" sz="2000" i="1" dirty="0">
                <a:solidFill>
                  <a:schemeClr val="accent3"/>
                </a:solidFill>
                <a:latin typeface="Varela Round" panose="020B0604020202020204" charset="-79"/>
                <a:cs typeface="Varela Round" panose="020B0604020202020204" charset="-79"/>
              </a:rPr>
              <a:t>	</a:t>
            </a:r>
            <a:r>
              <a:rPr lang="vi-VN" sz="2000" dirty="0">
                <a:solidFill>
                  <a:schemeClr val="tx1"/>
                </a:solidFill>
                <a:sym typeface="Wingdings 2" panose="05020102010507070707" pitchFamily="18" charset="2"/>
              </a:rPr>
              <a:t> </a:t>
            </a:r>
            <a:r>
              <a:rPr lang="en" sz="2000" i="1" dirty="0" smtClean="0">
                <a:solidFill>
                  <a:schemeClr val="tx1"/>
                </a:solidFill>
                <a:latin typeface="Varela Round" panose="020B0604020202020204" charset="-79"/>
                <a:cs typeface="Varela Round" panose="020B0604020202020204" charset="-79"/>
              </a:rPr>
              <a:t> Thu thập: + 3000 tin tuyển dụng</a:t>
            </a:r>
          </a:p>
          <a:p>
            <a:pPr marL="0" indent="0">
              <a:buNone/>
            </a:pPr>
            <a:r>
              <a:rPr lang="en" sz="2000" i="1" dirty="0">
                <a:solidFill>
                  <a:schemeClr val="tx1"/>
                </a:solidFill>
                <a:latin typeface="Varela Round" panose="020B0604020202020204" charset="-79"/>
                <a:cs typeface="Varela Round" panose="020B0604020202020204" charset="-79"/>
              </a:rPr>
              <a:t>	</a:t>
            </a:r>
            <a:r>
              <a:rPr lang="en" sz="2000" i="1" dirty="0" smtClean="0">
                <a:solidFill>
                  <a:schemeClr val="tx1"/>
                </a:solidFill>
                <a:latin typeface="Varela Round" panose="020B0604020202020204" charset="-79"/>
                <a:cs typeface="Varela Round" panose="020B0604020202020204" charset="-79"/>
              </a:rPr>
              <a:t>		+ 3000 tin ứng viên</a:t>
            </a:r>
          </a:p>
          <a:p>
            <a:pPr marL="0" indent="0">
              <a:buNone/>
            </a:pPr>
            <a:endParaRPr lang="en" sz="2000" i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" sz="2000" dirty="0" smtClean="0">
              <a:solidFill>
                <a:schemeClr val="tx1"/>
              </a:solidFill>
            </a:endParaRPr>
          </a:p>
          <a:p>
            <a:pPr marL="0" indent="0">
              <a:buFont typeface="Varela Round"/>
              <a:buNone/>
            </a:pPr>
            <a:endParaRPr lang="en" sz="20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sp>
        <p:nvSpPr>
          <p:cNvPr id="6" name="Google Shape;78;p13"/>
          <p:cNvSpPr txBox="1">
            <a:spLocks/>
          </p:cNvSpPr>
          <p:nvPr/>
        </p:nvSpPr>
        <p:spPr>
          <a:xfrm>
            <a:off x="2428083" y="803280"/>
            <a:ext cx="6809435" cy="424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pPr algn="l"/>
            <a:r>
              <a:rPr lang="en-US" sz="4000" dirty="0" err="1" smtClean="0">
                <a:solidFill>
                  <a:schemeClr val="accent3"/>
                </a:solidFill>
                <a:latin typeface="Varela Round" panose="020B0604020202020204" charset="-79"/>
                <a:cs typeface="Varela Round" panose="020B0604020202020204" charset="-79"/>
              </a:rPr>
              <a:t>Loại</a:t>
            </a:r>
            <a:r>
              <a:rPr lang="en-US" sz="4000" dirty="0" smtClean="0">
                <a:solidFill>
                  <a:schemeClr val="accent3"/>
                </a:solidFill>
                <a:latin typeface="Varela Round" panose="020B0604020202020204" charset="-79"/>
                <a:cs typeface="Varela Round" panose="020B0604020202020204" charset="-79"/>
              </a:rPr>
              <a:t> </a:t>
            </a:r>
            <a:r>
              <a:rPr lang="en-US" sz="4000" dirty="0" err="1" smtClean="0">
                <a:solidFill>
                  <a:schemeClr val="accent3"/>
                </a:solidFill>
                <a:latin typeface="Varela Round" panose="020B0604020202020204" charset="-79"/>
                <a:cs typeface="Varela Round" panose="020B0604020202020204" charset="-79"/>
              </a:rPr>
              <a:t>bỏ</a:t>
            </a:r>
            <a:r>
              <a:rPr lang="en-US" sz="4000" dirty="0" smtClean="0">
                <a:solidFill>
                  <a:schemeClr val="accent3"/>
                </a:solidFill>
                <a:latin typeface="Varela Round" panose="020B0604020202020204" charset="-79"/>
                <a:cs typeface="Varela Round" panose="020B0604020202020204" charset="-79"/>
              </a:rPr>
              <a:t> </a:t>
            </a:r>
            <a:r>
              <a:rPr lang="en-US" sz="4000" dirty="0" err="1" smtClean="0">
                <a:solidFill>
                  <a:schemeClr val="accent3"/>
                </a:solidFill>
                <a:latin typeface="Varela Round" panose="020B0604020202020204" charset="-79"/>
                <a:cs typeface="Varela Round" panose="020B0604020202020204" charset="-79"/>
              </a:rPr>
              <a:t>stopword</a:t>
            </a:r>
            <a:endParaRPr lang="en-US" sz="4000" dirty="0">
              <a:solidFill>
                <a:schemeClr val="accent3"/>
              </a:solidFill>
              <a:latin typeface="Varela Round" panose="020B0604020202020204" charset="-79"/>
              <a:cs typeface="Varela Round" panose="020B0604020202020204" charset="-79"/>
            </a:endParaRPr>
          </a:p>
        </p:txBody>
      </p:sp>
      <p:pic>
        <p:nvPicPr>
          <p:cNvPr id="9" name="Picture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650" y="1341842"/>
            <a:ext cx="1040765" cy="18859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 Box 31"/>
          <p:cNvSpPr txBox="1"/>
          <p:nvPr/>
        </p:nvSpPr>
        <p:spPr>
          <a:xfrm>
            <a:off x="650125" y="3254462"/>
            <a:ext cx="3733800" cy="297815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1100" i="1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Danh sách  StopWord sưu tầm trên wikipedia</a:t>
            </a:r>
            <a:endParaRPr lang="en-US" sz="900" i="1">
              <a:solidFill>
                <a:srgbClr val="1F497D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12" name="Picture 1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25" y="1353150"/>
            <a:ext cx="1055370" cy="1866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Picture 12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000" y="1360135"/>
            <a:ext cx="1178560" cy="18383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4" name="TextBox 13"/>
          <p:cNvSpPr txBox="1"/>
          <p:nvPr/>
        </p:nvSpPr>
        <p:spPr>
          <a:xfrm>
            <a:off x="808962" y="3831736"/>
            <a:ext cx="7638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Varela Round" panose="020B0604020202020204" charset="-79"/>
                <a:cs typeface="Varela Round" panose="020B0604020202020204" charset="-79"/>
                <a:sym typeface="Wingdings 2" panose="05020102010507070707" pitchFamily="18" charset="2"/>
              </a:rPr>
              <a:t> </a:t>
            </a:r>
            <a:r>
              <a:rPr lang="en-US" dirty="0" err="1" smtClean="0">
                <a:solidFill>
                  <a:schemeClr val="tx1"/>
                </a:solidFill>
                <a:latin typeface="Varela Round" panose="020B0604020202020204" charset="-79"/>
                <a:cs typeface="Varela Round" panose="020B0604020202020204" charset="-79"/>
              </a:rPr>
              <a:t>Sau</a:t>
            </a:r>
            <a:r>
              <a:rPr lang="en-US" dirty="0" smtClean="0">
                <a:solidFill>
                  <a:schemeClr val="tx1"/>
                </a:solidFill>
                <a:latin typeface="Varela Round" panose="020B0604020202020204" charset="-79"/>
                <a:cs typeface="Varela Round" panose="020B0604020202020204" charset="-79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Varela Round" panose="020B0604020202020204" charset="-79"/>
                <a:cs typeface="Varela Round" panose="020B0604020202020204" charset="-79"/>
              </a:rPr>
              <a:t>khi</a:t>
            </a:r>
            <a:r>
              <a:rPr lang="en-US" dirty="0" smtClean="0">
                <a:solidFill>
                  <a:schemeClr val="tx1"/>
                </a:solidFill>
                <a:latin typeface="Varela Round" panose="020B0604020202020204" charset="-79"/>
                <a:cs typeface="Varela Round" panose="020B0604020202020204" charset="-79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Varela Round" panose="020B0604020202020204" charset="-79"/>
                <a:cs typeface="Varela Round" panose="020B0604020202020204" charset="-79"/>
              </a:rPr>
              <a:t>thu</a:t>
            </a:r>
            <a:r>
              <a:rPr lang="en-US" dirty="0" smtClean="0">
                <a:solidFill>
                  <a:schemeClr val="tx1"/>
                </a:solidFill>
                <a:latin typeface="Varela Round" panose="020B0604020202020204" charset="-79"/>
                <a:cs typeface="Varela Round" panose="020B0604020202020204" charset="-79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Varela Round" panose="020B0604020202020204" charset="-79"/>
                <a:cs typeface="Varela Round" panose="020B0604020202020204" charset="-79"/>
              </a:rPr>
              <a:t>thập</a:t>
            </a:r>
            <a:r>
              <a:rPr lang="en-US" dirty="0" smtClean="0">
                <a:solidFill>
                  <a:schemeClr val="tx1"/>
                </a:solidFill>
                <a:latin typeface="Varela Round" panose="020B0604020202020204" charset="-79"/>
                <a:cs typeface="Varela Round" panose="020B0604020202020204" charset="-79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Varela Round" panose="020B0604020202020204" charset="-79"/>
                <a:cs typeface="Varela Round" panose="020B0604020202020204" charset="-79"/>
              </a:rPr>
              <a:t>stopword</a:t>
            </a:r>
            <a:r>
              <a:rPr lang="en-US" dirty="0" smtClean="0">
                <a:solidFill>
                  <a:schemeClr val="tx1"/>
                </a:solidFill>
                <a:latin typeface="Varela Round" panose="020B0604020202020204" charset="-79"/>
                <a:cs typeface="Varela Round" panose="020B0604020202020204" charset="-79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Varela Round" panose="020B0604020202020204" charset="-79"/>
                <a:cs typeface="Varela Round" panose="020B0604020202020204" charset="-79"/>
              </a:rPr>
              <a:t>tiến</a:t>
            </a:r>
            <a:r>
              <a:rPr lang="en-US" dirty="0" smtClean="0">
                <a:solidFill>
                  <a:schemeClr val="tx1"/>
                </a:solidFill>
                <a:latin typeface="Varela Round" panose="020B0604020202020204" charset="-79"/>
                <a:cs typeface="Varela Round" panose="020B0604020202020204" charset="-79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Varela Round" panose="020B0604020202020204" charset="-79"/>
                <a:cs typeface="Varela Round" panose="020B0604020202020204" charset="-79"/>
              </a:rPr>
              <a:t>hành</a:t>
            </a:r>
            <a:r>
              <a:rPr lang="en-US" dirty="0" smtClean="0">
                <a:solidFill>
                  <a:schemeClr val="tx1"/>
                </a:solidFill>
                <a:latin typeface="Varela Round" panose="020B0604020202020204" charset="-79"/>
                <a:cs typeface="Varela Round" panose="020B0604020202020204" charset="-79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Varela Round" panose="020B0604020202020204" charset="-79"/>
                <a:cs typeface="Varela Round" panose="020B0604020202020204" charset="-79"/>
              </a:rPr>
              <a:t>loại</a:t>
            </a:r>
            <a:r>
              <a:rPr lang="en-US" dirty="0" smtClean="0">
                <a:solidFill>
                  <a:schemeClr val="tx1"/>
                </a:solidFill>
                <a:latin typeface="Varela Round" panose="020B0604020202020204" charset="-79"/>
                <a:cs typeface="Varela Round" panose="020B0604020202020204" charset="-79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Varela Round" panose="020B0604020202020204" charset="-79"/>
                <a:cs typeface="Varela Round" panose="020B0604020202020204" charset="-79"/>
              </a:rPr>
              <a:t>bỏ</a:t>
            </a:r>
            <a:r>
              <a:rPr lang="en-US" dirty="0" smtClean="0">
                <a:solidFill>
                  <a:schemeClr val="tx1"/>
                </a:solidFill>
                <a:latin typeface="Varela Round" panose="020B0604020202020204" charset="-79"/>
                <a:cs typeface="Varela Round" panose="020B0604020202020204" charset="-79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Varela Round" panose="020B0604020202020204" charset="-79"/>
                <a:cs typeface="Varela Round" panose="020B0604020202020204" charset="-79"/>
              </a:rPr>
              <a:t>chúng</a:t>
            </a:r>
            <a:r>
              <a:rPr lang="en-US" dirty="0" smtClean="0">
                <a:solidFill>
                  <a:schemeClr val="tx1"/>
                </a:solidFill>
                <a:latin typeface="Varela Round" panose="020B0604020202020204" charset="-79"/>
                <a:cs typeface="Varela Round" panose="020B0604020202020204" charset="-79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Varela Round" panose="020B0604020202020204" charset="-79"/>
                <a:cs typeface="Varela Round" panose="020B0604020202020204" charset="-79"/>
              </a:rPr>
              <a:t>trong</a:t>
            </a:r>
            <a:r>
              <a:rPr lang="en-US" dirty="0" smtClean="0">
                <a:solidFill>
                  <a:schemeClr val="tx1"/>
                </a:solidFill>
                <a:latin typeface="Varela Round" panose="020B0604020202020204" charset="-79"/>
                <a:cs typeface="Varela Round" panose="020B0604020202020204" charset="-79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Varela Round" panose="020B0604020202020204" charset="-79"/>
                <a:cs typeface="Varela Round" panose="020B0604020202020204" charset="-79"/>
              </a:rPr>
              <a:t>tiêu</a:t>
            </a:r>
            <a:r>
              <a:rPr lang="en-US" dirty="0" smtClean="0">
                <a:solidFill>
                  <a:schemeClr val="tx1"/>
                </a:solidFill>
                <a:latin typeface="Varela Round" panose="020B0604020202020204" charset="-79"/>
                <a:cs typeface="Varela Round" panose="020B0604020202020204" charset="-79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Varela Round" panose="020B0604020202020204" charset="-79"/>
                <a:cs typeface="Varela Round" panose="020B0604020202020204" charset="-79"/>
              </a:rPr>
              <a:t>đề</a:t>
            </a:r>
            <a:r>
              <a:rPr lang="en-US" dirty="0" smtClean="0">
                <a:solidFill>
                  <a:schemeClr val="tx1"/>
                </a:solidFill>
                <a:latin typeface="Varela Round" panose="020B0604020202020204" charset="-79"/>
                <a:cs typeface="Varela Round" panose="020B0604020202020204" charset="-79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Varela Round" panose="020B0604020202020204" charset="-79"/>
                <a:cs typeface="Varela Round" panose="020B0604020202020204" charset="-79"/>
              </a:rPr>
              <a:t>mô</a:t>
            </a:r>
            <a:r>
              <a:rPr lang="en-US" dirty="0" smtClean="0">
                <a:solidFill>
                  <a:schemeClr val="tx1"/>
                </a:solidFill>
                <a:latin typeface="Varela Round" panose="020B0604020202020204" charset="-79"/>
                <a:cs typeface="Varela Round" panose="020B0604020202020204" charset="-79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Varela Round" panose="020B0604020202020204" charset="-79"/>
                <a:cs typeface="Varela Round" panose="020B0604020202020204" charset="-79"/>
              </a:rPr>
              <a:t>tả</a:t>
            </a:r>
            <a:r>
              <a:rPr lang="en-US" dirty="0" smtClean="0">
                <a:solidFill>
                  <a:schemeClr val="tx1"/>
                </a:solidFill>
                <a:latin typeface="Varela Round" panose="020B0604020202020204" charset="-79"/>
                <a:cs typeface="Varela Round" panose="020B0604020202020204" charset="-79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Varela Round" panose="020B0604020202020204" charset="-79"/>
                <a:cs typeface="Varela Round" panose="020B0604020202020204" charset="-79"/>
              </a:rPr>
              <a:t>của</a:t>
            </a:r>
            <a:r>
              <a:rPr lang="en-US" dirty="0" smtClean="0">
                <a:solidFill>
                  <a:schemeClr val="tx1"/>
                </a:solidFill>
                <a:latin typeface="Varela Round" panose="020B0604020202020204" charset="-79"/>
                <a:cs typeface="Varela Round" panose="020B0604020202020204" charset="-79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Varela Round" panose="020B0604020202020204" charset="-79"/>
                <a:cs typeface="Varela Round" panose="020B0604020202020204" charset="-79"/>
              </a:rPr>
              <a:t>dữ</a:t>
            </a:r>
            <a:r>
              <a:rPr lang="en-US" dirty="0" smtClean="0">
                <a:solidFill>
                  <a:schemeClr val="tx1"/>
                </a:solidFill>
                <a:latin typeface="Varela Round" panose="020B0604020202020204" charset="-79"/>
                <a:cs typeface="Varela Round" panose="020B0604020202020204" charset="-79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Varela Round" panose="020B0604020202020204" charset="-79"/>
                <a:cs typeface="Varela Round" panose="020B0604020202020204" charset="-79"/>
              </a:rPr>
              <a:t>liệu</a:t>
            </a:r>
            <a:endParaRPr lang="en-US" dirty="0">
              <a:solidFill>
                <a:schemeClr val="tx1"/>
              </a:solidFill>
              <a:latin typeface="Varela Round" panose="020B0604020202020204" charset="-79"/>
              <a:cs typeface="Varela Round" panose="020B060402020202020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1361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0" y="970280"/>
            <a:ext cx="5842000" cy="2743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 Box 34"/>
          <p:cNvSpPr txBox="1"/>
          <p:nvPr/>
        </p:nvSpPr>
        <p:spPr>
          <a:xfrm>
            <a:off x="1651000" y="3875405"/>
            <a:ext cx="5842000" cy="297815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1100" i="1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Xử lí, loại bỏ StopWord</a:t>
            </a:r>
            <a:endParaRPr lang="en-US" sz="900" i="1">
              <a:solidFill>
                <a:srgbClr val="1F497D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05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962" y="892175"/>
            <a:ext cx="5889625" cy="29470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 Box 41"/>
          <p:cNvSpPr txBox="1"/>
          <p:nvPr/>
        </p:nvSpPr>
        <p:spPr>
          <a:xfrm>
            <a:off x="1522412" y="3953510"/>
            <a:ext cx="5943600" cy="297815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1100" i="1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Tiêu đề sau khi loại bỏ stopword</a:t>
            </a:r>
            <a:endParaRPr lang="en-US" sz="900" i="1">
              <a:solidFill>
                <a:srgbClr val="1F497D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08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sp>
        <p:nvSpPr>
          <p:cNvPr id="3" name="Google Shape;78;p13"/>
          <p:cNvSpPr txBox="1">
            <a:spLocks/>
          </p:cNvSpPr>
          <p:nvPr/>
        </p:nvSpPr>
        <p:spPr>
          <a:xfrm>
            <a:off x="2428083" y="803280"/>
            <a:ext cx="6809435" cy="424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pPr algn="l"/>
            <a:r>
              <a:rPr lang="en-US" sz="4000" dirty="0" smtClean="0">
                <a:solidFill>
                  <a:schemeClr val="accent3"/>
                </a:solidFill>
                <a:latin typeface="Varela Round" panose="020B0604020202020204" charset="-79"/>
                <a:cs typeface="Varela Round" panose="020B0604020202020204" charset="-79"/>
              </a:rPr>
              <a:t>Bag of word, </a:t>
            </a:r>
            <a:r>
              <a:rPr lang="en-US" sz="4000" dirty="0" err="1" smtClean="0">
                <a:solidFill>
                  <a:schemeClr val="accent3"/>
                </a:solidFill>
                <a:latin typeface="Varela Round" panose="020B0604020202020204" charset="-79"/>
                <a:cs typeface="Varela Round" panose="020B0604020202020204" charset="-79"/>
              </a:rPr>
              <a:t>tf-idf</a:t>
            </a:r>
            <a:endParaRPr lang="en-US" sz="4000" dirty="0">
              <a:solidFill>
                <a:schemeClr val="accent3"/>
              </a:solidFill>
              <a:latin typeface="Varela Round" panose="020B0604020202020204" charset="-79"/>
              <a:cs typeface="Varela Round" panose="020B0604020202020204" charset="-79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529173" y="3438119"/>
            <a:ext cx="352251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ela Round" panose="020B0604020202020204" charset="-79"/>
                <a:ea typeface="Calibri" panose="020F0502020204030204" pitchFamily="34" charset="0"/>
                <a:cs typeface="Varela Round" panose="020B0604020202020204" charset="-79"/>
              </a:rPr>
              <a:t>TF- term frequency –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rela Round" panose="020B0604020202020204" charset="-79"/>
                <a:ea typeface="Calibri" panose="020F0502020204030204" pitchFamily="34" charset="0"/>
                <a:cs typeface="Varela Round" panose="020B0604020202020204" charset="-79"/>
              </a:rPr>
              <a:t>tần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ela Round" panose="020B0604020202020204" charset="-79"/>
                <a:ea typeface="Calibri" panose="020F0502020204030204" pitchFamily="34" charset="0"/>
                <a:cs typeface="Varela Round" panose="020B0604020202020204" charset="-79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rela Round" panose="020B0604020202020204" charset="-79"/>
                <a:ea typeface="Calibri" panose="020F0502020204030204" pitchFamily="34" charset="0"/>
                <a:cs typeface="Varela Round" panose="020B0604020202020204" charset="-79"/>
              </a:rPr>
              <a:t>số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ela Round" panose="020B0604020202020204" charset="-79"/>
                <a:ea typeface="Calibri" panose="020F0502020204030204" pitchFamily="34" charset="0"/>
                <a:cs typeface="Varela Round" panose="020B0604020202020204" charset="-79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rela Round" panose="020B0604020202020204" charset="-79"/>
                <a:ea typeface="Calibri" panose="020F0502020204030204" pitchFamily="34" charset="0"/>
                <a:cs typeface="Varela Round" panose="020B0604020202020204" charset="-79"/>
              </a:rPr>
              <a:t>xuất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ela Round" panose="020B0604020202020204" charset="-79"/>
                <a:ea typeface="Calibri" panose="020F0502020204030204" pitchFamily="34" charset="0"/>
                <a:cs typeface="Varela Round" panose="020B0604020202020204" charset="-79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rela Round" panose="020B0604020202020204" charset="-79"/>
                <a:ea typeface="Calibri" panose="020F0502020204030204" pitchFamily="34" charset="0"/>
                <a:cs typeface="Varela Round" panose="020B0604020202020204" charset="-79"/>
              </a:rPr>
              <a:t>hiện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ela Round" panose="020B0604020202020204" charset="-79"/>
                <a:ea typeface="Calibri" panose="020F0502020204030204" pitchFamily="34" charset="0"/>
                <a:cs typeface="Varela Round" panose="020B0604020202020204" charset="-79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rela Round" panose="020B0604020202020204" charset="-79"/>
                <a:ea typeface="Calibri" panose="020F0502020204030204" pitchFamily="34" charset="0"/>
                <a:cs typeface="Varela Round" panose="020B0604020202020204" charset="-79"/>
              </a:rPr>
              <a:t>của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ela Round" panose="020B0604020202020204" charset="-79"/>
                <a:ea typeface="Calibri" panose="020F0502020204030204" pitchFamily="34" charset="0"/>
                <a:cs typeface="Varela Round" panose="020B0604020202020204" charset="-79"/>
              </a:rPr>
              <a:t> 1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rela Round" panose="020B0604020202020204" charset="-79"/>
                <a:ea typeface="Calibri" panose="020F0502020204030204" pitchFamily="34" charset="0"/>
                <a:cs typeface="Varela Round" panose="020B0604020202020204" charset="-79"/>
              </a:rPr>
              <a:t>từ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ela Round" panose="020B0604020202020204" charset="-79"/>
                <a:ea typeface="Calibri" panose="020F0502020204030204" pitchFamily="34" charset="0"/>
                <a:cs typeface="Varela Round" panose="020B0604020202020204" charset="-79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rela Round" panose="020B0604020202020204" charset="-79"/>
                <a:ea typeface="Calibri" panose="020F0502020204030204" pitchFamily="34" charset="0"/>
                <a:cs typeface="Varela Round" panose="020B0604020202020204" charset="-79"/>
              </a:rPr>
              <a:t>trong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ela Round" panose="020B0604020202020204" charset="-79"/>
                <a:ea typeface="Calibri" panose="020F0502020204030204" pitchFamily="34" charset="0"/>
                <a:cs typeface="Varela Round" panose="020B0604020202020204" charset="-79"/>
              </a:rPr>
              <a:t> 1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rela Round" panose="020B0604020202020204" charset="-79"/>
                <a:ea typeface="Calibri" panose="020F0502020204030204" pitchFamily="34" charset="0"/>
                <a:cs typeface="Varela Round" panose="020B0604020202020204" charset="-79"/>
              </a:rPr>
              <a:t>văn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ela Round" panose="020B0604020202020204" charset="-79"/>
                <a:ea typeface="Calibri" panose="020F0502020204030204" pitchFamily="34" charset="0"/>
                <a:cs typeface="Varela Round" panose="020B0604020202020204" charset="-79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rela Round" panose="020B0604020202020204" charset="-79"/>
                <a:ea typeface="Calibri" panose="020F0502020204030204" pitchFamily="34" charset="0"/>
                <a:cs typeface="Varela Round" panose="020B0604020202020204" charset="-79"/>
              </a:rPr>
              <a:t>bản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ela Round" panose="020B0604020202020204" charset="-79"/>
                <a:ea typeface="Calibri" panose="020F0502020204030204" pitchFamily="34" charset="0"/>
                <a:cs typeface="Varela Round" panose="020B0604020202020204" charset="-79"/>
              </a:rPr>
              <a:t>.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rela Round" panose="020B0604020202020204" charset="-79"/>
                <a:ea typeface="Calibri" panose="020F0502020204030204" pitchFamily="34" charset="0"/>
                <a:cs typeface="Varela Round" panose="020B0604020202020204" charset="-79"/>
              </a:rPr>
              <a:t>Cách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ela Round" panose="020B0604020202020204" charset="-79"/>
                <a:ea typeface="Calibri" panose="020F0502020204030204" pitchFamily="34" charset="0"/>
                <a:cs typeface="Varela Round" panose="020B0604020202020204" charset="-79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rela Round" panose="020B0604020202020204" charset="-79"/>
                <a:ea typeface="Calibri" panose="020F0502020204030204" pitchFamily="34" charset="0"/>
                <a:cs typeface="Varela Round" panose="020B0604020202020204" charset="-79"/>
              </a:rPr>
              <a:t>tính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ela Round" panose="020B0604020202020204" charset="-79"/>
                <a:ea typeface="Calibri" panose="020F0502020204030204" pitchFamily="34" charset="0"/>
                <a:cs typeface="Varela Round" panose="020B0604020202020204" charset="-79"/>
              </a:rPr>
              <a:t>: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arela Round" panose="020B0604020202020204" charset="-79"/>
              <a:cs typeface="Varela Round" panose="020B0604020202020204" charset="-79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arela Round" panose="020B0604020202020204" charset="-79"/>
              <a:cs typeface="Varela Round" panose="020B0604020202020204" charset="-79"/>
            </a:endParaRPr>
          </a:p>
        </p:txBody>
      </p:sp>
      <p:pic>
        <p:nvPicPr>
          <p:cNvPr id="9220" name="Picture 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626" y="4047459"/>
            <a:ext cx="2590800" cy="571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589809" y="295101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4896776" y="3022185"/>
            <a:ext cx="2942184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rela Round" panose="020B0604020202020204" charset="-79"/>
                <a:ea typeface="Calibri" panose="020F0502020204030204" pitchFamily="34" charset="0"/>
                <a:cs typeface="Varela Round" panose="020B0604020202020204" charset="-79"/>
              </a:rPr>
              <a:t>Tính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ela Round" panose="020B0604020202020204" charset="-79"/>
                <a:ea typeface="Calibri" panose="020F0502020204030204" pitchFamily="34" charset="0"/>
                <a:cs typeface="Varela Round" panose="020B0604020202020204" charset="-79"/>
              </a:rPr>
              <a:t> IDF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rela Round" panose="020B0604020202020204" charset="-79"/>
                <a:ea typeface="Calibri" panose="020F0502020204030204" pitchFamily="34" charset="0"/>
                <a:cs typeface="Varela Round" panose="020B0604020202020204" charset="-79"/>
              </a:rPr>
              <a:t>để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ela Round" panose="020B0604020202020204" charset="-79"/>
                <a:ea typeface="Calibri" panose="020F0502020204030204" pitchFamily="34" charset="0"/>
                <a:cs typeface="Varela Round" panose="020B0604020202020204" charset="-79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rela Round" panose="020B0604020202020204" charset="-79"/>
                <a:ea typeface="Calibri" panose="020F0502020204030204" pitchFamily="34" charset="0"/>
                <a:cs typeface="Varela Round" panose="020B0604020202020204" charset="-79"/>
              </a:rPr>
              <a:t>giảm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ela Round" panose="020B0604020202020204" charset="-79"/>
                <a:ea typeface="Calibri" panose="020F0502020204030204" pitchFamily="34" charset="0"/>
                <a:cs typeface="Varela Round" panose="020B0604020202020204" charset="-79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rela Round" panose="020B0604020202020204" charset="-79"/>
                <a:ea typeface="Calibri" panose="020F0502020204030204" pitchFamily="34" charset="0"/>
                <a:cs typeface="Varela Round" panose="020B0604020202020204" charset="-79"/>
              </a:rPr>
              <a:t>giá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ela Round" panose="020B0604020202020204" charset="-79"/>
                <a:ea typeface="Calibri" panose="020F0502020204030204" pitchFamily="34" charset="0"/>
                <a:cs typeface="Varela Round" panose="020B0604020202020204" charset="-79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rela Round" panose="020B0604020202020204" charset="-79"/>
                <a:ea typeface="Calibri" panose="020F0502020204030204" pitchFamily="34" charset="0"/>
                <a:cs typeface="Varela Round" panose="020B0604020202020204" charset="-79"/>
              </a:rPr>
              <a:t>trị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ela Round" panose="020B0604020202020204" charset="-79"/>
                <a:ea typeface="Calibri" panose="020F0502020204030204" pitchFamily="34" charset="0"/>
                <a:cs typeface="Varela Round" panose="020B0604020202020204" charset="-79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rela Round" panose="020B0604020202020204" charset="-79"/>
                <a:ea typeface="Calibri" panose="020F0502020204030204" pitchFamily="34" charset="0"/>
                <a:cs typeface="Varela Round" panose="020B0604020202020204" charset="-79"/>
              </a:rPr>
              <a:t>của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ela Round" panose="020B0604020202020204" charset="-79"/>
                <a:ea typeface="Calibri" panose="020F0502020204030204" pitchFamily="34" charset="0"/>
                <a:cs typeface="Varela Round" panose="020B0604020202020204" charset="-79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rela Round" panose="020B0604020202020204" charset="-79"/>
                <a:ea typeface="Calibri" panose="020F0502020204030204" pitchFamily="34" charset="0"/>
                <a:cs typeface="Varela Round" panose="020B0604020202020204" charset="-79"/>
              </a:rPr>
              <a:t>những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ela Round" panose="020B0604020202020204" charset="-79"/>
                <a:ea typeface="Calibri" panose="020F0502020204030204" pitchFamily="34" charset="0"/>
                <a:cs typeface="Varela Round" panose="020B0604020202020204" charset="-79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rela Round" panose="020B0604020202020204" charset="-79"/>
                <a:ea typeface="Calibri" panose="020F0502020204030204" pitchFamily="34" charset="0"/>
                <a:cs typeface="Varela Round" panose="020B0604020202020204" charset="-79"/>
              </a:rPr>
              <a:t>từ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ela Round" panose="020B0604020202020204" charset="-79"/>
                <a:ea typeface="Calibri" panose="020F0502020204030204" pitchFamily="34" charset="0"/>
                <a:cs typeface="Varela Round" panose="020B0604020202020204" charset="-79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rela Round" panose="020B0604020202020204" charset="-79"/>
                <a:ea typeface="Calibri" panose="020F0502020204030204" pitchFamily="34" charset="0"/>
                <a:cs typeface="Varela Round" panose="020B0604020202020204" charset="-79"/>
              </a:rPr>
              <a:t>phổ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ela Round" panose="020B0604020202020204" charset="-79"/>
                <a:ea typeface="Calibri" panose="020F0502020204030204" pitchFamily="34" charset="0"/>
                <a:cs typeface="Varela Round" panose="020B0604020202020204" charset="-79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rela Round" panose="020B0604020202020204" charset="-79"/>
                <a:ea typeface="Calibri" panose="020F0502020204030204" pitchFamily="34" charset="0"/>
                <a:cs typeface="Varela Round" panose="020B0604020202020204" charset="-79"/>
              </a:rPr>
              <a:t>biến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ela Round" panose="020B0604020202020204" charset="-79"/>
                <a:ea typeface="Calibri" panose="020F0502020204030204" pitchFamily="34" charset="0"/>
                <a:cs typeface="Varela Round" panose="020B0604020202020204" charset="-79"/>
              </a:rPr>
              <a:t>.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rela Round" panose="020B0604020202020204" charset="-79"/>
                <a:ea typeface="Calibri" panose="020F0502020204030204" pitchFamily="34" charset="0"/>
                <a:cs typeface="Varela Round" panose="020B0604020202020204" charset="-79"/>
              </a:rPr>
              <a:t>Mỗi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ela Round" panose="020B0604020202020204" charset="-79"/>
                <a:ea typeface="Calibri" panose="020F0502020204030204" pitchFamily="34" charset="0"/>
                <a:cs typeface="Varela Round" panose="020B0604020202020204" charset="-79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rela Round" panose="020B0604020202020204" charset="-79"/>
                <a:ea typeface="Calibri" panose="020F0502020204030204" pitchFamily="34" charset="0"/>
                <a:cs typeface="Varela Round" panose="020B0604020202020204" charset="-79"/>
              </a:rPr>
              <a:t>từ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ela Round" panose="020B0604020202020204" charset="-79"/>
                <a:ea typeface="Calibri" panose="020F0502020204030204" pitchFamily="34" charset="0"/>
                <a:cs typeface="Varela Round" panose="020B0604020202020204" charset="-79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rela Round" panose="020B0604020202020204" charset="-79"/>
                <a:ea typeface="Calibri" panose="020F0502020204030204" pitchFamily="34" charset="0"/>
                <a:cs typeface="Varela Round" panose="020B0604020202020204" charset="-79"/>
              </a:rPr>
              <a:t>chỉ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ela Round" panose="020B0604020202020204" charset="-79"/>
                <a:ea typeface="Calibri" panose="020F0502020204030204" pitchFamily="34" charset="0"/>
                <a:cs typeface="Varela Round" panose="020B0604020202020204" charset="-79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rela Round" panose="020B0604020202020204" charset="-79"/>
                <a:ea typeface="Calibri" panose="020F0502020204030204" pitchFamily="34" charset="0"/>
                <a:cs typeface="Varela Round" panose="020B0604020202020204" charset="-79"/>
              </a:rPr>
              <a:t>có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ela Round" panose="020B0604020202020204" charset="-79"/>
                <a:ea typeface="Calibri" panose="020F0502020204030204" pitchFamily="34" charset="0"/>
                <a:cs typeface="Varela Round" panose="020B0604020202020204" charset="-79"/>
              </a:rPr>
              <a:t> 1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rela Round" panose="020B0604020202020204" charset="-79"/>
                <a:ea typeface="Calibri" panose="020F0502020204030204" pitchFamily="34" charset="0"/>
                <a:cs typeface="Varela Round" panose="020B0604020202020204" charset="-79"/>
              </a:rPr>
              <a:t>giá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ela Round" panose="020B0604020202020204" charset="-79"/>
                <a:ea typeface="Calibri" panose="020F0502020204030204" pitchFamily="34" charset="0"/>
                <a:cs typeface="Varela Round" panose="020B0604020202020204" charset="-79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rela Round" panose="020B0604020202020204" charset="-79"/>
                <a:ea typeface="Calibri" panose="020F0502020204030204" pitchFamily="34" charset="0"/>
                <a:cs typeface="Varela Round" panose="020B0604020202020204" charset="-79"/>
              </a:rPr>
              <a:t>trị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ela Round" panose="020B0604020202020204" charset="-79"/>
                <a:ea typeface="Calibri" panose="020F0502020204030204" pitchFamily="34" charset="0"/>
                <a:cs typeface="Varela Round" panose="020B0604020202020204" charset="-79"/>
              </a:rPr>
              <a:t> IDF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rela Round" panose="020B0604020202020204" charset="-79"/>
                <a:ea typeface="Calibri" panose="020F0502020204030204" pitchFamily="34" charset="0"/>
                <a:cs typeface="Varela Round" panose="020B0604020202020204" charset="-79"/>
              </a:rPr>
              <a:t>duy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ela Round" panose="020B0604020202020204" charset="-79"/>
                <a:ea typeface="Calibri" panose="020F0502020204030204" pitchFamily="34" charset="0"/>
                <a:cs typeface="Varela Round" panose="020B0604020202020204" charset="-79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rela Round" panose="020B0604020202020204" charset="-79"/>
                <a:ea typeface="Calibri" panose="020F0502020204030204" pitchFamily="34" charset="0"/>
                <a:cs typeface="Varela Round" panose="020B0604020202020204" charset="-79"/>
              </a:rPr>
              <a:t>nhất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ela Round" panose="020B0604020202020204" charset="-79"/>
                <a:ea typeface="Calibri" panose="020F0502020204030204" pitchFamily="34" charset="0"/>
                <a:cs typeface="Varela Round" panose="020B0604020202020204" charset="-79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rela Round" panose="020B0604020202020204" charset="-79"/>
                <a:ea typeface="Calibri" panose="020F0502020204030204" pitchFamily="34" charset="0"/>
                <a:cs typeface="Varela Round" panose="020B0604020202020204" charset="-79"/>
              </a:rPr>
              <a:t>trong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ela Round" panose="020B0604020202020204" charset="-79"/>
                <a:ea typeface="Calibri" panose="020F0502020204030204" pitchFamily="34" charset="0"/>
                <a:cs typeface="Varela Round" panose="020B0604020202020204" charset="-79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rela Round" panose="020B0604020202020204" charset="-79"/>
                <a:ea typeface="Calibri" panose="020F0502020204030204" pitchFamily="34" charset="0"/>
                <a:cs typeface="Varela Round" panose="020B0604020202020204" charset="-79"/>
              </a:rPr>
              <a:t>tập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ela Round" panose="020B0604020202020204" charset="-79"/>
                <a:ea typeface="Calibri" panose="020F0502020204030204" pitchFamily="34" charset="0"/>
                <a:cs typeface="Varela Round" panose="020B0604020202020204" charset="-79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rela Round" panose="020B0604020202020204" charset="-79"/>
                <a:ea typeface="Calibri" panose="020F0502020204030204" pitchFamily="34" charset="0"/>
                <a:cs typeface="Varela Round" panose="020B0604020202020204" charset="-79"/>
              </a:rPr>
              <a:t>văn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ela Round" panose="020B0604020202020204" charset="-79"/>
                <a:ea typeface="Calibri" panose="020F0502020204030204" pitchFamily="34" charset="0"/>
                <a:cs typeface="Varela Round" panose="020B0604020202020204" charset="-79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rela Round" panose="020B0604020202020204" charset="-79"/>
                <a:ea typeface="Calibri" panose="020F0502020204030204" pitchFamily="34" charset="0"/>
                <a:cs typeface="Varela Round" panose="020B0604020202020204" charset="-79"/>
              </a:rPr>
              <a:t>bản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ela Round" panose="020B0604020202020204" charset="-79"/>
                <a:ea typeface="Calibri" panose="020F0502020204030204" pitchFamily="34" charset="0"/>
                <a:cs typeface="Varela Round" panose="020B0604020202020204" charset="-79"/>
              </a:rPr>
              <a:t>.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rela Round" panose="020B0604020202020204" charset="-79"/>
                <a:ea typeface="Calibri" panose="020F0502020204030204" pitchFamily="34" charset="0"/>
                <a:cs typeface="Varela Round" panose="020B0604020202020204" charset="-79"/>
              </a:rPr>
              <a:t>Cách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ela Round" panose="020B0604020202020204" charset="-79"/>
                <a:ea typeface="Calibri" panose="020F0502020204030204" pitchFamily="34" charset="0"/>
                <a:cs typeface="Varela Round" panose="020B0604020202020204" charset="-79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rela Round" panose="020B0604020202020204" charset="-79"/>
                <a:ea typeface="Calibri" panose="020F0502020204030204" pitchFamily="34" charset="0"/>
                <a:cs typeface="Varela Round" panose="020B0604020202020204" charset="-79"/>
              </a:rPr>
              <a:t>tính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ela Round" panose="020B0604020202020204" charset="-79"/>
                <a:ea typeface="Calibri" panose="020F0502020204030204" pitchFamily="34" charset="0"/>
                <a:cs typeface="Varela Round" panose="020B0604020202020204" charset="-79"/>
              </a:rPr>
              <a:t>: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arela Round" panose="020B0604020202020204" charset="-79"/>
              <a:cs typeface="Varela Round" panose="020B0604020202020204" charset="-79"/>
            </a:endParaRPr>
          </a:p>
        </p:txBody>
      </p:sp>
      <p:pic>
        <p:nvPicPr>
          <p:cNvPr id="9223" name="Picture 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773" y="4059707"/>
            <a:ext cx="2609850" cy="5619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95771" y="1227388"/>
            <a:ext cx="453043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800" dirty="0" smtClean="0">
                <a:latin typeface="Varela Round" panose="020B0604020202020204" charset="-79"/>
                <a:cs typeface="Varela Round" panose="020B0604020202020204" charset="-79"/>
              </a:rPr>
              <a:t>“Python </a:t>
            </a:r>
            <a:r>
              <a:rPr lang="en-US" sz="1800" dirty="0" err="1" smtClean="0">
                <a:latin typeface="Varela Round" panose="020B0604020202020204" charset="-79"/>
                <a:cs typeface="Varela Round" panose="020B0604020202020204" charset="-79"/>
              </a:rPr>
              <a:t>rất</a:t>
            </a:r>
            <a:r>
              <a:rPr lang="en-US" sz="1800" dirty="0" smtClean="0">
                <a:latin typeface="Varela Round" panose="020B0604020202020204" charset="-79"/>
                <a:cs typeface="Varela Round" panose="020B0604020202020204" charset="-79"/>
              </a:rPr>
              <a:t> hay. </a:t>
            </a:r>
            <a:r>
              <a:rPr lang="en-US" sz="1800" dirty="0" err="1" smtClean="0">
                <a:latin typeface="Varela Round" panose="020B0604020202020204" charset="-79"/>
                <a:cs typeface="Varela Round" panose="020B0604020202020204" charset="-79"/>
              </a:rPr>
              <a:t>Tôi</a:t>
            </a:r>
            <a:r>
              <a:rPr lang="en-US" sz="1800" dirty="0" smtClean="0">
                <a:latin typeface="Varela Round" panose="020B0604020202020204" charset="-79"/>
                <a:cs typeface="Varela Round" panose="020B0604020202020204" charset="-79"/>
              </a:rPr>
              <a:t> </a:t>
            </a:r>
            <a:r>
              <a:rPr lang="en-US" sz="1800" dirty="0" err="1" smtClean="0">
                <a:latin typeface="Varela Round" panose="020B0604020202020204" charset="-79"/>
                <a:cs typeface="Varela Round" panose="020B0604020202020204" charset="-79"/>
              </a:rPr>
              <a:t>thích</a:t>
            </a:r>
            <a:r>
              <a:rPr lang="en-US" sz="1800" dirty="0" smtClean="0">
                <a:latin typeface="Varela Round" panose="020B0604020202020204" charset="-79"/>
                <a:cs typeface="Varela Round" panose="020B0604020202020204" charset="-79"/>
              </a:rPr>
              <a:t> </a:t>
            </a:r>
            <a:r>
              <a:rPr lang="en-US" sz="1800" dirty="0" err="1" smtClean="0">
                <a:latin typeface="Varela Round" panose="020B0604020202020204" charset="-79"/>
                <a:cs typeface="Varela Round" panose="020B0604020202020204" charset="-79"/>
              </a:rPr>
              <a:t>học</a:t>
            </a:r>
            <a:r>
              <a:rPr lang="en-US" sz="1800" dirty="0" smtClean="0">
                <a:latin typeface="Varela Round" panose="020B0604020202020204" charset="-79"/>
                <a:cs typeface="Varela Round" panose="020B0604020202020204" charset="-79"/>
              </a:rPr>
              <a:t> Python.”</a:t>
            </a:r>
            <a:endParaRPr lang="en-US" sz="1800" dirty="0">
              <a:latin typeface="Varela Round" panose="020B0604020202020204" charset="-79"/>
              <a:cs typeface="Varela Round" panose="020B0604020202020204" charset="-79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69327" y="1903922"/>
            <a:ext cx="4615296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 smtClean="0">
                <a:latin typeface="Varela Round" panose="020B0604020202020204" charset="-79"/>
                <a:cs typeface="Varela Round" panose="020B0604020202020204" charset="-79"/>
              </a:rPr>
              <a:t>{“Python”: 2, “</a:t>
            </a:r>
            <a:r>
              <a:rPr lang="en-US" sz="1800" dirty="0" err="1" smtClean="0">
                <a:latin typeface="Varela Round" panose="020B0604020202020204" charset="-79"/>
                <a:cs typeface="Varela Round" panose="020B0604020202020204" charset="-79"/>
              </a:rPr>
              <a:t>rất</a:t>
            </a:r>
            <a:r>
              <a:rPr lang="en-US" sz="1800" dirty="0" smtClean="0">
                <a:latin typeface="Varela Round" panose="020B0604020202020204" charset="-79"/>
                <a:cs typeface="Varela Round" panose="020B0604020202020204" charset="-79"/>
              </a:rPr>
              <a:t>”: 1, “hay”: 1, “</a:t>
            </a:r>
            <a:r>
              <a:rPr lang="en-US" sz="1800" dirty="0" err="1" smtClean="0">
                <a:latin typeface="Varela Round" panose="020B0604020202020204" charset="-79"/>
                <a:cs typeface="Varela Round" panose="020B0604020202020204" charset="-79"/>
              </a:rPr>
              <a:t>Tôi</a:t>
            </a:r>
            <a:r>
              <a:rPr lang="en-US" sz="1800" dirty="0" smtClean="0">
                <a:latin typeface="Varela Round" panose="020B0604020202020204" charset="-79"/>
                <a:cs typeface="Varela Round" panose="020B0604020202020204" charset="-79"/>
              </a:rPr>
              <a:t>”: 2, “</a:t>
            </a:r>
            <a:r>
              <a:rPr lang="en-US" sz="1800" dirty="0" err="1" smtClean="0">
                <a:latin typeface="Varela Round" panose="020B0604020202020204" charset="-79"/>
                <a:cs typeface="Varela Round" panose="020B0604020202020204" charset="-79"/>
              </a:rPr>
              <a:t>thích</a:t>
            </a:r>
            <a:r>
              <a:rPr lang="en-US" sz="1800" dirty="0" smtClean="0">
                <a:latin typeface="Varela Round" panose="020B0604020202020204" charset="-79"/>
                <a:cs typeface="Varela Round" panose="020B0604020202020204" charset="-79"/>
              </a:rPr>
              <a:t>”: 1, “</a:t>
            </a:r>
            <a:r>
              <a:rPr lang="en-US" sz="1800" dirty="0" err="1" smtClean="0">
                <a:latin typeface="Varela Round" panose="020B0604020202020204" charset="-79"/>
                <a:cs typeface="Varela Round" panose="020B0604020202020204" charset="-79"/>
              </a:rPr>
              <a:t>học</a:t>
            </a:r>
            <a:r>
              <a:rPr lang="en-US" sz="1800" dirty="0" smtClean="0">
                <a:latin typeface="Varela Round" panose="020B0604020202020204" charset="-79"/>
                <a:cs typeface="Varela Round" panose="020B0604020202020204" charset="-79"/>
              </a:rPr>
              <a:t>”: 2}</a:t>
            </a:r>
            <a:endParaRPr lang="en-US" sz="1800" dirty="0">
              <a:latin typeface="Varela Round" panose="020B0604020202020204" charset="-79"/>
              <a:cs typeface="Varela Round" panose="020B0604020202020204" charset="-79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95770" y="1787269"/>
            <a:ext cx="2820265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800" dirty="0" smtClean="0">
                <a:latin typeface="Varela Round" panose="020B0604020202020204" charset="-79"/>
                <a:cs typeface="Varela Round" panose="020B0604020202020204" charset="-79"/>
              </a:rPr>
              <a:t>“</a:t>
            </a:r>
            <a:r>
              <a:rPr lang="en-US" sz="1800" dirty="0" err="1" smtClean="0">
                <a:latin typeface="Varela Round" panose="020B0604020202020204" charset="-79"/>
                <a:cs typeface="Varela Round" panose="020B0604020202020204" charset="-79"/>
              </a:rPr>
              <a:t>Tôi</a:t>
            </a:r>
            <a:r>
              <a:rPr lang="en-US" sz="1800" dirty="0" smtClean="0">
                <a:latin typeface="Varela Round" panose="020B0604020202020204" charset="-79"/>
                <a:cs typeface="Varela Round" panose="020B0604020202020204" charset="-79"/>
              </a:rPr>
              <a:t> </a:t>
            </a:r>
            <a:r>
              <a:rPr lang="en-US" sz="1800" dirty="0" err="1" smtClean="0">
                <a:latin typeface="Varela Round" panose="020B0604020202020204" charset="-79"/>
                <a:cs typeface="Varela Round" panose="020B0604020202020204" charset="-79"/>
              </a:rPr>
              <a:t>học</a:t>
            </a:r>
            <a:r>
              <a:rPr lang="en-US" sz="1800" dirty="0" smtClean="0">
                <a:latin typeface="Varela Round" panose="020B0604020202020204" charset="-79"/>
                <a:cs typeface="Varela Round" panose="020B0604020202020204" charset="-79"/>
              </a:rPr>
              <a:t> Python”</a:t>
            </a:r>
            <a:endParaRPr lang="en-US" sz="1800" dirty="0">
              <a:latin typeface="Varela Round" panose="020B0604020202020204" charset="-79"/>
              <a:cs typeface="Varela Round" panose="020B060402020202020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26193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 animBg="1"/>
      <p:bldP spid="17" grpId="0" animBg="1"/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21" y="530970"/>
            <a:ext cx="5904952" cy="38498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 Box 37"/>
          <p:cNvSpPr txBox="1"/>
          <p:nvPr/>
        </p:nvSpPr>
        <p:spPr>
          <a:xfrm>
            <a:off x="1489046" y="4557474"/>
            <a:ext cx="5904952" cy="169277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1100" i="1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Tính tf, idf</a:t>
            </a:r>
            <a:endParaRPr lang="en-US" sz="900" i="1">
              <a:solidFill>
                <a:srgbClr val="1F497D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072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61876" y="65462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874" y="735106"/>
            <a:ext cx="3486150" cy="1295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8918" y="834827"/>
            <a:ext cx="389191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ela Round" panose="020B0604020202020204" charset="-79"/>
                <a:ea typeface="Times New Roman" panose="02020603050405020304" pitchFamily="18" charset="0"/>
                <a:cs typeface="Varela Round" panose="020B0604020202020204" charset="-79"/>
              </a:rPr>
              <a:t>Tính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ela Round" panose="020B0604020202020204" charset="-79"/>
                <a:ea typeface="Times New Roman" panose="02020603050405020304" pitchFamily="18" charset="0"/>
                <a:cs typeface="Varela Round" panose="020B0604020202020204" charset="-79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ela Round" panose="020B0604020202020204" charset="-79"/>
                <a:ea typeface="Times New Roman" panose="02020603050405020304" pitchFamily="18" charset="0"/>
                <a:cs typeface="Varela Round" panose="020B0604020202020204" charset="-79"/>
              </a:rPr>
              <a:t>tf-idf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ela Round" panose="020B0604020202020204" charset="-79"/>
                <a:ea typeface="Times New Roman" panose="02020603050405020304" pitchFamily="18" charset="0"/>
                <a:cs typeface="Varela Round" panose="020B0604020202020204" charset="-79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ela Round" panose="020B0604020202020204" charset="-79"/>
                <a:ea typeface="Times New Roman" panose="02020603050405020304" pitchFamily="18" charset="0"/>
                <a:cs typeface="Varela Round" panose="020B0604020202020204" charset="-79"/>
              </a:rPr>
              <a:t>bằng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ela Round" panose="020B0604020202020204" charset="-79"/>
                <a:ea typeface="Times New Roman" panose="02020603050405020304" pitchFamily="18" charset="0"/>
                <a:cs typeface="Varela Round" panose="020B0604020202020204" charset="-79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ela Round" panose="020B0604020202020204" charset="-79"/>
                <a:ea typeface="Times New Roman" panose="02020603050405020304" pitchFamily="18" charset="0"/>
                <a:cs typeface="Varela Round" panose="020B0604020202020204" charset="-79"/>
              </a:rPr>
              <a:t>cách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ela Round" panose="020B0604020202020204" charset="-79"/>
                <a:ea typeface="Times New Roman" panose="02020603050405020304" pitchFamily="18" charset="0"/>
                <a:cs typeface="Varela Round" panose="020B0604020202020204" charset="-79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ela Round" panose="020B0604020202020204" charset="-79"/>
                <a:ea typeface="Times New Roman" panose="02020603050405020304" pitchFamily="18" charset="0"/>
                <a:cs typeface="Varela Round" panose="020B0604020202020204" charset="-79"/>
              </a:rPr>
              <a:t>nhân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ela Round" panose="020B0604020202020204" charset="-79"/>
                <a:ea typeface="Times New Roman" panose="02020603050405020304" pitchFamily="18" charset="0"/>
                <a:cs typeface="Varela Round" panose="020B0604020202020204" charset="-79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ela Round" panose="020B0604020202020204" charset="-79"/>
                <a:ea typeface="Times New Roman" panose="02020603050405020304" pitchFamily="18" charset="0"/>
                <a:cs typeface="Varela Round" panose="020B0604020202020204" charset="-79"/>
              </a:rPr>
              <a:t>tf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ela Round" panose="020B0604020202020204" charset="-79"/>
                <a:ea typeface="Times New Roman" panose="02020603050405020304" pitchFamily="18" charset="0"/>
                <a:cs typeface="Varela Round" panose="020B0604020202020204" charset="-79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ela Round" panose="020B0604020202020204" charset="-79"/>
                <a:ea typeface="Times New Roman" panose="02020603050405020304" pitchFamily="18" charset="0"/>
                <a:cs typeface="Varela Round" panose="020B0604020202020204" charset="-79"/>
              </a:rPr>
              <a:t>với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ela Round" panose="020B0604020202020204" charset="-79"/>
                <a:ea typeface="Times New Roman" panose="02020603050405020304" pitchFamily="18" charset="0"/>
                <a:cs typeface="Varela Round" panose="020B0604020202020204" charset="-79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ela Round" panose="020B0604020202020204" charset="-79"/>
                <a:ea typeface="Times New Roman" panose="02020603050405020304" pitchFamily="18" charset="0"/>
                <a:cs typeface="Varela Round" panose="020B0604020202020204" charset="-79"/>
              </a:rPr>
              <a:t>idf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ela Round" panose="020B0604020202020204" charset="-79"/>
                <a:ea typeface="Times New Roman" panose="02020603050405020304" pitchFamily="18" charset="0"/>
                <a:cs typeface="Varela Round" panose="020B0604020202020204" charset="-79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ela Round" panose="020B0604020202020204" charset="-79"/>
                <a:ea typeface="Times New Roman" panose="02020603050405020304" pitchFamily="18" charset="0"/>
                <a:cs typeface="Varela Round" panose="020B0604020202020204" charset="-79"/>
              </a:rPr>
              <a:t>với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ela Round" panose="020B0604020202020204" charset="-79"/>
                <a:ea typeface="Times New Roman" panose="02020603050405020304" pitchFamily="18" charset="0"/>
                <a:cs typeface="Varela Round" panose="020B0604020202020204" charset="-79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arela Round" panose="020B0604020202020204" charset="-79"/>
                <a:ea typeface="Times New Roman" panose="02020603050405020304" pitchFamily="18" charset="0"/>
                <a:cs typeface="Varela Round" panose="020B0604020202020204" charset="-79"/>
              </a:rPr>
              <a:t>nhau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arela Round" panose="020B0604020202020204" charset="-79"/>
                <a:ea typeface="Times New Roman" panose="02020603050405020304" pitchFamily="18" charset="0"/>
                <a:cs typeface="Varela Round" panose="020B0604020202020204" charset="-79"/>
              </a:rPr>
              <a:t>: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arela Round" panose="020B0604020202020204" charset="-79"/>
              <a:cs typeface="Varela Round" panose="020B0604020202020204" charset="-79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01146" y="2110985"/>
            <a:ext cx="8996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i="1" dirty="0" err="1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Tính</a:t>
            </a:r>
            <a:r>
              <a:rPr lang="en-US" i="1" dirty="0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i="1" dirty="0" err="1">
                <a:solidFill>
                  <a:srgbClr val="1F497D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tf-idf</a:t>
            </a:r>
            <a:endParaRPr lang="en-US" sz="1050" i="1" dirty="0">
              <a:solidFill>
                <a:srgbClr val="1F497D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170" y="3141322"/>
            <a:ext cx="6424930" cy="666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 Box 40"/>
          <p:cNvSpPr txBox="1"/>
          <p:nvPr/>
        </p:nvSpPr>
        <p:spPr>
          <a:xfrm>
            <a:off x="1271645" y="3960472"/>
            <a:ext cx="6424930" cy="297815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1100" i="1" dirty="0" err="1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Kết</a:t>
            </a:r>
            <a:r>
              <a:rPr lang="en-US" sz="1100" i="1" dirty="0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i="1" dirty="0" err="1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quả</a:t>
            </a:r>
            <a:r>
              <a:rPr lang="en-US" sz="1100" i="1" dirty="0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i="1" dirty="0" err="1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tính</a:t>
            </a:r>
            <a:r>
              <a:rPr lang="en-US" sz="1100" i="1" dirty="0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i="1" dirty="0" err="1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tf-idf</a:t>
            </a:r>
            <a:r>
              <a:rPr lang="en-US" sz="1100" i="1" dirty="0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i="1" dirty="0" err="1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trong</a:t>
            </a:r>
            <a:r>
              <a:rPr lang="en-US" sz="1100" i="1" dirty="0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i="1" dirty="0" err="1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một</a:t>
            </a:r>
            <a:r>
              <a:rPr lang="en-US" sz="1100" i="1" dirty="0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i="1" dirty="0" err="1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bài</a:t>
            </a:r>
            <a:r>
              <a:rPr lang="en-US" sz="1100" i="1" dirty="0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i="1" dirty="0" err="1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tuyển</a:t>
            </a:r>
            <a:r>
              <a:rPr lang="en-US" sz="1100" i="1" dirty="0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i="1" dirty="0" err="1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dụng</a:t>
            </a:r>
            <a:r>
              <a:rPr lang="en-US" sz="1100" i="1" dirty="0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i="1" dirty="0" err="1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ngẫu</a:t>
            </a:r>
            <a:r>
              <a:rPr lang="en-US" sz="1100" i="1" dirty="0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i="1" dirty="0" err="1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nhiên</a:t>
            </a:r>
            <a:endParaRPr lang="en-US" sz="900" i="1" dirty="0">
              <a:solidFill>
                <a:srgbClr val="1F497D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642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sp>
        <p:nvSpPr>
          <p:cNvPr id="3" name="Google Shape;78;p13"/>
          <p:cNvSpPr txBox="1">
            <a:spLocks/>
          </p:cNvSpPr>
          <p:nvPr/>
        </p:nvSpPr>
        <p:spPr>
          <a:xfrm>
            <a:off x="3529520" y="820882"/>
            <a:ext cx="2673853" cy="477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hadows Into Light"/>
              <a:buNone/>
              <a:defRPr sz="2600" b="0" i="0" u="none" strike="noStrike" cap="none">
                <a:solidFill>
                  <a:schemeClr val="dk2"/>
                </a:solidFill>
                <a:latin typeface="Shadows Into Light"/>
                <a:ea typeface="Shadows Into Light"/>
                <a:cs typeface="Shadows Into Light"/>
                <a:sym typeface="Shadows Into Light"/>
              </a:defRPr>
            </a:lvl9pPr>
          </a:lstStyle>
          <a:p>
            <a:pPr algn="l"/>
            <a:r>
              <a:rPr lang="en-US" sz="4000" dirty="0" err="1" smtClean="0">
                <a:solidFill>
                  <a:schemeClr val="accent3"/>
                </a:solidFill>
                <a:latin typeface="Varela Round" panose="020B0604020202020204" charset="-79"/>
                <a:cs typeface="Varela Round" panose="020B0604020202020204" charset="-79"/>
              </a:rPr>
              <a:t>Tìm</a:t>
            </a:r>
            <a:r>
              <a:rPr lang="en-US" sz="4000" dirty="0" smtClean="0">
                <a:solidFill>
                  <a:schemeClr val="accent3"/>
                </a:solidFill>
                <a:latin typeface="Varela Round" panose="020B0604020202020204" charset="-79"/>
                <a:cs typeface="Varela Round" panose="020B0604020202020204" charset="-79"/>
              </a:rPr>
              <a:t> </a:t>
            </a:r>
            <a:r>
              <a:rPr lang="en-US" sz="4000" dirty="0" err="1" smtClean="0">
                <a:solidFill>
                  <a:schemeClr val="accent3"/>
                </a:solidFill>
                <a:latin typeface="Varela Round" panose="020B0604020202020204" charset="-79"/>
                <a:cs typeface="Varela Round" panose="020B0604020202020204" charset="-79"/>
              </a:rPr>
              <a:t>kiếm</a:t>
            </a:r>
            <a:endParaRPr lang="en-US" sz="4000" dirty="0">
              <a:solidFill>
                <a:schemeClr val="accent3"/>
              </a:solidFill>
              <a:latin typeface="Varela Round" panose="020B0604020202020204" charset="-79"/>
              <a:cs typeface="Varela Round" panose="020B0604020202020204" charset="-79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860" y="1492935"/>
            <a:ext cx="5943600" cy="26562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 Box 45"/>
          <p:cNvSpPr txBox="1"/>
          <p:nvPr/>
        </p:nvSpPr>
        <p:spPr>
          <a:xfrm>
            <a:off x="1540885" y="4234865"/>
            <a:ext cx="5943600" cy="297815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1100" i="1" dirty="0" err="1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Tìm</a:t>
            </a:r>
            <a:r>
              <a:rPr lang="en-US" sz="1100" i="1" dirty="0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i="1" dirty="0" err="1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kiếm</a:t>
            </a:r>
            <a:r>
              <a:rPr lang="en-US" sz="1100" i="1" dirty="0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i="1" dirty="0" err="1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các</a:t>
            </a:r>
            <a:r>
              <a:rPr lang="en-US" sz="1100" i="1" dirty="0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i="1" dirty="0" err="1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thông</a:t>
            </a:r>
            <a:r>
              <a:rPr lang="en-US" sz="1100" i="1" dirty="0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tin </a:t>
            </a:r>
            <a:r>
              <a:rPr lang="en-US" sz="1100" i="1" dirty="0" err="1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liên</a:t>
            </a:r>
            <a:r>
              <a:rPr lang="en-US" sz="1100" i="1" dirty="0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i="1" dirty="0" err="1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quan</a:t>
            </a:r>
            <a:r>
              <a:rPr lang="en-US" sz="1100" i="1" dirty="0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i="1" dirty="0" err="1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đến</a:t>
            </a:r>
            <a:r>
              <a:rPr lang="en-US" sz="1100" i="1" dirty="0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i="1" dirty="0" err="1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từ</a:t>
            </a:r>
            <a:r>
              <a:rPr lang="en-US" sz="1100" i="1" dirty="0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i="1" dirty="0" err="1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khoá</a:t>
            </a:r>
            <a:r>
              <a:rPr lang="en-US" sz="1100" i="1" dirty="0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i="1" dirty="0" err="1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tìm</a:t>
            </a:r>
            <a:r>
              <a:rPr lang="en-US" sz="1100" i="1" dirty="0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i="1" dirty="0" err="1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kiếm</a:t>
            </a:r>
            <a:endParaRPr lang="en-US" sz="900" i="1" dirty="0">
              <a:solidFill>
                <a:srgbClr val="1F497D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55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387" y="1243012"/>
            <a:ext cx="5943600" cy="2184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 Box 43"/>
          <p:cNvSpPr txBox="1"/>
          <p:nvPr/>
        </p:nvSpPr>
        <p:spPr>
          <a:xfrm>
            <a:off x="1624012" y="3602672"/>
            <a:ext cx="5943600" cy="297815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1100" i="1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Kết quả tìm kiếm với từ khoá “giáo viên”</a:t>
            </a:r>
            <a:endParaRPr lang="en-US" sz="900" i="1">
              <a:solidFill>
                <a:srgbClr val="1F497D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73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898843"/>
            <a:ext cx="5943600" cy="29565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 Box 47"/>
          <p:cNvSpPr txBox="1"/>
          <p:nvPr/>
        </p:nvSpPr>
        <p:spPr>
          <a:xfrm>
            <a:off x="1600200" y="3946843"/>
            <a:ext cx="5943600" cy="297815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1100" i="1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Kết quả tìm kiếm với từ khoá “bất động sản”</a:t>
            </a:r>
            <a:endParaRPr lang="en-US" sz="900" i="1">
              <a:solidFill>
                <a:srgbClr val="1F497D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95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>
            <a:spLocks noGrp="1"/>
          </p:cNvSpPr>
          <p:nvPr>
            <p:ph type="title"/>
          </p:nvPr>
        </p:nvSpPr>
        <p:spPr>
          <a:xfrm>
            <a:off x="1027950" y="517331"/>
            <a:ext cx="7088100" cy="68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Varela Round" panose="020B0604020202020204" charset="-79"/>
                <a:cs typeface="Varela Round" panose="020B0604020202020204" charset="-79"/>
              </a:rPr>
              <a:t>Bảng điểm tự chấm</a:t>
            </a:r>
            <a:endParaRPr dirty="0">
              <a:latin typeface="Varela Round" panose="020B0604020202020204" charset="-79"/>
              <a:cs typeface="Varela Round" panose="020B0604020202020204" charset="-79"/>
            </a:endParaRPr>
          </a:p>
        </p:txBody>
      </p:sp>
      <p:graphicFrame>
        <p:nvGraphicFramePr>
          <p:cNvPr id="177" name="Google Shape;177;p24"/>
          <p:cNvGraphicFramePr/>
          <p:nvPr>
            <p:extLst>
              <p:ext uri="{D42A27DB-BD31-4B8C-83A1-F6EECF244321}">
                <p14:modId xmlns:p14="http://schemas.microsoft.com/office/powerpoint/2010/main" val="2530580145"/>
              </p:ext>
            </p:extLst>
          </p:nvPr>
        </p:nvGraphicFramePr>
        <p:xfrm>
          <a:off x="1401612" y="1527466"/>
          <a:ext cx="5892927" cy="2817285"/>
        </p:xfrm>
        <a:graphic>
          <a:graphicData uri="http://schemas.openxmlformats.org/drawingml/2006/table">
            <a:tbl>
              <a:tblPr>
                <a:noFill/>
                <a:tableStyleId>{8131326D-879E-41ED-8656-DEEC0C24269A}</a:tableStyleId>
              </a:tblPr>
              <a:tblGrid>
                <a:gridCol w="1964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4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43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3457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rgbClr val="505670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79CB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79CB8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79CB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79CB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79CB8">
                        <a:alpha val="153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smtClean="0">
                          <a:solidFill>
                            <a:srgbClr val="505670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Thầy</a:t>
                      </a:r>
                      <a:r>
                        <a:rPr lang="en" sz="1100" baseline="0" dirty="0" smtClean="0">
                          <a:solidFill>
                            <a:srgbClr val="505670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 chấm</a:t>
                      </a:r>
                      <a:endParaRPr sz="1100" dirty="0">
                        <a:solidFill>
                          <a:srgbClr val="505670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79CB8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79CB8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79CB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79CB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79CB8">
                        <a:alpha val="153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smtClean="0">
                          <a:solidFill>
                            <a:srgbClr val="505670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Tự</a:t>
                      </a:r>
                      <a:r>
                        <a:rPr lang="en" sz="1100" baseline="0" dirty="0" smtClean="0">
                          <a:solidFill>
                            <a:srgbClr val="505670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 chấm</a:t>
                      </a:r>
                      <a:endParaRPr sz="1100" dirty="0">
                        <a:solidFill>
                          <a:srgbClr val="505670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79CB8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79CB8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79CB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79CB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79CB8">
                        <a:alpha val="1538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457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smtClean="0">
                          <a:solidFill>
                            <a:srgbClr val="505670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Dữ</a:t>
                      </a:r>
                      <a:r>
                        <a:rPr lang="en" sz="1100" baseline="0" dirty="0" smtClean="0">
                          <a:solidFill>
                            <a:srgbClr val="505670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 liệu</a:t>
                      </a:r>
                      <a:endParaRPr sz="1100" dirty="0">
                        <a:solidFill>
                          <a:srgbClr val="505670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79CB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79CB8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79CB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79CB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rgbClr val="505670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79CB8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79CB8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79CB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79CB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 smtClean="0">
                          <a:solidFill>
                            <a:srgbClr val="505670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3</a:t>
                      </a:r>
                      <a:endParaRPr sz="1400" dirty="0">
                        <a:solidFill>
                          <a:srgbClr val="505670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79CB8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79CB8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79CB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79CB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457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smtClean="0">
                          <a:solidFill>
                            <a:srgbClr val="505670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Phân</a:t>
                      </a:r>
                      <a:r>
                        <a:rPr lang="en" sz="1100" baseline="0" dirty="0" smtClean="0">
                          <a:solidFill>
                            <a:srgbClr val="505670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 tích</a:t>
                      </a:r>
                      <a:endParaRPr sz="1100" dirty="0">
                        <a:solidFill>
                          <a:srgbClr val="505670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79CB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79CB8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79CB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79CB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rgbClr val="505670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79CB8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79CB8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79CB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79CB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 smtClean="0">
                          <a:solidFill>
                            <a:srgbClr val="505670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3</a:t>
                      </a:r>
                      <a:endParaRPr sz="1400" dirty="0">
                        <a:solidFill>
                          <a:srgbClr val="505670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79CB8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79CB8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79CB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79CB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457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smtClean="0">
                          <a:solidFill>
                            <a:srgbClr val="505670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Dự</a:t>
                      </a:r>
                      <a:r>
                        <a:rPr lang="en" sz="1100" baseline="0" dirty="0" smtClean="0">
                          <a:solidFill>
                            <a:srgbClr val="505670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 đoán</a:t>
                      </a:r>
                      <a:endParaRPr sz="1100" dirty="0">
                        <a:solidFill>
                          <a:srgbClr val="505670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79CB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79CB8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79CB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79CB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rgbClr val="505670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79CB8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79CB8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79CB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79CB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 smtClean="0">
                          <a:solidFill>
                            <a:srgbClr val="505670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3</a:t>
                      </a:r>
                      <a:endParaRPr sz="1400" dirty="0">
                        <a:solidFill>
                          <a:srgbClr val="505670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79CB8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79CB8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79CB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79CB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457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err="1" smtClean="0">
                          <a:solidFill>
                            <a:srgbClr val="505670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Tổng</a:t>
                      </a:r>
                      <a:endParaRPr sz="1100" dirty="0">
                        <a:solidFill>
                          <a:srgbClr val="505670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979CB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79CB8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79CB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79CB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rgbClr val="505670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979CB8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79CB8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79CB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79CB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smtClean="0">
                          <a:solidFill>
                            <a:srgbClr val="505670"/>
                          </a:solidFill>
                          <a:latin typeface="Varela Round"/>
                          <a:ea typeface="Varela Round"/>
                          <a:cs typeface="Varela Round"/>
                          <a:sym typeface="Varela Round"/>
                        </a:rPr>
                        <a:t>9</a:t>
                      </a:r>
                      <a:endParaRPr sz="1400" dirty="0">
                        <a:solidFill>
                          <a:srgbClr val="505670"/>
                        </a:solidFill>
                        <a:latin typeface="Varela Round"/>
                        <a:ea typeface="Varela Round"/>
                        <a:cs typeface="Varela Round"/>
                        <a:sym typeface="Varela Round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rgbClr val="979CB8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79CB8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79CB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79CB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3301503"/>
                  </a:ext>
                </a:extLst>
              </a:tr>
            </a:tbl>
          </a:graphicData>
        </a:graphic>
      </p:graphicFrame>
      <p:sp>
        <p:nvSpPr>
          <p:cNvPr id="178" name="Google Shape;178;p24"/>
          <p:cNvSpPr txBox="1">
            <a:spLocks noGrp="1"/>
          </p:cNvSpPr>
          <p:nvPr>
            <p:ph type="sldNum" idx="12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>
            <a:spLocks noGrp="1"/>
          </p:cNvSpPr>
          <p:nvPr>
            <p:ph type="ctrTitle" idx="4294967295"/>
          </p:nvPr>
        </p:nvSpPr>
        <p:spPr>
          <a:xfrm>
            <a:off x="3281822" y="574732"/>
            <a:ext cx="2901435" cy="64995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>
                <a:solidFill>
                  <a:schemeClr val="accent3"/>
                </a:solidFill>
                <a:latin typeface="Varela Round" panose="020B0604020202020204" charset="-79"/>
                <a:cs typeface="Varela Round" panose="020B0604020202020204" charset="-79"/>
              </a:rPr>
              <a:t>Yêu cầu</a:t>
            </a:r>
            <a:endParaRPr sz="4000" dirty="0">
              <a:solidFill>
                <a:schemeClr val="accent3"/>
              </a:solidFill>
              <a:latin typeface="Varela Round" panose="020B0604020202020204" charset="-79"/>
              <a:cs typeface="Varela Round" panose="020B0604020202020204" charset="-79"/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4294967295"/>
          </p:nvPr>
        </p:nvSpPr>
        <p:spPr>
          <a:xfrm>
            <a:off x="673101" y="998840"/>
            <a:ext cx="7805881" cy="35212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None/>
            </a:pPr>
            <a:r>
              <a:rPr lang="en-US" sz="2000" dirty="0" err="1">
                <a:solidFill>
                  <a:schemeClr val="tx1"/>
                </a:solidFill>
              </a:rPr>
              <a:t>Xử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lý</a:t>
            </a:r>
            <a:r>
              <a:rPr lang="en-US" sz="2000" dirty="0">
                <a:solidFill>
                  <a:schemeClr val="tx1"/>
                </a:solidFill>
              </a:rPr>
              <a:t> Missing data</a:t>
            </a:r>
          </a:p>
          <a:p>
            <a:pPr marL="0" lvl="0" indent="0" algn="just">
              <a:buNone/>
            </a:pPr>
            <a:r>
              <a:rPr lang="en-US" sz="2000" dirty="0" err="1" smtClean="0">
                <a:solidFill>
                  <a:schemeClr val="tx1"/>
                </a:solidFill>
              </a:rPr>
              <a:t>Loại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bớt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stopword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trong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tiêu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đề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và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mô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tả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0" lvl="0" indent="0" algn="just">
              <a:buNone/>
            </a:pPr>
            <a:r>
              <a:rPr lang="en-US" sz="2000" dirty="0" err="1">
                <a:solidFill>
                  <a:schemeClr val="tx1"/>
                </a:solidFill>
              </a:rPr>
              <a:t>Thống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kế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bao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nhiêu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ngành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nghề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đang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tuyển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dụng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0" lvl="0" indent="0" algn="just">
              <a:buNone/>
            </a:pPr>
            <a:r>
              <a:rPr lang="en-US" sz="2000" dirty="0" err="1">
                <a:solidFill>
                  <a:schemeClr val="tx1"/>
                </a:solidFill>
              </a:rPr>
              <a:t>Thống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kê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bao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nhiêu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ngành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nghề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đang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cần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việc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làm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0" lvl="0" indent="0" algn="just">
              <a:buNone/>
            </a:pPr>
            <a:r>
              <a:rPr lang="en-US" sz="2000" dirty="0" err="1">
                <a:solidFill>
                  <a:schemeClr val="tx1"/>
                </a:solidFill>
              </a:rPr>
              <a:t>Chuyển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các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thông</a:t>
            </a:r>
            <a:r>
              <a:rPr lang="en-US" sz="2000" dirty="0">
                <a:solidFill>
                  <a:schemeClr val="tx1"/>
                </a:solidFill>
              </a:rPr>
              <a:t> tin </a:t>
            </a:r>
            <a:r>
              <a:rPr lang="en-US" sz="2000" dirty="0" err="1">
                <a:solidFill>
                  <a:schemeClr val="tx1"/>
                </a:solidFill>
              </a:rPr>
              <a:t>về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dạng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số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0" lvl="0" indent="0" algn="just">
              <a:buNone/>
            </a:pPr>
            <a:r>
              <a:rPr lang="en-US" sz="2000" dirty="0" err="1">
                <a:solidFill>
                  <a:schemeClr val="tx1"/>
                </a:solidFill>
              </a:rPr>
              <a:t>Tìm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kiếm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những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tuyển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dụng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phù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hợp</a:t>
            </a:r>
            <a:endParaRPr lang="en" sz="2000" dirty="0" smtClean="0">
              <a:solidFill>
                <a:schemeClr val="tx1"/>
              </a:solidFill>
            </a:endParaRPr>
          </a:p>
        </p:txBody>
      </p:sp>
      <p:sp>
        <p:nvSpPr>
          <p:cNvPr id="81" name="Google Shape;81;p13"/>
          <p:cNvSpPr txBox="1">
            <a:spLocks noGrp="1"/>
          </p:cNvSpPr>
          <p:nvPr>
            <p:ph type="sldNum" idx="12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548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7CC3"/>
        </a:solidFill>
        <a:effectLst/>
      </p:bgPr>
    </p:bg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4"/>
          <p:cNvSpPr txBox="1">
            <a:spLocks noGrp="1"/>
          </p:cNvSpPr>
          <p:nvPr>
            <p:ph type="ctrTitle" idx="4294967295"/>
          </p:nvPr>
        </p:nvSpPr>
        <p:spPr>
          <a:xfrm rot="461662">
            <a:off x="1669950" y="1380525"/>
            <a:ext cx="5804100" cy="55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>
                <a:solidFill>
                  <a:schemeClr val="accent1"/>
                </a:solidFill>
              </a:rPr>
              <a:t>Thanks!</a:t>
            </a:r>
            <a:endParaRPr sz="8000" dirty="0">
              <a:solidFill>
                <a:schemeClr val="accent1"/>
              </a:solidFill>
            </a:endParaRPr>
          </a:p>
        </p:txBody>
      </p:sp>
      <p:sp>
        <p:nvSpPr>
          <p:cNvPr id="288" name="Google Shape;288;p34"/>
          <p:cNvSpPr txBox="1">
            <a:spLocks noGrp="1"/>
          </p:cNvSpPr>
          <p:nvPr>
            <p:ph type="subTitle" idx="4294967295"/>
          </p:nvPr>
        </p:nvSpPr>
        <p:spPr>
          <a:xfrm>
            <a:off x="2872772" y="1902563"/>
            <a:ext cx="3077444" cy="13574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8000" b="1" dirty="0" smtClean="0">
                <a:solidFill>
                  <a:srgbClr val="FFFFFF"/>
                </a:solidFill>
              </a:rPr>
              <a:t>Q/A</a:t>
            </a:r>
            <a:endParaRPr sz="8000" b="1" dirty="0">
              <a:solidFill>
                <a:srgbClr val="FFFFFF"/>
              </a:solidFill>
            </a:endParaRPr>
          </a:p>
        </p:txBody>
      </p:sp>
      <p:sp>
        <p:nvSpPr>
          <p:cNvPr id="290" name="Google Shape;290;p34"/>
          <p:cNvSpPr/>
          <p:nvPr/>
        </p:nvSpPr>
        <p:spPr>
          <a:xfrm>
            <a:off x="2076850" y="1842169"/>
            <a:ext cx="4748538" cy="1422375"/>
          </a:xfrm>
          <a:custGeom>
            <a:avLst/>
            <a:gdLst/>
            <a:ahLst/>
            <a:cxnLst/>
            <a:rect l="l" t="t" r="r" b="b"/>
            <a:pathLst>
              <a:path w="163180" h="66288" extrusionOk="0">
                <a:moveTo>
                  <a:pt x="90243" y="4462"/>
                </a:moveTo>
                <a:cubicBezTo>
                  <a:pt x="83154" y="411"/>
                  <a:pt x="74074" y="1064"/>
                  <a:pt x="65923" y="1544"/>
                </a:cubicBezTo>
                <a:cubicBezTo>
                  <a:pt x="51317" y="2404"/>
                  <a:pt x="36069" y="4456"/>
                  <a:pt x="23122" y="11271"/>
                </a:cubicBezTo>
                <a:cubicBezTo>
                  <a:pt x="13017" y="16590"/>
                  <a:pt x="6735" y="34520"/>
                  <a:pt x="13070" y="44021"/>
                </a:cubicBezTo>
                <a:cubicBezTo>
                  <a:pt x="21835" y="57167"/>
                  <a:pt x="41795" y="58764"/>
                  <a:pt x="57493" y="60558"/>
                </a:cubicBezTo>
                <a:cubicBezTo>
                  <a:pt x="73279" y="62362"/>
                  <a:pt x="89298" y="61844"/>
                  <a:pt x="105158" y="60882"/>
                </a:cubicBezTo>
                <a:cubicBezTo>
                  <a:pt x="125660" y="59638"/>
                  <a:pt x="157482" y="50276"/>
                  <a:pt x="158336" y="29754"/>
                </a:cubicBezTo>
                <a:cubicBezTo>
                  <a:pt x="158620" y="22933"/>
                  <a:pt x="156399" y="13869"/>
                  <a:pt x="150230" y="10947"/>
                </a:cubicBezTo>
                <a:cubicBezTo>
                  <a:pt x="140017" y="6109"/>
                  <a:pt x="128254" y="5623"/>
                  <a:pt x="117156" y="3489"/>
                </a:cubicBezTo>
                <a:cubicBezTo>
                  <a:pt x="107059" y="1548"/>
                  <a:pt x="96605" y="2637"/>
                  <a:pt x="86352" y="1868"/>
                </a:cubicBezTo>
                <a:cubicBezTo>
                  <a:pt x="69538" y="607"/>
                  <a:pt x="52189" y="-1640"/>
                  <a:pt x="35768" y="2192"/>
                </a:cubicBezTo>
                <a:cubicBezTo>
                  <a:pt x="28377" y="3917"/>
                  <a:pt x="20507" y="5025"/>
                  <a:pt x="14043" y="9002"/>
                </a:cubicBezTo>
                <a:cubicBezTo>
                  <a:pt x="5849" y="14043"/>
                  <a:pt x="-2455" y="25547"/>
                  <a:pt x="748" y="34618"/>
                </a:cubicBezTo>
                <a:cubicBezTo>
                  <a:pt x="8217" y="55774"/>
                  <a:pt x="39445" y="60369"/>
                  <a:pt x="61708" y="63152"/>
                </a:cubicBezTo>
                <a:cubicBezTo>
                  <a:pt x="92043" y="66944"/>
                  <a:pt x="130198" y="71092"/>
                  <a:pt x="152500" y="50182"/>
                </a:cubicBezTo>
                <a:cubicBezTo>
                  <a:pt x="161822" y="41442"/>
                  <a:pt x="168060" y="20139"/>
                  <a:pt x="158012" y="12244"/>
                </a:cubicBezTo>
                <a:cubicBezTo>
                  <a:pt x="155373" y="10171"/>
                  <a:pt x="151540" y="10464"/>
                  <a:pt x="148284" y="9650"/>
                </a:cubicBezTo>
                <a:cubicBezTo>
                  <a:pt x="134411" y="6182"/>
                  <a:pt x="119783" y="6732"/>
                  <a:pt x="105483" y="6732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6" name="Google Shape;296;p34"/>
          <p:cNvSpPr txBox="1">
            <a:spLocks noGrp="1"/>
          </p:cNvSpPr>
          <p:nvPr>
            <p:ph type="sldNum" idx="12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>
            <a:spLocks noGrp="1"/>
          </p:cNvSpPr>
          <p:nvPr>
            <p:ph type="ctrTitle" idx="4294967295"/>
          </p:nvPr>
        </p:nvSpPr>
        <p:spPr>
          <a:xfrm>
            <a:off x="1679937" y="907190"/>
            <a:ext cx="6433678" cy="4241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>
                <a:solidFill>
                  <a:schemeClr val="accent3"/>
                </a:solidFill>
                <a:latin typeface="Varela Round" panose="020B0604020202020204" charset="-79"/>
                <a:cs typeface="Varela Round" panose="020B0604020202020204" charset="-79"/>
              </a:rPr>
              <a:t>Thu thập tin tuyển dụng</a:t>
            </a:r>
            <a:endParaRPr sz="4000" dirty="0">
              <a:solidFill>
                <a:schemeClr val="accent3"/>
              </a:solidFill>
              <a:latin typeface="Varela Round" panose="020B0604020202020204" charset="-79"/>
              <a:cs typeface="Varela Round" panose="020B0604020202020204" charset="-79"/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4294967295"/>
          </p:nvPr>
        </p:nvSpPr>
        <p:spPr>
          <a:xfrm>
            <a:off x="745838" y="1235131"/>
            <a:ext cx="7026563" cy="33757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None/>
            </a:pPr>
            <a:r>
              <a:rPr lang="vi-VN" sz="2000" dirty="0" smtClean="0">
                <a:solidFill>
                  <a:schemeClr val="tx1"/>
                </a:solidFill>
              </a:rPr>
              <a:t>-</a:t>
            </a:r>
            <a:r>
              <a:rPr lang="en-US" sz="2000" dirty="0">
                <a:solidFill>
                  <a:schemeClr val="tx1"/>
                </a:solidFill>
              </a:rPr>
              <a:t>W</a:t>
            </a:r>
            <a:r>
              <a:rPr lang="vi-VN" sz="2000" dirty="0" smtClean="0">
                <a:solidFill>
                  <a:schemeClr val="tx1"/>
                </a:solidFill>
              </a:rPr>
              <a:t>ebsite </a:t>
            </a:r>
            <a:r>
              <a:rPr lang="vi-VN" sz="2000" dirty="0">
                <a:solidFill>
                  <a:schemeClr val="tx1"/>
                </a:solidFill>
              </a:rPr>
              <a:t>tuyển dụng: </a:t>
            </a:r>
            <a:r>
              <a:rPr lang="vi-VN" sz="2000" i="1" dirty="0">
                <a:solidFill>
                  <a:schemeClr val="accent3"/>
                </a:solidFill>
              </a:rPr>
              <a:t>timviec.com.vn</a:t>
            </a:r>
          </a:p>
          <a:p>
            <a:pPr marL="0" lvl="0" indent="0" algn="just">
              <a:buNone/>
            </a:pPr>
            <a:r>
              <a:rPr lang="vi-VN" sz="2000" dirty="0" smtClean="0">
                <a:solidFill>
                  <a:schemeClr val="tx1"/>
                </a:solidFill>
              </a:rPr>
              <a:t>-Các </a:t>
            </a:r>
            <a:r>
              <a:rPr lang="vi-VN" sz="2000" dirty="0">
                <a:solidFill>
                  <a:schemeClr val="tx1"/>
                </a:solidFill>
              </a:rPr>
              <a:t>trường dữ liệu thu thập </a:t>
            </a:r>
            <a:r>
              <a:rPr lang="vi-VN" sz="2000" dirty="0" smtClean="0">
                <a:solidFill>
                  <a:schemeClr val="tx1"/>
                </a:solidFill>
              </a:rPr>
              <a:t>:</a:t>
            </a:r>
            <a:endParaRPr lang="vi-VN" sz="2000" dirty="0">
              <a:solidFill>
                <a:schemeClr val="tx1"/>
              </a:solidFill>
            </a:endParaRPr>
          </a:p>
          <a:p>
            <a:pPr marL="457200" lvl="1" indent="0" algn="just">
              <a:buNone/>
            </a:pPr>
            <a:r>
              <a:rPr lang="vi-VN" sz="2000" dirty="0" smtClean="0">
                <a:solidFill>
                  <a:schemeClr val="tx1"/>
                </a:solidFill>
                <a:sym typeface="Wingdings 2" panose="05020102010507070707" pitchFamily="18" charset="2"/>
              </a:rPr>
              <a:t></a:t>
            </a:r>
            <a:r>
              <a:rPr lang="en-US" sz="2000" dirty="0" smtClean="0">
                <a:solidFill>
                  <a:schemeClr val="tx1"/>
                </a:solidFill>
                <a:sym typeface="Wingdings 2" panose="05020102010507070707" pitchFamily="18" charset="2"/>
              </a:rPr>
              <a:t> </a:t>
            </a:r>
            <a:r>
              <a:rPr lang="vi-VN" sz="2000" dirty="0" smtClean="0">
                <a:solidFill>
                  <a:schemeClr val="tx1"/>
                </a:solidFill>
              </a:rPr>
              <a:t>Tiêu </a:t>
            </a:r>
            <a:r>
              <a:rPr lang="vi-VN" sz="2000" dirty="0">
                <a:solidFill>
                  <a:schemeClr val="tx1"/>
                </a:solidFill>
              </a:rPr>
              <a:t>đề, mô tả</a:t>
            </a:r>
          </a:p>
          <a:p>
            <a:pPr marL="457200" lvl="1" indent="0" algn="just">
              <a:buNone/>
            </a:pPr>
            <a:r>
              <a:rPr lang="vi-VN" sz="2000" dirty="0">
                <a:solidFill>
                  <a:schemeClr val="tx1"/>
                </a:solidFill>
                <a:sym typeface="Wingdings 2" panose="05020102010507070707" pitchFamily="18" charset="2"/>
              </a:rPr>
              <a:t> </a:t>
            </a:r>
            <a:r>
              <a:rPr lang="vi-VN" sz="2000" dirty="0" smtClean="0">
                <a:solidFill>
                  <a:schemeClr val="tx1"/>
                </a:solidFill>
              </a:rPr>
              <a:t>Link </a:t>
            </a:r>
            <a:r>
              <a:rPr lang="vi-VN" sz="2000" dirty="0">
                <a:solidFill>
                  <a:schemeClr val="tx1"/>
                </a:solidFill>
              </a:rPr>
              <a:t>bài viết</a:t>
            </a:r>
          </a:p>
          <a:p>
            <a:pPr marL="457200" lvl="1" indent="0" algn="just">
              <a:buNone/>
            </a:pPr>
            <a:r>
              <a:rPr lang="vi-VN" sz="2000" dirty="0">
                <a:solidFill>
                  <a:schemeClr val="tx1"/>
                </a:solidFill>
                <a:sym typeface="Wingdings 2" panose="05020102010507070707" pitchFamily="18" charset="2"/>
              </a:rPr>
              <a:t> </a:t>
            </a:r>
            <a:r>
              <a:rPr lang="vi-VN" sz="2000" dirty="0" smtClean="0">
                <a:solidFill>
                  <a:schemeClr val="tx1"/>
                </a:solidFill>
              </a:rPr>
              <a:t>Tên </a:t>
            </a:r>
            <a:r>
              <a:rPr lang="vi-VN" sz="2000" dirty="0">
                <a:solidFill>
                  <a:schemeClr val="tx1"/>
                </a:solidFill>
              </a:rPr>
              <a:t>công ty, địa điểm tuyển dụng</a:t>
            </a:r>
          </a:p>
          <a:p>
            <a:pPr marL="457200" lvl="1" indent="0" algn="just">
              <a:buNone/>
            </a:pPr>
            <a:r>
              <a:rPr lang="vi-VN" sz="2000" dirty="0">
                <a:solidFill>
                  <a:schemeClr val="tx1"/>
                </a:solidFill>
                <a:sym typeface="Wingdings 2" panose="05020102010507070707" pitchFamily="18" charset="2"/>
              </a:rPr>
              <a:t> </a:t>
            </a:r>
            <a:r>
              <a:rPr lang="vi-VN" sz="2000" dirty="0" smtClean="0">
                <a:solidFill>
                  <a:schemeClr val="tx1"/>
                </a:solidFill>
              </a:rPr>
              <a:t>Ngành </a:t>
            </a:r>
            <a:r>
              <a:rPr lang="vi-VN" sz="2000" dirty="0">
                <a:solidFill>
                  <a:schemeClr val="tx1"/>
                </a:solidFill>
              </a:rPr>
              <a:t>nghề tuyển dụng</a:t>
            </a:r>
          </a:p>
          <a:p>
            <a:pPr marL="457200" lvl="1" indent="0" algn="just">
              <a:buNone/>
            </a:pPr>
            <a:r>
              <a:rPr lang="vi-VN" sz="2000" dirty="0">
                <a:solidFill>
                  <a:schemeClr val="tx1"/>
                </a:solidFill>
                <a:sym typeface="Wingdings 2" panose="05020102010507070707" pitchFamily="18" charset="2"/>
              </a:rPr>
              <a:t> </a:t>
            </a:r>
            <a:r>
              <a:rPr lang="vi-VN" sz="2000" dirty="0" smtClean="0">
                <a:solidFill>
                  <a:schemeClr val="tx1"/>
                </a:solidFill>
              </a:rPr>
              <a:t>Mức </a:t>
            </a:r>
            <a:r>
              <a:rPr lang="vi-VN" sz="2000" dirty="0">
                <a:solidFill>
                  <a:schemeClr val="tx1"/>
                </a:solidFill>
              </a:rPr>
              <a:t>lương</a:t>
            </a:r>
          </a:p>
          <a:p>
            <a:pPr marL="0" lvl="0" indent="0" algn="just"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1" name="Google Shape;81;p13"/>
          <p:cNvSpPr txBox="1">
            <a:spLocks noGrp="1"/>
          </p:cNvSpPr>
          <p:nvPr>
            <p:ph type="sldNum" idx="12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1916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>
            <a:spLocks noGrp="1"/>
          </p:cNvSpPr>
          <p:nvPr>
            <p:ph type="ctrTitle" idx="4294967295"/>
          </p:nvPr>
        </p:nvSpPr>
        <p:spPr>
          <a:xfrm>
            <a:off x="1679937" y="907190"/>
            <a:ext cx="6433678" cy="4241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>
                <a:solidFill>
                  <a:schemeClr val="accent3"/>
                </a:solidFill>
                <a:latin typeface="Varela Round" panose="020B0604020202020204" charset="-79"/>
                <a:cs typeface="Varela Round" panose="020B0604020202020204" charset="-79"/>
              </a:rPr>
              <a:t>Thu thập tin ứng viên</a:t>
            </a:r>
            <a:endParaRPr sz="4000" dirty="0">
              <a:solidFill>
                <a:schemeClr val="accent3"/>
              </a:solidFill>
              <a:latin typeface="Varela Round" panose="020B0604020202020204" charset="-79"/>
              <a:cs typeface="Varela Round" panose="020B0604020202020204" charset="-79"/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4294967295"/>
          </p:nvPr>
        </p:nvSpPr>
        <p:spPr>
          <a:xfrm>
            <a:off x="745838" y="1235131"/>
            <a:ext cx="7026563" cy="33757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None/>
            </a:pPr>
            <a:r>
              <a:rPr lang="vi-VN" sz="2000" dirty="0" smtClean="0">
                <a:solidFill>
                  <a:schemeClr val="tx1"/>
                </a:solidFill>
              </a:rPr>
              <a:t>-Các </a:t>
            </a:r>
            <a:r>
              <a:rPr lang="vi-VN" sz="2000" dirty="0">
                <a:solidFill>
                  <a:schemeClr val="tx1"/>
                </a:solidFill>
              </a:rPr>
              <a:t>trường dữ liệu thu thập </a:t>
            </a:r>
            <a:r>
              <a:rPr lang="vi-VN" sz="2000" dirty="0" smtClean="0">
                <a:solidFill>
                  <a:schemeClr val="tx1"/>
                </a:solidFill>
              </a:rPr>
              <a:t>:</a:t>
            </a:r>
            <a:endParaRPr lang="vi-VN" sz="2000" dirty="0">
              <a:solidFill>
                <a:schemeClr val="tx1"/>
              </a:solidFill>
            </a:endParaRPr>
          </a:p>
          <a:p>
            <a:pPr marL="457200" lvl="1" indent="0" algn="just">
              <a:buNone/>
            </a:pPr>
            <a:r>
              <a:rPr lang="vi-VN" sz="2000" dirty="0">
                <a:solidFill>
                  <a:schemeClr val="tx1"/>
                </a:solidFill>
                <a:sym typeface="Wingdings 2" panose="05020102010507070707" pitchFamily="18" charset="2"/>
              </a:rPr>
              <a:t> </a:t>
            </a:r>
            <a:r>
              <a:rPr lang="vi-VN" sz="2000" dirty="0" smtClean="0">
                <a:solidFill>
                  <a:schemeClr val="tx1"/>
                </a:solidFill>
                <a:sym typeface="Wingdings 2" panose="05020102010507070707" pitchFamily="18" charset="2"/>
              </a:rPr>
              <a:t>Họ </a:t>
            </a:r>
            <a:r>
              <a:rPr lang="vi-VN" sz="2000" dirty="0">
                <a:solidFill>
                  <a:schemeClr val="tx1"/>
                </a:solidFill>
                <a:sym typeface="Wingdings 2" panose="05020102010507070707" pitchFamily="18" charset="2"/>
              </a:rPr>
              <a:t>và tên ứng viên</a:t>
            </a:r>
          </a:p>
          <a:p>
            <a:pPr marL="457200" lvl="1" indent="0" algn="just">
              <a:buNone/>
            </a:pPr>
            <a:r>
              <a:rPr lang="vi-VN" sz="2000" dirty="0">
                <a:solidFill>
                  <a:schemeClr val="tx1"/>
                </a:solidFill>
                <a:sym typeface="Wingdings 2" panose="05020102010507070707" pitchFamily="18" charset="2"/>
              </a:rPr>
              <a:t> </a:t>
            </a:r>
            <a:r>
              <a:rPr lang="vi-VN" sz="2000" dirty="0" smtClean="0">
                <a:solidFill>
                  <a:schemeClr val="tx1"/>
                </a:solidFill>
                <a:sym typeface="Wingdings 2" panose="05020102010507070707" pitchFamily="18" charset="2"/>
              </a:rPr>
              <a:t>Tên </a:t>
            </a:r>
            <a:r>
              <a:rPr lang="vi-VN" sz="2000" dirty="0">
                <a:solidFill>
                  <a:schemeClr val="tx1"/>
                </a:solidFill>
                <a:sym typeface="Wingdings 2" panose="05020102010507070707" pitchFamily="18" charset="2"/>
              </a:rPr>
              <a:t>công việc ứng tuyển</a:t>
            </a:r>
          </a:p>
          <a:p>
            <a:pPr marL="800100" lvl="1" indent="-342900" algn="just">
              <a:buFont typeface="Wingdings 2" panose="05020102010507070707" pitchFamily="18" charset="2"/>
              <a:buChar char="C"/>
            </a:pPr>
            <a:r>
              <a:rPr lang="vi-VN" sz="2000" dirty="0" smtClean="0">
                <a:solidFill>
                  <a:schemeClr val="tx1"/>
                </a:solidFill>
                <a:sym typeface="Wingdings 2" panose="05020102010507070707" pitchFamily="18" charset="2"/>
              </a:rPr>
              <a:t>Địa </a:t>
            </a:r>
            <a:r>
              <a:rPr lang="vi-VN" sz="2000" dirty="0">
                <a:solidFill>
                  <a:schemeClr val="tx1"/>
                </a:solidFill>
                <a:sym typeface="Wingdings 2" panose="05020102010507070707" pitchFamily="18" charset="2"/>
              </a:rPr>
              <a:t>điểm ứng </a:t>
            </a:r>
            <a:r>
              <a:rPr lang="vi-VN" sz="2000" dirty="0" smtClean="0">
                <a:solidFill>
                  <a:schemeClr val="tx1"/>
                </a:solidFill>
                <a:sym typeface="Wingdings 2" panose="05020102010507070707" pitchFamily="18" charset="2"/>
              </a:rPr>
              <a:t>tuyển</a:t>
            </a:r>
            <a:endParaRPr lang="en-US" sz="2000" dirty="0" smtClean="0">
              <a:solidFill>
                <a:schemeClr val="tx1"/>
              </a:solidFill>
              <a:sym typeface="Wingdings 2" panose="05020102010507070707" pitchFamily="18" charset="2"/>
            </a:endParaRPr>
          </a:p>
          <a:p>
            <a:pPr marL="800100" lvl="1" indent="-342900" algn="just">
              <a:buFont typeface="Wingdings 2" panose="05020102010507070707" pitchFamily="18" charset="2"/>
              <a:buChar char="C"/>
            </a:pPr>
            <a:r>
              <a:rPr lang="en-US" sz="2000" dirty="0" err="1" smtClean="0">
                <a:solidFill>
                  <a:schemeClr val="tx1"/>
                </a:solidFill>
                <a:sym typeface="Wingdings 2" panose="05020102010507070707" pitchFamily="18" charset="2"/>
              </a:rPr>
              <a:t>Số</a:t>
            </a:r>
            <a:r>
              <a:rPr lang="en-US" sz="2000" dirty="0" smtClean="0">
                <a:solidFill>
                  <a:schemeClr val="tx1"/>
                </a:solidFill>
                <a:sym typeface="Wingdings 2" panose="05020102010507070707" pitchFamily="18" charset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sym typeface="Wingdings 2" panose="05020102010507070707" pitchFamily="18" charset="2"/>
              </a:rPr>
              <a:t>năm</a:t>
            </a:r>
            <a:r>
              <a:rPr lang="en-US" sz="2000" dirty="0" smtClean="0">
                <a:solidFill>
                  <a:schemeClr val="tx1"/>
                </a:solidFill>
                <a:sym typeface="Wingdings 2" panose="05020102010507070707" pitchFamily="18" charset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sym typeface="Wingdings 2" panose="05020102010507070707" pitchFamily="18" charset="2"/>
              </a:rPr>
              <a:t>kinh</a:t>
            </a:r>
            <a:r>
              <a:rPr lang="en-US" sz="2000" dirty="0" smtClean="0">
                <a:solidFill>
                  <a:schemeClr val="tx1"/>
                </a:solidFill>
                <a:sym typeface="Wingdings 2" panose="05020102010507070707" pitchFamily="18" charset="2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sym typeface="Wingdings 2" panose="05020102010507070707" pitchFamily="18" charset="2"/>
              </a:rPr>
              <a:t>nghiệm</a:t>
            </a:r>
            <a:endParaRPr lang="vi-VN" sz="2000" dirty="0">
              <a:solidFill>
                <a:schemeClr val="tx1"/>
              </a:solidFill>
              <a:sym typeface="Wingdings 2" panose="05020102010507070707" pitchFamily="18" charset="2"/>
            </a:endParaRPr>
          </a:p>
          <a:p>
            <a:pPr marL="0" lvl="0" indent="0" algn="just"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1" name="Google Shape;81;p13"/>
          <p:cNvSpPr txBox="1">
            <a:spLocks noGrp="1"/>
          </p:cNvSpPr>
          <p:nvPr>
            <p:ph type="sldNum" idx="12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033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>
            <a:spLocks noGrp="1"/>
          </p:cNvSpPr>
          <p:nvPr>
            <p:ph type="ctrTitle" idx="4294967295"/>
          </p:nvPr>
        </p:nvSpPr>
        <p:spPr>
          <a:xfrm>
            <a:off x="1679937" y="907190"/>
            <a:ext cx="6433678" cy="42410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>
                <a:solidFill>
                  <a:schemeClr val="accent3"/>
                </a:solidFill>
                <a:latin typeface="Varela Round" panose="020B0604020202020204" charset="-79"/>
                <a:cs typeface="Varela Round" panose="020B0604020202020204" charset="-79"/>
              </a:rPr>
              <a:t>Thu thập thông tin</a:t>
            </a:r>
            <a:endParaRPr sz="4000" dirty="0">
              <a:solidFill>
                <a:schemeClr val="accent3"/>
              </a:solidFill>
              <a:latin typeface="Varela Round" panose="020B0604020202020204" charset="-79"/>
              <a:cs typeface="Varela Round" panose="020B0604020202020204" charset="-79"/>
            </a:endParaRPr>
          </a:p>
        </p:txBody>
      </p:sp>
      <p:sp>
        <p:nvSpPr>
          <p:cNvPr id="81" name="Google Shape;81;p13"/>
          <p:cNvSpPr txBox="1">
            <a:spLocks noGrp="1"/>
          </p:cNvSpPr>
          <p:nvPr>
            <p:ph type="sldNum" idx="12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0" name="Google Shape;80;p13"/>
          <p:cNvSpPr txBox="1">
            <a:spLocks/>
          </p:cNvSpPr>
          <p:nvPr/>
        </p:nvSpPr>
        <p:spPr>
          <a:xfrm>
            <a:off x="745838" y="1235132"/>
            <a:ext cx="7878617" cy="1113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arela Round"/>
              <a:buChar char="▧"/>
              <a:defRPr sz="2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○"/>
              <a:defRPr sz="2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■"/>
              <a:defRPr sz="2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●"/>
              <a:defRPr sz="2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○"/>
              <a:defRPr sz="2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■"/>
              <a:defRPr sz="2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●"/>
              <a:defRPr sz="2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○"/>
              <a:defRPr sz="2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■"/>
              <a:defRPr sz="2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 algn="just">
              <a:buNone/>
            </a:pPr>
            <a:r>
              <a:rPr lang="vi-VN" sz="2000" dirty="0" smtClean="0">
                <a:solidFill>
                  <a:schemeClr val="tx1"/>
                </a:solidFill>
                <a:latin typeface="Varela Round" panose="020B0604020202020204" charset="-79"/>
                <a:cs typeface="Varela Round" panose="020B0604020202020204" charset="-79"/>
              </a:rPr>
              <a:t>Sử </a:t>
            </a:r>
            <a:r>
              <a:rPr lang="vi-VN" sz="2000" dirty="0">
                <a:solidFill>
                  <a:schemeClr val="tx1"/>
                </a:solidFill>
                <a:latin typeface="Varela Round" panose="020B0604020202020204" charset="-79"/>
                <a:cs typeface="Varela Round" panose="020B0604020202020204" charset="-79"/>
              </a:rPr>
              <a:t>dụng các </a:t>
            </a:r>
            <a:r>
              <a:rPr lang="vi-VN" sz="2000" dirty="0" smtClean="0">
                <a:solidFill>
                  <a:schemeClr val="tx1"/>
                </a:solidFill>
                <a:latin typeface="Varela Round" panose="020B0604020202020204" charset="-79"/>
                <a:cs typeface="Varela Round" panose="020B0604020202020204" charset="-79"/>
              </a:rPr>
              <a:t>thư</a:t>
            </a:r>
            <a:r>
              <a:rPr lang="en-US" sz="2000" dirty="0" smtClean="0">
                <a:solidFill>
                  <a:schemeClr val="tx1"/>
                </a:solidFill>
                <a:latin typeface="Varela Round" panose="020B0604020202020204" charset="-79"/>
                <a:cs typeface="Varela Round" panose="020B0604020202020204" charset="-79"/>
              </a:rPr>
              <a:t> </a:t>
            </a:r>
            <a:r>
              <a:rPr lang="vi-VN" sz="2000" dirty="0" smtClean="0">
                <a:solidFill>
                  <a:schemeClr val="tx1"/>
                </a:solidFill>
                <a:latin typeface="Varela Round" panose="020B0604020202020204" charset="-79"/>
                <a:cs typeface="Varela Round" panose="020B0604020202020204" charset="-79"/>
              </a:rPr>
              <a:t>viện </a:t>
            </a:r>
            <a:r>
              <a:rPr lang="vi-VN" sz="2000" b="1" dirty="0">
                <a:solidFill>
                  <a:schemeClr val="tx1"/>
                </a:solidFill>
                <a:latin typeface="Varela Round" panose="020B0604020202020204" charset="-79"/>
                <a:cs typeface="Varela Round" panose="020B0604020202020204" charset="-79"/>
              </a:rPr>
              <a:t>BeautifulSoup</a:t>
            </a:r>
            <a:r>
              <a:rPr lang="vi-VN" sz="2000" dirty="0">
                <a:solidFill>
                  <a:schemeClr val="tx1"/>
                </a:solidFill>
                <a:latin typeface="Varela Round" panose="020B0604020202020204" charset="-79"/>
                <a:cs typeface="Varela Round" panose="020B0604020202020204" charset="-79"/>
              </a:rPr>
              <a:t>, </a:t>
            </a:r>
            <a:r>
              <a:rPr lang="vi-VN" sz="2000" b="1" dirty="0">
                <a:solidFill>
                  <a:schemeClr val="tx1"/>
                </a:solidFill>
                <a:latin typeface="Varela Round" panose="020B0604020202020204" charset="-79"/>
                <a:cs typeface="Varela Round" panose="020B0604020202020204" charset="-79"/>
              </a:rPr>
              <a:t>requests</a:t>
            </a:r>
            <a:r>
              <a:rPr lang="vi-VN" sz="2000" dirty="0">
                <a:solidFill>
                  <a:schemeClr val="tx1"/>
                </a:solidFill>
                <a:latin typeface="Varela Round" panose="020B0604020202020204" charset="-79"/>
                <a:cs typeface="Varela Round" panose="020B0604020202020204" charset="-79"/>
              </a:rPr>
              <a:t>, </a:t>
            </a:r>
            <a:r>
              <a:rPr lang="vi-VN" sz="2000" b="1" dirty="0">
                <a:solidFill>
                  <a:schemeClr val="tx1"/>
                </a:solidFill>
                <a:latin typeface="Varela Round" panose="020B0604020202020204" charset="-79"/>
                <a:cs typeface="Varela Round" panose="020B0604020202020204" charset="-79"/>
              </a:rPr>
              <a:t>newspaper</a:t>
            </a:r>
            <a:r>
              <a:rPr lang="vi-VN" sz="2000" dirty="0">
                <a:solidFill>
                  <a:schemeClr val="tx1"/>
                </a:solidFill>
                <a:latin typeface="Varela Round" panose="020B0604020202020204" charset="-79"/>
                <a:cs typeface="Varela Round" panose="020B0604020202020204" charset="-79"/>
              </a:rPr>
              <a:t>, </a:t>
            </a:r>
            <a:r>
              <a:rPr lang="vi-VN" sz="2000" b="1" dirty="0">
                <a:solidFill>
                  <a:schemeClr val="tx1"/>
                </a:solidFill>
                <a:latin typeface="Varela Round" panose="020B0604020202020204" charset="-79"/>
                <a:cs typeface="Varela Round" panose="020B0604020202020204" charset="-79"/>
              </a:rPr>
              <a:t>sqlite3</a:t>
            </a:r>
            <a:r>
              <a:rPr lang="vi-VN" sz="2000" dirty="0">
                <a:solidFill>
                  <a:schemeClr val="tx1"/>
                </a:solidFill>
                <a:latin typeface="Varela Round" panose="020B0604020202020204" charset="-79"/>
                <a:cs typeface="Varela Round" panose="020B0604020202020204" charset="-79"/>
              </a:rPr>
              <a:t> để thu thập thông tin tuyển dụng, </a:t>
            </a:r>
            <a:r>
              <a:rPr lang="vi-VN" sz="2000" dirty="0" smtClean="0">
                <a:solidFill>
                  <a:schemeClr val="tx1"/>
                </a:solidFill>
                <a:latin typeface="Varela Round" panose="020B0604020202020204" charset="-79"/>
                <a:cs typeface="Varela Round" panose="020B0604020202020204" charset="-79"/>
              </a:rPr>
              <a:t>thư </a:t>
            </a:r>
            <a:r>
              <a:rPr lang="vi-VN" sz="2000" dirty="0">
                <a:solidFill>
                  <a:schemeClr val="tx1"/>
                </a:solidFill>
                <a:latin typeface="Varela Round" panose="020B0604020202020204" charset="-79"/>
                <a:cs typeface="Varela Round" panose="020B0604020202020204" charset="-79"/>
              </a:rPr>
              <a:t>viện </a:t>
            </a:r>
            <a:r>
              <a:rPr lang="vi-VN" sz="2000" b="1" dirty="0">
                <a:solidFill>
                  <a:schemeClr val="tx1"/>
                </a:solidFill>
                <a:latin typeface="Varela Round" panose="020B0604020202020204" charset="-79"/>
                <a:cs typeface="Varela Round" panose="020B0604020202020204" charset="-79"/>
              </a:rPr>
              <a:t>nltk</a:t>
            </a:r>
            <a:r>
              <a:rPr lang="vi-VN" sz="2000" dirty="0">
                <a:solidFill>
                  <a:schemeClr val="tx1"/>
                </a:solidFill>
                <a:latin typeface="Varela Round" panose="020B0604020202020204" charset="-79"/>
                <a:cs typeface="Varela Round" panose="020B0604020202020204" charset="-79"/>
              </a:rPr>
              <a:t> để xử lí ngôn ngữ tự nhiên.</a:t>
            </a:r>
            <a:endParaRPr lang="en-US" sz="2000" dirty="0">
              <a:solidFill>
                <a:schemeClr val="tx1"/>
              </a:solidFill>
              <a:latin typeface="Varela Round" panose="020B0604020202020204" charset="-79"/>
              <a:cs typeface="Varela Round" panose="020B0604020202020204" charset="-79"/>
            </a:endParaRPr>
          </a:p>
        </p:txBody>
      </p:sp>
      <p:sp>
        <p:nvSpPr>
          <p:cNvPr id="13" name="Google Shape;80;p13"/>
          <p:cNvSpPr txBox="1">
            <a:spLocks/>
          </p:cNvSpPr>
          <p:nvPr/>
        </p:nvSpPr>
        <p:spPr>
          <a:xfrm>
            <a:off x="652764" y="2496188"/>
            <a:ext cx="7878172" cy="1379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arela Round"/>
              <a:buChar char="▧"/>
              <a:defRPr sz="2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○"/>
              <a:defRPr sz="2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■"/>
              <a:defRPr sz="2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●"/>
              <a:defRPr sz="2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○"/>
              <a:defRPr sz="2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■"/>
              <a:defRPr sz="2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●"/>
              <a:defRPr sz="2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○"/>
              <a:defRPr sz="2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arela Round"/>
              <a:buChar char="■"/>
              <a:defRPr sz="2400" b="0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marL="0" indent="0" algn="just">
              <a:buNone/>
            </a:pPr>
            <a:r>
              <a:rPr lang="vi-VN" sz="2000" dirty="0">
                <a:solidFill>
                  <a:schemeClr val="tx1"/>
                </a:solidFill>
                <a:latin typeface="Varela Round" panose="020B0604020202020204" charset="-79"/>
                <a:cs typeface="Varela Round" panose="020B0604020202020204" charset="-79"/>
              </a:rPr>
              <a:t>Sử dụng các hàm trong thư viện </a:t>
            </a:r>
            <a:r>
              <a:rPr lang="vi-VN" sz="2000" b="1" dirty="0">
                <a:solidFill>
                  <a:schemeClr val="tx1"/>
                </a:solidFill>
                <a:latin typeface="Varela Round" panose="020B0604020202020204" charset="-79"/>
                <a:cs typeface="Varela Round" panose="020B0604020202020204" charset="-79"/>
              </a:rPr>
              <a:t>BeautifulSoup, newspaper  </a:t>
            </a:r>
            <a:r>
              <a:rPr lang="vi-VN" sz="2000" dirty="0">
                <a:solidFill>
                  <a:schemeClr val="tx1"/>
                </a:solidFill>
                <a:latin typeface="Varela Round" panose="020B0604020202020204" charset="-79"/>
                <a:cs typeface="Varela Round" panose="020B0604020202020204" charset="-79"/>
              </a:rPr>
              <a:t>để tìm ra các khối dữ liệu sau đó tiến hành xử lí, loại bỏ các khối html, dấu cách, . . . và lưu vào database(sqlite3)</a:t>
            </a:r>
            <a:endParaRPr lang="en-US" sz="2000" dirty="0">
              <a:solidFill>
                <a:schemeClr val="tx1"/>
              </a:solidFill>
              <a:latin typeface="Varela Round" panose="020B0604020202020204" charset="-79"/>
              <a:cs typeface="Varela Round" panose="020B060402020202020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2287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sldNum" idx="12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288" y="791930"/>
            <a:ext cx="4981575" cy="3333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 Box 5"/>
          <p:cNvSpPr txBox="1"/>
          <p:nvPr/>
        </p:nvSpPr>
        <p:spPr>
          <a:xfrm>
            <a:off x="2085859" y="4378100"/>
            <a:ext cx="4981575" cy="297815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1100" i="1" dirty="0" err="1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Tiến</a:t>
            </a:r>
            <a:r>
              <a:rPr lang="en-US" sz="1100" i="1" dirty="0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i="1" dirty="0" err="1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hành</a:t>
            </a:r>
            <a:r>
              <a:rPr lang="en-US" sz="1100" i="1" dirty="0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i="1" dirty="0" err="1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thu</a:t>
            </a:r>
            <a:r>
              <a:rPr lang="en-US" sz="1100" i="1" dirty="0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i="1" dirty="0" err="1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thập</a:t>
            </a:r>
            <a:r>
              <a:rPr lang="en-US" sz="1100" i="1" dirty="0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i="1" dirty="0" err="1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dữ</a:t>
            </a:r>
            <a:r>
              <a:rPr lang="en-US" sz="1100" i="1" dirty="0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i="1" dirty="0" err="1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liệu</a:t>
            </a:r>
            <a:r>
              <a:rPr lang="en-US" sz="1100" i="1" dirty="0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i="1" dirty="0" err="1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từ</a:t>
            </a:r>
            <a:r>
              <a:rPr lang="en-US" sz="1100" i="1" dirty="0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website </a:t>
            </a:r>
            <a:r>
              <a:rPr lang="en-US" sz="1100" i="1" dirty="0" err="1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tuyển</a:t>
            </a:r>
            <a:r>
              <a:rPr lang="en-US" sz="1100" i="1" dirty="0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i="1" dirty="0" err="1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dụng</a:t>
            </a:r>
            <a:r>
              <a:rPr lang="en-US" sz="1100" i="1" dirty="0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(timviec.com.vn)</a:t>
            </a:r>
            <a:endParaRPr lang="en-US" sz="900" i="1" dirty="0">
              <a:solidFill>
                <a:srgbClr val="1F497D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86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sldNum" idx="12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651193"/>
            <a:ext cx="5943600" cy="34055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 Box 9"/>
          <p:cNvSpPr txBox="1"/>
          <p:nvPr/>
        </p:nvSpPr>
        <p:spPr>
          <a:xfrm>
            <a:off x="1800225" y="4194493"/>
            <a:ext cx="5490845" cy="297815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1100" i="1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Sử dụng thư viện để thu thập thông tin từ website tuyển dụng</a:t>
            </a:r>
            <a:endParaRPr lang="en-US" sz="900" i="1">
              <a:solidFill>
                <a:srgbClr val="1F497D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7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/>
        </p:nvSpPr>
        <p:spPr>
          <a:xfrm>
            <a:off x="1101075" y="1355063"/>
            <a:ext cx="3185700" cy="16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solidFill>
                <a:srgbClr val="505670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72" name="Google Shape;72;p12"/>
          <p:cNvSpPr txBox="1">
            <a:spLocks noGrp="1"/>
          </p:cNvSpPr>
          <p:nvPr>
            <p:ph type="sldNum" idx="12"/>
          </p:nvPr>
        </p:nvSpPr>
        <p:spPr>
          <a:xfrm>
            <a:off x="4348076" y="4726751"/>
            <a:ext cx="548700" cy="2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962" y="884555"/>
            <a:ext cx="5934075" cy="30194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 Box 7"/>
          <p:cNvSpPr txBox="1"/>
          <p:nvPr/>
        </p:nvSpPr>
        <p:spPr>
          <a:xfrm>
            <a:off x="1604962" y="3961130"/>
            <a:ext cx="5490845" cy="297815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1100" i="1">
                <a:solidFill>
                  <a:srgbClr val="1F497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Lưu trữ thông tin thu thập được vào cơ sở dữ liệu</a:t>
            </a:r>
            <a:endParaRPr lang="en-US" sz="900" i="1">
              <a:solidFill>
                <a:srgbClr val="1F497D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inculo templat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754</Words>
  <Application>Microsoft Office PowerPoint</Application>
  <PresentationFormat>On-screen Show (16:9)</PresentationFormat>
  <Paragraphs>116</Paragraphs>
  <Slides>30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Times New Roman</vt:lpstr>
      <vt:lpstr>Varela Round</vt:lpstr>
      <vt:lpstr>Calibri</vt:lpstr>
      <vt:lpstr>Shadows Into Light</vt:lpstr>
      <vt:lpstr>Wingdings 2</vt:lpstr>
      <vt:lpstr>Trinculo template</vt:lpstr>
      <vt:lpstr>Thu thập và tiền xử lí dữ liệu</vt:lpstr>
      <vt:lpstr>Giới thiệu</vt:lpstr>
      <vt:lpstr>Yêu cầu</vt:lpstr>
      <vt:lpstr>Thu thập tin tuyển dụng</vt:lpstr>
      <vt:lpstr>Thu thập tin ứng viên</vt:lpstr>
      <vt:lpstr>Thu thập thông tin</vt:lpstr>
      <vt:lpstr>PowerPoint Presentation</vt:lpstr>
      <vt:lpstr>PowerPoint Presentation</vt:lpstr>
      <vt:lpstr>PowerPoint Presentation</vt:lpstr>
      <vt:lpstr>Thu thập thông tin và xử lí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Bảng điểm tự chấm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Thu thập và tiền xử lí dữ liệu</dc:title>
  <cp:lastModifiedBy>Admin</cp:lastModifiedBy>
  <cp:revision>69</cp:revision>
  <dcterms:modified xsi:type="dcterms:W3CDTF">2020-11-20T12:56:13Z</dcterms:modified>
</cp:coreProperties>
</file>