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6"/>
  </p:notesMasterIdLst>
  <p:sldIdLst>
    <p:sldId id="322" r:id="rId2"/>
    <p:sldId id="296" r:id="rId3"/>
    <p:sldId id="286" r:id="rId4"/>
    <p:sldId id="317" r:id="rId5"/>
    <p:sldId id="323" r:id="rId6"/>
    <p:sldId id="289" r:id="rId7"/>
    <p:sldId id="318" r:id="rId8"/>
    <p:sldId id="319" r:id="rId9"/>
    <p:sldId id="321" r:id="rId10"/>
    <p:sldId id="301" r:id="rId11"/>
    <p:sldId id="324" r:id="rId12"/>
    <p:sldId id="310" r:id="rId13"/>
    <p:sldId id="293" r:id="rId14"/>
    <p:sldId id="311" r:id="rId15"/>
  </p:sldIdLst>
  <p:sldSz cx="9144000" cy="5143500" type="screen16x9"/>
  <p:notesSz cx="6858000" cy="9144000"/>
  <p:embeddedFontLst>
    <p:embeddedFont>
      <p:font typeface="Wingdings 2" panose="05020102010507070707" pitchFamily="18" charset="2"/>
      <p:regular r:id="rId17"/>
    </p:embeddedFont>
    <p:embeddedFont>
      <p:font typeface="Verdana" panose="020B0604030504040204" pitchFamily="34" charset="0"/>
      <p:regular r:id="rId18"/>
      <p:bold r:id="rId19"/>
      <p:italic r:id="rId20"/>
      <p:boldItalic r:id="rId21"/>
    </p:embeddedFont>
    <p:embeddedFont>
      <p:font typeface="Corbel" panose="020B0503020204020204" pitchFamily="34" charset="0"/>
      <p:regular r:id="rId22"/>
      <p:bold r:id="rId23"/>
      <p:italic r:id="rId24"/>
      <p:boldItalic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321ECFE-6A18-4F7A-A680-A125930F3448}">
  <a:tblStyle styleId="{2321ECFE-6A18-4F7A-A680-A125930F344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76000" autoAdjust="0"/>
  </p:normalViewPr>
  <p:slideViewPr>
    <p:cSldViewPr snapToGrid="0">
      <p:cViewPr varScale="1">
        <p:scale>
          <a:sx n="74" d="100"/>
          <a:sy n="74" d="100"/>
        </p:scale>
        <p:origin x="126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68B099-7C36-4EF6-929B-F3DB03DDCAC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77D7005-5E32-4253-8CDF-1F66FF72461A}">
      <dgm:prSet phldrT="[Text]"/>
      <dgm:spPr/>
      <dgm:t>
        <a:bodyPr/>
        <a:lstStyle/>
        <a:p>
          <a:r>
            <a:rPr lang="en-US" smtClean="0"/>
            <a:t>1. Giới thiệu</a:t>
          </a:r>
          <a:endParaRPr lang="en-US"/>
        </a:p>
      </dgm:t>
    </dgm:pt>
    <dgm:pt modelId="{CD396FDC-DD86-4FE9-9682-568A4D56B820}" type="parTrans" cxnId="{ED229EDC-F77B-49DB-B12F-BF529A3D90EF}">
      <dgm:prSet/>
      <dgm:spPr/>
      <dgm:t>
        <a:bodyPr/>
        <a:lstStyle/>
        <a:p>
          <a:endParaRPr lang="en-US"/>
        </a:p>
      </dgm:t>
    </dgm:pt>
    <dgm:pt modelId="{DA1A8AB0-3D67-4F6D-B04C-92084D260452}" type="sibTrans" cxnId="{ED229EDC-F77B-49DB-B12F-BF529A3D90EF}">
      <dgm:prSet/>
      <dgm:spPr/>
      <dgm:t>
        <a:bodyPr/>
        <a:lstStyle/>
        <a:p>
          <a:endParaRPr lang="en-US"/>
        </a:p>
      </dgm:t>
    </dgm:pt>
    <dgm:pt modelId="{C0BA349B-25AE-47A2-A980-7172E394E8E4}">
      <dgm:prSet phldrT="[Text]"/>
      <dgm:spPr/>
      <dgm:t>
        <a:bodyPr/>
        <a:lstStyle/>
        <a:p>
          <a:r>
            <a:rPr lang="en-US" smtClean="0"/>
            <a:t>2.Mô hình đề xuất và thực nghiệm </a:t>
          </a:r>
          <a:endParaRPr lang="en-US"/>
        </a:p>
      </dgm:t>
    </dgm:pt>
    <dgm:pt modelId="{98DEFAB6-5600-41D9-99E9-3C78B813DFE6}" type="parTrans" cxnId="{00C085FB-CFD7-4D35-BFE7-2E23E532F23B}">
      <dgm:prSet/>
      <dgm:spPr/>
      <dgm:t>
        <a:bodyPr/>
        <a:lstStyle/>
        <a:p>
          <a:endParaRPr lang="en-US"/>
        </a:p>
      </dgm:t>
    </dgm:pt>
    <dgm:pt modelId="{4B7E3DE8-787D-4301-B785-C1CC847186BF}" type="sibTrans" cxnId="{00C085FB-CFD7-4D35-BFE7-2E23E532F23B}">
      <dgm:prSet/>
      <dgm:spPr/>
      <dgm:t>
        <a:bodyPr/>
        <a:lstStyle/>
        <a:p>
          <a:endParaRPr lang="en-US"/>
        </a:p>
      </dgm:t>
    </dgm:pt>
    <dgm:pt modelId="{56FA8F81-C237-4264-9A6A-84A63B80A647}">
      <dgm:prSet phldrT="[Text]"/>
      <dgm:spPr/>
      <dgm:t>
        <a:bodyPr/>
        <a:lstStyle/>
        <a:p>
          <a:r>
            <a:rPr lang="en-US" smtClean="0"/>
            <a:t>3. Kết luận</a:t>
          </a:r>
          <a:endParaRPr lang="en-US"/>
        </a:p>
      </dgm:t>
    </dgm:pt>
    <dgm:pt modelId="{1341E1A1-651A-4B10-8D62-A3AAFFB1502D}" type="parTrans" cxnId="{E0EF321A-77DE-4352-B73E-F9FA7481685E}">
      <dgm:prSet/>
      <dgm:spPr/>
      <dgm:t>
        <a:bodyPr/>
        <a:lstStyle/>
        <a:p>
          <a:endParaRPr lang="en-US"/>
        </a:p>
      </dgm:t>
    </dgm:pt>
    <dgm:pt modelId="{7BC0761C-D214-4917-8B77-FE1BFE50B59B}" type="sibTrans" cxnId="{E0EF321A-77DE-4352-B73E-F9FA7481685E}">
      <dgm:prSet/>
      <dgm:spPr/>
      <dgm:t>
        <a:bodyPr/>
        <a:lstStyle/>
        <a:p>
          <a:endParaRPr lang="en-US"/>
        </a:p>
      </dgm:t>
    </dgm:pt>
    <dgm:pt modelId="{B91EA4AB-096A-4D12-8CDB-77C58EFADECC}">
      <dgm:prSet phldrT="[Text]"/>
      <dgm:spPr/>
      <dgm:t>
        <a:bodyPr/>
        <a:lstStyle/>
        <a:p>
          <a:r>
            <a:rPr lang="en-US" smtClean="0"/>
            <a:t>4. Demo</a:t>
          </a:r>
          <a:endParaRPr lang="en-US"/>
        </a:p>
      </dgm:t>
    </dgm:pt>
    <dgm:pt modelId="{8CF9EBA5-8DCE-4AAE-ABD2-C3644D1DB92B}" type="parTrans" cxnId="{735D9828-6613-4CF6-97D5-C8689CE269F5}">
      <dgm:prSet/>
      <dgm:spPr/>
      <dgm:t>
        <a:bodyPr/>
        <a:lstStyle/>
        <a:p>
          <a:endParaRPr lang="en-US"/>
        </a:p>
      </dgm:t>
    </dgm:pt>
    <dgm:pt modelId="{D470E125-F9B6-46DD-AED7-7CF7FAAB790C}" type="sibTrans" cxnId="{735D9828-6613-4CF6-97D5-C8689CE269F5}">
      <dgm:prSet/>
      <dgm:spPr/>
      <dgm:t>
        <a:bodyPr/>
        <a:lstStyle/>
        <a:p>
          <a:endParaRPr lang="en-US"/>
        </a:p>
      </dgm:t>
    </dgm:pt>
    <dgm:pt modelId="{01FF8158-6F41-4959-BCA2-6C21285C354A}" type="pres">
      <dgm:prSet presAssocID="{1E68B099-7C36-4EF6-929B-F3DB03DDCAC3}" presName="linear" presStyleCnt="0">
        <dgm:presLayoutVars>
          <dgm:dir/>
          <dgm:animLvl val="lvl"/>
          <dgm:resizeHandles val="exact"/>
        </dgm:presLayoutVars>
      </dgm:prSet>
      <dgm:spPr/>
      <dgm:t>
        <a:bodyPr/>
        <a:lstStyle/>
        <a:p>
          <a:endParaRPr lang="en-US"/>
        </a:p>
      </dgm:t>
    </dgm:pt>
    <dgm:pt modelId="{649FE80B-A924-4D97-A872-5A76B8910674}" type="pres">
      <dgm:prSet presAssocID="{877D7005-5E32-4253-8CDF-1F66FF72461A}" presName="parentLin" presStyleCnt="0"/>
      <dgm:spPr/>
    </dgm:pt>
    <dgm:pt modelId="{1812CB78-1010-4B43-93FB-3F72970AF1A7}" type="pres">
      <dgm:prSet presAssocID="{877D7005-5E32-4253-8CDF-1F66FF72461A}" presName="parentLeftMargin" presStyleLbl="node1" presStyleIdx="0" presStyleCnt="4"/>
      <dgm:spPr/>
      <dgm:t>
        <a:bodyPr/>
        <a:lstStyle/>
        <a:p>
          <a:endParaRPr lang="en-US"/>
        </a:p>
      </dgm:t>
    </dgm:pt>
    <dgm:pt modelId="{DDF3E8B7-3B4B-4FDA-AD84-2F3A93AF2C7A}" type="pres">
      <dgm:prSet presAssocID="{877D7005-5E32-4253-8CDF-1F66FF72461A}" presName="parentText" presStyleLbl="node1" presStyleIdx="0" presStyleCnt="4">
        <dgm:presLayoutVars>
          <dgm:chMax val="0"/>
          <dgm:bulletEnabled val="1"/>
        </dgm:presLayoutVars>
      </dgm:prSet>
      <dgm:spPr/>
      <dgm:t>
        <a:bodyPr/>
        <a:lstStyle/>
        <a:p>
          <a:endParaRPr lang="en-US"/>
        </a:p>
      </dgm:t>
    </dgm:pt>
    <dgm:pt modelId="{10092DD6-ED97-4930-823B-49657D7F16D2}" type="pres">
      <dgm:prSet presAssocID="{877D7005-5E32-4253-8CDF-1F66FF72461A}" presName="negativeSpace" presStyleCnt="0"/>
      <dgm:spPr/>
    </dgm:pt>
    <dgm:pt modelId="{42D8C560-30A0-4062-8970-DF547D747658}" type="pres">
      <dgm:prSet presAssocID="{877D7005-5E32-4253-8CDF-1F66FF72461A}" presName="childText" presStyleLbl="conFgAcc1" presStyleIdx="0" presStyleCnt="4">
        <dgm:presLayoutVars>
          <dgm:bulletEnabled val="1"/>
        </dgm:presLayoutVars>
      </dgm:prSet>
      <dgm:spPr/>
    </dgm:pt>
    <dgm:pt modelId="{34524D7F-CB93-4D41-B666-60E16106DE1F}" type="pres">
      <dgm:prSet presAssocID="{DA1A8AB0-3D67-4F6D-B04C-92084D260452}" presName="spaceBetweenRectangles" presStyleCnt="0"/>
      <dgm:spPr/>
    </dgm:pt>
    <dgm:pt modelId="{7B67D5C5-8B38-4CB8-99E8-F31CFB060B52}" type="pres">
      <dgm:prSet presAssocID="{C0BA349B-25AE-47A2-A980-7172E394E8E4}" presName="parentLin" presStyleCnt="0"/>
      <dgm:spPr/>
    </dgm:pt>
    <dgm:pt modelId="{BE8457C3-98D1-4369-AC7F-AB0DE71C90F4}" type="pres">
      <dgm:prSet presAssocID="{C0BA349B-25AE-47A2-A980-7172E394E8E4}" presName="parentLeftMargin" presStyleLbl="node1" presStyleIdx="0" presStyleCnt="4"/>
      <dgm:spPr/>
      <dgm:t>
        <a:bodyPr/>
        <a:lstStyle/>
        <a:p>
          <a:endParaRPr lang="en-US"/>
        </a:p>
      </dgm:t>
    </dgm:pt>
    <dgm:pt modelId="{F3AC5734-9A65-4EA1-9F87-8FA9BEEAE88F}" type="pres">
      <dgm:prSet presAssocID="{C0BA349B-25AE-47A2-A980-7172E394E8E4}" presName="parentText" presStyleLbl="node1" presStyleIdx="1" presStyleCnt="4" custScaleX="102172">
        <dgm:presLayoutVars>
          <dgm:chMax val="0"/>
          <dgm:bulletEnabled val="1"/>
        </dgm:presLayoutVars>
      </dgm:prSet>
      <dgm:spPr/>
      <dgm:t>
        <a:bodyPr/>
        <a:lstStyle/>
        <a:p>
          <a:endParaRPr lang="en-US"/>
        </a:p>
      </dgm:t>
    </dgm:pt>
    <dgm:pt modelId="{3131FE3E-97AD-4966-8A26-DE15BE440A63}" type="pres">
      <dgm:prSet presAssocID="{C0BA349B-25AE-47A2-A980-7172E394E8E4}" presName="negativeSpace" presStyleCnt="0"/>
      <dgm:spPr/>
    </dgm:pt>
    <dgm:pt modelId="{5FB74CF4-9F99-4607-91E5-9B8B1EBB7C79}" type="pres">
      <dgm:prSet presAssocID="{C0BA349B-25AE-47A2-A980-7172E394E8E4}" presName="childText" presStyleLbl="conFgAcc1" presStyleIdx="1" presStyleCnt="4">
        <dgm:presLayoutVars>
          <dgm:bulletEnabled val="1"/>
        </dgm:presLayoutVars>
      </dgm:prSet>
      <dgm:spPr/>
    </dgm:pt>
    <dgm:pt modelId="{38BE4CD4-A05A-4222-8748-3634076E98DF}" type="pres">
      <dgm:prSet presAssocID="{4B7E3DE8-787D-4301-B785-C1CC847186BF}" presName="spaceBetweenRectangles" presStyleCnt="0"/>
      <dgm:spPr/>
    </dgm:pt>
    <dgm:pt modelId="{6C4E0E71-D352-4ECF-B759-AE8D2C77F92F}" type="pres">
      <dgm:prSet presAssocID="{56FA8F81-C237-4264-9A6A-84A63B80A647}" presName="parentLin" presStyleCnt="0"/>
      <dgm:spPr/>
    </dgm:pt>
    <dgm:pt modelId="{6E03645A-1594-4866-94D2-A9993ED12D3E}" type="pres">
      <dgm:prSet presAssocID="{56FA8F81-C237-4264-9A6A-84A63B80A647}" presName="parentLeftMargin" presStyleLbl="node1" presStyleIdx="1" presStyleCnt="4"/>
      <dgm:spPr/>
      <dgm:t>
        <a:bodyPr/>
        <a:lstStyle/>
        <a:p>
          <a:endParaRPr lang="en-US"/>
        </a:p>
      </dgm:t>
    </dgm:pt>
    <dgm:pt modelId="{6A40638A-D461-4D94-B38C-882B5AE6A179}" type="pres">
      <dgm:prSet presAssocID="{56FA8F81-C237-4264-9A6A-84A63B80A647}" presName="parentText" presStyleLbl="node1" presStyleIdx="2" presStyleCnt="4">
        <dgm:presLayoutVars>
          <dgm:chMax val="0"/>
          <dgm:bulletEnabled val="1"/>
        </dgm:presLayoutVars>
      </dgm:prSet>
      <dgm:spPr/>
      <dgm:t>
        <a:bodyPr/>
        <a:lstStyle/>
        <a:p>
          <a:endParaRPr lang="en-US"/>
        </a:p>
      </dgm:t>
    </dgm:pt>
    <dgm:pt modelId="{B1157731-4460-4710-AB30-1C2F5701D717}" type="pres">
      <dgm:prSet presAssocID="{56FA8F81-C237-4264-9A6A-84A63B80A647}" presName="negativeSpace" presStyleCnt="0"/>
      <dgm:spPr/>
    </dgm:pt>
    <dgm:pt modelId="{ACD3E8B0-4506-4072-B1E5-1DFAD632ED40}" type="pres">
      <dgm:prSet presAssocID="{56FA8F81-C237-4264-9A6A-84A63B80A647}" presName="childText" presStyleLbl="conFgAcc1" presStyleIdx="2" presStyleCnt="4">
        <dgm:presLayoutVars>
          <dgm:bulletEnabled val="1"/>
        </dgm:presLayoutVars>
      </dgm:prSet>
      <dgm:spPr/>
    </dgm:pt>
    <dgm:pt modelId="{1ABC7A14-BE46-4E3F-A2D2-4C46C5FDB54D}" type="pres">
      <dgm:prSet presAssocID="{7BC0761C-D214-4917-8B77-FE1BFE50B59B}" presName="spaceBetweenRectangles" presStyleCnt="0"/>
      <dgm:spPr/>
    </dgm:pt>
    <dgm:pt modelId="{A489B840-F1DB-4E1A-9522-C6094779DCB4}" type="pres">
      <dgm:prSet presAssocID="{B91EA4AB-096A-4D12-8CDB-77C58EFADECC}" presName="parentLin" presStyleCnt="0"/>
      <dgm:spPr/>
    </dgm:pt>
    <dgm:pt modelId="{13C1EC0E-13C4-4A7B-B018-8E2423ED1FC3}" type="pres">
      <dgm:prSet presAssocID="{B91EA4AB-096A-4D12-8CDB-77C58EFADECC}" presName="parentLeftMargin" presStyleLbl="node1" presStyleIdx="2" presStyleCnt="4"/>
      <dgm:spPr/>
      <dgm:t>
        <a:bodyPr/>
        <a:lstStyle/>
        <a:p>
          <a:endParaRPr lang="en-US"/>
        </a:p>
      </dgm:t>
    </dgm:pt>
    <dgm:pt modelId="{99F2E3DB-81F9-4C26-B639-DB43E74B4FB2}" type="pres">
      <dgm:prSet presAssocID="{B91EA4AB-096A-4D12-8CDB-77C58EFADECC}" presName="parentText" presStyleLbl="node1" presStyleIdx="3" presStyleCnt="4">
        <dgm:presLayoutVars>
          <dgm:chMax val="0"/>
          <dgm:bulletEnabled val="1"/>
        </dgm:presLayoutVars>
      </dgm:prSet>
      <dgm:spPr/>
      <dgm:t>
        <a:bodyPr/>
        <a:lstStyle/>
        <a:p>
          <a:endParaRPr lang="en-US"/>
        </a:p>
      </dgm:t>
    </dgm:pt>
    <dgm:pt modelId="{9E2BDD3D-04F5-4598-B97F-B9354DDE66BA}" type="pres">
      <dgm:prSet presAssocID="{B91EA4AB-096A-4D12-8CDB-77C58EFADECC}" presName="negativeSpace" presStyleCnt="0"/>
      <dgm:spPr/>
    </dgm:pt>
    <dgm:pt modelId="{A8EBD397-E31D-4BD4-9A66-29B6548768B3}" type="pres">
      <dgm:prSet presAssocID="{B91EA4AB-096A-4D12-8CDB-77C58EFADECC}" presName="childText" presStyleLbl="conFgAcc1" presStyleIdx="3" presStyleCnt="4">
        <dgm:presLayoutVars>
          <dgm:bulletEnabled val="1"/>
        </dgm:presLayoutVars>
      </dgm:prSet>
      <dgm:spPr/>
    </dgm:pt>
  </dgm:ptLst>
  <dgm:cxnLst>
    <dgm:cxn modelId="{CA407C93-A3D1-4EE7-8A1D-E1AB485728B9}" type="presOf" srcId="{877D7005-5E32-4253-8CDF-1F66FF72461A}" destId="{1812CB78-1010-4B43-93FB-3F72970AF1A7}" srcOrd="0" destOrd="0" presId="urn:microsoft.com/office/officeart/2005/8/layout/list1"/>
    <dgm:cxn modelId="{C4A45DC7-33BC-4E83-B912-9C18383BD95C}" type="presOf" srcId="{C0BA349B-25AE-47A2-A980-7172E394E8E4}" destId="{F3AC5734-9A65-4EA1-9F87-8FA9BEEAE88F}" srcOrd="1" destOrd="0" presId="urn:microsoft.com/office/officeart/2005/8/layout/list1"/>
    <dgm:cxn modelId="{735D9828-6613-4CF6-97D5-C8689CE269F5}" srcId="{1E68B099-7C36-4EF6-929B-F3DB03DDCAC3}" destId="{B91EA4AB-096A-4D12-8CDB-77C58EFADECC}" srcOrd="3" destOrd="0" parTransId="{8CF9EBA5-8DCE-4AAE-ABD2-C3644D1DB92B}" sibTransId="{D470E125-F9B6-46DD-AED7-7CF7FAAB790C}"/>
    <dgm:cxn modelId="{918971F7-56C9-4B0E-A8A8-FD6A5F12B8B5}" type="presOf" srcId="{877D7005-5E32-4253-8CDF-1F66FF72461A}" destId="{DDF3E8B7-3B4B-4FDA-AD84-2F3A93AF2C7A}" srcOrd="1" destOrd="0" presId="urn:microsoft.com/office/officeart/2005/8/layout/list1"/>
    <dgm:cxn modelId="{5E769A5E-FCF1-4FFE-A565-EBC665EBB3D3}" type="presOf" srcId="{56FA8F81-C237-4264-9A6A-84A63B80A647}" destId="{6E03645A-1594-4866-94D2-A9993ED12D3E}" srcOrd="0" destOrd="0" presId="urn:microsoft.com/office/officeart/2005/8/layout/list1"/>
    <dgm:cxn modelId="{00C085FB-CFD7-4D35-BFE7-2E23E532F23B}" srcId="{1E68B099-7C36-4EF6-929B-F3DB03DDCAC3}" destId="{C0BA349B-25AE-47A2-A980-7172E394E8E4}" srcOrd="1" destOrd="0" parTransId="{98DEFAB6-5600-41D9-99E9-3C78B813DFE6}" sibTransId="{4B7E3DE8-787D-4301-B785-C1CC847186BF}"/>
    <dgm:cxn modelId="{AD40208C-3A2B-4A27-A688-72C5F0D6AB2D}" type="presOf" srcId="{B91EA4AB-096A-4D12-8CDB-77C58EFADECC}" destId="{99F2E3DB-81F9-4C26-B639-DB43E74B4FB2}" srcOrd="1" destOrd="0" presId="urn:microsoft.com/office/officeart/2005/8/layout/list1"/>
    <dgm:cxn modelId="{4AD86D39-88EA-4F80-B55C-05BEA48C9F78}" type="presOf" srcId="{1E68B099-7C36-4EF6-929B-F3DB03DDCAC3}" destId="{01FF8158-6F41-4959-BCA2-6C21285C354A}" srcOrd="0" destOrd="0" presId="urn:microsoft.com/office/officeart/2005/8/layout/list1"/>
    <dgm:cxn modelId="{BCC2A5BC-D687-4F90-ACE7-127F694009DD}" type="presOf" srcId="{B91EA4AB-096A-4D12-8CDB-77C58EFADECC}" destId="{13C1EC0E-13C4-4A7B-B018-8E2423ED1FC3}" srcOrd="0" destOrd="0" presId="urn:microsoft.com/office/officeart/2005/8/layout/list1"/>
    <dgm:cxn modelId="{ED229EDC-F77B-49DB-B12F-BF529A3D90EF}" srcId="{1E68B099-7C36-4EF6-929B-F3DB03DDCAC3}" destId="{877D7005-5E32-4253-8CDF-1F66FF72461A}" srcOrd="0" destOrd="0" parTransId="{CD396FDC-DD86-4FE9-9682-568A4D56B820}" sibTransId="{DA1A8AB0-3D67-4F6D-B04C-92084D260452}"/>
    <dgm:cxn modelId="{E0EF321A-77DE-4352-B73E-F9FA7481685E}" srcId="{1E68B099-7C36-4EF6-929B-F3DB03DDCAC3}" destId="{56FA8F81-C237-4264-9A6A-84A63B80A647}" srcOrd="2" destOrd="0" parTransId="{1341E1A1-651A-4B10-8D62-A3AAFFB1502D}" sibTransId="{7BC0761C-D214-4917-8B77-FE1BFE50B59B}"/>
    <dgm:cxn modelId="{84D2EBA6-BBFE-44D6-A8B0-D30D1738AE8D}" type="presOf" srcId="{C0BA349B-25AE-47A2-A980-7172E394E8E4}" destId="{BE8457C3-98D1-4369-AC7F-AB0DE71C90F4}" srcOrd="0" destOrd="0" presId="urn:microsoft.com/office/officeart/2005/8/layout/list1"/>
    <dgm:cxn modelId="{7D484BD5-4239-4D3C-8E92-19E602B6C673}" type="presOf" srcId="{56FA8F81-C237-4264-9A6A-84A63B80A647}" destId="{6A40638A-D461-4D94-B38C-882B5AE6A179}" srcOrd="1" destOrd="0" presId="urn:microsoft.com/office/officeart/2005/8/layout/list1"/>
    <dgm:cxn modelId="{A2D5F934-678C-47F1-9A9C-920BD8653A5B}" type="presParOf" srcId="{01FF8158-6F41-4959-BCA2-6C21285C354A}" destId="{649FE80B-A924-4D97-A872-5A76B8910674}" srcOrd="0" destOrd="0" presId="urn:microsoft.com/office/officeart/2005/8/layout/list1"/>
    <dgm:cxn modelId="{DD6DD014-203E-4747-A27E-AD22F51434C3}" type="presParOf" srcId="{649FE80B-A924-4D97-A872-5A76B8910674}" destId="{1812CB78-1010-4B43-93FB-3F72970AF1A7}" srcOrd="0" destOrd="0" presId="urn:microsoft.com/office/officeart/2005/8/layout/list1"/>
    <dgm:cxn modelId="{7BEDAF34-5A24-40FE-8F35-F373D69A2F18}" type="presParOf" srcId="{649FE80B-A924-4D97-A872-5A76B8910674}" destId="{DDF3E8B7-3B4B-4FDA-AD84-2F3A93AF2C7A}" srcOrd="1" destOrd="0" presId="urn:microsoft.com/office/officeart/2005/8/layout/list1"/>
    <dgm:cxn modelId="{2BADAF5A-74ED-4FA9-85AD-FD740405F782}" type="presParOf" srcId="{01FF8158-6F41-4959-BCA2-6C21285C354A}" destId="{10092DD6-ED97-4930-823B-49657D7F16D2}" srcOrd="1" destOrd="0" presId="urn:microsoft.com/office/officeart/2005/8/layout/list1"/>
    <dgm:cxn modelId="{78D96B5B-6488-41E7-8A38-2938911AB40A}" type="presParOf" srcId="{01FF8158-6F41-4959-BCA2-6C21285C354A}" destId="{42D8C560-30A0-4062-8970-DF547D747658}" srcOrd="2" destOrd="0" presId="urn:microsoft.com/office/officeart/2005/8/layout/list1"/>
    <dgm:cxn modelId="{FDEDC6E4-9B7A-4F30-9F43-DE797D871092}" type="presParOf" srcId="{01FF8158-6F41-4959-BCA2-6C21285C354A}" destId="{34524D7F-CB93-4D41-B666-60E16106DE1F}" srcOrd="3" destOrd="0" presId="urn:microsoft.com/office/officeart/2005/8/layout/list1"/>
    <dgm:cxn modelId="{2CC70E12-DA0E-47A7-85CD-768E47E9E390}" type="presParOf" srcId="{01FF8158-6F41-4959-BCA2-6C21285C354A}" destId="{7B67D5C5-8B38-4CB8-99E8-F31CFB060B52}" srcOrd="4" destOrd="0" presId="urn:microsoft.com/office/officeart/2005/8/layout/list1"/>
    <dgm:cxn modelId="{E74DA251-A836-4224-94AE-CBB7E2C04728}" type="presParOf" srcId="{7B67D5C5-8B38-4CB8-99E8-F31CFB060B52}" destId="{BE8457C3-98D1-4369-AC7F-AB0DE71C90F4}" srcOrd="0" destOrd="0" presId="urn:microsoft.com/office/officeart/2005/8/layout/list1"/>
    <dgm:cxn modelId="{33E7DCA2-911C-426F-B84C-D7102B2193AB}" type="presParOf" srcId="{7B67D5C5-8B38-4CB8-99E8-F31CFB060B52}" destId="{F3AC5734-9A65-4EA1-9F87-8FA9BEEAE88F}" srcOrd="1" destOrd="0" presId="urn:microsoft.com/office/officeart/2005/8/layout/list1"/>
    <dgm:cxn modelId="{BE5F99C2-1369-40F7-A0C6-068C62EB5D6D}" type="presParOf" srcId="{01FF8158-6F41-4959-BCA2-6C21285C354A}" destId="{3131FE3E-97AD-4966-8A26-DE15BE440A63}" srcOrd="5" destOrd="0" presId="urn:microsoft.com/office/officeart/2005/8/layout/list1"/>
    <dgm:cxn modelId="{39A14017-A8ED-44B2-8E5E-C448BFB8AA1B}" type="presParOf" srcId="{01FF8158-6F41-4959-BCA2-6C21285C354A}" destId="{5FB74CF4-9F99-4607-91E5-9B8B1EBB7C79}" srcOrd="6" destOrd="0" presId="urn:microsoft.com/office/officeart/2005/8/layout/list1"/>
    <dgm:cxn modelId="{8B9FC377-87B7-4D31-B92B-FAD4B98F0231}" type="presParOf" srcId="{01FF8158-6F41-4959-BCA2-6C21285C354A}" destId="{38BE4CD4-A05A-4222-8748-3634076E98DF}" srcOrd="7" destOrd="0" presId="urn:microsoft.com/office/officeart/2005/8/layout/list1"/>
    <dgm:cxn modelId="{2510ABB1-F8EB-4AD3-97C5-615B24EFE8B4}" type="presParOf" srcId="{01FF8158-6F41-4959-BCA2-6C21285C354A}" destId="{6C4E0E71-D352-4ECF-B759-AE8D2C77F92F}" srcOrd="8" destOrd="0" presId="urn:microsoft.com/office/officeart/2005/8/layout/list1"/>
    <dgm:cxn modelId="{7F5CB518-1A21-4DF6-ABEB-6E4C2293F517}" type="presParOf" srcId="{6C4E0E71-D352-4ECF-B759-AE8D2C77F92F}" destId="{6E03645A-1594-4866-94D2-A9993ED12D3E}" srcOrd="0" destOrd="0" presId="urn:microsoft.com/office/officeart/2005/8/layout/list1"/>
    <dgm:cxn modelId="{AE4E59B7-02EA-4878-A870-D5EC1A68767B}" type="presParOf" srcId="{6C4E0E71-D352-4ECF-B759-AE8D2C77F92F}" destId="{6A40638A-D461-4D94-B38C-882B5AE6A179}" srcOrd="1" destOrd="0" presId="urn:microsoft.com/office/officeart/2005/8/layout/list1"/>
    <dgm:cxn modelId="{7AD584E9-1294-47AA-B57D-EA83F6AE369A}" type="presParOf" srcId="{01FF8158-6F41-4959-BCA2-6C21285C354A}" destId="{B1157731-4460-4710-AB30-1C2F5701D717}" srcOrd="9" destOrd="0" presId="urn:microsoft.com/office/officeart/2005/8/layout/list1"/>
    <dgm:cxn modelId="{15EE3FF0-413C-42BC-8989-549CD05A9202}" type="presParOf" srcId="{01FF8158-6F41-4959-BCA2-6C21285C354A}" destId="{ACD3E8B0-4506-4072-B1E5-1DFAD632ED40}" srcOrd="10" destOrd="0" presId="urn:microsoft.com/office/officeart/2005/8/layout/list1"/>
    <dgm:cxn modelId="{40C99B80-DF4B-455D-8CC9-7962F33CEB47}" type="presParOf" srcId="{01FF8158-6F41-4959-BCA2-6C21285C354A}" destId="{1ABC7A14-BE46-4E3F-A2D2-4C46C5FDB54D}" srcOrd="11" destOrd="0" presId="urn:microsoft.com/office/officeart/2005/8/layout/list1"/>
    <dgm:cxn modelId="{85B4F02A-DD2A-43DC-97DD-DE2E37555BDD}" type="presParOf" srcId="{01FF8158-6F41-4959-BCA2-6C21285C354A}" destId="{A489B840-F1DB-4E1A-9522-C6094779DCB4}" srcOrd="12" destOrd="0" presId="urn:microsoft.com/office/officeart/2005/8/layout/list1"/>
    <dgm:cxn modelId="{94554C4C-07C2-4A13-929F-E80D11935800}" type="presParOf" srcId="{A489B840-F1DB-4E1A-9522-C6094779DCB4}" destId="{13C1EC0E-13C4-4A7B-B018-8E2423ED1FC3}" srcOrd="0" destOrd="0" presId="urn:microsoft.com/office/officeart/2005/8/layout/list1"/>
    <dgm:cxn modelId="{1B0D7920-7F1A-4850-8E8A-D550D2AA90A6}" type="presParOf" srcId="{A489B840-F1DB-4E1A-9522-C6094779DCB4}" destId="{99F2E3DB-81F9-4C26-B639-DB43E74B4FB2}" srcOrd="1" destOrd="0" presId="urn:microsoft.com/office/officeart/2005/8/layout/list1"/>
    <dgm:cxn modelId="{6B57693E-2B93-41C7-A7CD-C8117DC24359}" type="presParOf" srcId="{01FF8158-6F41-4959-BCA2-6C21285C354A}" destId="{9E2BDD3D-04F5-4598-B97F-B9354DDE66BA}" srcOrd="13" destOrd="0" presId="urn:microsoft.com/office/officeart/2005/8/layout/list1"/>
    <dgm:cxn modelId="{4D566A36-2407-426C-9271-6626E1A3E0BE}" type="presParOf" srcId="{01FF8158-6F41-4959-BCA2-6C21285C354A}" destId="{A8EBD397-E31D-4BD4-9A66-29B6548768B3}"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8C560-30A0-4062-8970-DF547D747658}">
      <dsp:nvSpPr>
        <dsp:cNvPr id="0" name=""/>
        <dsp:cNvSpPr/>
      </dsp:nvSpPr>
      <dsp:spPr>
        <a:xfrm>
          <a:off x="0" y="861787"/>
          <a:ext cx="5478990" cy="478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F3E8B7-3B4B-4FDA-AD84-2F3A93AF2C7A}">
      <dsp:nvSpPr>
        <dsp:cNvPr id="0" name=""/>
        <dsp:cNvSpPr/>
      </dsp:nvSpPr>
      <dsp:spPr>
        <a:xfrm>
          <a:off x="273949" y="581347"/>
          <a:ext cx="3835293" cy="5608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965" tIns="0" rIns="144965" bIns="0" numCol="1" spcCol="1270" anchor="ctr" anchorCtr="0">
          <a:noAutofit/>
        </a:bodyPr>
        <a:lstStyle/>
        <a:p>
          <a:pPr lvl="0" algn="l" defTabSz="844550">
            <a:lnSpc>
              <a:spcPct val="90000"/>
            </a:lnSpc>
            <a:spcBef>
              <a:spcPct val="0"/>
            </a:spcBef>
            <a:spcAft>
              <a:spcPct val="35000"/>
            </a:spcAft>
          </a:pPr>
          <a:r>
            <a:rPr lang="en-US" sz="1900" kern="1200" smtClean="0"/>
            <a:t>1. Giới thiệu</a:t>
          </a:r>
          <a:endParaRPr lang="en-US" sz="1900" kern="1200"/>
        </a:p>
      </dsp:txBody>
      <dsp:txXfrm>
        <a:off x="301329" y="608727"/>
        <a:ext cx="3780533" cy="506120"/>
      </dsp:txXfrm>
    </dsp:sp>
    <dsp:sp modelId="{5FB74CF4-9F99-4607-91E5-9B8B1EBB7C79}">
      <dsp:nvSpPr>
        <dsp:cNvPr id="0" name=""/>
        <dsp:cNvSpPr/>
      </dsp:nvSpPr>
      <dsp:spPr>
        <a:xfrm>
          <a:off x="0" y="1723627"/>
          <a:ext cx="5478990" cy="478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AC5734-9A65-4EA1-9F87-8FA9BEEAE88F}">
      <dsp:nvSpPr>
        <dsp:cNvPr id="0" name=""/>
        <dsp:cNvSpPr/>
      </dsp:nvSpPr>
      <dsp:spPr>
        <a:xfrm>
          <a:off x="273949" y="1443187"/>
          <a:ext cx="3918595" cy="5608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965" tIns="0" rIns="144965" bIns="0" numCol="1" spcCol="1270" anchor="ctr" anchorCtr="0">
          <a:noAutofit/>
        </a:bodyPr>
        <a:lstStyle/>
        <a:p>
          <a:pPr lvl="0" algn="l" defTabSz="844550">
            <a:lnSpc>
              <a:spcPct val="90000"/>
            </a:lnSpc>
            <a:spcBef>
              <a:spcPct val="0"/>
            </a:spcBef>
            <a:spcAft>
              <a:spcPct val="35000"/>
            </a:spcAft>
          </a:pPr>
          <a:r>
            <a:rPr lang="en-US" sz="1900" kern="1200" smtClean="0"/>
            <a:t>2.Mô hình đề xuất và thực nghiệm </a:t>
          </a:r>
          <a:endParaRPr lang="en-US" sz="1900" kern="1200"/>
        </a:p>
      </dsp:txBody>
      <dsp:txXfrm>
        <a:off x="301329" y="1470567"/>
        <a:ext cx="3863835" cy="506120"/>
      </dsp:txXfrm>
    </dsp:sp>
    <dsp:sp modelId="{ACD3E8B0-4506-4072-B1E5-1DFAD632ED40}">
      <dsp:nvSpPr>
        <dsp:cNvPr id="0" name=""/>
        <dsp:cNvSpPr/>
      </dsp:nvSpPr>
      <dsp:spPr>
        <a:xfrm>
          <a:off x="0" y="2585467"/>
          <a:ext cx="5478990" cy="478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40638A-D461-4D94-B38C-882B5AE6A179}">
      <dsp:nvSpPr>
        <dsp:cNvPr id="0" name=""/>
        <dsp:cNvSpPr/>
      </dsp:nvSpPr>
      <dsp:spPr>
        <a:xfrm>
          <a:off x="273949" y="2305027"/>
          <a:ext cx="3835293" cy="5608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965" tIns="0" rIns="144965" bIns="0" numCol="1" spcCol="1270" anchor="ctr" anchorCtr="0">
          <a:noAutofit/>
        </a:bodyPr>
        <a:lstStyle/>
        <a:p>
          <a:pPr lvl="0" algn="l" defTabSz="844550">
            <a:lnSpc>
              <a:spcPct val="90000"/>
            </a:lnSpc>
            <a:spcBef>
              <a:spcPct val="0"/>
            </a:spcBef>
            <a:spcAft>
              <a:spcPct val="35000"/>
            </a:spcAft>
          </a:pPr>
          <a:r>
            <a:rPr lang="en-US" sz="1900" kern="1200" smtClean="0"/>
            <a:t>3. Kết luận</a:t>
          </a:r>
          <a:endParaRPr lang="en-US" sz="1900" kern="1200"/>
        </a:p>
      </dsp:txBody>
      <dsp:txXfrm>
        <a:off x="301329" y="2332407"/>
        <a:ext cx="3780533" cy="506120"/>
      </dsp:txXfrm>
    </dsp:sp>
    <dsp:sp modelId="{A8EBD397-E31D-4BD4-9A66-29B6548768B3}">
      <dsp:nvSpPr>
        <dsp:cNvPr id="0" name=""/>
        <dsp:cNvSpPr/>
      </dsp:nvSpPr>
      <dsp:spPr>
        <a:xfrm>
          <a:off x="0" y="3447307"/>
          <a:ext cx="5478990" cy="478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F2E3DB-81F9-4C26-B639-DB43E74B4FB2}">
      <dsp:nvSpPr>
        <dsp:cNvPr id="0" name=""/>
        <dsp:cNvSpPr/>
      </dsp:nvSpPr>
      <dsp:spPr>
        <a:xfrm>
          <a:off x="273949" y="3166867"/>
          <a:ext cx="3835293" cy="5608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965" tIns="0" rIns="144965" bIns="0" numCol="1" spcCol="1270" anchor="ctr" anchorCtr="0">
          <a:noAutofit/>
        </a:bodyPr>
        <a:lstStyle/>
        <a:p>
          <a:pPr lvl="0" algn="l" defTabSz="844550">
            <a:lnSpc>
              <a:spcPct val="90000"/>
            </a:lnSpc>
            <a:spcBef>
              <a:spcPct val="0"/>
            </a:spcBef>
            <a:spcAft>
              <a:spcPct val="35000"/>
            </a:spcAft>
          </a:pPr>
          <a:r>
            <a:rPr lang="en-US" sz="1900" kern="1200" smtClean="0"/>
            <a:t>4. Demo</a:t>
          </a:r>
          <a:endParaRPr lang="en-US" sz="1900" kern="1200"/>
        </a:p>
      </dsp:txBody>
      <dsp:txXfrm>
        <a:off x="301329" y="3194247"/>
        <a:ext cx="3780533"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7727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Phần</a:t>
            </a:r>
            <a:r>
              <a:rPr lang="en-US" baseline="0" smtClean="0"/>
              <a:t> trình bày của em đến đây là hết. Xin cám ơn hội đồng đã lắng nghe phần trình bày của em. Rất mong nhận được những câu hỏi và góp ý đến từ hội đồng.</a:t>
            </a:r>
            <a:br>
              <a:rPr lang="en-US" baseline="0" smtClean="0"/>
            </a:br>
            <a:r>
              <a:rPr lang="en-US" baseline="0" smtClean="0"/>
              <a:t>Em xin cám ơn</a:t>
            </a:r>
            <a:endParaRPr lang="en-US"/>
          </a:p>
        </p:txBody>
      </p:sp>
    </p:spTree>
    <p:extLst>
      <p:ext uri="{BB962C8B-B14F-4D97-AF65-F5344CB8AC3E}">
        <p14:creationId xmlns:p14="http://schemas.microsoft.com/office/powerpoint/2010/main" val="261853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079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1065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0170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2346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mtClean="0"/>
              <a:t>Bước đầu tiên sẽ là nối tất cả văn bản có trong các bài báo</a:t>
            </a:r>
            <a:endParaRPr lang="en-US" smtClean="0"/>
          </a:p>
          <a:p>
            <a:pPr marL="0" lvl="0" indent="0" algn="l" rtl="0">
              <a:spcBef>
                <a:spcPts val="0"/>
              </a:spcBef>
              <a:spcAft>
                <a:spcPts val="0"/>
              </a:spcAft>
              <a:buNone/>
            </a:pPr>
            <a:r>
              <a:rPr lang="vi-VN" smtClean="0"/>
              <a:t>Sau đó chia văn bản thành các câu riêng lẻ</a:t>
            </a:r>
            <a:endParaRPr lang="en-US" smtClean="0"/>
          </a:p>
          <a:p>
            <a:pPr marL="0" lvl="0" indent="0" algn="l" rtl="0">
              <a:spcBef>
                <a:spcPts val="0"/>
              </a:spcBef>
              <a:spcAft>
                <a:spcPts val="0"/>
              </a:spcAft>
              <a:buNone/>
            </a:pPr>
            <a:r>
              <a:rPr lang="en-US" smtClean="0"/>
              <a:t>Tiếp</a:t>
            </a:r>
            <a:r>
              <a:rPr lang="en-US" baseline="0" smtClean="0"/>
              <a:t> </a:t>
            </a:r>
            <a:r>
              <a:rPr lang="vi-VN" smtClean="0"/>
              <a:t>theo</a:t>
            </a:r>
            <a:r>
              <a:rPr lang="en-US" smtClean="0"/>
              <a:t> là</a:t>
            </a:r>
            <a:r>
              <a:rPr lang="vi-VN" smtClean="0"/>
              <a:t> biểu diễn vectơ </a:t>
            </a:r>
            <a:r>
              <a:rPr lang="en-US" smtClean="0"/>
              <a:t>cho văn</a:t>
            </a:r>
            <a:r>
              <a:rPr lang="en-US" baseline="0" smtClean="0"/>
              <a:t> bản, tạo ma trận về sự tương đồng giữa các câu</a:t>
            </a:r>
          </a:p>
          <a:p>
            <a:pPr marL="0" lvl="0" indent="0" algn="l" rtl="0">
              <a:spcBef>
                <a:spcPts val="0"/>
              </a:spcBef>
              <a:spcAft>
                <a:spcPts val="0"/>
              </a:spcAft>
              <a:buNone/>
            </a:pPr>
            <a:r>
              <a:rPr lang="en-US" baseline="0" smtClean="0"/>
              <a:t>C</a:t>
            </a:r>
            <a:r>
              <a:rPr lang="vi-VN" baseline="0" smtClean="0"/>
              <a:t>huyển đổi thành một đồ thị</a:t>
            </a:r>
            <a:r>
              <a:rPr lang="en-US" baseline="0" smtClean="0"/>
              <a:t> với các câu là đỉnh và điểm tương tự là các cạnh -&gt; từ đó tính  toán thứ hạng cho các đỉnh, rồi sắp xếp theo thứ tự.</a:t>
            </a:r>
          </a:p>
          <a:p>
            <a:pPr marL="0" lvl="0" indent="0" algn="l" rtl="0">
              <a:spcBef>
                <a:spcPts val="0"/>
              </a:spcBef>
              <a:spcAft>
                <a:spcPts val="0"/>
              </a:spcAft>
              <a:buNone/>
            </a:pPr>
            <a:r>
              <a:rPr lang="en-US" baseline="0" smtClean="0"/>
              <a:t>Cuối cùng là chọn ra các đỉnh (là các câu) được xếp hạng cao nhất để tạo thành văn bản tóm tắt.</a:t>
            </a:r>
          </a:p>
        </p:txBody>
      </p:sp>
    </p:spTree>
    <p:extLst>
      <p:ext uri="{BB962C8B-B14F-4D97-AF65-F5344CB8AC3E}">
        <p14:creationId xmlns:p14="http://schemas.microsoft.com/office/powerpoint/2010/main" val="3159659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mtClean="0"/>
              <a:t>Bước đầu tiên sẽ là nối tất cả văn bản có trong các bài báo</a:t>
            </a:r>
            <a:endParaRPr lang="en-US" smtClean="0"/>
          </a:p>
          <a:p>
            <a:pPr marL="0" lvl="0" indent="0" algn="l" rtl="0">
              <a:spcBef>
                <a:spcPts val="0"/>
              </a:spcBef>
              <a:spcAft>
                <a:spcPts val="0"/>
              </a:spcAft>
              <a:buNone/>
            </a:pPr>
            <a:r>
              <a:rPr lang="vi-VN" smtClean="0"/>
              <a:t>Sau đó chia văn bản thành các câu riêng lẻ</a:t>
            </a:r>
            <a:endParaRPr lang="en-US" smtClean="0"/>
          </a:p>
          <a:p>
            <a:pPr marL="0" lvl="0" indent="0" algn="l" rtl="0">
              <a:spcBef>
                <a:spcPts val="0"/>
              </a:spcBef>
              <a:spcAft>
                <a:spcPts val="0"/>
              </a:spcAft>
              <a:buNone/>
            </a:pPr>
            <a:r>
              <a:rPr lang="en-US" smtClean="0"/>
              <a:t>Tiếp</a:t>
            </a:r>
            <a:r>
              <a:rPr lang="en-US" baseline="0" smtClean="0"/>
              <a:t> </a:t>
            </a:r>
            <a:r>
              <a:rPr lang="vi-VN" smtClean="0"/>
              <a:t>theo</a:t>
            </a:r>
            <a:r>
              <a:rPr lang="en-US" smtClean="0"/>
              <a:t> là</a:t>
            </a:r>
            <a:r>
              <a:rPr lang="vi-VN" smtClean="0"/>
              <a:t> biểu diễn vectơ </a:t>
            </a:r>
            <a:r>
              <a:rPr lang="en-US" smtClean="0"/>
              <a:t>cho văn</a:t>
            </a:r>
            <a:r>
              <a:rPr lang="en-US" baseline="0" smtClean="0"/>
              <a:t> bản, tạo ma trận về sự tương đồng giữa các câu</a:t>
            </a:r>
          </a:p>
          <a:p>
            <a:pPr marL="0" lvl="0" indent="0" algn="l" rtl="0">
              <a:spcBef>
                <a:spcPts val="0"/>
              </a:spcBef>
              <a:spcAft>
                <a:spcPts val="0"/>
              </a:spcAft>
              <a:buNone/>
            </a:pPr>
            <a:r>
              <a:rPr lang="en-US" baseline="0" smtClean="0"/>
              <a:t>C</a:t>
            </a:r>
            <a:r>
              <a:rPr lang="vi-VN" baseline="0" smtClean="0"/>
              <a:t>huyển đổi thành một đồ thị</a:t>
            </a:r>
            <a:r>
              <a:rPr lang="en-US" baseline="0" smtClean="0"/>
              <a:t> với các câu là đỉnh và điểm tương tự là các cạnh -&gt; từ đó tính  toán thứ hạng cho các đỉnh, rồi sắp xếp theo thứ tự.</a:t>
            </a:r>
          </a:p>
          <a:p>
            <a:pPr marL="0" lvl="0" indent="0" algn="l" rtl="0">
              <a:spcBef>
                <a:spcPts val="0"/>
              </a:spcBef>
              <a:spcAft>
                <a:spcPts val="0"/>
              </a:spcAft>
              <a:buNone/>
            </a:pPr>
            <a:r>
              <a:rPr lang="en-US" baseline="0" smtClean="0"/>
              <a:t>Cuối cùng là chọn ra các đỉnh (là các câu) được xếp hạng cao nhất để tạo thành văn bản tóm tắt.</a:t>
            </a:r>
          </a:p>
        </p:txBody>
      </p:sp>
    </p:spTree>
    <p:extLst>
      <p:ext uri="{BB962C8B-B14F-4D97-AF65-F5344CB8AC3E}">
        <p14:creationId xmlns:p14="http://schemas.microsoft.com/office/powerpoint/2010/main" val="2626929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0820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6224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571500"/>
            <a:ext cx="6856214" cy="40005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571500"/>
            <a:ext cx="2193989" cy="40005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973836"/>
            <a:ext cx="5486400" cy="2441448"/>
          </a:xfrm>
        </p:spPr>
        <p:txBody>
          <a:bodyPr anchor="b">
            <a:normAutofit/>
          </a:bodyPr>
          <a:lstStyle>
            <a:lvl1pPr algn="l">
              <a:defRPr sz="4425" spc="-75"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11" y="3502685"/>
            <a:ext cx="5486400" cy="685800"/>
          </a:xfrm>
        </p:spPr>
        <p:txBody>
          <a:bodyPr anchor="t">
            <a:normAutofit/>
          </a:bodyPr>
          <a:lstStyle>
            <a:lvl1pPr marL="0" indent="0" algn="l">
              <a:buNone/>
              <a:defRPr sz="1650" cap="none" spc="0" baseline="0">
                <a:solidFill>
                  <a:schemeClr val="accent1">
                    <a:lumMod val="20000"/>
                    <a:lumOff val="80000"/>
                  </a:schemeClr>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4929367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876888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742950"/>
            <a:ext cx="2114550" cy="37147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00934" y="651510"/>
            <a:ext cx="5486400" cy="384048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7121476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49"/>
        <p:cNvGrpSpPr/>
        <p:nvPr/>
      </p:nvGrpSpPr>
      <p:grpSpPr>
        <a:xfrm>
          <a:off x="0" y="0"/>
          <a:ext cx="0" cy="0"/>
          <a:chOff x="0" y="0"/>
          <a:chExt cx="0" cy="0"/>
        </a:xfrm>
      </p:grpSpPr>
      <p:sp>
        <p:nvSpPr>
          <p:cNvPr id="50" name="Google Shape;50;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77065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6"/>
        <p:cNvGrpSpPr/>
        <p:nvPr/>
      </p:nvGrpSpPr>
      <p:grpSpPr>
        <a:xfrm>
          <a:off x="0" y="0"/>
          <a:ext cx="0" cy="0"/>
          <a:chOff x="0" y="0"/>
          <a:chExt cx="0" cy="0"/>
        </a:xfrm>
      </p:grpSpPr>
      <p:sp>
        <p:nvSpPr>
          <p:cNvPr id="28" name="Google Shape;28;p6"/>
          <p:cNvSpPr txBox="1">
            <a:spLocks noGrp="1"/>
          </p:cNvSpPr>
          <p:nvPr>
            <p:ph type="title"/>
          </p:nvPr>
        </p:nvSpPr>
        <p:spPr>
          <a:xfrm>
            <a:off x="398150" y="1129130"/>
            <a:ext cx="1700700" cy="14838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9" name="Google Shape;29;p6"/>
          <p:cNvSpPr txBox="1">
            <a:spLocks noGrp="1"/>
          </p:cNvSpPr>
          <p:nvPr>
            <p:ph type="body" idx="1"/>
          </p:nvPr>
        </p:nvSpPr>
        <p:spPr>
          <a:xfrm>
            <a:off x="3082175" y="1091725"/>
            <a:ext cx="2623200" cy="383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5863323" y="1091725"/>
            <a:ext cx="2623200" cy="383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8397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8029895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973836"/>
            <a:ext cx="5486400" cy="2441448"/>
          </a:xfrm>
        </p:spPr>
        <p:txBody>
          <a:bodyPr anchor="b">
            <a:normAutofit/>
          </a:bodyPr>
          <a:lstStyle>
            <a:lvl1pPr>
              <a:defRPr sz="4425" b="0" spc="-75"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914650" y="3504438"/>
            <a:ext cx="5486400" cy="685800"/>
          </a:xfrm>
        </p:spPr>
        <p:txBody>
          <a:bodyPr anchor="t">
            <a:normAutofit/>
          </a:bodyPr>
          <a:lstStyle>
            <a:lvl1pPr marL="0" indent="0">
              <a:buNone/>
              <a:defRPr sz="1650" cap="none" spc="0" baseline="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0876798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00934" y="651510"/>
            <a:ext cx="2606040" cy="384048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63590" y="651510"/>
            <a:ext cx="2606040" cy="384048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5/17/2022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6728733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00934" y="767690"/>
            <a:ext cx="2606040" cy="605790"/>
          </a:xfrm>
        </p:spPr>
        <p:txBody>
          <a:bodyPr anchor="b">
            <a:normAutofit/>
          </a:bodyPr>
          <a:lstStyle>
            <a:lvl1pPr marL="0" indent="0">
              <a:spcBef>
                <a:spcPts val="0"/>
              </a:spcBef>
              <a:buNone/>
              <a:defRPr sz="1500" b="1">
                <a:solidFill>
                  <a:schemeClr val="tx1">
                    <a:lumMod val="65000"/>
                    <a:lumOff val="3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2900934" y="1448202"/>
            <a:ext cx="2606040" cy="301752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63847" y="767690"/>
            <a:ext cx="2606040" cy="609878"/>
          </a:xfrm>
        </p:spPr>
        <p:txBody>
          <a:bodyPr anchor="b">
            <a:normAutofit/>
          </a:bodyPr>
          <a:lstStyle>
            <a:lvl1pPr marL="0" indent="0">
              <a:spcBef>
                <a:spcPts val="0"/>
              </a:spcBef>
              <a:buNone/>
              <a:defRPr sz="1500" b="1">
                <a:solidFill>
                  <a:schemeClr val="tx1">
                    <a:lumMod val="65000"/>
                    <a:lumOff val="3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5863847" y="1448202"/>
            <a:ext cx="2606040" cy="301752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5/17/2022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9449865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5/17/2022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2063711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4151836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857250"/>
            <a:ext cx="2125980" cy="1783080"/>
          </a:xfrm>
        </p:spPr>
        <p:txBody>
          <a:bodyPr anchor="b">
            <a:normAutofit/>
          </a:bodyPr>
          <a:lstStyle>
            <a:lvl1pPr>
              <a:defRPr sz="2400" b="0" baseline="0"/>
            </a:lvl1pPr>
          </a:lstStyle>
          <a:p>
            <a:r>
              <a:rPr lang="en-US" smtClean="0"/>
              <a:t>Click to edit Master title style</a:t>
            </a:r>
            <a:endParaRPr lang="en-US" dirty="0"/>
          </a:p>
        </p:txBody>
      </p:sp>
      <p:sp>
        <p:nvSpPr>
          <p:cNvPr id="3" name="Content Placeholder 2"/>
          <p:cNvSpPr>
            <a:spLocks noGrp="1"/>
          </p:cNvSpPr>
          <p:nvPr>
            <p:ph idx="1"/>
          </p:nvPr>
        </p:nvSpPr>
        <p:spPr>
          <a:xfrm>
            <a:off x="2900934" y="651510"/>
            <a:ext cx="5486400" cy="384048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2024" y="2620632"/>
            <a:ext cx="2125980" cy="1741493"/>
          </a:xfrm>
        </p:spPr>
        <p:txBody>
          <a:bodyPr anchor="t">
            <a:normAutofit/>
          </a:bodyPr>
          <a:lstStyle>
            <a:lvl1pPr marL="0" indent="0">
              <a:lnSpc>
                <a:spcPct val="100000"/>
              </a:lnSpc>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5/17/2022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9273265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857250"/>
            <a:ext cx="2125980" cy="1783080"/>
          </a:xfrm>
        </p:spPr>
        <p:txBody>
          <a:bodyPr anchor="b">
            <a:normAutofit/>
          </a:bodyPr>
          <a:lstStyle>
            <a:lvl1pP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677983" y="575564"/>
            <a:ext cx="6086423" cy="3998214"/>
          </a:xfrm>
          <a:solidFill>
            <a:schemeClr val="bg1">
              <a:lumMod val="75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192024" y="2619756"/>
            <a:ext cx="2125980" cy="1741932"/>
          </a:xfrm>
        </p:spPr>
        <p:txBody>
          <a:bodyPr anchor="t">
            <a:normAutofit/>
          </a:bodyPr>
          <a:lstStyle>
            <a:lvl1pPr marL="0" indent="0">
              <a:lnSpc>
                <a:spcPct val="100000"/>
              </a:lnSpc>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5/17/2022</a:t>
            </a:fld>
            <a:endParaRPr lang="en-US" dirty="0"/>
          </a:p>
        </p:txBody>
      </p:sp>
      <p:sp>
        <p:nvSpPr>
          <p:cNvPr id="9" name="Footer Placeholder 8"/>
          <p:cNvSpPr>
            <a:spLocks noGrp="1"/>
          </p:cNvSpPr>
          <p:nvPr>
            <p:ph type="ftr" sz="quarter" idx="11"/>
          </p:nvPr>
        </p:nvSpPr>
        <p:spPr>
          <a:xfrm>
            <a:off x="2624326" y="4767263"/>
            <a:ext cx="4433638" cy="273844"/>
          </a:xfrm>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4063550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842878"/>
            <a:ext cx="2210612" cy="345088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648081"/>
            <a:ext cx="5486400" cy="384048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96849" y="4767263"/>
            <a:ext cx="2057400" cy="273844"/>
          </a:xfrm>
          <a:prstGeom prst="rect">
            <a:avLst/>
          </a:prstGeom>
        </p:spPr>
        <p:txBody>
          <a:bodyPr vert="horz" lIns="91440" tIns="45720" rIns="91440" bIns="45720" rtlCol="0" anchor="ctr"/>
          <a:lstStyle>
            <a:lvl1pPr algn="l">
              <a:defRPr sz="825">
                <a:solidFill>
                  <a:schemeClr val="tx1">
                    <a:lumMod val="50000"/>
                    <a:lumOff val="50000"/>
                  </a:schemeClr>
                </a:solidFill>
              </a:defRPr>
            </a:lvl1pPr>
          </a:lstStyle>
          <a:p>
            <a:fld id="{5586B75A-687E-405C-8A0B-8D00578BA2C3}" type="datetimeFigureOut">
              <a:rPr lang="en-US" dirty="0"/>
              <a:pPr/>
              <a:t>5/17/2022</a:t>
            </a:fld>
            <a:endParaRPr lang="en-US" dirty="0"/>
          </a:p>
        </p:txBody>
      </p:sp>
      <p:sp>
        <p:nvSpPr>
          <p:cNvPr id="5" name="Footer Placeholder 4"/>
          <p:cNvSpPr>
            <a:spLocks noGrp="1"/>
          </p:cNvSpPr>
          <p:nvPr>
            <p:ph type="ftr" sz="quarter" idx="3"/>
          </p:nvPr>
        </p:nvSpPr>
        <p:spPr>
          <a:xfrm>
            <a:off x="2901951" y="4767263"/>
            <a:ext cx="4433638" cy="273844"/>
          </a:xfrm>
          <a:prstGeom prst="rect">
            <a:avLst/>
          </a:prstGeom>
        </p:spPr>
        <p:txBody>
          <a:bodyPr vert="horz" lIns="91440" tIns="45720" rIns="91440" bIns="45720" rtlCol="0" anchor="ctr"/>
          <a:lstStyle>
            <a:lvl1pPr algn="l">
              <a:defRPr sz="825">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7975602" y="4767263"/>
            <a:ext cx="1148195" cy="273844"/>
          </a:xfrm>
          <a:prstGeom prst="rect">
            <a:avLst/>
          </a:prstGeom>
        </p:spPr>
        <p:txBody>
          <a:bodyPr vert="horz" lIns="91440" tIns="45720" rIns="91440" bIns="45720" rtlCol="0" anchor="ctr"/>
          <a:lstStyle>
            <a:lvl1pPr algn="r">
              <a:defRPr sz="900" b="1">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26138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transition>
    <p:fade thruBlk="1"/>
  </p:transition>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2700" kern="1200" spc="-45" baseline="0">
          <a:solidFill>
            <a:srgbClr val="FFFFFF"/>
          </a:solid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buClr>
        <a:buFont typeface="Wingdings 2" pitchFamily="18" charset="2"/>
        <a:buChar char=""/>
        <a:defRPr sz="1500" kern="1200">
          <a:solidFill>
            <a:schemeClr val="tx1">
              <a:lumMod val="65000"/>
              <a:lumOff val="35000"/>
            </a:schemeClr>
          </a:solidFill>
          <a:latin typeface="+mn-lt"/>
          <a:ea typeface="+mn-ea"/>
          <a:cs typeface="+mn-cs"/>
        </a:defRPr>
      </a:lvl1pPr>
      <a:lvl2pPr marL="5143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350" kern="1200">
          <a:solidFill>
            <a:schemeClr val="tx1">
              <a:lumMod val="65000"/>
              <a:lumOff val="35000"/>
            </a:schemeClr>
          </a:solidFill>
          <a:latin typeface="+mn-lt"/>
          <a:ea typeface="+mn-ea"/>
          <a:cs typeface="+mn-cs"/>
        </a:defRPr>
      </a:lvl2pPr>
      <a:lvl3pPr marL="8572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200" kern="1200">
          <a:solidFill>
            <a:schemeClr val="tx1">
              <a:lumMod val="65000"/>
              <a:lumOff val="35000"/>
            </a:schemeClr>
          </a:solidFill>
          <a:latin typeface="+mn-lt"/>
          <a:ea typeface="+mn-ea"/>
          <a:cs typeface="+mn-cs"/>
        </a:defRPr>
      </a:lvl3pPr>
      <a:lvl4pPr marL="12001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4pPr>
      <a:lvl5pPr marL="15430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5pPr>
      <a:lvl6pPr marL="18859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8pPr>
      <a:lvl9pPr marL="29146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7587"/>
            <a:ext cx="2728859" cy="2046645"/>
          </a:xfrm>
          <a:prstGeom prst="rect">
            <a:avLst/>
          </a:prstGeom>
        </p:spPr>
      </p:pic>
      <p:sp>
        <p:nvSpPr>
          <p:cNvPr id="8" name="Google Shape;58;p13"/>
          <p:cNvSpPr txBox="1">
            <a:spLocks/>
          </p:cNvSpPr>
          <p:nvPr/>
        </p:nvSpPr>
        <p:spPr>
          <a:xfrm>
            <a:off x="2474331" y="364242"/>
            <a:ext cx="5253612" cy="1065789"/>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4425" kern="1200" spc="-75" baseline="0">
                <a:solidFill>
                  <a:srgbClr val="FFFFFF"/>
                </a:solidFill>
                <a:latin typeface="+mj-lt"/>
                <a:ea typeface="+mj-ea"/>
                <a:cs typeface="+mj-cs"/>
              </a:defRPr>
            </a:lvl1pPr>
          </a:lstStyle>
          <a:p>
            <a:pPr algn="ctr">
              <a:lnSpc>
                <a:spcPct val="100000"/>
              </a:lnSpc>
            </a:pPr>
            <a:r>
              <a:rPr lang="vi-VN" sz="2200" b="1" smtClean="0">
                <a:solidFill>
                  <a:srgbClr val="002060"/>
                </a:solidFill>
                <a:latin typeface="+mn-lt"/>
              </a:rPr>
              <a:t>TRƯỜNG ĐẠI HỌC THỦ DẦU MỘT</a:t>
            </a:r>
            <a:br>
              <a:rPr lang="vi-VN" sz="2200" b="1" smtClean="0">
                <a:solidFill>
                  <a:srgbClr val="002060"/>
                </a:solidFill>
                <a:latin typeface="+mn-lt"/>
              </a:rPr>
            </a:br>
            <a:r>
              <a:rPr lang="vi-VN" sz="2200" b="1" smtClean="0">
                <a:solidFill>
                  <a:srgbClr val="002060"/>
                </a:solidFill>
                <a:latin typeface="+mn-lt"/>
              </a:rPr>
              <a:t>VIỆN KỸ THUẬT CÔNG NGHỆ</a:t>
            </a:r>
            <a:br>
              <a:rPr lang="vi-VN" sz="2200" b="1" smtClean="0">
                <a:solidFill>
                  <a:srgbClr val="002060"/>
                </a:solidFill>
                <a:latin typeface="+mn-lt"/>
              </a:rPr>
            </a:br>
            <a:endParaRPr lang="vi-VN" sz="2200" b="1" dirty="0">
              <a:solidFill>
                <a:srgbClr val="002060"/>
              </a:solidFill>
              <a:latin typeface="+mn-lt"/>
              <a:cs typeface="Times New Roman" panose="02020603050405020304" pitchFamily="18" charset="0"/>
            </a:endParaRPr>
          </a:p>
        </p:txBody>
      </p:sp>
      <p:sp>
        <p:nvSpPr>
          <p:cNvPr id="9" name="TextBox 8"/>
          <p:cNvSpPr txBox="1"/>
          <p:nvPr/>
        </p:nvSpPr>
        <p:spPr>
          <a:xfrm>
            <a:off x="1635162" y="1458948"/>
            <a:ext cx="6949440" cy="553998"/>
          </a:xfrm>
          <a:prstGeom prst="rect">
            <a:avLst/>
          </a:prstGeom>
          <a:noFill/>
        </p:spPr>
        <p:txBody>
          <a:bodyPr wrap="square" rtlCol="0">
            <a:spAutoFit/>
          </a:bodyPr>
          <a:lstStyle/>
          <a:p>
            <a:pPr algn="ctr"/>
            <a:r>
              <a:rPr lang="en-US" sz="2000" b="1">
                <a:solidFill>
                  <a:srgbClr val="002060"/>
                </a:solidFill>
                <a:latin typeface="Verdana" panose="020B0604030504040204" pitchFamily="34" charset="0"/>
                <a:ea typeface="Verdana" panose="020B0604030504040204" pitchFamily="34" charset="0"/>
              </a:rPr>
              <a:t>BÁO CÁO </a:t>
            </a:r>
            <a:r>
              <a:rPr lang="en-US" sz="2000" b="1" smtClean="0">
                <a:solidFill>
                  <a:srgbClr val="002060"/>
                </a:solidFill>
                <a:latin typeface="Verdana" panose="020B0604030504040204" pitchFamily="34" charset="0"/>
                <a:ea typeface="Verdana" panose="020B0604030504040204" pitchFamily="34" charset="0"/>
              </a:rPr>
              <a:t>TỐT NGHIỆP </a:t>
            </a:r>
            <a:r>
              <a:rPr lang="en-US" sz="3000" smtClean="0">
                <a:solidFill>
                  <a:srgbClr val="002060"/>
                </a:solidFill>
                <a:latin typeface="Verdana" panose="020B0604030504040204" pitchFamily="34" charset="0"/>
                <a:ea typeface="Verdana" panose="020B0604030504040204" pitchFamily="34" charset="0"/>
              </a:rPr>
              <a:t> </a:t>
            </a:r>
          </a:p>
        </p:txBody>
      </p:sp>
      <p:sp>
        <p:nvSpPr>
          <p:cNvPr id="10" name="Rectangle 9"/>
          <p:cNvSpPr/>
          <p:nvPr/>
        </p:nvSpPr>
        <p:spPr>
          <a:xfrm>
            <a:off x="1251912" y="2041863"/>
            <a:ext cx="7698451" cy="2708434"/>
          </a:xfrm>
          <a:prstGeom prst="rect">
            <a:avLst/>
          </a:prstGeom>
        </p:spPr>
        <p:txBody>
          <a:bodyPr wrap="square">
            <a:spAutoFit/>
          </a:bodyPr>
          <a:lstStyle/>
          <a:p>
            <a:r>
              <a:rPr lang="en-US" sz="2000" b="1" dirty="0" err="1" smtClean="0">
                <a:solidFill>
                  <a:srgbClr val="002060"/>
                </a:solidFill>
                <a:latin typeface="Verdana" panose="020B0604030504040204" pitchFamily="34" charset="0"/>
                <a:ea typeface="Verdana" panose="020B0604030504040204" pitchFamily="34" charset="0"/>
                <a:cs typeface="Times New Roman" panose="02020603050405020304" pitchFamily="18" charset="0"/>
              </a:rPr>
              <a:t>Đề</a:t>
            </a:r>
            <a:r>
              <a:rPr lang="en-US" sz="2000" b="1" dirty="0" smtClean="0">
                <a:solidFill>
                  <a:srgbClr val="002060"/>
                </a:solidFill>
                <a:latin typeface="Verdana" panose="020B0604030504040204" pitchFamily="34" charset="0"/>
                <a:ea typeface="Verdana" panose="020B0604030504040204" pitchFamily="34" charset="0"/>
                <a:cs typeface="Times New Roman" panose="02020603050405020304" pitchFamily="18" charset="0"/>
              </a:rPr>
              <a:t> </a:t>
            </a:r>
            <a:r>
              <a:rPr lang="en-US" sz="2000" b="1" dirty="0" err="1" smtClean="0">
                <a:solidFill>
                  <a:srgbClr val="002060"/>
                </a:solidFill>
                <a:latin typeface="Verdana" panose="020B0604030504040204" pitchFamily="34" charset="0"/>
                <a:ea typeface="Verdana" panose="020B0604030504040204" pitchFamily="34" charset="0"/>
                <a:cs typeface="Times New Roman" panose="02020603050405020304" pitchFamily="18" charset="0"/>
              </a:rPr>
              <a:t>tài</a:t>
            </a:r>
            <a:r>
              <a:rPr lang="en-US" sz="2000" b="1" smtClean="0">
                <a:solidFill>
                  <a:srgbClr val="002060"/>
                </a:solidFill>
                <a:latin typeface="Verdana" panose="020B0604030504040204" pitchFamily="34" charset="0"/>
                <a:ea typeface="Verdana" panose="020B0604030504040204" pitchFamily="34" charset="0"/>
                <a:cs typeface="Times New Roman" panose="02020603050405020304" pitchFamily="18" charset="0"/>
              </a:rPr>
              <a:t>: </a:t>
            </a:r>
          </a:p>
          <a:p>
            <a:pPr algn="ctr"/>
            <a:r>
              <a:rPr lang="vi-VN" sz="2000" b="1" smtClean="0">
                <a:solidFill>
                  <a:srgbClr val="002060"/>
                </a:solidFill>
                <a:latin typeface="Verdana" panose="020B0604030504040204" pitchFamily="34" charset="0"/>
                <a:ea typeface="Verdana" panose="020B0604030504040204" pitchFamily="34" charset="0"/>
                <a:cs typeface="Times New Roman" panose="02020603050405020304" pitchFamily="18" charset="0"/>
              </a:rPr>
              <a:t>XÂY DỰNG BẢNG TIN RÚT GỌN VỀ DỊCH BỆNH COVID-19 BẰNG KỸ THUẬT TEXT MINING</a:t>
            </a:r>
            <a:endParaRPr lang="en-US" sz="2000" b="1" smtClean="0">
              <a:solidFill>
                <a:srgbClr val="002060"/>
              </a:solidFill>
              <a:latin typeface="Verdana" panose="020B0604030504040204" pitchFamily="34" charset="0"/>
              <a:ea typeface="Verdana" panose="020B0604030504040204" pitchFamily="34" charset="0"/>
              <a:cs typeface="Times New Roman" panose="02020603050405020304" pitchFamily="18" charset="0"/>
            </a:endParaRPr>
          </a:p>
          <a:p>
            <a:endParaRPr lang="en-US" sz="2000" b="1" smtClean="0">
              <a:solidFill>
                <a:srgbClr val="002060"/>
              </a:solidFill>
              <a:latin typeface="Verdana" panose="020B0604030504040204" pitchFamily="34" charset="0"/>
              <a:ea typeface="Verdana" panose="020B0604030504040204" pitchFamily="34" charset="0"/>
              <a:cs typeface="Times New Roman" panose="02020603050405020304" pitchFamily="18" charset="0"/>
            </a:endParaRPr>
          </a:p>
          <a:p>
            <a:pPr>
              <a:lnSpc>
                <a:spcPct val="150000"/>
              </a:lnSpc>
            </a:pPr>
            <a:r>
              <a:rPr lang="en-US" sz="2000" smtClean="0">
                <a:solidFill>
                  <a:srgbClr val="002060"/>
                </a:solidFill>
                <a:latin typeface="Verdana" panose="020B0604030504040204" pitchFamily="34" charset="0"/>
                <a:ea typeface="Verdana" panose="020B0604030504040204" pitchFamily="34" charset="0"/>
                <a:cs typeface="Times New Roman" panose="02020603050405020304" pitchFamily="18" charset="0"/>
              </a:rPr>
              <a:t>GVHD: ThS. </a:t>
            </a:r>
            <a:r>
              <a:rPr lang="en-US" sz="2000" dirty="0" err="1" smtClean="0">
                <a:solidFill>
                  <a:srgbClr val="002060"/>
                </a:solidFill>
                <a:latin typeface="Verdana" panose="020B0604030504040204" pitchFamily="34" charset="0"/>
                <a:ea typeface="Verdana" panose="020B0604030504040204" pitchFamily="34" charset="0"/>
                <a:cs typeface="Times New Roman" panose="02020603050405020304" pitchFamily="18" charset="0"/>
              </a:rPr>
              <a:t>Dương</a:t>
            </a:r>
            <a:r>
              <a:rPr lang="en-US" sz="2000" dirty="0" smtClean="0">
                <a:solidFill>
                  <a:srgbClr val="002060"/>
                </a:solidFill>
                <a:latin typeface="Verdana" panose="020B0604030504040204" pitchFamily="34" charset="0"/>
                <a:ea typeface="Verdana" panose="020B0604030504040204" pitchFamily="34" charset="0"/>
                <a:cs typeface="Times New Roman" panose="02020603050405020304" pitchFamily="18" charset="0"/>
              </a:rPr>
              <a:t> </a:t>
            </a:r>
            <a:r>
              <a:rPr lang="en-US" sz="2000" dirty="0" err="1" smtClean="0">
                <a:solidFill>
                  <a:srgbClr val="002060"/>
                </a:solidFill>
                <a:latin typeface="Verdana" panose="020B0604030504040204" pitchFamily="34" charset="0"/>
                <a:ea typeface="Verdana" panose="020B0604030504040204" pitchFamily="34" charset="0"/>
                <a:cs typeface="Times New Roman" panose="02020603050405020304" pitchFamily="18" charset="0"/>
              </a:rPr>
              <a:t>Thị</a:t>
            </a:r>
            <a:r>
              <a:rPr lang="en-US" sz="2000" dirty="0" smtClean="0">
                <a:solidFill>
                  <a:srgbClr val="002060"/>
                </a:solidFill>
                <a:latin typeface="Verdana" panose="020B0604030504040204" pitchFamily="34" charset="0"/>
                <a:ea typeface="Verdana" panose="020B0604030504040204" pitchFamily="34" charset="0"/>
                <a:cs typeface="Times New Roman" panose="02020603050405020304" pitchFamily="18" charset="0"/>
              </a:rPr>
              <a:t> </a:t>
            </a:r>
            <a:r>
              <a:rPr lang="en-US" sz="2000" smtClean="0">
                <a:solidFill>
                  <a:srgbClr val="002060"/>
                </a:solidFill>
                <a:latin typeface="Verdana" panose="020B0604030504040204" pitchFamily="34" charset="0"/>
                <a:ea typeface="Verdana" panose="020B0604030504040204" pitchFamily="34" charset="0"/>
                <a:cs typeface="Times New Roman" panose="02020603050405020304" pitchFamily="18" charset="0"/>
              </a:rPr>
              <a:t>Kim Chi</a:t>
            </a:r>
          </a:p>
          <a:p>
            <a:pPr>
              <a:lnSpc>
                <a:spcPct val="150000"/>
              </a:lnSpc>
            </a:pPr>
            <a:r>
              <a:rPr lang="en-US" sz="2000" smtClean="0">
                <a:solidFill>
                  <a:srgbClr val="002060"/>
                </a:solidFill>
                <a:latin typeface="Verdana" panose="020B0604030504040204" pitchFamily="34" charset="0"/>
                <a:ea typeface="Verdana" panose="020B0604030504040204" pitchFamily="34" charset="0"/>
                <a:cs typeface="Times New Roman" panose="02020603050405020304" pitchFamily="18" charset="0"/>
              </a:rPr>
              <a:t>Sinh viên thực hiện: </a:t>
            </a:r>
            <a:r>
              <a:rPr lang="en-US" sz="2000">
                <a:solidFill>
                  <a:srgbClr val="002060"/>
                </a:solidFill>
                <a:latin typeface="Verdana" panose="020B0604030504040204" pitchFamily="34" charset="0"/>
                <a:ea typeface="Verdana" panose="020B0604030504040204" pitchFamily="34" charset="0"/>
                <a:cs typeface="Times New Roman" panose="02020603050405020304" pitchFamily="18" charset="0"/>
              </a:rPr>
              <a:t>Hoàng Kim </a:t>
            </a:r>
            <a:r>
              <a:rPr lang="en-US" sz="2000" smtClean="0">
                <a:solidFill>
                  <a:srgbClr val="002060"/>
                </a:solidFill>
                <a:latin typeface="Verdana" panose="020B0604030504040204" pitchFamily="34" charset="0"/>
                <a:ea typeface="Verdana" panose="020B0604030504040204" pitchFamily="34" charset="0"/>
                <a:cs typeface="Times New Roman" panose="02020603050405020304" pitchFamily="18" charset="0"/>
              </a:rPr>
              <a:t>Tuyến</a:t>
            </a:r>
            <a:br>
              <a:rPr lang="en-US" sz="2000" smtClean="0">
                <a:solidFill>
                  <a:srgbClr val="002060"/>
                </a:solidFill>
                <a:latin typeface="Verdana" panose="020B0604030504040204" pitchFamily="34" charset="0"/>
                <a:ea typeface="Verdana" panose="020B0604030504040204" pitchFamily="34" charset="0"/>
                <a:cs typeface="Times New Roman" panose="02020603050405020304" pitchFamily="18" charset="0"/>
              </a:rPr>
            </a:br>
            <a:r>
              <a:rPr lang="en-US" sz="2000" smtClean="0">
                <a:solidFill>
                  <a:srgbClr val="002060"/>
                </a:solidFill>
                <a:latin typeface="Verdana" panose="020B0604030504040204" pitchFamily="34" charset="0"/>
                <a:ea typeface="Verdana" panose="020B0604030504040204" pitchFamily="34" charset="0"/>
                <a:cs typeface="Times New Roman" panose="02020603050405020304" pitchFamily="18" charset="0"/>
              </a:rPr>
              <a:t>Lớp: D18HT01	</a:t>
            </a:r>
            <a:endParaRPr lang="en-US" sz="2000" dirty="0">
              <a:solidFill>
                <a:srgbClr val="002060"/>
              </a:solidFill>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9465633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6" name="Rectangle 5"/>
          <p:cNvSpPr/>
          <p:nvPr/>
        </p:nvSpPr>
        <p:spPr>
          <a:xfrm>
            <a:off x="2230962" y="115966"/>
            <a:ext cx="5353179" cy="628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smtClean="0">
                <a:cs typeface="Times New Roman" panose="02020603050405020304" pitchFamily="18" charset="0"/>
              </a:rPr>
              <a:t>Các bước thu thập và xử lí dữ liệu bằng python</a:t>
            </a:r>
            <a:endParaRPr lang="en-US" sz="2000">
              <a:latin typeface="+mj-lt"/>
            </a:endParaRPr>
          </a:p>
        </p:txBody>
      </p:sp>
      <p:sp>
        <p:nvSpPr>
          <p:cNvPr id="29" name="Rectangle 28"/>
          <p:cNvSpPr/>
          <p:nvPr/>
        </p:nvSpPr>
        <p:spPr>
          <a:xfrm>
            <a:off x="244575" y="993890"/>
            <a:ext cx="3298723" cy="755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Xác định các website chứa </a:t>
            </a:r>
            <a:r>
              <a:rPr lang="en-US" smtClean="0"/>
              <a:t>thông tin bài báo Covid-19 phù hợp</a:t>
            </a:r>
            <a:endParaRPr lang="en-US"/>
          </a:p>
        </p:txBody>
      </p:sp>
      <p:sp>
        <p:nvSpPr>
          <p:cNvPr id="30" name="Rectangle 29"/>
          <p:cNvSpPr/>
          <p:nvPr/>
        </p:nvSpPr>
        <p:spPr>
          <a:xfrm>
            <a:off x="244574" y="2534991"/>
            <a:ext cx="3298723" cy="755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Dữ liệu trang web với cấu trúc HTML</a:t>
            </a:r>
          </a:p>
        </p:txBody>
      </p:sp>
      <p:sp>
        <p:nvSpPr>
          <p:cNvPr id="31" name="TextBox 30"/>
          <p:cNvSpPr txBox="1"/>
          <p:nvPr/>
        </p:nvSpPr>
        <p:spPr>
          <a:xfrm>
            <a:off x="2306781" y="1743981"/>
            <a:ext cx="1496291" cy="738664"/>
          </a:xfrm>
          <a:prstGeom prst="rect">
            <a:avLst/>
          </a:prstGeom>
          <a:noFill/>
        </p:spPr>
        <p:txBody>
          <a:bodyPr wrap="square" rtlCol="0">
            <a:spAutoFit/>
          </a:bodyPr>
          <a:lstStyle/>
          <a:p>
            <a:r>
              <a:rPr lang="en-US" sz="1400"/>
              <a:t>Sử dụng python gửi </a:t>
            </a:r>
            <a:r>
              <a:rPr lang="en-US" sz="1400">
                <a:latin typeface="Verdana" panose="020B0604030504040204" pitchFamily="34" charset="0"/>
                <a:ea typeface="Verdana" panose="020B0604030504040204" pitchFamily="34" charset="0"/>
              </a:rPr>
              <a:t>request</a:t>
            </a:r>
            <a:r>
              <a:rPr lang="en-US" sz="1400"/>
              <a:t>, get dữ liệu website</a:t>
            </a:r>
          </a:p>
        </p:txBody>
      </p:sp>
      <p:sp>
        <p:nvSpPr>
          <p:cNvPr id="32" name="Rectangle 31"/>
          <p:cNvSpPr/>
          <p:nvPr/>
        </p:nvSpPr>
        <p:spPr>
          <a:xfrm>
            <a:off x="244573" y="4197945"/>
            <a:ext cx="3298723" cy="755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Các khối HTML chứa dữ liệu quan trọng </a:t>
            </a:r>
            <a:endParaRPr lang="en-US"/>
          </a:p>
        </p:txBody>
      </p:sp>
      <p:sp>
        <p:nvSpPr>
          <p:cNvPr id="33" name="TextBox 32"/>
          <p:cNvSpPr txBox="1"/>
          <p:nvPr/>
        </p:nvSpPr>
        <p:spPr>
          <a:xfrm>
            <a:off x="0" y="3320587"/>
            <a:ext cx="2130136" cy="646331"/>
          </a:xfrm>
          <a:prstGeom prst="rect">
            <a:avLst/>
          </a:prstGeom>
          <a:noFill/>
        </p:spPr>
        <p:txBody>
          <a:bodyPr wrap="square" rtlCol="0">
            <a:spAutoFit/>
          </a:bodyPr>
          <a:lstStyle/>
          <a:p>
            <a:r>
              <a:rPr lang="vi-VN" sz="1200"/>
              <a:t>Kiểm tra, phân tích cấu trúc HTML, loại bỏ các khối dữ liệu dư thừa </a:t>
            </a:r>
            <a:endParaRPr lang="en-US" sz="1200"/>
          </a:p>
        </p:txBody>
      </p:sp>
      <p:sp>
        <p:nvSpPr>
          <p:cNvPr id="35" name="Rectangle 34"/>
          <p:cNvSpPr/>
          <p:nvPr/>
        </p:nvSpPr>
        <p:spPr>
          <a:xfrm>
            <a:off x="5585597" y="4219252"/>
            <a:ext cx="3298723" cy="755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Các biến python chứa thông tin </a:t>
            </a:r>
            <a:r>
              <a:rPr lang="en-US" smtClean="0"/>
              <a:t>bài báo</a:t>
            </a:r>
            <a:endParaRPr lang="en-US"/>
          </a:p>
        </p:txBody>
      </p:sp>
      <p:sp>
        <p:nvSpPr>
          <p:cNvPr id="36" name="TextBox 35"/>
          <p:cNvSpPr txBox="1"/>
          <p:nvPr/>
        </p:nvSpPr>
        <p:spPr>
          <a:xfrm>
            <a:off x="3679800" y="3233228"/>
            <a:ext cx="1769295" cy="1169551"/>
          </a:xfrm>
          <a:prstGeom prst="rect">
            <a:avLst/>
          </a:prstGeom>
          <a:noFill/>
        </p:spPr>
        <p:txBody>
          <a:bodyPr wrap="square" rtlCol="0">
            <a:spAutoFit/>
          </a:bodyPr>
          <a:lstStyle/>
          <a:p>
            <a:r>
              <a:rPr lang="vi-VN" sz="1400"/>
              <a:t>Sử dụng các thư viện python trích xuất, loại bỏ các thẻ html, thu </a:t>
            </a:r>
            <a:r>
              <a:rPr lang="vi-VN" sz="1400" smtClean="0"/>
              <a:t>thập</a:t>
            </a:r>
            <a:r>
              <a:rPr lang="en-US" sz="1400" smtClean="0"/>
              <a:t> </a:t>
            </a:r>
            <a:r>
              <a:rPr lang="vi-VN" sz="1400" smtClean="0"/>
              <a:t>dữ liệu</a:t>
            </a:r>
            <a:endParaRPr lang="en-US" sz="1400"/>
          </a:p>
        </p:txBody>
      </p:sp>
      <p:sp>
        <p:nvSpPr>
          <p:cNvPr id="38" name="Rectangle 37"/>
          <p:cNvSpPr/>
          <p:nvPr/>
        </p:nvSpPr>
        <p:spPr>
          <a:xfrm>
            <a:off x="5585596" y="2409281"/>
            <a:ext cx="3298723" cy="755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Bộ dữ liệu hoàn </a:t>
            </a:r>
            <a:r>
              <a:rPr lang="en-US" smtClean="0"/>
              <a:t>chỉnh với nội dung tóm tắt</a:t>
            </a:r>
            <a:endParaRPr lang="en-US"/>
          </a:p>
        </p:txBody>
      </p:sp>
      <p:sp>
        <p:nvSpPr>
          <p:cNvPr id="39" name="TextBox 38"/>
          <p:cNvSpPr txBox="1"/>
          <p:nvPr/>
        </p:nvSpPr>
        <p:spPr>
          <a:xfrm>
            <a:off x="7287247" y="3330941"/>
            <a:ext cx="1952118" cy="830997"/>
          </a:xfrm>
          <a:prstGeom prst="rect">
            <a:avLst/>
          </a:prstGeom>
          <a:noFill/>
        </p:spPr>
        <p:txBody>
          <a:bodyPr wrap="square" rtlCol="0">
            <a:spAutoFit/>
          </a:bodyPr>
          <a:lstStyle/>
          <a:p>
            <a:r>
              <a:rPr lang="en-US" sz="1600" smtClean="0">
                <a:latin typeface="Corbel" panose="020B0503020204020204" pitchFamily="34" charset="0"/>
              </a:rPr>
              <a:t>Áp dụngcác phương pháp xử lí ngôn ngữ tự nhiên để xử lí</a:t>
            </a:r>
            <a:endParaRPr lang="en-US" sz="1600">
              <a:latin typeface="Corbel" panose="020B0503020204020204" pitchFamily="34" charset="0"/>
            </a:endParaRPr>
          </a:p>
        </p:txBody>
      </p:sp>
      <p:cxnSp>
        <p:nvCxnSpPr>
          <p:cNvPr id="3" name="Straight Arrow Connector 2"/>
          <p:cNvCxnSpPr>
            <a:stCxn id="29" idx="2"/>
            <a:endCxn id="30" idx="0"/>
          </p:cNvCxnSpPr>
          <p:nvPr/>
        </p:nvCxnSpPr>
        <p:spPr>
          <a:xfrm flipH="1">
            <a:off x="1893936" y="1749395"/>
            <a:ext cx="1" cy="785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30" idx="2"/>
            <a:endCxn id="32" idx="0"/>
          </p:cNvCxnSpPr>
          <p:nvPr/>
        </p:nvCxnSpPr>
        <p:spPr>
          <a:xfrm flipH="1">
            <a:off x="1893935" y="3290496"/>
            <a:ext cx="1" cy="907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35" idx="1"/>
          </p:cNvCxnSpPr>
          <p:nvPr/>
        </p:nvCxnSpPr>
        <p:spPr>
          <a:xfrm>
            <a:off x="3543296" y="4575697"/>
            <a:ext cx="2042301" cy="21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5" idx="0"/>
            <a:endCxn id="38" idx="2"/>
          </p:cNvCxnSpPr>
          <p:nvPr/>
        </p:nvCxnSpPr>
        <p:spPr>
          <a:xfrm flipH="1" flipV="1">
            <a:off x="7234958" y="3164786"/>
            <a:ext cx="1" cy="1054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8" idx="0"/>
            <a:endCxn id="22" idx="2"/>
          </p:cNvCxnSpPr>
          <p:nvPr/>
        </p:nvCxnSpPr>
        <p:spPr>
          <a:xfrm flipV="1">
            <a:off x="7234958" y="1664263"/>
            <a:ext cx="0" cy="745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585596" y="908758"/>
            <a:ext cx="3298723" cy="755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Bộ dữ liệu hoàn </a:t>
            </a:r>
            <a:r>
              <a:rPr lang="en-US" smtClean="0"/>
              <a:t>chỉnh với nội dung tóm tắt</a:t>
            </a:r>
            <a:endParaRPr lang="en-US"/>
          </a:p>
        </p:txBody>
      </p:sp>
      <p:sp>
        <p:nvSpPr>
          <p:cNvPr id="26" name="TextBox 25"/>
          <p:cNvSpPr txBox="1"/>
          <p:nvPr/>
        </p:nvSpPr>
        <p:spPr>
          <a:xfrm>
            <a:off x="7244173" y="1759774"/>
            <a:ext cx="1952118" cy="584775"/>
          </a:xfrm>
          <a:prstGeom prst="rect">
            <a:avLst/>
          </a:prstGeom>
          <a:noFill/>
        </p:spPr>
        <p:txBody>
          <a:bodyPr wrap="square" rtlCol="0">
            <a:spAutoFit/>
          </a:bodyPr>
          <a:lstStyle/>
          <a:p>
            <a:r>
              <a:rPr lang="en-US" sz="1600" smtClean="0">
                <a:latin typeface="Corbel" panose="020B0503020204020204" pitchFamily="34" charset="0"/>
              </a:rPr>
              <a:t>Lưu trữ dữ liệu tại sqlite3</a:t>
            </a:r>
            <a:endParaRPr lang="en-US" sz="1600">
              <a:latin typeface="Corbel" panose="020B0503020204020204" pitchFamily="34" charset="0"/>
            </a:endParaRPr>
          </a:p>
        </p:txBody>
      </p:sp>
    </p:spTree>
    <p:extLst>
      <p:ext uri="{BB962C8B-B14F-4D97-AF65-F5344CB8AC3E}">
        <p14:creationId xmlns:p14="http://schemas.microsoft.com/office/powerpoint/2010/main" val="354224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arn(inVertical)">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down)">
                                      <p:cBhvr>
                                        <p:cTn id="25" dur="500"/>
                                        <p:tgtEl>
                                          <p:spTgt spid="33"/>
                                        </p:tgtEl>
                                      </p:cBhvr>
                                    </p:animEffect>
                                  </p:childTnLst>
                                </p:cTn>
                              </p:par>
                              <p:par>
                                <p:cTn id="26" presetID="22" presetClass="entr" presetSubtype="4"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barn(inVertical)">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wipe(down)">
                                      <p:cBhvr>
                                        <p:cTn id="38" dur="500"/>
                                        <p:tgtEl>
                                          <p:spTgt spid="36"/>
                                        </p:tgtEl>
                                      </p:cBhvr>
                                    </p:animEffect>
                                  </p:childTnLst>
                                </p:cTn>
                              </p:par>
                              <p:par>
                                <p:cTn id="39" presetID="22" presetClass="entr" presetSubtype="4"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down)">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barn(inVertical)">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barn(inVertical)">
                                      <p:cBhvr>
                                        <p:cTn id="51" dur="500"/>
                                        <p:tgtEl>
                                          <p:spTgt spid="12"/>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barn(inVertical)">
                                      <p:cBhvr>
                                        <p:cTn id="54" dur="500"/>
                                        <p:tgtEl>
                                          <p:spTgt spid="39"/>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1000"/>
                                        <p:tgtEl>
                                          <p:spTgt spid="38"/>
                                        </p:tgtEl>
                                      </p:cBhvr>
                                    </p:animEffect>
                                    <p:anim calcmode="lin" valueType="num">
                                      <p:cBhvr>
                                        <p:cTn id="60" dur="1000" fill="hold"/>
                                        <p:tgtEl>
                                          <p:spTgt spid="38"/>
                                        </p:tgtEl>
                                        <p:attrNameLst>
                                          <p:attrName>ppt_x</p:attrName>
                                        </p:attrNameLst>
                                      </p:cBhvr>
                                      <p:tavLst>
                                        <p:tav tm="0">
                                          <p:val>
                                            <p:strVal val="#ppt_x"/>
                                          </p:val>
                                        </p:tav>
                                        <p:tav tm="100000">
                                          <p:val>
                                            <p:strVal val="#ppt_x"/>
                                          </p:val>
                                        </p:tav>
                                      </p:tavLst>
                                    </p:anim>
                                    <p:anim calcmode="lin" valueType="num">
                                      <p:cBhvr>
                                        <p:cTn id="6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1000"/>
                                        <p:tgtEl>
                                          <p:spTgt spid="50"/>
                                        </p:tgtEl>
                                      </p:cBhvr>
                                    </p:animEffect>
                                    <p:anim calcmode="lin" valueType="num">
                                      <p:cBhvr>
                                        <p:cTn id="67" dur="1000" fill="hold"/>
                                        <p:tgtEl>
                                          <p:spTgt spid="50"/>
                                        </p:tgtEl>
                                        <p:attrNameLst>
                                          <p:attrName>ppt_x</p:attrName>
                                        </p:attrNameLst>
                                      </p:cBhvr>
                                      <p:tavLst>
                                        <p:tav tm="0">
                                          <p:val>
                                            <p:strVal val="#ppt_x"/>
                                          </p:val>
                                        </p:tav>
                                        <p:tav tm="100000">
                                          <p:val>
                                            <p:strVal val="#ppt_x"/>
                                          </p:val>
                                        </p:tav>
                                      </p:tavLst>
                                    </p:anim>
                                    <p:anim calcmode="lin" valueType="num">
                                      <p:cBhvr>
                                        <p:cTn id="68"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1000"/>
                                        <p:tgtEl>
                                          <p:spTgt spid="22"/>
                                        </p:tgtEl>
                                      </p:cBhvr>
                                    </p:animEffect>
                                    <p:anim calcmode="lin" valueType="num">
                                      <p:cBhvr>
                                        <p:cTn id="74" dur="1000" fill="hold"/>
                                        <p:tgtEl>
                                          <p:spTgt spid="22"/>
                                        </p:tgtEl>
                                        <p:attrNameLst>
                                          <p:attrName>ppt_x</p:attrName>
                                        </p:attrNameLst>
                                      </p:cBhvr>
                                      <p:tavLst>
                                        <p:tav tm="0">
                                          <p:val>
                                            <p:strVal val="#ppt_x"/>
                                          </p:val>
                                        </p:tav>
                                        <p:tav tm="100000">
                                          <p:val>
                                            <p:strVal val="#ppt_x"/>
                                          </p:val>
                                        </p:tav>
                                      </p:tavLst>
                                    </p:anim>
                                    <p:anim calcmode="lin" valueType="num">
                                      <p:cBhvr>
                                        <p:cTn id="75" dur="1000" fill="hold"/>
                                        <p:tgtEl>
                                          <p:spTgt spid="22"/>
                                        </p:tgtEl>
                                        <p:attrNameLst>
                                          <p:attrName>ppt_y</p:attrName>
                                        </p:attrNameLst>
                                      </p:cBhvr>
                                      <p:tavLst>
                                        <p:tav tm="0">
                                          <p:val>
                                            <p:strVal val="#ppt_y+.1"/>
                                          </p:val>
                                        </p:tav>
                                        <p:tav tm="100000">
                                          <p:val>
                                            <p:strVal val="#ppt_y"/>
                                          </p:val>
                                        </p:tav>
                                      </p:tavLst>
                                    </p:anim>
                                  </p:childTnLst>
                                </p:cTn>
                              </p:par>
                              <p:par>
                                <p:cTn id="76" presetID="16" presetClass="entr" presetSubtype="21"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barn(inVertical)">
                                      <p:cBhvr>
                                        <p:cTn id="7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p:bldP spid="32" grpId="0" animBg="1"/>
      <p:bldP spid="33" grpId="0"/>
      <p:bldP spid="35" grpId="0" animBg="1"/>
      <p:bldP spid="36" grpId="0"/>
      <p:bldP spid="38" grpId="0" animBg="1"/>
      <p:bldP spid="39" grpId="0"/>
      <p:bldP spid="22" grpId="0" animBg="1"/>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algn="ctr"/>
            <a:r>
              <a:rPr lang="en" sz="3200">
                <a:cs typeface="Times New Roman" panose="02020603050405020304" pitchFamily="18" charset="0"/>
              </a:rPr>
              <a:t>2. Mô hình đề xuất</a:t>
            </a:r>
            <a:endParaRPr lang="en-US" sz="3200"/>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7" name="Rectangle 6"/>
          <p:cNvSpPr/>
          <p:nvPr/>
        </p:nvSpPr>
        <p:spPr>
          <a:xfrm>
            <a:off x="3330284" y="386448"/>
            <a:ext cx="4910074" cy="366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spc="-45" smtClean="0">
                <a:solidFill>
                  <a:srgbClr val="FFFFFF"/>
                </a:solidFill>
                <a:latin typeface="Verdana" panose="020B0604030504040204" pitchFamily="34" charset="0"/>
                <a:ea typeface="Verdana" panose="020B0604030504040204" pitchFamily="34" charset="0"/>
                <a:cs typeface="Times New Roman" panose="02020603050405020304" pitchFamily="18" charset="0"/>
              </a:rPr>
              <a:t>2.2 Giao diện ứng dụng và chức năng</a:t>
            </a:r>
            <a:endParaRPr lang="en-US" sz="2000">
              <a:latin typeface="Verdana" panose="020B0604030504040204" pitchFamily="34" charset="0"/>
              <a:ea typeface="Verdana" panose="020B0604030504040204" pitchFamily="34" charset="0"/>
            </a:endParaRPr>
          </a:p>
        </p:txBody>
      </p:sp>
      <p:sp>
        <p:nvSpPr>
          <p:cNvPr id="3" name="TextBox 2"/>
          <p:cNvSpPr txBox="1"/>
          <p:nvPr/>
        </p:nvSpPr>
        <p:spPr>
          <a:xfrm>
            <a:off x="3012141" y="946673"/>
            <a:ext cx="5669280" cy="1754326"/>
          </a:xfrm>
          <a:prstGeom prst="rect">
            <a:avLst/>
          </a:prstGeom>
          <a:noFill/>
        </p:spPr>
        <p:txBody>
          <a:bodyPr wrap="square" rtlCol="0">
            <a:spAutoFit/>
          </a:bodyPr>
          <a:lstStyle/>
          <a:p>
            <a:r>
              <a:rPr lang="en-US" smtClean="0"/>
              <a:t>Xây dựng website sử dụng Django Framework</a:t>
            </a:r>
          </a:p>
          <a:p>
            <a:pPr marL="285750" indent="-285750">
              <a:buFontTx/>
              <a:buChar char="-"/>
            </a:pPr>
            <a:r>
              <a:rPr lang="en-US" smtClean="0"/>
              <a:t>Các chức năng của người dùng:</a:t>
            </a:r>
          </a:p>
          <a:p>
            <a:r>
              <a:rPr lang="en-US" smtClean="0"/>
              <a:t>	+ Tìm kiếm bài viết theo từ khóa</a:t>
            </a:r>
            <a:br>
              <a:rPr lang="en-US" smtClean="0"/>
            </a:br>
            <a:r>
              <a:rPr lang="en-US" smtClean="0"/>
              <a:t>	+ Xem bài viết, đi tới bài báo gốc</a:t>
            </a:r>
          </a:p>
          <a:p>
            <a:r>
              <a:rPr lang="en-US" smtClean="0"/>
              <a:t>	+ Lọc bài viết theo mặt báo</a:t>
            </a:r>
            <a:br>
              <a:rPr lang="en-US" smtClean="0"/>
            </a:br>
            <a:r>
              <a:rPr lang="en-US" smtClean="0"/>
              <a:t>	+ Xem dữ liệu Covid-19</a:t>
            </a:r>
            <a:endParaRPr lang="en-US"/>
          </a:p>
        </p:txBody>
      </p:sp>
      <p:sp>
        <p:nvSpPr>
          <p:cNvPr id="9" name="TextBox 8"/>
          <p:cNvSpPr txBox="1"/>
          <p:nvPr/>
        </p:nvSpPr>
        <p:spPr>
          <a:xfrm>
            <a:off x="3012141" y="2700999"/>
            <a:ext cx="5669280" cy="1477328"/>
          </a:xfrm>
          <a:prstGeom prst="rect">
            <a:avLst/>
          </a:prstGeom>
          <a:noFill/>
        </p:spPr>
        <p:txBody>
          <a:bodyPr wrap="square" rtlCol="0">
            <a:spAutoFit/>
          </a:bodyPr>
          <a:lstStyle/>
          <a:p>
            <a:pPr marL="285750" indent="-285750">
              <a:buFontTx/>
              <a:buChar char="-"/>
            </a:pPr>
            <a:r>
              <a:rPr lang="en-US" smtClean="0"/>
              <a:t>Các chức năng của quản trị viên:</a:t>
            </a:r>
          </a:p>
          <a:p>
            <a:r>
              <a:rPr lang="en-US" smtClean="0"/>
              <a:t>	+ Đăng nhập, đăng xuất trang quản trị</a:t>
            </a:r>
          </a:p>
          <a:p>
            <a:r>
              <a:rPr lang="en-US"/>
              <a:t>	</a:t>
            </a:r>
            <a:r>
              <a:rPr lang="en-US" smtClean="0"/>
              <a:t>+ Thêm, xóa, sửa một bài viết</a:t>
            </a:r>
          </a:p>
          <a:p>
            <a:r>
              <a:rPr lang="en-US"/>
              <a:t>	</a:t>
            </a:r>
            <a:r>
              <a:rPr lang="en-US" smtClean="0"/>
              <a:t>+ Thêm, xóa, sửa tài khoản đăng nhập hệ thống quản trị</a:t>
            </a:r>
            <a:endParaRPr lang="en-US"/>
          </a:p>
        </p:txBody>
      </p:sp>
      <p:pic>
        <p:nvPicPr>
          <p:cNvPr id="2" name="Picture 1"/>
          <p:cNvPicPr>
            <a:picLocks noChangeAspect="1"/>
          </p:cNvPicPr>
          <p:nvPr/>
        </p:nvPicPr>
        <p:blipFill>
          <a:blip r:embed="rId3"/>
          <a:stretch>
            <a:fillRect/>
          </a:stretch>
        </p:blipFill>
        <p:spPr>
          <a:xfrm>
            <a:off x="2853201" y="1049146"/>
            <a:ext cx="5907272" cy="307539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177352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2"/>
                                        </p:tgtEl>
                                      </p:cBhvr>
                                    </p:animEffect>
                                    <p:anim calcmode="lin" valueType="num">
                                      <p:cBhvr>
                                        <p:cTn id="7" dur="1000"/>
                                        <p:tgtEl>
                                          <p:spTgt spid="2"/>
                                        </p:tgtEl>
                                        <p:attrNameLst>
                                          <p:attrName>ppt_x</p:attrName>
                                        </p:attrNameLst>
                                      </p:cBhvr>
                                      <p:tavLst>
                                        <p:tav tm="0">
                                          <p:val>
                                            <p:strVal val="ppt_x"/>
                                          </p:val>
                                        </p:tav>
                                        <p:tav tm="100000">
                                          <p:val>
                                            <p:strVal val="ppt_x"/>
                                          </p:val>
                                        </p:tav>
                                      </p:tavLst>
                                    </p:anim>
                                    <p:anim calcmode="lin" valueType="num">
                                      <p:cBhvr>
                                        <p:cTn id="8" dur="1000"/>
                                        <p:tgtEl>
                                          <p:spTgt spid="2"/>
                                        </p:tgtEl>
                                        <p:attrNameLst>
                                          <p:attrName>ppt_y</p:attrName>
                                        </p:attrNameLst>
                                      </p:cBhvr>
                                      <p:tavLst>
                                        <p:tav tm="0">
                                          <p:val>
                                            <p:strVal val="ppt_y"/>
                                          </p:val>
                                        </p:tav>
                                        <p:tav tm="100000">
                                          <p:val>
                                            <p:strVal val="ppt_y+.1"/>
                                          </p:val>
                                        </p:tav>
                                      </p:tavLst>
                                    </p:anim>
                                    <p:set>
                                      <p:cBhvr>
                                        <p:cTn id="9" dur="1" fill="hold">
                                          <p:stCondLst>
                                            <p:cond delay="999"/>
                                          </p:stCondLst>
                                        </p:cTn>
                                        <p:tgtEl>
                                          <p:spTgt spid="2"/>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smtClean="0">
                <a:latin typeface="Times New Roman" panose="02020603050405020304" pitchFamily="18" charset="0"/>
                <a:cs typeface="Times New Roman" panose="02020603050405020304" pitchFamily="18" charset="0"/>
              </a:rPr>
              <a:t>3. Kết luận</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TextBox 1"/>
          <p:cNvSpPr txBox="1"/>
          <p:nvPr/>
        </p:nvSpPr>
        <p:spPr>
          <a:xfrm>
            <a:off x="2992582" y="176498"/>
            <a:ext cx="5564202" cy="2031325"/>
          </a:xfrm>
          <a:prstGeom prst="rect">
            <a:avLst/>
          </a:prstGeom>
          <a:noFill/>
        </p:spPr>
        <p:txBody>
          <a:bodyPr wrap="square" rtlCol="0">
            <a:spAutoFit/>
          </a:bodyPr>
          <a:lstStyle/>
          <a:p>
            <a:r>
              <a:rPr lang="vi-VN" sz="1400"/>
              <a:t>Trong đề tài “Xây dựng bảng tin rút gọn về dịch bệnh Covid-19 bằng kỹ thuật Text mining”, người thực hiện đề tài đã nghiên cứu và áp dụng được những kiến thức đã học về thu thập, xử lí ngôn ngữ tự </a:t>
            </a:r>
            <a:r>
              <a:rPr lang="vi-VN" sz="1400" smtClean="0"/>
              <a:t>nhiên</a:t>
            </a:r>
            <a:r>
              <a:rPr lang="en-US" sz="1400"/>
              <a:t> </a:t>
            </a:r>
            <a:r>
              <a:rPr lang="en-US" sz="1400" smtClean="0"/>
              <a:t>và xây dựng </a:t>
            </a:r>
            <a:r>
              <a:rPr lang="en-US" sz="1400" smtClean="0">
                <a:latin typeface="Verdana" panose="020B0604030504040204" pitchFamily="34" charset="0"/>
                <a:ea typeface="Verdana" panose="020B0604030504040204" pitchFamily="34" charset="0"/>
              </a:rPr>
              <a:t>website bằng Django(Python)</a:t>
            </a:r>
            <a:r>
              <a:rPr lang="vi-VN" sz="1400" smtClean="0">
                <a:latin typeface="Verdana" panose="020B0604030504040204" pitchFamily="34" charset="0"/>
                <a:ea typeface="Verdana" panose="020B0604030504040204" pitchFamily="34" charset="0"/>
              </a:rPr>
              <a:t>.</a:t>
            </a:r>
            <a:r>
              <a:rPr lang="vi-VN" sz="1400" smtClean="0"/>
              <a:t> </a:t>
            </a:r>
            <a:r>
              <a:rPr lang="vi-VN" sz="1400"/>
              <a:t>Từ đó xây dựng được một bảng tin thu gọn về dịch bệnh Covid, cung cấp một nội dung tóm tắt về bài viết, giúp người dùng có cái nhìn tổng quan về bài bài báo mà họ đang </a:t>
            </a:r>
            <a:r>
              <a:rPr lang="vi-VN" sz="1400" smtClean="0"/>
              <a:t>đọc</a:t>
            </a:r>
            <a:r>
              <a:rPr lang="en-US" sz="1400" smtClean="0"/>
              <a:t>,  </a:t>
            </a:r>
            <a:r>
              <a:rPr lang="en-US" sz="1400" smtClean="0">
                <a:latin typeface="Verdana" panose="020B0604030504040204" pitchFamily="34" charset="0"/>
                <a:ea typeface="Verdana" panose="020B0604030504040204" pitchFamily="34" charset="0"/>
              </a:rPr>
              <a:t>tạo thuận cho việc tìm hiểu và tổng hợp thông tin.</a:t>
            </a:r>
            <a:endParaRPr lang="en-US" sz="1400">
              <a:latin typeface="Verdana" panose="020B0604030504040204" pitchFamily="34" charset="0"/>
              <a:ea typeface="Verdana" panose="020B0604030504040204" pitchFamily="34" charset="0"/>
            </a:endParaRPr>
          </a:p>
        </p:txBody>
      </p:sp>
      <p:pic>
        <p:nvPicPr>
          <p:cNvPr id="3" name="Picture 2"/>
          <p:cNvPicPr>
            <a:picLocks noChangeAspect="1"/>
          </p:cNvPicPr>
          <p:nvPr/>
        </p:nvPicPr>
        <p:blipFill>
          <a:blip r:embed="rId3"/>
          <a:stretch>
            <a:fillRect/>
          </a:stretch>
        </p:blipFill>
        <p:spPr>
          <a:xfrm>
            <a:off x="3623770" y="2431050"/>
            <a:ext cx="4301826" cy="25156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84022405"/>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smtClean="0">
                <a:latin typeface="Times New Roman" panose="02020603050405020304" pitchFamily="18" charset="0"/>
                <a:cs typeface="Times New Roman" panose="02020603050405020304" pitchFamily="18" charset="0"/>
              </a:rPr>
              <a:t>4. Demo</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80877334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8000" smtClean="0"/>
              <a:t>HẾT</a:t>
            </a:r>
            <a:endParaRPr lang="en-US" sz="800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1026" name="Picture 2" descr="Top 30+ Hình ảnh nền đẹp về &quot;Thank You For Listening&quot;,&quot;Cảm ơn&quot; Không nên bỏ  qua 21 | Hình ảnh, Hình nền, Cười"/>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4879" b="487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462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Nội dung trình bày</a:t>
            </a:r>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18244909"/>
              </p:ext>
            </p:extLst>
          </p:nvPr>
        </p:nvGraphicFramePr>
        <p:xfrm>
          <a:off x="2922732" y="107575"/>
          <a:ext cx="5478990" cy="4507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103926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486457" y="1983784"/>
            <a:ext cx="1611284" cy="108214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smtClean="0">
                <a:latin typeface="Times New Roman" panose="02020603050405020304" pitchFamily="18" charset="0"/>
                <a:cs typeface="Times New Roman" panose="02020603050405020304" pitchFamily="18" charset="0"/>
              </a:rPr>
              <a:t>1</a:t>
            </a:r>
            <a:r>
              <a:rPr lang="en" sz="3000" smtClean="0">
                <a:latin typeface="Times New Roman" panose="02020603050405020304" pitchFamily="18" charset="0"/>
                <a:cs typeface="Times New Roman" panose="02020603050405020304" pitchFamily="18" charset="0"/>
              </a:rPr>
              <a:t>. Giới thiệu</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4" name="TextBox 3"/>
          <p:cNvSpPr txBox="1"/>
          <p:nvPr/>
        </p:nvSpPr>
        <p:spPr>
          <a:xfrm>
            <a:off x="2885677" y="574531"/>
            <a:ext cx="5945457" cy="3000821"/>
          </a:xfrm>
          <a:prstGeom prst="rect">
            <a:avLst/>
          </a:prstGeom>
          <a:noFill/>
        </p:spPr>
        <p:txBody>
          <a:bodyPr wrap="square" rtlCol="0">
            <a:spAutoFit/>
          </a:bodyPr>
          <a:lstStyle/>
          <a:p>
            <a:pPr lvl="0" algn="just">
              <a:lnSpc>
                <a:spcPct val="150000"/>
              </a:lnSpc>
            </a:pPr>
            <a:r>
              <a:rPr lang="vi-VN" sz="1400"/>
              <a:t>Trích rút từ khoá từ trang web là một bài toán hay của hệ thống bài toán trích rút từ khoá cho một văn bản. Ở mức cao hơn, nó là một bài toán con trong hệ thống trích xuất thông </a:t>
            </a:r>
            <a:r>
              <a:rPr lang="vi-VN" sz="1400" smtClean="0"/>
              <a:t>tin</a:t>
            </a:r>
            <a:r>
              <a:rPr lang="en-US" sz="1400" smtClean="0"/>
              <a:t>. </a:t>
            </a:r>
            <a:r>
              <a:rPr lang="vi-VN" sz="1400" smtClean="0"/>
              <a:t>Trong </a:t>
            </a:r>
            <a:r>
              <a:rPr lang="vi-VN" sz="1400"/>
              <a:t>nhiều năm qua, bài toán này đã được đề cập, quan tâm nhiều ở các hội nghị quốc tế và các công ty lớn. </a:t>
            </a:r>
            <a:endParaRPr lang="en-US" sz="1400" smtClean="0"/>
          </a:p>
          <a:p>
            <a:pPr lvl="0" algn="just">
              <a:lnSpc>
                <a:spcPct val="150000"/>
              </a:lnSpc>
            </a:pPr>
            <a:r>
              <a:rPr lang="vi-VN" sz="1400" smtClean="0"/>
              <a:t>Bài </a:t>
            </a:r>
            <a:r>
              <a:rPr lang="vi-VN" sz="1400"/>
              <a:t>toán trích rút từ khoá từ trang web là việc trích rút từ khóa trong </a:t>
            </a:r>
            <a:r>
              <a:rPr lang="vi-VN" sz="1400" smtClean="0"/>
              <a:t>nội dung</a:t>
            </a:r>
            <a:r>
              <a:rPr lang="en-US" sz="1400" smtClean="0"/>
              <a:t> </a:t>
            </a:r>
            <a:r>
              <a:rPr lang="vi-VN" sz="1400"/>
              <a:t>văn </a:t>
            </a:r>
            <a:r>
              <a:rPr lang="vi-VN" sz="1400" smtClean="0"/>
              <a:t>bản</a:t>
            </a:r>
            <a:r>
              <a:rPr lang="en-US" sz="1400" smtClean="0"/>
              <a:t> </a:t>
            </a:r>
            <a:r>
              <a:rPr lang="vi-VN" sz="1400" smtClean="0"/>
              <a:t>web</a:t>
            </a:r>
            <a:r>
              <a:rPr lang="vi-VN" sz="1400"/>
              <a:t>. Đây cũng là vấn đề khá mới mẻ và được áp dụng trong rất nhiều lĩnh vực khác nhau như: Hỗ trợ tìm kiếm, hỗ trợ gợi ý người dùng, tóm tắt văn bản, v.v</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79618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4"/>
                                        </p:tgtEl>
                                      </p:cBhvr>
                                    </p:animEffect>
                                    <p:anim calcmode="lin" valueType="num">
                                      <p:cBhvr>
                                        <p:cTn id="7" dur="1000"/>
                                        <p:tgtEl>
                                          <p:spTgt spid="4"/>
                                        </p:tgtEl>
                                        <p:attrNameLst>
                                          <p:attrName>ppt_x</p:attrName>
                                        </p:attrNameLst>
                                      </p:cBhvr>
                                      <p:tavLst>
                                        <p:tav tm="0">
                                          <p:val>
                                            <p:strVal val="ppt_x"/>
                                          </p:val>
                                        </p:tav>
                                        <p:tav tm="100000">
                                          <p:val>
                                            <p:strVal val="ppt_x"/>
                                          </p:val>
                                        </p:tav>
                                      </p:tavLst>
                                    </p:anim>
                                    <p:anim calcmode="lin" valueType="num">
                                      <p:cBhvr>
                                        <p:cTn id="8" dur="1000"/>
                                        <p:tgtEl>
                                          <p:spTgt spid="4"/>
                                        </p:tgtEl>
                                        <p:attrNameLst>
                                          <p:attrName>ppt_y</p:attrName>
                                        </p:attrNameLst>
                                      </p:cBhvr>
                                      <p:tavLst>
                                        <p:tav tm="0">
                                          <p:val>
                                            <p:strVal val="ppt_y"/>
                                          </p:val>
                                        </p:tav>
                                        <p:tav tm="100000">
                                          <p:val>
                                            <p:strVal val="ppt_y+.1"/>
                                          </p:val>
                                        </p:tav>
                                      </p:tavLst>
                                    </p:anim>
                                    <p:set>
                                      <p:cBhvr>
                                        <p:cTn id="9"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4" name="TextBox 3"/>
          <p:cNvSpPr txBox="1"/>
          <p:nvPr/>
        </p:nvSpPr>
        <p:spPr>
          <a:xfrm>
            <a:off x="2759924" y="298247"/>
            <a:ext cx="5945457" cy="2642134"/>
          </a:xfrm>
          <a:prstGeom prst="rect">
            <a:avLst/>
          </a:prstGeom>
          <a:noFill/>
        </p:spPr>
        <p:txBody>
          <a:bodyPr wrap="square" rtlCol="0">
            <a:spAutoFit/>
          </a:bodyPr>
          <a:lstStyle/>
          <a:p>
            <a:pPr lvl="0" algn="just">
              <a:lnSpc>
                <a:spcPct val="150000"/>
              </a:lnSpc>
            </a:pPr>
            <a:r>
              <a:rPr lang="vi-VN" sz="1400"/>
              <a:t>Trong đồ án tốt nghiệp này, người thực hiện đề tài đã nghiên cứu và thực hiện các phương pháp trích rút từ khóa và tóm tắt văn bản trang web mang nội dung về dịch bệnh Covid-19 sử </a:t>
            </a:r>
            <a:r>
              <a:rPr lang="vi-VN" sz="1400" smtClean="0"/>
              <a:t>dụng</a:t>
            </a:r>
            <a:r>
              <a:rPr lang="en-US" sz="1400" smtClean="0"/>
              <a:t> các</a:t>
            </a:r>
            <a:r>
              <a:rPr lang="vi-VN" sz="1400" smtClean="0"/>
              <a:t> </a:t>
            </a:r>
            <a:r>
              <a:rPr lang="vi-VN" sz="1400"/>
              <a:t>kỹ </a:t>
            </a:r>
            <a:r>
              <a:rPr lang="vi-VN" sz="1400" smtClean="0"/>
              <a:t>thuật</a:t>
            </a:r>
            <a:r>
              <a:rPr lang="en-US" sz="1400" smtClean="0"/>
              <a:t> </a:t>
            </a:r>
            <a:r>
              <a:rPr lang="en-US" sz="1400" smtClean="0">
                <a:latin typeface="Verdana" panose="020B0604030504040204" pitchFamily="34" charset="0"/>
                <a:ea typeface="Verdana" panose="020B0604030504040204" pitchFamily="34" charset="0"/>
              </a:rPr>
              <a:t>và phương trong</a:t>
            </a:r>
            <a:r>
              <a:rPr lang="vi-VN" sz="1400" smtClean="0">
                <a:latin typeface="Verdana" panose="020B0604030504040204" pitchFamily="34" charset="0"/>
                <a:ea typeface="Verdana" panose="020B0604030504040204" pitchFamily="34" charset="0"/>
              </a:rPr>
              <a:t> </a:t>
            </a:r>
            <a:r>
              <a:rPr lang="vi-VN" sz="1400"/>
              <a:t>Text mining, nhằm xây dựng một bản tin Covid-19 với nội dung ngắn gọn, giúp người đọc tiết kiệm thời gian và nắm được sơ bộ nội dung chính của bài báo, giúp cho việc tìm hiểu và tổng hợp thông tin được dễ dàng hơn.</a:t>
            </a:r>
            <a:endParaRPr lang="en-US" sz="1400" dirty="0">
              <a:cs typeface="Times New Roman" panose="02020603050405020304" pitchFamily="18" charset="0"/>
            </a:endParaRPr>
          </a:p>
        </p:txBody>
      </p:sp>
      <p:sp>
        <p:nvSpPr>
          <p:cNvPr id="7" name="Google Shape;63;p14"/>
          <p:cNvSpPr txBox="1">
            <a:spLocks/>
          </p:cNvSpPr>
          <p:nvPr/>
        </p:nvSpPr>
        <p:spPr>
          <a:xfrm>
            <a:off x="486457" y="1983784"/>
            <a:ext cx="1611284" cy="1082146"/>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400"/>
              <a:buNone/>
              <a:defRPr sz="2700" kern="1200" spc="-45" baseline="0">
                <a:solidFill>
                  <a:srgbClr val="FFFFFF"/>
                </a:solidFill>
                <a:latin typeface="+mj-lt"/>
                <a:ea typeface="+mj-ea"/>
                <a:cs typeface="+mj-cs"/>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pPr algn="ctr"/>
            <a:r>
              <a:rPr lang="en-US" sz="3000" smtClean="0">
                <a:latin typeface="Times New Roman" panose="02020603050405020304" pitchFamily="18" charset="0"/>
                <a:cs typeface="Times New Roman" panose="02020603050405020304" pitchFamily="18" charset="0"/>
              </a:rPr>
              <a:t>1. Giới thiệu</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868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4"/>
                                        </p:tgtEl>
                                      </p:cBhvr>
                                    </p:animEffect>
                                    <p:anim calcmode="lin" valueType="num">
                                      <p:cBhvr>
                                        <p:cTn id="7" dur="1000"/>
                                        <p:tgtEl>
                                          <p:spTgt spid="4"/>
                                        </p:tgtEl>
                                        <p:attrNameLst>
                                          <p:attrName>ppt_x</p:attrName>
                                        </p:attrNameLst>
                                      </p:cBhvr>
                                      <p:tavLst>
                                        <p:tav tm="0">
                                          <p:val>
                                            <p:strVal val="ppt_x"/>
                                          </p:val>
                                        </p:tav>
                                        <p:tav tm="100000">
                                          <p:val>
                                            <p:strVal val="ppt_x"/>
                                          </p:val>
                                        </p:tav>
                                      </p:tavLst>
                                    </p:anim>
                                    <p:anim calcmode="lin" valueType="num">
                                      <p:cBhvr>
                                        <p:cTn id="8" dur="1000"/>
                                        <p:tgtEl>
                                          <p:spTgt spid="4"/>
                                        </p:tgtEl>
                                        <p:attrNameLst>
                                          <p:attrName>ppt_y</p:attrName>
                                        </p:attrNameLst>
                                      </p:cBhvr>
                                      <p:tavLst>
                                        <p:tav tm="0">
                                          <p:val>
                                            <p:strVal val="ppt_y"/>
                                          </p:val>
                                        </p:tav>
                                        <p:tav tm="100000">
                                          <p:val>
                                            <p:strVal val="ppt_y+.1"/>
                                          </p:val>
                                        </p:tav>
                                      </p:tavLst>
                                    </p:anim>
                                    <p:set>
                                      <p:cBhvr>
                                        <p:cTn id="9"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90848" y="283272"/>
            <a:ext cx="6598902" cy="605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3600" spc="-45">
                <a:solidFill>
                  <a:srgbClr val="FFFFFF"/>
                </a:solidFill>
                <a:latin typeface="+mj-lt"/>
                <a:ea typeface="+mj-ea"/>
                <a:cs typeface="Times New Roman" panose="02020603050405020304" pitchFamily="18" charset="0"/>
              </a:rPr>
              <a:t>2. Mô hình đề </a:t>
            </a:r>
            <a:r>
              <a:rPr lang="en" sz="3600" spc="-45" smtClean="0">
                <a:solidFill>
                  <a:srgbClr val="FFFFFF"/>
                </a:solidFill>
                <a:latin typeface="+mj-lt"/>
                <a:ea typeface="+mj-ea"/>
                <a:cs typeface="Times New Roman" panose="02020603050405020304" pitchFamily="18" charset="0"/>
              </a:rPr>
              <a:t>xuất và thực nghiệm</a:t>
            </a:r>
            <a:endParaRPr lang="en-US" sz="3600">
              <a:latin typeface="+mj-lt"/>
            </a:endParaRPr>
          </a:p>
        </p:txBody>
      </p:sp>
      <p:sp>
        <p:nvSpPr>
          <p:cNvPr id="29" name="TextBox 28"/>
          <p:cNvSpPr txBox="1"/>
          <p:nvPr/>
        </p:nvSpPr>
        <p:spPr>
          <a:xfrm>
            <a:off x="580034" y="1154825"/>
            <a:ext cx="7273048" cy="2354491"/>
          </a:xfrm>
          <a:prstGeom prst="rect">
            <a:avLst/>
          </a:prstGeom>
          <a:noFill/>
        </p:spPr>
        <p:txBody>
          <a:bodyPr wrap="square" rtlCol="0">
            <a:spAutoFit/>
          </a:bodyPr>
          <a:lstStyle/>
          <a:p>
            <a:pPr lvl="0" algn="just">
              <a:lnSpc>
                <a:spcPct val="150000"/>
              </a:lnSpc>
            </a:pPr>
            <a:r>
              <a:rPr lang="en-US" sz="1400" smtClean="0">
                <a:latin typeface="Verdana" panose="020B0604030504040204" pitchFamily="34" charset="0"/>
                <a:ea typeface="Verdana" panose="020B0604030504040204" pitchFamily="34" charset="0"/>
              </a:rPr>
              <a:t>Để xây dựng bản tin rút gọn, đề tài sử dụng các nền tảng, phương pháp sau:</a:t>
            </a:r>
          </a:p>
          <a:p>
            <a:pPr lvl="0" algn="just">
              <a:lnSpc>
                <a:spcPct val="150000"/>
              </a:lnSpc>
            </a:pPr>
            <a:r>
              <a:rPr lang="vi-VN" sz="1400">
                <a:latin typeface="Verdana" panose="020B0604030504040204" pitchFamily="34" charset="0"/>
                <a:ea typeface="Verdana" panose="020B0604030504040204" pitchFamily="34" charset="0"/>
                <a:cs typeface="Times New Roman" panose="02020603050405020304" pitchFamily="18" charset="0"/>
              </a:rPr>
              <a:t>- Các nền tảng và thư viện:</a:t>
            </a:r>
          </a:p>
          <a:p>
            <a:pPr lvl="0" algn="just">
              <a:lnSpc>
                <a:spcPct val="150000"/>
              </a:lnSpc>
            </a:pPr>
            <a:r>
              <a:rPr lang="vi-VN" sz="1400">
                <a:latin typeface="Verdana" panose="020B0604030504040204" pitchFamily="34" charset="0"/>
                <a:ea typeface="Verdana" panose="020B0604030504040204" pitchFamily="34" charset="0"/>
                <a:cs typeface="Times New Roman" panose="02020603050405020304" pitchFamily="18" charset="0"/>
              </a:rPr>
              <a:t>+Ngôn ngữ lập trình: Python</a:t>
            </a:r>
          </a:p>
          <a:p>
            <a:pPr lvl="0" algn="just">
              <a:lnSpc>
                <a:spcPct val="150000"/>
              </a:lnSpc>
            </a:pPr>
            <a:r>
              <a:rPr lang="vi-VN" sz="1400">
                <a:latin typeface="Verdana" panose="020B0604030504040204" pitchFamily="34" charset="0"/>
                <a:ea typeface="Verdana" panose="020B0604030504040204" pitchFamily="34" charset="0"/>
                <a:cs typeface="Times New Roman" panose="02020603050405020304" pitchFamily="18" charset="0"/>
              </a:rPr>
              <a:t>+ Các thư viện: Django Framework, Bootstrap, Gesim, Regex, . . .</a:t>
            </a:r>
          </a:p>
          <a:p>
            <a:pPr lvl="0" algn="just">
              <a:lnSpc>
                <a:spcPct val="150000"/>
              </a:lnSpc>
            </a:pPr>
            <a:r>
              <a:rPr lang="vi-VN" sz="1400">
                <a:latin typeface="Verdana" panose="020B0604030504040204" pitchFamily="34" charset="0"/>
                <a:ea typeface="Verdana" panose="020B0604030504040204" pitchFamily="34" charset="0"/>
                <a:cs typeface="Times New Roman" panose="02020603050405020304" pitchFamily="18" charset="0"/>
              </a:rPr>
              <a:t>- Công cụ sử dụng: Google Chrome, Pycharm</a:t>
            </a:r>
          </a:p>
          <a:p>
            <a:pPr lvl="0" algn="just">
              <a:lnSpc>
                <a:spcPct val="150000"/>
              </a:lnSpc>
            </a:pPr>
            <a:r>
              <a:rPr lang="vi-VN" sz="1400">
                <a:latin typeface="Verdana" panose="020B0604030504040204" pitchFamily="34" charset="0"/>
                <a:ea typeface="Verdana" panose="020B0604030504040204" pitchFamily="34" charset="0"/>
                <a:cs typeface="Times New Roman" panose="02020603050405020304" pitchFamily="18" charset="0"/>
              </a:rPr>
              <a:t>- Nền tảng lưu trữ dữ liệu: Sqlite3</a:t>
            </a:r>
          </a:p>
          <a:p>
            <a:pPr lvl="0" algn="just">
              <a:lnSpc>
                <a:spcPct val="150000"/>
              </a:lnSpc>
            </a:pPr>
            <a:endParaRPr lang="en-US" sz="1400" dirty="0">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92564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9"/>
                                        </p:tgtEl>
                                      </p:cBhvr>
                                    </p:animEffect>
                                    <p:anim calcmode="lin" valueType="num">
                                      <p:cBhvr>
                                        <p:cTn id="7" dur="1000"/>
                                        <p:tgtEl>
                                          <p:spTgt spid="29"/>
                                        </p:tgtEl>
                                        <p:attrNameLst>
                                          <p:attrName>ppt_x</p:attrName>
                                        </p:attrNameLst>
                                      </p:cBhvr>
                                      <p:tavLst>
                                        <p:tav tm="0">
                                          <p:val>
                                            <p:strVal val="ppt_x"/>
                                          </p:val>
                                        </p:tav>
                                        <p:tav tm="100000">
                                          <p:val>
                                            <p:strVal val="ppt_x"/>
                                          </p:val>
                                        </p:tav>
                                      </p:tavLst>
                                    </p:anim>
                                    <p:anim calcmode="lin" valueType="num">
                                      <p:cBhvr>
                                        <p:cTn id="8" dur="1000"/>
                                        <p:tgtEl>
                                          <p:spTgt spid="29"/>
                                        </p:tgtEl>
                                        <p:attrNameLst>
                                          <p:attrName>ppt_y</p:attrName>
                                        </p:attrNameLst>
                                      </p:cBhvr>
                                      <p:tavLst>
                                        <p:tav tm="0">
                                          <p:val>
                                            <p:strVal val="ppt_y"/>
                                          </p:val>
                                        </p:tav>
                                        <p:tav tm="100000">
                                          <p:val>
                                            <p:strVal val="ppt_y+.1"/>
                                          </p:val>
                                        </p:tav>
                                      </p:tavLst>
                                    </p:anim>
                                    <p:set>
                                      <p:cBhvr>
                                        <p:cTn id="9"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algn="ctr"/>
            <a:r>
              <a:rPr lang="en" sz="3200">
                <a:cs typeface="Times New Roman" panose="02020603050405020304" pitchFamily="18" charset="0"/>
              </a:rPr>
              <a:t>2. Mô hình đề xuất</a:t>
            </a:r>
            <a:endParaRPr lang="en-US" sz="3200"/>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8" name="Rectangle 7"/>
          <p:cNvSpPr/>
          <p:nvPr/>
        </p:nvSpPr>
        <p:spPr>
          <a:xfrm>
            <a:off x="3330284" y="386448"/>
            <a:ext cx="4146281" cy="366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spc="-45" smtClean="0">
                <a:solidFill>
                  <a:srgbClr val="FFFFFF"/>
                </a:solidFill>
                <a:latin typeface="Verdana" panose="020B0604030504040204" pitchFamily="34" charset="0"/>
                <a:ea typeface="Verdana" panose="020B0604030504040204" pitchFamily="34" charset="0"/>
                <a:cs typeface="Times New Roman" panose="02020603050405020304" pitchFamily="18" charset="0"/>
              </a:rPr>
              <a:t>2.1 Thu thập và xử lí dữ liệu</a:t>
            </a:r>
            <a:endParaRPr lang="en-US" sz="2000">
              <a:latin typeface="Verdana" panose="020B0604030504040204" pitchFamily="34" charset="0"/>
              <a:ea typeface="Verdana" panose="020B0604030504040204" pitchFamily="34" charset="0"/>
            </a:endParaRPr>
          </a:p>
        </p:txBody>
      </p:sp>
      <p:sp>
        <p:nvSpPr>
          <p:cNvPr id="9" name="TextBox 8"/>
          <p:cNvSpPr txBox="1"/>
          <p:nvPr/>
        </p:nvSpPr>
        <p:spPr>
          <a:xfrm>
            <a:off x="2800510" y="941506"/>
            <a:ext cx="5945457" cy="1384995"/>
          </a:xfrm>
          <a:prstGeom prst="rect">
            <a:avLst/>
          </a:prstGeom>
          <a:noFill/>
        </p:spPr>
        <p:txBody>
          <a:bodyPr wrap="square" rtlCol="0">
            <a:spAutoFit/>
          </a:bodyPr>
          <a:lstStyle/>
          <a:p>
            <a:pPr lvl="0" algn="just">
              <a:lnSpc>
                <a:spcPct val="150000"/>
              </a:lnSpc>
            </a:pPr>
            <a:r>
              <a:rPr lang="en-US" sz="1400">
                <a:latin typeface="Verdana" panose="020B0604030504040204" pitchFamily="34" charset="0"/>
                <a:ea typeface="Verdana" panose="020B0604030504040204" pitchFamily="34" charset="0"/>
              </a:rPr>
              <a:t>Dữ liệu của bảng tin thu gọn được thu thập tại 2 trang báo</a:t>
            </a:r>
            <a:r>
              <a:rPr lang="en-US" sz="1400" smtClean="0">
                <a:latin typeface="Verdana" panose="020B0604030504040204" pitchFamily="34" charset="0"/>
                <a:ea typeface="Verdana" panose="020B0604030504040204" pitchFamily="34" charset="0"/>
              </a:rPr>
              <a:t>: </a:t>
            </a:r>
          </a:p>
          <a:p>
            <a:pPr lvl="0" algn="just">
              <a:lnSpc>
                <a:spcPct val="150000"/>
              </a:lnSpc>
            </a:pPr>
            <a:r>
              <a:rPr lang="en-US" sz="1400" b="1" smtClean="0">
                <a:latin typeface="Verdana" panose="020B0604030504040204" pitchFamily="34" charset="0"/>
                <a:ea typeface="Verdana" panose="020B0604030504040204" pitchFamily="34" charset="0"/>
              </a:rPr>
              <a:t>dantri.com.vn</a:t>
            </a:r>
            <a:r>
              <a:rPr lang="en-US" sz="1400" smtClean="0">
                <a:latin typeface="Verdana" panose="020B0604030504040204" pitchFamily="34" charset="0"/>
                <a:ea typeface="Verdana" panose="020B0604030504040204" pitchFamily="34" charset="0"/>
              </a:rPr>
              <a:t> </a:t>
            </a:r>
            <a:r>
              <a:rPr lang="en-US" sz="1400">
                <a:latin typeface="Verdana" panose="020B0604030504040204" pitchFamily="34" charset="0"/>
                <a:ea typeface="Verdana" panose="020B0604030504040204" pitchFamily="34" charset="0"/>
              </a:rPr>
              <a:t>và </a:t>
            </a:r>
            <a:r>
              <a:rPr lang="en-US" sz="1400" b="1">
                <a:latin typeface="Verdana" panose="020B0604030504040204" pitchFamily="34" charset="0"/>
                <a:ea typeface="Verdana" panose="020B0604030504040204" pitchFamily="34" charset="0"/>
              </a:rPr>
              <a:t>baobinhduong.vn</a:t>
            </a:r>
            <a:r>
              <a:rPr lang="en-US" sz="1400">
                <a:latin typeface="Verdana" panose="020B0604030504040204" pitchFamily="34" charset="0"/>
                <a:ea typeface="Verdana" panose="020B0604030504040204" pitchFamily="34" charset="0"/>
              </a:rPr>
              <a:t>  </a:t>
            </a:r>
            <a:r>
              <a:rPr lang="en-US" sz="1400" smtClean="0">
                <a:latin typeface="Verdana" panose="020B0604030504040204" pitchFamily="34" charset="0"/>
                <a:ea typeface="Verdana" panose="020B0604030504040204" pitchFamily="34" charset="0"/>
              </a:rPr>
              <a:t>thuộc các bài báo có nội dung liên quan tới dịch bệnh Covid-19</a:t>
            </a:r>
            <a:endParaRPr lang="vi-VN" sz="1400">
              <a:latin typeface="Verdana" panose="020B0604030504040204" pitchFamily="34" charset="0"/>
              <a:ea typeface="Verdana" panose="020B0604030504040204" pitchFamily="34" charset="0"/>
              <a:cs typeface="Times New Roman" panose="02020603050405020304" pitchFamily="18" charset="0"/>
            </a:endParaRPr>
          </a:p>
          <a:p>
            <a:pPr lvl="0" algn="just">
              <a:lnSpc>
                <a:spcPct val="150000"/>
              </a:lnSpc>
            </a:pPr>
            <a:endParaRPr lang="en-US" sz="1400" dirty="0">
              <a:latin typeface="Verdana" panose="020B0604030504040204" pitchFamily="34" charset="0"/>
              <a:ea typeface="Verdana" panose="020B0604030504040204" pitchFamily="34"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4937760" y="2152405"/>
            <a:ext cx="3808207" cy="272702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735965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9"/>
                                        </p:tgtEl>
                                      </p:cBhvr>
                                    </p:animEffect>
                                    <p:anim calcmode="lin" valueType="num">
                                      <p:cBhvr>
                                        <p:cTn id="7" dur="1000"/>
                                        <p:tgtEl>
                                          <p:spTgt spid="9"/>
                                        </p:tgtEl>
                                        <p:attrNameLst>
                                          <p:attrName>ppt_x</p:attrName>
                                        </p:attrNameLst>
                                      </p:cBhvr>
                                      <p:tavLst>
                                        <p:tav tm="0">
                                          <p:val>
                                            <p:strVal val="ppt_x"/>
                                          </p:val>
                                        </p:tav>
                                        <p:tav tm="100000">
                                          <p:val>
                                            <p:strVal val="ppt_x"/>
                                          </p:val>
                                        </p:tav>
                                      </p:tavLst>
                                    </p:anim>
                                    <p:anim calcmode="lin" valueType="num">
                                      <p:cBhvr>
                                        <p:cTn id="8" dur="1000"/>
                                        <p:tgtEl>
                                          <p:spTgt spid="9"/>
                                        </p:tgtEl>
                                        <p:attrNameLst>
                                          <p:attrName>ppt_y</p:attrName>
                                        </p:attrNameLst>
                                      </p:cBhvr>
                                      <p:tavLst>
                                        <p:tav tm="0">
                                          <p:val>
                                            <p:strVal val="ppt_y"/>
                                          </p:val>
                                        </p:tav>
                                        <p:tav tm="100000">
                                          <p:val>
                                            <p:strVal val="ppt_y+.1"/>
                                          </p:val>
                                        </p:tav>
                                      </p:tavLst>
                                    </p:anim>
                                    <p:set>
                                      <p:cBhvr>
                                        <p:cTn id="9"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algn="ctr"/>
            <a:r>
              <a:rPr lang="en" sz="3200">
                <a:cs typeface="Times New Roman" panose="02020603050405020304" pitchFamily="18" charset="0"/>
              </a:rPr>
              <a:t>2. Mô hình đề xuất</a:t>
            </a:r>
            <a:endParaRPr lang="en-US" sz="3200"/>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6" name="Rectangle 5"/>
          <p:cNvSpPr/>
          <p:nvPr/>
        </p:nvSpPr>
        <p:spPr>
          <a:xfrm>
            <a:off x="3330284" y="386448"/>
            <a:ext cx="4146281" cy="366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spc="-45" smtClean="0">
                <a:solidFill>
                  <a:srgbClr val="FFFFFF"/>
                </a:solidFill>
                <a:latin typeface="Verdana" panose="020B0604030504040204" pitchFamily="34" charset="0"/>
                <a:ea typeface="Verdana" panose="020B0604030504040204" pitchFamily="34" charset="0"/>
                <a:cs typeface="Times New Roman" panose="02020603050405020304" pitchFamily="18" charset="0"/>
              </a:rPr>
              <a:t>2.1 Thu thập và xử lí dữ liệu</a:t>
            </a:r>
            <a:endParaRPr lang="en-US" sz="2000">
              <a:latin typeface="Verdana" panose="020B0604030504040204" pitchFamily="34" charset="0"/>
              <a:ea typeface="Verdana" panose="020B0604030504040204" pitchFamily="34" charset="0"/>
            </a:endParaRPr>
          </a:p>
        </p:txBody>
      </p:sp>
      <p:sp>
        <p:nvSpPr>
          <p:cNvPr id="2" name="TextBox 1"/>
          <p:cNvSpPr txBox="1"/>
          <p:nvPr/>
        </p:nvSpPr>
        <p:spPr>
          <a:xfrm>
            <a:off x="2775473" y="903642"/>
            <a:ext cx="5781311" cy="3539430"/>
          </a:xfrm>
          <a:prstGeom prst="rect">
            <a:avLst/>
          </a:prstGeom>
          <a:noFill/>
        </p:spPr>
        <p:txBody>
          <a:bodyPr wrap="square" rtlCol="0">
            <a:spAutoFit/>
          </a:bodyPr>
          <a:lstStyle/>
          <a:p>
            <a:pPr marL="285750" indent="-285750" algn="just">
              <a:lnSpc>
                <a:spcPct val="150000"/>
              </a:lnSpc>
              <a:buFontTx/>
              <a:buChar char="-"/>
            </a:pPr>
            <a:r>
              <a:rPr lang="en-US" sz="1400" smtClean="0">
                <a:latin typeface="Verdana" panose="020B0604030504040204" pitchFamily="34" charset="0"/>
                <a:ea typeface="Verdana" panose="020B0604030504040204" pitchFamily="34" charset="0"/>
              </a:rPr>
              <a:t>Xác định trang web để thu thập dữ liệu</a:t>
            </a:r>
          </a:p>
          <a:p>
            <a:pPr marL="285750" indent="-285750" algn="just">
              <a:lnSpc>
                <a:spcPct val="150000"/>
              </a:lnSpc>
              <a:buFontTx/>
              <a:buChar char="-"/>
            </a:pPr>
            <a:r>
              <a:rPr lang="en-US" sz="1400" smtClean="0">
                <a:latin typeface="Verdana" panose="020B0604030504040204" pitchFamily="34" charset="0"/>
                <a:ea typeface="Verdana" panose="020B0604030504040204" pitchFamily="34" charset="0"/>
              </a:rPr>
              <a:t>Sử dụng Python để cào dữ liệu</a:t>
            </a:r>
          </a:p>
          <a:p>
            <a:pPr marL="285750" indent="-285750" algn="just">
              <a:lnSpc>
                <a:spcPct val="150000"/>
              </a:lnSpc>
              <a:buFontTx/>
              <a:buChar char="-"/>
            </a:pPr>
            <a:r>
              <a:rPr lang="en-US" sz="1400" smtClean="0">
                <a:latin typeface="Verdana" panose="020B0604030504040204" pitchFamily="34" charset="0"/>
                <a:ea typeface="Verdana" panose="020B0604030504040204" pitchFamily="34" charset="0"/>
              </a:rPr>
              <a:t>Sử dụng các kỹ thuật xử lí ngôn ngữ tự nhiên để xử lí dữ liệu:</a:t>
            </a:r>
          </a:p>
          <a:p>
            <a:pPr lvl="0" algn="just">
              <a:lnSpc>
                <a:spcPct val="150000"/>
              </a:lnSpc>
            </a:pPr>
            <a:r>
              <a:rPr lang="en-US" sz="1400">
                <a:latin typeface="Verdana" panose="020B0604030504040204" pitchFamily="34" charset="0"/>
                <a:ea typeface="Verdana" panose="020B0604030504040204" pitchFamily="34" charset="0"/>
              </a:rPr>
              <a:t>+ Loại bỏ các thẻ html, js, các kí tự đặc biệt, các kí tự dư thừa</a:t>
            </a:r>
          </a:p>
          <a:p>
            <a:pPr lvl="0" algn="just">
              <a:lnSpc>
                <a:spcPct val="150000"/>
              </a:lnSpc>
            </a:pPr>
            <a:r>
              <a:rPr lang="en-US" sz="1400">
                <a:latin typeface="Verdana" panose="020B0604030504040204" pitchFamily="34" charset="0"/>
                <a:ea typeface="Verdana" panose="020B0604030504040204" pitchFamily="34" charset="0"/>
              </a:rPr>
              <a:t>+ Loại bỏ các khoảng trắng dư thừa</a:t>
            </a:r>
          </a:p>
          <a:p>
            <a:pPr lvl="0" algn="just">
              <a:lnSpc>
                <a:spcPct val="150000"/>
              </a:lnSpc>
            </a:pPr>
            <a:r>
              <a:rPr lang="en-US" sz="1400">
                <a:latin typeface="Verdana" panose="020B0604030504040204" pitchFamily="34" charset="0"/>
                <a:ea typeface="Verdana" panose="020B0604030504040204" pitchFamily="34" charset="0"/>
              </a:rPr>
              <a:t>+ Loại bỏ stopword</a:t>
            </a:r>
          </a:p>
          <a:p>
            <a:pPr lvl="0" algn="just">
              <a:lnSpc>
                <a:spcPct val="150000"/>
              </a:lnSpc>
            </a:pPr>
            <a:r>
              <a:rPr lang="en-US" sz="1400">
                <a:latin typeface="Verdana" panose="020B0604030504040204" pitchFamily="34" charset="0"/>
                <a:ea typeface="Verdana" panose="020B0604030504040204" pitchFamily="34" charset="0"/>
              </a:rPr>
              <a:t>+ Tách câu, tách từ</a:t>
            </a:r>
          </a:p>
          <a:p>
            <a:pPr lvl="0" algn="just">
              <a:lnSpc>
                <a:spcPct val="150000"/>
              </a:lnSpc>
            </a:pPr>
            <a:r>
              <a:rPr lang="en-US" sz="1400">
                <a:latin typeface="Verdana" panose="020B0604030504040204" pitchFamily="34" charset="0"/>
                <a:ea typeface="Verdana" panose="020B0604030504040204" pitchFamily="34" charset="0"/>
              </a:rPr>
              <a:t>+ Áp dụng phương pháp TextRank để rút gọn nội dung, thu được văn bản tóm tắt</a:t>
            </a:r>
          </a:p>
          <a:p>
            <a:pPr marL="285750" indent="-285750" algn="just">
              <a:buFontTx/>
              <a:buChar char="-"/>
            </a:pPr>
            <a:endParaRPr lang="en-US" sz="140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9036638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algn="ctr"/>
            <a:r>
              <a:rPr lang="en" sz="3200">
                <a:cs typeface="Times New Roman" panose="02020603050405020304" pitchFamily="18" charset="0"/>
              </a:rPr>
              <a:t>2. Mô hình đề xuất</a:t>
            </a:r>
            <a:endParaRPr lang="en-US" sz="3200"/>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9" name="TextBox 8"/>
          <p:cNvSpPr txBox="1"/>
          <p:nvPr/>
        </p:nvSpPr>
        <p:spPr>
          <a:xfrm>
            <a:off x="2885677" y="1102870"/>
            <a:ext cx="5945457" cy="953403"/>
          </a:xfrm>
          <a:prstGeom prst="rect">
            <a:avLst/>
          </a:prstGeom>
          <a:noFill/>
        </p:spPr>
        <p:txBody>
          <a:bodyPr wrap="square" rtlCol="0">
            <a:spAutoFit/>
          </a:bodyPr>
          <a:lstStyle/>
          <a:p>
            <a:pPr lvl="0">
              <a:lnSpc>
                <a:spcPct val="150000"/>
              </a:lnSpc>
            </a:pPr>
            <a:r>
              <a:rPr lang="en-US" sz="2000" b="1" smtClean="0">
                <a:latin typeface="Verdana" panose="020B0604030504040204" pitchFamily="34" charset="0"/>
                <a:ea typeface="Verdana" panose="020B0604030504040204" pitchFamily="34" charset="0"/>
              </a:rPr>
              <a:t>Tóm tắt văn bản sử dụng phương pháp TextRank</a:t>
            </a:r>
          </a:p>
        </p:txBody>
      </p:sp>
      <p:sp>
        <p:nvSpPr>
          <p:cNvPr id="6" name="Rectangle 5"/>
          <p:cNvSpPr/>
          <p:nvPr/>
        </p:nvSpPr>
        <p:spPr>
          <a:xfrm>
            <a:off x="3330284" y="386448"/>
            <a:ext cx="4146281" cy="366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spc="-45" smtClean="0">
                <a:solidFill>
                  <a:srgbClr val="FFFFFF"/>
                </a:solidFill>
                <a:latin typeface="Verdana" panose="020B0604030504040204" pitchFamily="34" charset="0"/>
                <a:ea typeface="Verdana" panose="020B0604030504040204" pitchFamily="34" charset="0"/>
                <a:cs typeface="Times New Roman" panose="02020603050405020304" pitchFamily="18" charset="0"/>
              </a:rPr>
              <a:t>2.1 Thu thập và xử lí dữ liệu</a:t>
            </a:r>
            <a:endParaRPr lang="en-US" sz="2000">
              <a:latin typeface="Verdana" panose="020B0604030504040204" pitchFamily="34" charset="0"/>
              <a:ea typeface="Verdana" panose="020B0604030504040204" pitchFamily="34" charset="0"/>
            </a:endParaRPr>
          </a:p>
        </p:txBody>
      </p:sp>
      <p:sp>
        <p:nvSpPr>
          <p:cNvPr id="7" name="TextBox 6"/>
          <p:cNvSpPr txBox="1"/>
          <p:nvPr/>
        </p:nvSpPr>
        <p:spPr>
          <a:xfrm>
            <a:off x="2756585" y="2171189"/>
            <a:ext cx="5945457" cy="1664623"/>
          </a:xfrm>
          <a:prstGeom prst="rect">
            <a:avLst/>
          </a:prstGeom>
          <a:noFill/>
        </p:spPr>
        <p:txBody>
          <a:bodyPr wrap="square" rtlCol="0">
            <a:spAutoFit/>
          </a:bodyPr>
          <a:lstStyle/>
          <a:p>
            <a:pPr lvl="0" algn="just">
              <a:lnSpc>
                <a:spcPct val="150000"/>
              </a:lnSpc>
            </a:pPr>
            <a:r>
              <a:rPr lang="vi-VN" sz="1400" smtClean="0">
                <a:latin typeface="Verdana" panose="020B0604030504040204" pitchFamily="34" charset="0"/>
                <a:ea typeface="Verdana" panose="020B0604030504040204" pitchFamily="34" charset="0"/>
              </a:rPr>
              <a:t>TextRank </a:t>
            </a:r>
            <a:r>
              <a:rPr lang="vi-VN" sz="1400">
                <a:latin typeface="Verdana" panose="020B0604030504040204" pitchFamily="34" charset="0"/>
                <a:ea typeface="Verdana" panose="020B0604030504040204" pitchFamily="34" charset="0"/>
              </a:rPr>
              <a:t>là một kỹ thuật tóm tắt văn bản theo phương pháp extractive và trong học </a:t>
            </a:r>
            <a:r>
              <a:rPr lang="vi-VN" sz="1400" smtClean="0">
                <a:latin typeface="Verdana" panose="020B0604030504040204" pitchFamily="34" charset="0"/>
                <a:ea typeface="Verdana" panose="020B0604030504040204" pitchFamily="34" charset="0"/>
              </a:rPr>
              <a:t>máy</a:t>
            </a:r>
            <a:r>
              <a:rPr lang="en-US" sz="1400" smtClean="0">
                <a:latin typeface="Verdana" panose="020B0604030504040204" pitchFamily="34" charset="0"/>
                <a:ea typeface="Verdana" panose="020B0604030504040204" pitchFamily="34" charset="0"/>
              </a:rPr>
              <a:t> </a:t>
            </a:r>
            <a:r>
              <a:rPr lang="vi-VN" sz="1400" smtClean="0">
                <a:latin typeface="Verdana" panose="020B0604030504040204" pitchFamily="34" charset="0"/>
                <a:ea typeface="Verdana" panose="020B0604030504040204" pitchFamily="34" charset="0"/>
              </a:rPr>
              <a:t>thì </a:t>
            </a:r>
            <a:r>
              <a:rPr lang="vi-VN" sz="1400">
                <a:latin typeface="Verdana" panose="020B0604030504040204" pitchFamily="34" charset="0"/>
                <a:ea typeface="Verdana" panose="020B0604030504040204" pitchFamily="34" charset="0"/>
              </a:rPr>
              <a:t>là học không giám sát (Unsupervised Learning). TextRank không dựa trên bất kỳ </a:t>
            </a:r>
            <a:r>
              <a:rPr lang="vi-VN" sz="1400" smtClean="0">
                <a:latin typeface="Verdana" panose="020B0604030504040204" pitchFamily="34" charset="0"/>
                <a:ea typeface="Verdana" panose="020B0604030504040204" pitchFamily="34" charset="0"/>
              </a:rPr>
              <a:t>dữ</a:t>
            </a:r>
            <a:r>
              <a:rPr lang="en-US" sz="1400" smtClean="0">
                <a:latin typeface="Verdana" panose="020B0604030504040204" pitchFamily="34" charset="0"/>
                <a:ea typeface="Verdana" panose="020B0604030504040204" pitchFamily="34" charset="0"/>
              </a:rPr>
              <a:t> </a:t>
            </a:r>
            <a:r>
              <a:rPr lang="vi-VN" sz="1400" smtClean="0">
                <a:latin typeface="Verdana" panose="020B0604030504040204" pitchFamily="34" charset="0"/>
                <a:ea typeface="Verdana" panose="020B0604030504040204" pitchFamily="34" charset="0"/>
              </a:rPr>
              <a:t>liệu </a:t>
            </a:r>
            <a:r>
              <a:rPr lang="vi-VN" sz="1400">
                <a:latin typeface="Verdana" panose="020B0604030504040204" pitchFamily="34" charset="0"/>
                <a:ea typeface="Verdana" panose="020B0604030504040204" pitchFamily="34" charset="0"/>
              </a:rPr>
              <a:t>đào tạo nào trước đó và có thể hoạt động với bất kỳ đoạn văn bản tùy ý nào</a:t>
            </a:r>
            <a:r>
              <a:rPr lang="vi-VN" sz="1400" smtClean="0">
                <a:latin typeface="Verdana" panose="020B0604030504040204" pitchFamily="34" charset="0"/>
                <a:ea typeface="Verdana" panose="020B0604030504040204" pitchFamily="34" charset="0"/>
              </a:rPr>
              <a:t>.</a:t>
            </a:r>
            <a:endParaRPr lang="en-US" sz="1400" smtClean="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450211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9"/>
                                        </p:tgtEl>
                                      </p:cBhvr>
                                    </p:animEffect>
                                    <p:anim calcmode="lin" valueType="num">
                                      <p:cBhvr>
                                        <p:cTn id="7" dur="1000"/>
                                        <p:tgtEl>
                                          <p:spTgt spid="9"/>
                                        </p:tgtEl>
                                        <p:attrNameLst>
                                          <p:attrName>ppt_x</p:attrName>
                                        </p:attrNameLst>
                                      </p:cBhvr>
                                      <p:tavLst>
                                        <p:tav tm="0">
                                          <p:val>
                                            <p:strVal val="ppt_x"/>
                                          </p:val>
                                        </p:tav>
                                        <p:tav tm="100000">
                                          <p:val>
                                            <p:strVal val="ppt_x"/>
                                          </p:val>
                                        </p:tav>
                                      </p:tavLst>
                                    </p:anim>
                                    <p:anim calcmode="lin" valueType="num">
                                      <p:cBhvr>
                                        <p:cTn id="8" dur="1000"/>
                                        <p:tgtEl>
                                          <p:spTgt spid="9"/>
                                        </p:tgtEl>
                                        <p:attrNameLst>
                                          <p:attrName>ppt_y</p:attrName>
                                        </p:attrNameLst>
                                      </p:cBhvr>
                                      <p:tavLst>
                                        <p:tav tm="0">
                                          <p:val>
                                            <p:strVal val="ppt_y"/>
                                          </p:val>
                                        </p:tav>
                                        <p:tav tm="100000">
                                          <p:val>
                                            <p:strVal val="ppt_y+.1"/>
                                          </p:val>
                                        </p:tav>
                                      </p:tavLst>
                                    </p:anim>
                                    <p:set>
                                      <p:cBhvr>
                                        <p:cTn id="9" dur="1" fill="hold">
                                          <p:stCondLst>
                                            <p:cond delay="999"/>
                                          </p:stCondLst>
                                        </p:cTn>
                                        <p:tgtEl>
                                          <p:spTgt spid="9"/>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0" nodeType="clickEffect">
                                  <p:stCondLst>
                                    <p:cond delay="0"/>
                                  </p:stCondLst>
                                  <p:childTnLst>
                                    <p:animEffect transition="out" filter="fade">
                                      <p:cBhvr>
                                        <p:cTn id="13" dur="1000"/>
                                        <p:tgtEl>
                                          <p:spTgt spid="7"/>
                                        </p:tgtEl>
                                      </p:cBhvr>
                                    </p:animEffect>
                                    <p:anim calcmode="lin" valueType="num">
                                      <p:cBhvr>
                                        <p:cTn id="14" dur="1000"/>
                                        <p:tgtEl>
                                          <p:spTgt spid="7"/>
                                        </p:tgtEl>
                                        <p:attrNameLst>
                                          <p:attrName>ppt_x</p:attrName>
                                        </p:attrNameLst>
                                      </p:cBhvr>
                                      <p:tavLst>
                                        <p:tav tm="0">
                                          <p:val>
                                            <p:strVal val="ppt_x"/>
                                          </p:val>
                                        </p:tav>
                                        <p:tav tm="100000">
                                          <p:val>
                                            <p:strVal val="ppt_x"/>
                                          </p:val>
                                        </p:tav>
                                      </p:tavLst>
                                    </p:anim>
                                    <p:anim calcmode="lin" valueType="num">
                                      <p:cBhvr>
                                        <p:cTn id="15" dur="1000"/>
                                        <p:tgtEl>
                                          <p:spTgt spid="7"/>
                                        </p:tgtEl>
                                        <p:attrNameLst>
                                          <p:attrName>ppt_y</p:attrName>
                                        </p:attrNameLst>
                                      </p:cBhvr>
                                      <p:tavLst>
                                        <p:tav tm="0">
                                          <p:val>
                                            <p:strVal val="ppt_y"/>
                                          </p:val>
                                        </p:tav>
                                        <p:tav tm="100000">
                                          <p:val>
                                            <p:strVal val="ppt_y+.1"/>
                                          </p:val>
                                        </p:tav>
                                      </p:tavLst>
                                    </p:anim>
                                    <p:set>
                                      <p:cBhvr>
                                        <p:cTn id="16"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algn="ctr"/>
            <a:r>
              <a:rPr lang="en" sz="3200">
                <a:cs typeface="Times New Roman" panose="02020603050405020304" pitchFamily="18" charset="0"/>
              </a:rPr>
              <a:t>2. Mô hình đề xuất</a:t>
            </a:r>
            <a:endParaRPr lang="en-US" sz="3200"/>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1026" name="Picture 2" descr="https://cdn.analyticsvidhya.com/wp-content/uploads/2018/10/block_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5470" y="1674630"/>
            <a:ext cx="5960918" cy="276500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383302" y="1166799"/>
            <a:ext cx="2544286" cy="507831"/>
          </a:xfrm>
          <a:prstGeom prst="rect">
            <a:avLst/>
          </a:prstGeom>
        </p:spPr>
        <p:txBody>
          <a:bodyPr wrap="none">
            <a:spAutoFit/>
          </a:bodyPr>
          <a:lstStyle/>
          <a:p>
            <a:pPr lvl="0" algn="just">
              <a:lnSpc>
                <a:spcPct val="150000"/>
              </a:lnSpc>
            </a:pPr>
            <a:r>
              <a:rPr lang="en-US" b="1"/>
              <a:t>Phương pháp </a:t>
            </a:r>
            <a:r>
              <a:rPr lang="en-US" b="1" smtClean="0"/>
              <a:t>TextRank</a:t>
            </a:r>
            <a:endParaRPr lang="en-US" b="1"/>
          </a:p>
        </p:txBody>
      </p:sp>
      <p:sp>
        <p:nvSpPr>
          <p:cNvPr id="7" name="Rectangle 6"/>
          <p:cNvSpPr/>
          <p:nvPr/>
        </p:nvSpPr>
        <p:spPr>
          <a:xfrm>
            <a:off x="3330284" y="386448"/>
            <a:ext cx="4146281" cy="366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spc="-45" smtClean="0">
                <a:solidFill>
                  <a:srgbClr val="FFFFFF"/>
                </a:solidFill>
                <a:latin typeface="Verdana" panose="020B0604030504040204" pitchFamily="34" charset="0"/>
                <a:ea typeface="Verdana" panose="020B0604030504040204" pitchFamily="34" charset="0"/>
                <a:cs typeface="Times New Roman" panose="02020603050405020304" pitchFamily="18" charset="0"/>
              </a:rPr>
              <a:t>2.1 Thu thập và xử lí dữ liệu</a:t>
            </a:r>
            <a:endParaRPr lang="en-US" sz="200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1750981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Fra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Frame</Template>
  <TotalTime>1047</TotalTime>
  <Words>1180</Words>
  <Application>Microsoft Office PowerPoint</Application>
  <PresentationFormat>On-screen Show (16:9)</PresentationFormat>
  <Paragraphs>95</Paragraphs>
  <Slides>14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Wingdings 2</vt:lpstr>
      <vt:lpstr>Verdana</vt:lpstr>
      <vt:lpstr>Times New Roman</vt:lpstr>
      <vt:lpstr>Arial</vt:lpstr>
      <vt:lpstr>Corbel</vt:lpstr>
      <vt:lpstr>Frame</vt:lpstr>
      <vt:lpstr>PowerPoint Presentation</vt:lpstr>
      <vt:lpstr>Nội dung trình bày</vt:lpstr>
      <vt:lpstr>1. Giới thiệu</vt:lpstr>
      <vt:lpstr>PowerPoint Presentation</vt:lpstr>
      <vt:lpstr>PowerPoint Presentation</vt:lpstr>
      <vt:lpstr>2. Mô hình đề xuất</vt:lpstr>
      <vt:lpstr>2. Mô hình đề xuất</vt:lpstr>
      <vt:lpstr>2. Mô hình đề xuất</vt:lpstr>
      <vt:lpstr>2. Mô hình đề xuất</vt:lpstr>
      <vt:lpstr>PowerPoint Presentation</vt:lpstr>
      <vt:lpstr>2. Mô hình đề xuất</vt:lpstr>
      <vt:lpstr>3. Kết luận</vt:lpstr>
      <vt:lpstr>4. Demo</vt:lpstr>
      <vt:lpstr>HẾT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Hoàng Kim Tuyến</cp:lastModifiedBy>
  <cp:revision>167</cp:revision>
  <dcterms:modified xsi:type="dcterms:W3CDTF">2022-05-17T14:04:28Z</dcterms:modified>
</cp:coreProperties>
</file>