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3"/>
  </p:notesMasterIdLst>
  <p:sldIdLst>
    <p:sldId id="258"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40" d="100"/>
          <a:sy n="140" d="100"/>
        </p:scale>
        <p:origin x="-408" y="-121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CBE3B-3A28-4A1D-8CFA-0743C7823C0B}" type="datetimeFigureOut">
              <a:rPr lang="en-US" smtClean="0"/>
              <a:t>5/4/2022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DCE36-848F-4D74-AA3F-4C285549E28B}" type="slidenum">
              <a:rPr lang="en-US" smtClean="0"/>
              <a:t>‹#›</a:t>
            </a:fld>
            <a:endParaRPr lang="en-US"/>
          </a:p>
        </p:txBody>
      </p:sp>
    </p:spTree>
    <p:extLst>
      <p:ext uri="{BB962C8B-B14F-4D97-AF65-F5344CB8AC3E}">
        <p14:creationId xmlns:p14="http://schemas.microsoft.com/office/powerpoint/2010/main" val="2807159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8"/>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4E721E-6B2B-4660-A6F5-15CA19F7945A}"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57034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4E721E-6B2B-4660-A6F5-15CA19F7945A}"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178154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6"/>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6"/>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4E721E-6B2B-4660-A6F5-15CA19F7945A}"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283486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4E721E-6B2B-4660-A6F5-15CA19F7945A}"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109887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7" y="2279655"/>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7" y="6119288"/>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4E721E-6B2B-4660-A6F5-15CA19F7945A}"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288095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4E721E-6B2B-4660-A6F5-15CA19F7945A}"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951798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8"/>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2" y="2241553"/>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2"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4" y="2241553"/>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4"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4E721E-6B2B-4660-A6F5-15CA19F7945A}"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414434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4E721E-6B2B-4660-A6F5-15CA19F7945A}"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174731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E721E-6B2B-4660-A6F5-15CA19F7945A}"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131438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4" y="1316571"/>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2"/>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E721E-6B2B-4660-A6F5-15CA19F7945A}"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284634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4" y="1316571"/>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2"/>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E721E-6B2B-4660-A6F5-15CA19F7945A}"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A56018-6B1B-4C6F-A13D-D160DCB02AE7}" type="slidenum">
              <a:rPr lang="en-US" smtClean="0"/>
              <a:t>‹#›</a:t>
            </a:fld>
            <a:endParaRPr lang="en-US"/>
          </a:p>
        </p:txBody>
      </p:sp>
    </p:spTree>
    <p:extLst>
      <p:ext uri="{BB962C8B-B14F-4D97-AF65-F5344CB8AC3E}">
        <p14:creationId xmlns:p14="http://schemas.microsoft.com/office/powerpoint/2010/main" val="280008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9" y="486838"/>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9"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8"/>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DD4E721E-6B2B-4660-A6F5-15CA19F7945A}" type="datetimeFigureOut">
              <a:rPr lang="en-US" smtClean="0"/>
              <a:t>5/4/2022</a:t>
            </a:fld>
            <a:endParaRPr lang="en-US"/>
          </a:p>
        </p:txBody>
      </p:sp>
      <p:sp>
        <p:nvSpPr>
          <p:cNvPr id="5" name="Footer Placeholder 4"/>
          <p:cNvSpPr>
            <a:spLocks noGrp="1"/>
          </p:cNvSpPr>
          <p:nvPr>
            <p:ph type="ftr" sz="quarter" idx="3"/>
          </p:nvPr>
        </p:nvSpPr>
        <p:spPr>
          <a:xfrm>
            <a:off x="2271714" y="8475138"/>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8"/>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5AA56018-6B1B-4C6F-A13D-D160DCB02AE7}" type="slidenum">
              <a:rPr lang="en-US" smtClean="0"/>
              <a:t>‹#›</a:t>
            </a:fld>
            <a:endParaRPr lang="en-US"/>
          </a:p>
        </p:txBody>
      </p:sp>
    </p:spTree>
    <p:extLst>
      <p:ext uri="{BB962C8B-B14F-4D97-AF65-F5344CB8AC3E}">
        <p14:creationId xmlns:p14="http://schemas.microsoft.com/office/powerpoint/2010/main" val="290133905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5.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png"/><Relationship Id="rId17" Type="http://schemas.openxmlformats.org/officeDocument/2006/relationships/image" Target="../media/image14.jpeg"/><Relationship Id="rId2" Type="http://schemas.openxmlformats.org/officeDocument/2006/relationships/image" Target="../media/image1.jpeg"/><Relationship Id="rId16" Type="http://schemas.microsoft.com/office/2007/relationships/hdphoto" Target="../media/hdphoto2.wdp"/><Relationship Id="rId20"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3.png"/><Relationship Id="rId10" Type="http://schemas.openxmlformats.org/officeDocument/2006/relationships/image" Target="../media/image9.jpeg"/><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 Id="rId1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235000" y="106690"/>
            <a:ext cx="4953000" cy="432797"/>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133" dirty="0"/>
              <a:t>  </a:t>
            </a:r>
            <a:r>
              <a:rPr lang="en-US" sz="1600" dirty="0">
                <a:solidFill>
                  <a:schemeClr val="accent1">
                    <a:lumMod val="50000"/>
                  </a:schemeClr>
                </a:solidFill>
              </a:rPr>
              <a:t>TRƯỜNG ĐẠI HỌC </a:t>
            </a:r>
            <a:r>
              <a:rPr lang="en-US" sz="1600" dirty="0" smtClean="0">
                <a:solidFill>
                  <a:schemeClr val="accent1">
                    <a:lumMod val="50000"/>
                  </a:schemeClr>
                </a:solidFill>
              </a:rPr>
              <a:t>THỦ DẦU MỘT</a:t>
            </a:r>
            <a:endParaRPr lang="en-US" sz="1600" dirty="0">
              <a:solidFill>
                <a:schemeClr val="accent1">
                  <a:lumMod val="50000"/>
                </a:schemeClr>
              </a:solidFill>
            </a:endParaRPr>
          </a:p>
          <a:p>
            <a:pPr algn="ctr"/>
            <a:r>
              <a:rPr lang="en-US" sz="1600" b="1" dirty="0" smtClean="0">
                <a:solidFill>
                  <a:schemeClr val="accent1">
                    <a:lumMod val="50000"/>
                  </a:schemeClr>
                </a:solidFill>
              </a:rPr>
              <a:t>VIỆN KỸ THUẬT – CÔNG NGHỆ</a:t>
            </a:r>
            <a:endParaRPr lang="en-US" sz="1600" b="1" dirty="0">
              <a:solidFill>
                <a:schemeClr val="accent1">
                  <a:lumMod val="50000"/>
                </a:schemeClr>
              </a:solidFill>
            </a:endParaRPr>
          </a:p>
        </p:txBody>
      </p:sp>
      <p:cxnSp>
        <p:nvCxnSpPr>
          <p:cNvPr id="12" name="Straight Connector 11"/>
          <p:cNvCxnSpPr/>
          <p:nvPr/>
        </p:nvCxnSpPr>
        <p:spPr>
          <a:xfrm>
            <a:off x="0" y="637203"/>
            <a:ext cx="6858000" cy="0"/>
          </a:xfrm>
          <a:prstGeom prst="line">
            <a:avLst/>
          </a:prstGeom>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27687" y="658036"/>
            <a:ext cx="4216400" cy="8221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Times New Roman" panose="02020603050405020304" pitchFamily="18" charset="0"/>
                <a:cs typeface="Times New Roman" panose="02020603050405020304" pitchFamily="18" charset="0"/>
              </a:rPr>
              <a:t>ĐỀ TÀI ĐỒ ÁN TỐT NGHIỆP</a:t>
            </a:r>
          </a:p>
          <a:p>
            <a:r>
              <a:rPr lang="en-US" sz="1400" b="1" dirty="0" smtClean="0">
                <a:latin typeface="Times New Roman" panose="02020603050405020304" pitchFamily="18" charset="0"/>
                <a:cs typeface="Times New Roman" panose="02020603050405020304" pitchFamily="18" charset="0"/>
              </a:rPr>
              <a:t>TÊN ĐỀ TÀI</a:t>
            </a:r>
            <a:endParaRPr lang="en-US" sz="1400" b="1"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40" y="1518809"/>
            <a:ext cx="6858001" cy="7031773"/>
          </a:xfrm>
          <a:prstGeom prst="rect">
            <a:avLst/>
          </a:prstGeom>
        </p:spPr>
      </p:pic>
      <p:sp>
        <p:nvSpPr>
          <p:cNvPr id="18" name="Rounded Rectangle 17"/>
          <p:cNvSpPr/>
          <p:nvPr/>
        </p:nvSpPr>
        <p:spPr>
          <a:xfrm>
            <a:off x="54855" y="1618110"/>
            <a:ext cx="3348100" cy="22426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19" name="Rectangle 18"/>
          <p:cNvSpPr/>
          <p:nvPr/>
        </p:nvSpPr>
        <p:spPr>
          <a:xfrm>
            <a:off x="418915" y="1603365"/>
            <a:ext cx="1120325" cy="310920"/>
          </a:xfrm>
          <a:prstGeom prst="rect">
            <a:avLst/>
          </a:pr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Giới thiệu</a:t>
            </a:r>
          </a:p>
        </p:txBody>
      </p:sp>
      <p:sp>
        <p:nvSpPr>
          <p:cNvPr id="20" name="TextBox 19"/>
          <p:cNvSpPr txBox="1"/>
          <p:nvPr/>
        </p:nvSpPr>
        <p:spPr>
          <a:xfrm>
            <a:off x="76569" y="1852827"/>
            <a:ext cx="3326386" cy="1969770"/>
          </a:xfrm>
          <a:prstGeom prst="rect">
            <a:avLst/>
          </a:prstGeom>
          <a:noFill/>
        </p:spPr>
        <p:txBody>
          <a:bodyPr wrap="square" rtlCol="0">
            <a:spAutoFit/>
          </a:bodyPr>
          <a:lstStyle/>
          <a:p>
            <a:pPr algn="just"/>
            <a:r>
              <a:rPr lang="en-US" sz="1200" dirty="0"/>
              <a:t>  </a:t>
            </a:r>
            <a:r>
              <a:rPr lang="en-US" sz="1000" dirty="0"/>
              <a:t>Ngành du lịch Việt Nam đang ngày càng phát triển mạnh hơn nhờ có ưu thế về điều kiện tự nhiên, danh lam thắng cảnh đẹp. Để có thể đáp ứng được sự phục vụ tốt nhất cho khách du lịch tham quan mà các nhà hàng, khách sạn xuất hiện ngày càng nhiều. Nhưng bên cạnh những thuận lợi kinh tế mang lại cho đất nước thì các vấn đề về ô nhiễm cũng rất được quan tâm, đặc biệt là nước thải nhà hàng thải ra môi trường mà chưa qua xử lý. Việc xây dựng hệ thống xử lý nước thải nhà hàng là việc làm hết sức cần thiết. </a:t>
            </a:r>
          </a:p>
          <a:p>
            <a:r>
              <a:rPr lang="en-US" sz="1000" dirty="0"/>
              <a:t>  Tuy nhiên các phương pháp xử lý nước hiện nay còn một số nhược điểm như hiệu quả thấp, chi phí cao, hoạt động phức tạp và chiếm nhiều diện tích.</a:t>
            </a:r>
          </a:p>
        </p:txBody>
      </p:sp>
      <p:sp>
        <p:nvSpPr>
          <p:cNvPr id="21" name="Rounded Rectangle 20"/>
          <p:cNvSpPr/>
          <p:nvPr/>
        </p:nvSpPr>
        <p:spPr>
          <a:xfrm>
            <a:off x="58775" y="3895926"/>
            <a:ext cx="3340279" cy="22610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2" name="Rectangle 21"/>
          <p:cNvSpPr/>
          <p:nvPr/>
        </p:nvSpPr>
        <p:spPr>
          <a:xfrm>
            <a:off x="382645" y="3875094"/>
            <a:ext cx="866059" cy="195885"/>
          </a:xfrm>
          <a:prstGeom prst="rect">
            <a:avLst/>
          </a:pr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Plasma</a:t>
            </a: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473" y="4181841"/>
            <a:ext cx="1011291" cy="674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58201" y="4187603"/>
            <a:ext cx="1011035" cy="674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5" name="Rectangle 24"/>
          <p:cNvSpPr/>
          <p:nvPr/>
        </p:nvSpPr>
        <p:spPr>
          <a:xfrm>
            <a:off x="276828" y="4869145"/>
            <a:ext cx="1208598" cy="292388"/>
          </a:xfrm>
          <a:prstGeom prst="rect">
            <a:avLst/>
          </a:prstGeom>
          <a:noFill/>
        </p:spPr>
        <p:txBody>
          <a:bodyPr wrap="square" lIns="121920" tIns="60960" rIns="121920" bIns="60960">
            <a:spAutoFit/>
          </a:bodyPr>
          <a:lstStyle/>
          <a:p>
            <a:pPr algn="ctr"/>
            <a:r>
              <a:rPr lang="en-US" sz="1100" dirty="0">
                <a:ln w="0"/>
                <a:solidFill>
                  <a:schemeClr val="accent1"/>
                </a:solidFill>
                <a:effectLst>
                  <a:outerShdw blurRad="38100" dist="25400" dir="5400000" algn="ctr" rotWithShape="0">
                    <a:srgbClr val="6E747A">
                      <a:alpha val="43000"/>
                    </a:srgbClr>
                  </a:outerShdw>
                </a:effectLst>
              </a:rPr>
              <a:t>Natural Plasma</a:t>
            </a:r>
          </a:p>
        </p:txBody>
      </p:sp>
      <p:sp>
        <p:nvSpPr>
          <p:cNvPr id="26" name="Rectangle 25"/>
          <p:cNvSpPr/>
          <p:nvPr/>
        </p:nvSpPr>
        <p:spPr>
          <a:xfrm>
            <a:off x="1666707" y="4858700"/>
            <a:ext cx="1645727" cy="292388"/>
          </a:xfrm>
          <a:prstGeom prst="rect">
            <a:avLst/>
          </a:prstGeom>
          <a:noFill/>
        </p:spPr>
        <p:txBody>
          <a:bodyPr wrap="square" lIns="121920" tIns="60960" rIns="121920" bIns="60960">
            <a:spAutoFit/>
          </a:bodyPr>
          <a:lstStyle/>
          <a:p>
            <a:pPr algn="ctr"/>
            <a:r>
              <a:rPr lang="en-US" sz="1100" dirty="0">
                <a:solidFill>
                  <a:schemeClr val="accent1"/>
                </a:solidFill>
              </a:rPr>
              <a:t>Artificial Plasma</a:t>
            </a:r>
            <a:endParaRPr lang="en-US" sz="1100" dirty="0">
              <a:ln w="0"/>
              <a:solidFill>
                <a:schemeClr val="accent1"/>
              </a:solidFill>
              <a:effectLst>
                <a:outerShdw blurRad="38100" dist="25400" dir="5400000" algn="ctr" rotWithShape="0">
                  <a:srgbClr val="6E747A">
                    <a:alpha val="43000"/>
                  </a:srgbClr>
                </a:outerShdw>
              </a:effectLst>
            </a:endParaRPr>
          </a:p>
        </p:txBody>
      </p:sp>
      <p:pic>
        <p:nvPicPr>
          <p:cNvPr id="27" name="Picture 26"/>
          <p:cNvPicPr/>
          <p:nvPr/>
        </p:nvPicPr>
        <p:blipFill>
          <a:blip r:embed="rId5" cstate="print">
            <a:extLst>
              <a:ext uri="{28A0092B-C50C-407E-A947-70E740481C1C}">
                <a14:useLocalDpi xmlns:a14="http://schemas.microsoft.com/office/drawing/2010/main" val="0"/>
              </a:ext>
            </a:extLst>
          </a:blip>
          <a:stretch>
            <a:fillRect/>
          </a:stretch>
        </p:blipFill>
        <p:spPr>
          <a:xfrm>
            <a:off x="320040" y="5189291"/>
            <a:ext cx="2839720" cy="731650"/>
          </a:xfrm>
          <a:prstGeom prst="rect">
            <a:avLst/>
          </a:prstGeom>
        </p:spPr>
      </p:pic>
      <p:sp>
        <p:nvSpPr>
          <p:cNvPr id="28" name="Rectangle 27"/>
          <p:cNvSpPr/>
          <p:nvPr/>
        </p:nvSpPr>
        <p:spPr>
          <a:xfrm flipH="1">
            <a:off x="-93212" y="5870440"/>
            <a:ext cx="3680855" cy="292388"/>
          </a:xfrm>
          <a:prstGeom prst="rect">
            <a:avLst/>
          </a:prstGeom>
          <a:noFill/>
        </p:spPr>
        <p:txBody>
          <a:bodyPr wrap="square" lIns="121920" tIns="60960" rIns="121920" bIns="60960">
            <a:spAutoFit/>
          </a:bodyPr>
          <a:lstStyle/>
          <a:p>
            <a:pPr algn="ctr"/>
            <a:r>
              <a:rPr lang="en-US" sz="1100" dirty="0">
                <a:solidFill>
                  <a:schemeClr val="accent1"/>
                </a:solidFill>
              </a:rPr>
              <a:t>Material changes with temperature</a:t>
            </a:r>
            <a:endParaRPr lang="en-US" sz="1100" dirty="0">
              <a:ln w="0"/>
              <a:solidFill>
                <a:schemeClr val="accent1"/>
              </a:solidFill>
              <a:effectLst>
                <a:outerShdw blurRad="38100" dist="25400" dir="5400000" algn="ctr" rotWithShape="0">
                  <a:srgbClr val="6E747A">
                    <a:alpha val="43000"/>
                  </a:srgbClr>
                </a:outerShdw>
              </a:effectLst>
            </a:endParaRPr>
          </a:p>
        </p:txBody>
      </p:sp>
      <p:sp>
        <p:nvSpPr>
          <p:cNvPr id="29" name="Rounded Rectangle 28"/>
          <p:cNvSpPr/>
          <p:nvPr/>
        </p:nvSpPr>
        <p:spPr>
          <a:xfrm>
            <a:off x="3457808" y="1596183"/>
            <a:ext cx="3341442" cy="36995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30" name="Rectangle 29"/>
          <p:cNvSpPr/>
          <p:nvPr/>
        </p:nvSpPr>
        <p:spPr>
          <a:xfrm>
            <a:off x="3854680" y="1592216"/>
            <a:ext cx="1136223" cy="295230"/>
          </a:xfrm>
          <a:prstGeom prst="rect">
            <a:avLst/>
          </a:pr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rPr>
              <a:t>Nguyên lý</a:t>
            </a:r>
            <a:endParaRPr lang="en-US" dirty="0">
              <a:solidFill>
                <a:schemeClr val="bg1"/>
              </a:solidFill>
            </a:endParaRPr>
          </a:p>
        </p:txBody>
      </p:sp>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27306" y="2017995"/>
            <a:ext cx="2618862" cy="3012873"/>
          </a:xfrm>
          <a:prstGeom prst="rect">
            <a:avLst/>
          </a:prstGeom>
        </p:spPr>
      </p:pic>
      <p:sp>
        <p:nvSpPr>
          <p:cNvPr id="33" name="Rounded Rectangle 32"/>
          <p:cNvSpPr/>
          <p:nvPr/>
        </p:nvSpPr>
        <p:spPr>
          <a:xfrm>
            <a:off x="3457808" y="5336016"/>
            <a:ext cx="3322118" cy="3273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34" name="Rectangle 33"/>
          <p:cNvSpPr/>
          <p:nvPr/>
        </p:nvSpPr>
        <p:spPr>
          <a:xfrm>
            <a:off x="3805021" y="5337501"/>
            <a:ext cx="1092745" cy="259126"/>
          </a:xfrm>
          <a:prstGeom prst="rect">
            <a:avLst/>
          </a:pr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solidFill>
              </a:rPr>
              <a:t>Kết quả</a:t>
            </a:r>
          </a:p>
        </p:txBody>
      </p: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30876" y="7191175"/>
            <a:ext cx="1288208" cy="1241380"/>
          </a:xfrm>
          <a:prstGeom prst="rect">
            <a:avLst/>
          </a:prstGeom>
        </p:spPr>
      </p:pic>
      <p:pic>
        <p:nvPicPr>
          <p:cNvPr id="36" name="Picture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48684" y="7144329"/>
            <a:ext cx="1288208" cy="1262971"/>
          </a:xfrm>
          <a:prstGeom prst="rect">
            <a:avLst/>
          </a:prstGeom>
        </p:spPr>
      </p:pic>
      <p:sp>
        <p:nvSpPr>
          <p:cNvPr id="37" name="Rounded Rectangle 36"/>
          <p:cNvSpPr/>
          <p:nvPr/>
        </p:nvSpPr>
        <p:spPr>
          <a:xfrm>
            <a:off x="3427473" y="7007798"/>
            <a:ext cx="1563431" cy="225746"/>
          </a:xfrm>
          <a:prstGeom prst="roundRect">
            <a:avLst>
              <a:gd name="adj" fmla="val 21282"/>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solidFill>
                  <a:srgbClr val="FF0000"/>
                </a:solidFill>
              </a:rPr>
              <a:t>2.</a:t>
            </a:r>
            <a:r>
              <a:rPr lang="vi-VN" sz="1200" dirty="0">
                <a:solidFill>
                  <a:srgbClr val="FF0000"/>
                </a:solidFill>
              </a:rPr>
              <a:t>Kết quả đo</a:t>
            </a:r>
            <a:endParaRPr lang="en-US" sz="1200" dirty="0">
              <a:solidFill>
                <a:srgbClr val="FF0000"/>
              </a:solidFill>
            </a:endParaRPr>
          </a:p>
        </p:txBody>
      </p:sp>
      <p:pic>
        <p:nvPicPr>
          <p:cNvPr id="38" name="Picture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11500" y="5930736"/>
            <a:ext cx="1407613" cy="1095466"/>
          </a:xfrm>
          <a:prstGeom prst="rect">
            <a:avLst/>
          </a:prstGeom>
        </p:spPr>
      </p:pic>
      <p:pic>
        <p:nvPicPr>
          <p:cNvPr id="39" name="Picture 3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99317" y="5940264"/>
            <a:ext cx="1334211" cy="1095466"/>
          </a:xfrm>
          <a:prstGeom prst="rect">
            <a:avLst/>
          </a:prstGeom>
        </p:spPr>
      </p:pic>
      <p:sp>
        <p:nvSpPr>
          <p:cNvPr id="40" name="Rectangle 39"/>
          <p:cNvSpPr/>
          <p:nvPr/>
        </p:nvSpPr>
        <p:spPr>
          <a:xfrm>
            <a:off x="3554750" y="5623833"/>
            <a:ext cx="1691467" cy="307777"/>
          </a:xfrm>
          <a:prstGeom prst="rect">
            <a:avLst/>
          </a:prstGeom>
          <a:noFill/>
        </p:spPr>
        <p:txBody>
          <a:bodyPr wrap="square" lIns="121920" tIns="60960" rIns="121920" bIns="60960">
            <a:spAutoFit/>
          </a:bodyPr>
          <a:lstStyle/>
          <a:p>
            <a:pPr algn="ctr"/>
            <a:r>
              <a:rPr lang="en-US" sz="1200" dirty="0">
                <a:ln w="0"/>
                <a:solidFill>
                  <a:srgbClr val="FF0000"/>
                </a:solidFill>
                <a:effectLst>
                  <a:outerShdw blurRad="38100" dist="25400" dir="5400000" algn="ctr" rotWithShape="0">
                    <a:srgbClr val="6E747A">
                      <a:alpha val="43000"/>
                    </a:srgbClr>
                  </a:outerShdw>
                </a:effectLst>
              </a:rPr>
              <a:t>1. </a:t>
            </a:r>
            <a:r>
              <a:rPr lang="vi-VN" sz="1200" dirty="0">
                <a:ln w="0"/>
                <a:solidFill>
                  <a:srgbClr val="FF0000"/>
                </a:solidFill>
                <a:effectLst>
                  <a:outerShdw blurRad="38100" dist="25400" dir="5400000" algn="ctr" rotWithShape="0">
                    <a:srgbClr val="6E747A">
                      <a:alpha val="43000"/>
                    </a:srgbClr>
                  </a:outerShdw>
                </a:effectLst>
              </a:rPr>
              <a:t>Hệ thống thực tế</a:t>
            </a:r>
            <a:endParaRPr lang="en-US" sz="1200" dirty="0">
              <a:ln w="0"/>
              <a:solidFill>
                <a:srgbClr val="FF0000"/>
              </a:solidFill>
              <a:effectLst>
                <a:outerShdw blurRad="38100" dist="25400" dir="5400000" algn="ctr" rotWithShape="0">
                  <a:srgbClr val="6E747A">
                    <a:alpha val="43000"/>
                  </a:srgbClr>
                </a:outerShdw>
              </a:effectLst>
            </a:endParaRPr>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98160" y="3524431"/>
            <a:ext cx="1181766" cy="1314820"/>
          </a:xfrm>
          <a:prstGeom prst="rect">
            <a:avLst/>
          </a:prstGeom>
        </p:spPr>
      </p:pic>
      <p:sp>
        <p:nvSpPr>
          <p:cNvPr id="51" name="Rounded Rectangle 50"/>
          <p:cNvSpPr/>
          <p:nvPr/>
        </p:nvSpPr>
        <p:spPr>
          <a:xfrm>
            <a:off x="54855" y="6208081"/>
            <a:ext cx="3372618" cy="156591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286767" y="6208080"/>
            <a:ext cx="1188720" cy="257536"/>
          </a:xfrm>
          <a:prstGeom prst="rect">
            <a:avLst/>
          </a:pr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1"/>
                </a:solidFill>
              </a:rPr>
              <a:t>Kết luận</a:t>
            </a:r>
            <a:endParaRPr lang="en-US" sz="1600" dirty="0">
              <a:solidFill>
                <a:schemeClr val="bg1"/>
              </a:solidFill>
            </a:endParaRPr>
          </a:p>
        </p:txBody>
      </p:sp>
      <p:sp>
        <p:nvSpPr>
          <p:cNvPr id="53" name="TextBox 52"/>
          <p:cNvSpPr txBox="1"/>
          <p:nvPr/>
        </p:nvSpPr>
        <p:spPr>
          <a:xfrm>
            <a:off x="93432" y="6544301"/>
            <a:ext cx="3501045" cy="1169551"/>
          </a:xfrm>
          <a:prstGeom prst="rect">
            <a:avLst/>
          </a:prstGeom>
          <a:noFill/>
        </p:spPr>
        <p:txBody>
          <a:bodyPr wrap="square" rtlCol="0">
            <a:spAutoFit/>
          </a:bodyPr>
          <a:lstStyle/>
          <a:p>
            <a:r>
              <a:rPr lang="en-US" sz="900" dirty="0" smtClean="0"/>
              <a:t>  </a:t>
            </a:r>
            <a:r>
              <a:rPr lang="en-US" sz="1000" dirty="0" smtClean="0"/>
              <a:t>Qua quá trình nghiên cứu và phát triển hệ thống xử lý nước thải tại quận 1, TP.HCM. Nhóm đã tính toán, chế tạo, thử nghiệm mô hình và rút ra một số kết luận sau:</a:t>
            </a:r>
          </a:p>
          <a:p>
            <a:pPr marL="171450" indent="-171450">
              <a:buFont typeface="Arial" panose="020B0604020202020204" pitchFamily="34" charset="0"/>
              <a:buChar char="•"/>
            </a:pPr>
            <a:r>
              <a:rPr lang="en-US" sz="1000" dirty="0" smtClean="0"/>
              <a:t>Hệ thống Plasma ổn định.</a:t>
            </a:r>
          </a:p>
          <a:p>
            <a:pPr marL="171450" indent="-171450">
              <a:buFont typeface="Arial" panose="020B0604020202020204" pitchFamily="34" charset="0"/>
              <a:buChar char="•"/>
            </a:pPr>
            <a:r>
              <a:rPr lang="en-US" sz="1000" dirty="0" smtClean="0"/>
              <a:t>Nước sau xử lý đạt tiêu chuẩn môi trường.</a:t>
            </a:r>
          </a:p>
          <a:p>
            <a:pPr marL="171450" indent="-171450">
              <a:buFont typeface="Arial" panose="020B0604020202020204" pitchFamily="34" charset="0"/>
              <a:buChar char="•"/>
            </a:pPr>
            <a:r>
              <a:rPr lang="en-US" sz="1000" dirty="0" smtClean="0"/>
              <a:t>Lưu lượng nước qua vòi đảm bảo công suất ( 10m3/ngày).</a:t>
            </a:r>
          </a:p>
          <a:p>
            <a:pPr marL="171450" indent="-171450">
              <a:buFont typeface="Arial" panose="020B0604020202020204" pitchFamily="34" charset="0"/>
              <a:buChar char="•"/>
            </a:pPr>
            <a:r>
              <a:rPr lang="en-US" sz="1000" dirty="0" smtClean="0"/>
              <a:t>Mô hình được tự động hóa hoàn toàn.</a:t>
            </a:r>
            <a:endParaRPr lang="en-US" sz="1000" dirty="0"/>
          </a:p>
        </p:txBody>
      </p:sp>
      <p:sp>
        <p:nvSpPr>
          <p:cNvPr id="54" name="Rounded Rectangle 53"/>
          <p:cNvSpPr/>
          <p:nvPr/>
        </p:nvSpPr>
        <p:spPr>
          <a:xfrm>
            <a:off x="76568" y="7812201"/>
            <a:ext cx="3350905" cy="7968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232136" y="7807456"/>
            <a:ext cx="1632032" cy="253196"/>
          </a:xfrm>
          <a:prstGeom prst="rect">
            <a:avLst/>
          </a:pr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solidFill>
                  <a:schemeClr val="bg1"/>
                </a:solidFill>
              </a:rPr>
              <a:t>Thông tin liên hệ</a:t>
            </a:r>
            <a:endParaRPr lang="en-US" sz="1600" dirty="0">
              <a:solidFill>
                <a:schemeClr val="bg1"/>
              </a:solidFill>
            </a:endParaRPr>
          </a:p>
        </p:txBody>
      </p:sp>
      <p:sp>
        <p:nvSpPr>
          <p:cNvPr id="56" name="TextBox 55"/>
          <p:cNvSpPr txBox="1"/>
          <p:nvPr/>
        </p:nvSpPr>
        <p:spPr>
          <a:xfrm>
            <a:off x="231186" y="8150472"/>
            <a:ext cx="2544673" cy="400110"/>
          </a:xfrm>
          <a:prstGeom prst="rect">
            <a:avLst/>
          </a:prstGeom>
          <a:noFill/>
        </p:spPr>
        <p:txBody>
          <a:bodyPr wrap="square" rtlCol="0">
            <a:spAutoFit/>
          </a:bodyPr>
          <a:lstStyle/>
          <a:p>
            <a:r>
              <a:rPr lang="en-US" sz="1000" dirty="0" smtClean="0"/>
              <a:t>Nguyễn Mạnh Tường – SDT: 01676624872 </a:t>
            </a:r>
          </a:p>
          <a:p>
            <a:r>
              <a:rPr lang="en-US" sz="1000" dirty="0" smtClean="0"/>
              <a:t>Lê Thanh Tuấn             – SDT: 01688669365</a:t>
            </a:r>
            <a:endParaRPr lang="en-US" sz="1000" dirty="0"/>
          </a:p>
        </p:txBody>
      </p:sp>
      <p:cxnSp>
        <p:nvCxnSpPr>
          <p:cNvPr id="3" name="Straight Arrow Connector 2"/>
          <p:cNvCxnSpPr/>
          <p:nvPr/>
        </p:nvCxnSpPr>
        <p:spPr>
          <a:xfrm>
            <a:off x="-952500" y="0"/>
            <a:ext cx="0" cy="9144002"/>
          </a:xfrm>
          <a:prstGeom prst="straightConnector1">
            <a:avLst/>
          </a:prstGeom>
          <a:ln w="381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352550" y="0"/>
            <a:ext cx="1352550" cy="404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352550" y="9144002"/>
            <a:ext cx="1352550" cy="404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704" y="-876724"/>
            <a:ext cx="0" cy="761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6858000" y="-760839"/>
            <a:ext cx="0" cy="7619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93432" y="-495727"/>
            <a:ext cx="6705818" cy="0"/>
          </a:xfrm>
          <a:prstGeom prst="straightConnector1">
            <a:avLst/>
          </a:prstGeom>
          <a:ln w="38100" cmpd="sng">
            <a:headEnd type="arrow"/>
            <a:tailEnd type="arrow"/>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901613" y="-1015338"/>
            <a:ext cx="4953000" cy="43279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400" smtClean="0"/>
              <a:t>594</a:t>
            </a:r>
            <a:endParaRPr lang="en-US" sz="3600" b="1" dirty="0"/>
          </a:p>
        </p:txBody>
      </p:sp>
      <p:sp>
        <p:nvSpPr>
          <p:cNvPr id="58" name="Rounded Rectangle 57"/>
          <p:cNvSpPr/>
          <p:nvPr/>
        </p:nvSpPr>
        <p:spPr>
          <a:xfrm rot="16200000">
            <a:off x="-3784068" y="4561825"/>
            <a:ext cx="4953000" cy="43279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400" smtClean="0"/>
              <a:t>841</a:t>
            </a:r>
            <a:endParaRPr lang="en-US" sz="3600" b="1" dirty="0"/>
          </a:p>
        </p:txBody>
      </p:sp>
      <p:sp>
        <p:nvSpPr>
          <p:cNvPr id="2" name="Oval 1"/>
          <p:cNvSpPr/>
          <p:nvPr/>
        </p:nvSpPr>
        <p:spPr>
          <a:xfrm>
            <a:off x="5975947" y="21360"/>
            <a:ext cx="667106" cy="5967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61584" y="30702"/>
            <a:ext cx="695832" cy="584775"/>
          </a:xfrm>
          <a:prstGeom prst="rect">
            <a:avLst/>
          </a:prstGeom>
          <a:noFill/>
        </p:spPr>
        <p:txBody>
          <a:bodyPr wrap="none" lIns="91440" tIns="45720" rIns="91440" bIns="45720">
            <a:spAutoFit/>
          </a:bodyPr>
          <a:lstStyle/>
          <a:p>
            <a:pPr algn="ctr"/>
            <a:r>
              <a:rPr lang="en-US" sz="3200" b="1" cap="none" spc="0" dirty="0" smtClean="0">
                <a:ln w="1905"/>
                <a:solidFill>
                  <a:srgbClr val="002060"/>
                </a:solidFill>
                <a:effectLst>
                  <a:innerShdw blurRad="69850" dist="43180" dir="5400000">
                    <a:srgbClr val="000000">
                      <a:alpha val="65000"/>
                    </a:srgbClr>
                  </a:innerShdw>
                </a:effectLst>
              </a:rPr>
              <a:t>X.Y</a:t>
            </a:r>
            <a:endParaRPr lang="en-US" sz="3200" b="1" cap="none" spc="0" dirty="0">
              <a:ln w="1905"/>
              <a:solidFill>
                <a:srgbClr val="002060"/>
              </a:solidFill>
              <a:effectLst>
                <a:innerShdw blurRad="69850" dist="43180" dir="5400000">
                  <a:srgbClr val="000000">
                    <a:alpha val="65000"/>
                  </a:srgbClr>
                </a:innerShdw>
              </a:effectLst>
            </a:endParaRPr>
          </a:p>
        </p:txBody>
      </p:sp>
      <p:sp>
        <p:nvSpPr>
          <p:cNvPr id="50" name="Rectangle 49"/>
          <p:cNvSpPr/>
          <p:nvPr/>
        </p:nvSpPr>
        <p:spPr>
          <a:xfrm>
            <a:off x="3168790" y="636961"/>
            <a:ext cx="3745513" cy="954107"/>
          </a:xfrm>
          <a:prstGeom prst="rect">
            <a:avLst/>
          </a:prstGeom>
          <a:noFill/>
        </p:spPr>
        <p:txBody>
          <a:bodyPr wrap="none" lIns="91440" tIns="45720" rIns="91440" bIns="45720">
            <a:spAutoFit/>
          </a:bodyPr>
          <a:lstStyle/>
          <a:p>
            <a:pPr algn="just"/>
            <a:r>
              <a:rPr lang="en-US" sz="2800" b="1" cap="none" spc="0" dirty="0" smtClean="0">
                <a:ln w="1905"/>
                <a:solidFill>
                  <a:srgbClr val="FF0000"/>
                </a:solidFill>
                <a:effectLst>
                  <a:innerShdw blurRad="69850" dist="43180" dir="5400000">
                    <a:srgbClr val="000000">
                      <a:alpha val="65000"/>
                    </a:srgbClr>
                  </a:innerShdw>
                </a:effectLst>
              </a:rPr>
              <a:t>X: </a:t>
            </a:r>
            <a:r>
              <a:rPr lang="en-US" sz="2800" b="1" cap="none" spc="0" dirty="0" err="1" smtClean="0">
                <a:ln w="1905"/>
                <a:solidFill>
                  <a:srgbClr val="FF0000"/>
                </a:solidFill>
                <a:effectLst>
                  <a:innerShdw blurRad="69850" dist="43180" dir="5400000">
                    <a:srgbClr val="000000">
                      <a:alpha val="65000"/>
                    </a:srgbClr>
                  </a:innerShdw>
                </a:effectLst>
              </a:rPr>
              <a:t>Là</a:t>
            </a:r>
            <a:r>
              <a:rPr lang="en-US" sz="2800" b="1" cap="none" spc="0" dirty="0" smtClean="0">
                <a:ln w="1905"/>
                <a:solidFill>
                  <a:srgbClr val="FF0000"/>
                </a:solidFill>
                <a:effectLst>
                  <a:innerShdw blurRad="69850" dist="43180" dir="5400000">
                    <a:srgbClr val="000000">
                      <a:alpha val="65000"/>
                    </a:srgbClr>
                  </a:innerShdw>
                </a:effectLst>
              </a:rPr>
              <a:t> STT </a:t>
            </a:r>
            <a:r>
              <a:rPr lang="en-US" sz="2800" b="1" cap="none" spc="0" dirty="0" err="1" smtClean="0">
                <a:ln w="1905"/>
                <a:solidFill>
                  <a:srgbClr val="FF0000"/>
                </a:solidFill>
                <a:effectLst>
                  <a:innerShdw blurRad="69850" dist="43180" dir="5400000">
                    <a:srgbClr val="000000">
                      <a:alpha val="65000"/>
                    </a:srgbClr>
                  </a:innerShdw>
                </a:effectLst>
              </a:rPr>
              <a:t>Hội</a:t>
            </a:r>
            <a:r>
              <a:rPr lang="en-US" sz="2800" b="1" cap="none" spc="0" dirty="0" smtClean="0">
                <a:ln w="1905"/>
                <a:solidFill>
                  <a:srgbClr val="FF0000"/>
                </a:solidFill>
                <a:effectLst>
                  <a:innerShdw blurRad="69850" dist="43180" dir="5400000">
                    <a:srgbClr val="000000">
                      <a:alpha val="65000"/>
                    </a:srgbClr>
                  </a:innerShdw>
                </a:effectLst>
              </a:rPr>
              <a:t> </a:t>
            </a:r>
            <a:r>
              <a:rPr lang="en-US" sz="2800" b="1" cap="none" spc="0" dirty="0" err="1" smtClean="0">
                <a:ln w="1905"/>
                <a:solidFill>
                  <a:srgbClr val="FF0000"/>
                </a:solidFill>
                <a:effectLst>
                  <a:innerShdw blurRad="69850" dist="43180" dir="5400000">
                    <a:srgbClr val="000000">
                      <a:alpha val="65000"/>
                    </a:srgbClr>
                  </a:innerShdw>
                </a:effectLst>
              </a:rPr>
              <a:t>đồng</a:t>
            </a:r>
            <a:endParaRPr lang="en-US" sz="2800" b="1" cap="none" spc="0" dirty="0" smtClean="0">
              <a:ln w="1905"/>
              <a:solidFill>
                <a:srgbClr val="FF0000"/>
              </a:solidFill>
              <a:effectLst>
                <a:innerShdw blurRad="69850" dist="43180" dir="5400000">
                  <a:srgbClr val="000000">
                    <a:alpha val="65000"/>
                  </a:srgbClr>
                </a:innerShdw>
              </a:effectLst>
            </a:endParaRPr>
          </a:p>
          <a:p>
            <a:pPr algn="just"/>
            <a:r>
              <a:rPr lang="en-US" sz="2800" b="1" dirty="0" smtClean="0">
                <a:ln w="1905"/>
                <a:solidFill>
                  <a:srgbClr val="FF0000"/>
                </a:solidFill>
                <a:effectLst>
                  <a:innerShdw blurRad="69850" dist="43180" dir="5400000">
                    <a:srgbClr val="000000">
                      <a:alpha val="65000"/>
                    </a:srgbClr>
                  </a:innerShdw>
                </a:effectLst>
              </a:rPr>
              <a:t>Y: </a:t>
            </a:r>
            <a:r>
              <a:rPr lang="en-US" sz="2800" b="1" dirty="0" err="1" smtClean="0">
                <a:ln w="1905"/>
                <a:solidFill>
                  <a:srgbClr val="FF0000"/>
                </a:solidFill>
                <a:effectLst>
                  <a:innerShdw blurRad="69850" dist="43180" dir="5400000">
                    <a:srgbClr val="000000">
                      <a:alpha val="65000"/>
                    </a:srgbClr>
                  </a:innerShdw>
                </a:effectLst>
              </a:rPr>
              <a:t>Là</a:t>
            </a:r>
            <a:r>
              <a:rPr lang="en-US" sz="2800" b="1" dirty="0" smtClean="0">
                <a:ln w="1905"/>
                <a:solidFill>
                  <a:srgbClr val="FF0000"/>
                </a:solidFill>
                <a:effectLst>
                  <a:innerShdw blurRad="69850" dist="43180" dir="5400000">
                    <a:srgbClr val="000000">
                      <a:alpha val="65000"/>
                    </a:srgbClr>
                  </a:innerShdw>
                </a:effectLst>
              </a:rPr>
              <a:t> STT </a:t>
            </a:r>
            <a:r>
              <a:rPr lang="en-US" sz="2800" b="1" dirty="0" err="1" smtClean="0">
                <a:ln w="1905"/>
                <a:solidFill>
                  <a:srgbClr val="FF0000"/>
                </a:solidFill>
                <a:effectLst>
                  <a:innerShdw blurRad="69850" dist="43180" dir="5400000">
                    <a:srgbClr val="000000">
                      <a:alpha val="65000"/>
                    </a:srgbClr>
                  </a:innerShdw>
                </a:effectLst>
              </a:rPr>
              <a:t>trong</a:t>
            </a:r>
            <a:r>
              <a:rPr lang="en-US" sz="2800" b="1" dirty="0" smtClean="0">
                <a:ln w="1905"/>
                <a:solidFill>
                  <a:srgbClr val="FF0000"/>
                </a:solidFill>
                <a:effectLst>
                  <a:innerShdw blurRad="69850" dist="43180" dir="5400000">
                    <a:srgbClr val="000000">
                      <a:alpha val="65000"/>
                    </a:srgbClr>
                  </a:innerShdw>
                </a:effectLst>
              </a:rPr>
              <a:t> </a:t>
            </a:r>
            <a:r>
              <a:rPr lang="en-US" sz="2800" b="1" dirty="0" err="1" smtClean="0">
                <a:ln w="1905"/>
                <a:solidFill>
                  <a:srgbClr val="FF0000"/>
                </a:solidFill>
                <a:effectLst>
                  <a:innerShdw blurRad="69850" dist="43180" dir="5400000">
                    <a:srgbClr val="000000">
                      <a:alpha val="65000"/>
                    </a:srgbClr>
                  </a:innerShdw>
                </a:effectLst>
              </a:rPr>
              <a:t>hội</a:t>
            </a:r>
            <a:r>
              <a:rPr lang="en-US" sz="2800" b="1" dirty="0" smtClean="0">
                <a:ln w="1905"/>
                <a:solidFill>
                  <a:srgbClr val="FF0000"/>
                </a:solidFill>
                <a:effectLst>
                  <a:innerShdw blurRad="69850" dist="43180" dir="5400000">
                    <a:srgbClr val="000000">
                      <a:alpha val="65000"/>
                    </a:srgbClr>
                  </a:innerShdw>
                </a:effectLst>
              </a:rPr>
              <a:t> </a:t>
            </a:r>
            <a:r>
              <a:rPr lang="en-US" sz="2800" b="1" dirty="0" err="1" smtClean="0">
                <a:ln w="1905"/>
                <a:solidFill>
                  <a:srgbClr val="FF0000"/>
                </a:solidFill>
                <a:effectLst>
                  <a:innerShdw blurRad="69850" dist="43180" dir="5400000">
                    <a:srgbClr val="000000">
                      <a:alpha val="65000"/>
                    </a:srgbClr>
                  </a:innerShdw>
                </a:effectLst>
              </a:rPr>
              <a:t>đồng</a:t>
            </a:r>
            <a:endParaRPr lang="en-US" sz="2800" b="1" cap="none" spc="0" dirty="0">
              <a:ln w="1905"/>
              <a:solidFill>
                <a:srgbClr val="FF0000"/>
              </a:solidFill>
              <a:effectLst>
                <a:innerShdw blurRad="69850" dist="43180" dir="5400000">
                  <a:srgbClr val="000000">
                    <a:alpha val="65000"/>
                  </a:srgbClr>
                </a:innerShdw>
              </a:effectLst>
            </a:endParaRPr>
          </a:p>
        </p:txBody>
      </p:sp>
      <p:pic>
        <p:nvPicPr>
          <p:cNvPr id="59" name="Picture 58" descr="C:\Users\PC\Downloads\logo-dai-hoc-thu-dau-mot-inkythuatso-01-removebg-preview.png"/>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64012" y="20205"/>
            <a:ext cx="914577" cy="584656"/>
          </a:xfrm>
          <a:prstGeom prst="rect">
            <a:avLst/>
          </a:prstGeom>
          <a:noFill/>
          <a:ln>
            <a:noFill/>
          </a:ln>
        </p:spPr>
      </p:pic>
      <p:pic>
        <p:nvPicPr>
          <p:cNvPr id="1026" name="Picture 2" descr="Thiết kế web World Wide Web Website Clip art Favicon - biểu tượng điện png  thiết kế web png tải về - Miễn phí trong suốt Logo png Tải về."/>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ackgroundRemoval t="10000" b="90000" l="10000" r="90000">
                        <a14:foregroundMark x1="63111" y1="56111" x2="66444" y2="70778"/>
                      </a14:backgroundRemoval>
                    </a14:imgEffect>
                  </a14:imgLayer>
                </a14:imgProps>
              </a:ext>
              <a:ext uri="{28A0092B-C50C-407E-A947-70E740481C1C}">
                <a14:useLocalDpi xmlns:a14="http://schemas.microsoft.com/office/drawing/2010/main" val="0"/>
              </a:ext>
            </a:extLst>
          </a:blip>
          <a:srcRect l="19143" t="15245" r="10237" b="10806"/>
          <a:stretch/>
        </p:blipFill>
        <p:spPr bwMode="auto">
          <a:xfrm>
            <a:off x="122001" y="8688062"/>
            <a:ext cx="187729" cy="1965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áy Tính Biểu Tượng Facebook Logo - Facebook png tải về - Miễn phí trong  suốt Màu Xanh png Tải về."/>
          <p:cNvPicPr>
            <a:picLocks noChangeAspect="1" noChangeArrowheads="1"/>
          </p:cNvPicPr>
          <p:nvPr/>
        </p:nvPicPr>
        <p:blipFill rotWithShape="1">
          <a:blip r:embed="rId15" cstate="print">
            <a:extLst>
              <a:ext uri="{BEBA8EAE-BF5A-486C-A8C5-ECC9F3942E4B}">
                <a14:imgProps xmlns:a14="http://schemas.microsoft.com/office/drawing/2010/main">
                  <a14:imgLayer r:embed="rId16">
                    <a14:imgEffect>
                      <a14:backgroundRemoval t="6600" b="93600" l="25889" r="74000">
                        <a14:foregroundMark x1="46889" y1="17000" x2="44111" y2="41000"/>
                        <a14:foregroundMark x1="45111" y1="29400" x2="64667" y2="58200"/>
                        <a14:foregroundMark x1="65444" y1="21000" x2="52889" y2="60600"/>
                        <a14:foregroundMark x1="62667" y1="20000" x2="51667" y2="58800"/>
                        <a14:foregroundMark x1="52667" y1="51400" x2="44778" y2="55400"/>
                        <a14:foregroundMark x1="54667" y1="57200" x2="54556" y2="79800"/>
                        <a14:foregroundMark x1="57889" y1="64600" x2="57222" y2="79000"/>
                        <a14:foregroundMark x1="52556" y1="84200" x2="59889" y2="83800"/>
                        <a14:foregroundMark x1="52000" y1="88800" x2="58222" y2="88400"/>
                        <a14:foregroundMark x1="51778" y1="92600" x2="59111" y2="92800"/>
                      </a14:backgroundRemoval>
                    </a14:imgEffect>
                  </a14:imgLayer>
                </a14:imgProps>
              </a:ext>
              <a:ext uri="{28A0092B-C50C-407E-A947-70E740481C1C}">
                <a14:useLocalDpi xmlns:a14="http://schemas.microsoft.com/office/drawing/2010/main" val="0"/>
              </a:ext>
            </a:extLst>
          </a:blip>
          <a:srcRect l="24102" r="24022"/>
          <a:stretch/>
        </p:blipFill>
        <p:spPr bwMode="auto">
          <a:xfrm>
            <a:off x="124969" y="8925781"/>
            <a:ext cx="171774" cy="1839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60222" y="8668324"/>
            <a:ext cx="1890870" cy="246221"/>
          </a:xfrm>
          <a:prstGeom prst="rect">
            <a:avLst/>
          </a:prstGeom>
          <a:noFill/>
        </p:spPr>
        <p:txBody>
          <a:bodyPr wrap="square" rtlCol="0">
            <a:spAutoFit/>
          </a:bodyPr>
          <a:lstStyle/>
          <a:p>
            <a:r>
              <a:rPr lang="en-US" sz="1000" b="1" dirty="0">
                <a:solidFill>
                  <a:schemeClr val="accent1">
                    <a:lumMod val="50000"/>
                  </a:schemeClr>
                </a:solidFill>
              </a:rPr>
              <a:t>https://</a:t>
            </a:r>
            <a:r>
              <a:rPr lang="en-US" sz="1000" b="1" dirty="0" smtClean="0">
                <a:solidFill>
                  <a:schemeClr val="accent1">
                    <a:lumMod val="50000"/>
                  </a:schemeClr>
                </a:solidFill>
              </a:rPr>
              <a:t>et.tdmu.edu.vn</a:t>
            </a:r>
            <a:endParaRPr lang="en-US" sz="1000" b="1" dirty="0">
              <a:solidFill>
                <a:schemeClr val="accent1">
                  <a:lumMod val="50000"/>
                </a:schemeClr>
              </a:solidFill>
            </a:endParaRPr>
          </a:p>
        </p:txBody>
      </p:sp>
      <p:sp>
        <p:nvSpPr>
          <p:cNvPr id="60" name="TextBox 59"/>
          <p:cNvSpPr txBox="1"/>
          <p:nvPr/>
        </p:nvSpPr>
        <p:spPr>
          <a:xfrm>
            <a:off x="270289" y="8902638"/>
            <a:ext cx="3135837" cy="246221"/>
          </a:xfrm>
          <a:prstGeom prst="rect">
            <a:avLst/>
          </a:prstGeom>
          <a:noFill/>
        </p:spPr>
        <p:txBody>
          <a:bodyPr wrap="square" rtlCol="0">
            <a:spAutoFit/>
          </a:bodyPr>
          <a:lstStyle/>
          <a:p>
            <a:r>
              <a:rPr lang="en-US" sz="1000" b="1" dirty="0" smtClean="0">
                <a:solidFill>
                  <a:schemeClr val="accent1">
                    <a:lumMod val="50000"/>
                  </a:schemeClr>
                </a:solidFill>
              </a:rPr>
              <a:t>https://www.facebook.com/VienKTCN.TDMU</a:t>
            </a:r>
            <a:endParaRPr lang="en-US" sz="1000" b="1" dirty="0">
              <a:solidFill>
                <a:schemeClr val="accent1">
                  <a:lumMod val="50000"/>
                </a:schemeClr>
              </a:solidFill>
            </a:endParaRPr>
          </a:p>
        </p:txBody>
      </p:sp>
      <p:sp>
        <p:nvSpPr>
          <p:cNvPr id="13" name="AutoShape 6" descr="blob:https://chat.zalo.me/be76710b-3f5a-4bc2-8352-3af1584219b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descr="blob:https://chat.zalo.me/be76710b-3f5a-4bc2-8352-3af1584219b7"/>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10351" y="8796108"/>
            <a:ext cx="931192" cy="2797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1" name="TextBox 40"/>
          <p:cNvSpPr txBox="1"/>
          <p:nvPr/>
        </p:nvSpPr>
        <p:spPr>
          <a:xfrm>
            <a:off x="1877028" y="8579169"/>
            <a:ext cx="1208216" cy="276999"/>
          </a:xfrm>
          <a:prstGeom prst="rect">
            <a:avLst/>
          </a:prstGeom>
          <a:noFill/>
        </p:spPr>
        <p:txBody>
          <a:bodyPr wrap="non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1200" b="1" cap="all" dirty="0" smtClean="0">
                <a:ln/>
                <a:solidFill>
                  <a:schemeClr val="accent1">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ĐƠN VỊ TÀI TRỢ</a:t>
            </a:r>
            <a:endParaRPr lang="en-US" sz="1200" b="1" cap="all" dirty="0">
              <a:ln/>
              <a:solidFill>
                <a:schemeClr val="accent1">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42" name="Picture 41"/>
          <p:cNvPicPr>
            <a:picLocks noChangeAspect="1"/>
          </p:cNvPicPr>
          <p:nvPr/>
        </p:nvPicPr>
        <p:blipFill rotWithShape="1">
          <a:blip r:embed="rId18" cstate="print">
            <a:extLst>
              <a:ext uri="{28A0092B-C50C-407E-A947-70E740481C1C}">
                <a14:useLocalDpi xmlns:a14="http://schemas.microsoft.com/office/drawing/2010/main" val="0"/>
              </a:ext>
            </a:extLst>
          </a:blip>
          <a:srcRect l="18190" t="19505" r="19054" b="26413"/>
          <a:stretch/>
        </p:blipFill>
        <p:spPr>
          <a:xfrm>
            <a:off x="6468235" y="8785336"/>
            <a:ext cx="349636" cy="301310"/>
          </a:xfrm>
          <a:prstGeom prst="rect">
            <a:avLst/>
          </a:prstGeom>
          <a:ln>
            <a:noFill/>
          </a:ln>
          <a:effectLst>
            <a:outerShdw blurRad="292100" dist="139700" dir="2700000" algn="tl" rotWithShape="0">
              <a:srgbClr val="333333">
                <a:alpha val="65000"/>
              </a:srgbClr>
            </a:outerShdw>
          </a:effectLst>
        </p:spPr>
      </p:pic>
      <p:pic>
        <p:nvPicPr>
          <p:cNvPr id="43" name="Picture 4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986664" y="8754100"/>
            <a:ext cx="1736032" cy="3516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AutoShape 2" descr="blob:https://chat.zalo.me/b0a7b4d8-ee4a-4b62-9aff-a9ff30b1221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752824" y="8760924"/>
            <a:ext cx="740138" cy="331239"/>
          </a:xfrm>
          <a:prstGeom prst="rect">
            <a:avLst/>
          </a:prstGeom>
        </p:spPr>
      </p:pic>
    </p:spTree>
    <p:extLst>
      <p:ext uri="{BB962C8B-B14F-4D97-AF65-F5344CB8AC3E}">
        <p14:creationId xmlns:p14="http://schemas.microsoft.com/office/powerpoint/2010/main" val="352133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820</TotalTime>
  <Words>328</Words>
  <Application>Microsoft Office PowerPoint</Application>
  <PresentationFormat>On-screen Show (4:3)</PresentationFormat>
  <Paragraphs>32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TUONG DAN CHOI</dc:creator>
  <cp:lastModifiedBy>PC</cp:lastModifiedBy>
  <cp:revision>68</cp:revision>
  <dcterms:created xsi:type="dcterms:W3CDTF">2018-07-11T10:45:28Z</dcterms:created>
  <dcterms:modified xsi:type="dcterms:W3CDTF">2022-05-04T07:36:01Z</dcterms:modified>
</cp:coreProperties>
</file>