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84" r:id="rId3"/>
    <p:sldId id="280" r:id="rId4"/>
    <p:sldId id="281" r:id="rId5"/>
    <p:sldId id="282" r:id="rId6"/>
    <p:sldId id="283" r:id="rId7"/>
    <p:sldId id="257" r:id="rId8"/>
    <p:sldId id="258" r:id="rId9"/>
    <p:sldId id="259" r:id="rId10"/>
    <p:sldId id="260" r:id="rId11"/>
    <p:sldId id="261" r:id="rId12"/>
    <p:sldId id="262" r:id="rId13"/>
    <p:sldId id="285" r:id="rId14"/>
    <p:sldId id="297" r:id="rId15"/>
    <p:sldId id="296" r:id="rId16"/>
    <p:sldId id="263" r:id="rId17"/>
    <p:sldId id="286" r:id="rId18"/>
    <p:sldId id="265" r:id="rId19"/>
    <p:sldId id="266" r:id="rId20"/>
    <p:sldId id="298" r:id="rId21"/>
    <p:sldId id="267" r:id="rId22"/>
    <p:sldId id="270" r:id="rId23"/>
    <p:sldId id="271" r:id="rId24"/>
    <p:sldId id="268" r:id="rId25"/>
    <p:sldId id="272" r:id="rId26"/>
    <p:sldId id="299" r:id="rId27"/>
    <p:sldId id="300" r:id="rId28"/>
    <p:sldId id="301" r:id="rId29"/>
    <p:sldId id="303" r:id="rId30"/>
    <p:sldId id="302" r:id="rId31"/>
    <p:sldId id="274" r:id="rId32"/>
    <p:sldId id="287" r:id="rId33"/>
    <p:sldId id="307" r:id="rId34"/>
    <p:sldId id="304" r:id="rId35"/>
    <p:sldId id="305" r:id="rId36"/>
    <p:sldId id="306" r:id="rId37"/>
    <p:sldId id="291" r:id="rId38"/>
    <p:sldId id="273" r:id="rId39"/>
    <p:sldId id="275" r:id="rId40"/>
    <p:sldId id="276" r:id="rId41"/>
    <p:sldId id="277" r:id="rId42"/>
    <p:sldId id="292" r:id="rId43"/>
    <p:sldId id="293" r:id="rId44"/>
    <p:sldId id="294" r:id="rId45"/>
    <p:sldId id="295" r:id="rId46"/>
    <p:sldId id="278" r:id="rId47"/>
    <p:sldId id="279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258" autoAdjust="0"/>
  </p:normalViewPr>
  <p:slideViewPr>
    <p:cSldViewPr snapToGrid="0">
      <p:cViewPr varScale="1">
        <p:scale>
          <a:sx n="51" d="100"/>
          <a:sy n="51" d="100"/>
        </p:scale>
        <p:origin x="12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56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FD12B-8521-4709-866B-CEF10C2148D8}" type="datetimeFigureOut">
              <a:rPr lang="en-US" smtClean="0"/>
              <a:t>17/11/2020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65D25-ACE3-466D-B81F-228E87DB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4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65D25-ACE3-466D-B81F-228E87DB3C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58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65D25-ACE3-466D-B81F-228E87DB3C0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48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65D25-ACE3-466D-B81F-228E87DB3C0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2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65D25-ACE3-466D-B81F-228E87DB3C0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47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65D25-ACE3-466D-B81F-228E87DB3C0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03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Dấu “,” tương</a:t>
            </a:r>
            <a:r>
              <a:rPr lang="en-US" baseline="0" smtClean="0"/>
              <a:t> đương phép and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65D25-ACE3-466D-B81F-228E87DB3C0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21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Dấu “,” tương</a:t>
            </a:r>
            <a:r>
              <a:rPr lang="en-US" baseline="0" smtClean="0"/>
              <a:t> đương phép and,</a:t>
            </a:r>
          </a:p>
          <a:p>
            <a:r>
              <a:rPr lang="en-US" baseline="0" smtClean="0"/>
              <a:t>Hàm or dung cú pháp: or_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65D25-ACE3-466D-B81F-228E87DB3C0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9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65D25-ACE3-466D-B81F-228E87DB3C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30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Cài</a:t>
            </a:r>
            <a:r>
              <a:rPr lang="en-US" baseline="0" smtClean="0"/>
              <a:t> đặt  đường dẫn cho cấu hình:</a:t>
            </a:r>
          </a:p>
          <a:p>
            <a:r>
              <a:rPr lang="en-US" baseline="0" smtClean="0"/>
              <a:t>Mysql: username và password lấy khi cài đặt, SERVER: localhost hoặc địa chỉ IP đặt server, DB: tên database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65D25-ACE3-466D-B81F-228E87DB3C0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48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app.config[“SQLALCHEMY_TRACK_MODIFICATIONS] = True:</a:t>
            </a:r>
            <a:r>
              <a:rPr lang="en-US" baseline="0" smtClean="0"/>
              <a:t> tạo thông báo khi có  sự thay đổi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db  = SQLAlchemy(app = app): tạo</a:t>
            </a:r>
            <a:r>
              <a:rPr lang="en-US" baseline="0" smtClean="0"/>
              <a:t> ra biến db trong  app.</a:t>
            </a:r>
            <a:endParaRPr lang="en-US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65D25-ACE3-466D-B81F-228E87DB3C0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01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app.config[“SQLALCHEMY_TRACK_MODIFICATIONS] = True:</a:t>
            </a:r>
            <a:r>
              <a:rPr lang="en-US" baseline="0" smtClean="0"/>
              <a:t> tạo thông báo khi có  sự thay đổi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db  = SQLAlchemy(app = app): tạo</a:t>
            </a:r>
            <a:r>
              <a:rPr lang="en-US" baseline="0" smtClean="0"/>
              <a:t> ra biến db trong  app.</a:t>
            </a:r>
            <a:endParaRPr lang="en-US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65D25-ACE3-466D-B81F-228E87DB3C0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4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class Category(db.Model):</a:t>
            </a:r>
            <a:r>
              <a:rPr lang="en-US" baseline="0" smtClean="0"/>
              <a:t> sẽ tạo ra một table tên category trong csdl, nếu không muốn sử dụng tên mặc định đó thì có thể sử dụng thuộc tính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__tablename__ để đặt lại tên bảng.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65D25-ACE3-466D-B81F-228E87DB3C0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53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Trong</a:t>
            </a:r>
            <a:r>
              <a:rPr lang="en-US" baseline="0" smtClean="0"/>
              <a:t> đó: ForeignKey: dùng để chỉ định khóa ngoại cho thuộc tính, </a:t>
            </a:r>
          </a:p>
          <a:p>
            <a:r>
              <a:rPr lang="en-US" baseline="0" smtClean="0"/>
              <a:t>Tuy nhiên để truy vấn ngược lại, xem product thuộc category nào thì dung thuộc tính relationship. Trong  đó</a:t>
            </a:r>
          </a:p>
          <a:p>
            <a:r>
              <a:rPr lang="en-US" baseline="0" smtClean="0"/>
              <a:t> - thuộc tính đầu: chỉ bảng nào có quan hệ khóa ngoại tới bảng này</a:t>
            </a:r>
          </a:p>
          <a:p>
            <a:r>
              <a:rPr lang="en-US" baseline="0" smtClean="0"/>
              <a:t> - thuộc tính backref = “ bảng chính”: khi đó sẽ thêm thuộc tính “bảng chính” vào bảng có khóa ngoại.</a:t>
            </a:r>
          </a:p>
          <a:p>
            <a:r>
              <a:rPr lang="en-US" baseline="0" smtClean="0"/>
              <a:t> - Lazy = True: nghĩa là một  product sẽ chưa có thuộc tính category khi chưa truy xuất tới, chỉ khi nào truy xuất tới thì mới gán thuộc tính category cho product.</a:t>
            </a:r>
          </a:p>
          <a:p>
            <a:r>
              <a:rPr lang="en-US" baseline="0" smtClean="0"/>
              <a:t>Import relationship:</a:t>
            </a:r>
          </a:p>
          <a:p>
            <a:r>
              <a:rPr lang="en-US" baseline="0" smtClean="0"/>
              <a:t>	from sqlalchemy.orm import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65D25-ACE3-466D-B81F-228E87DB3C0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8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Trong</a:t>
            </a:r>
            <a:r>
              <a:rPr lang="en-US" baseline="0" smtClean="0"/>
              <a:t> đó: ForeignKey: dùng để chỉ định khóa ngoại cho thuộc tính, </a:t>
            </a:r>
          </a:p>
          <a:p>
            <a:r>
              <a:rPr lang="en-US" baseline="0" smtClean="0"/>
              <a:t>Tuy nhiên để truy vấn ngược lại, xem product thuộc category nào thì dung thuộc tính relationship. Trong  đó</a:t>
            </a:r>
          </a:p>
          <a:p>
            <a:r>
              <a:rPr lang="en-US" baseline="0" smtClean="0"/>
              <a:t> - thuộc tính đầu: chỉ bảng nào có quan hệ khóa ngoại tới bảng này</a:t>
            </a:r>
          </a:p>
          <a:p>
            <a:r>
              <a:rPr lang="en-US" baseline="0" smtClean="0"/>
              <a:t> - thuộc tính backref = “ bảng chính”: khi đó sẽ thêm thuộc tính “bảng chính” vào bảng có khóa ngoại.</a:t>
            </a:r>
          </a:p>
          <a:p>
            <a:r>
              <a:rPr lang="en-US" baseline="0" smtClean="0"/>
              <a:t> - Lazy = True: nghĩa là một  product sẽ chưa có thuộc tính category khi chưa truy xuất tới, chỉ khi nào truy xuất tới thì mới gán thuộc tính category cho product.</a:t>
            </a:r>
          </a:p>
          <a:p>
            <a:r>
              <a:rPr lang="en-US" baseline="0" smtClean="0"/>
              <a:t>Import relationship:</a:t>
            </a:r>
          </a:p>
          <a:p>
            <a:r>
              <a:rPr lang="en-US" baseline="0" smtClean="0"/>
              <a:t>	from sqlalchemy.orm import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65D25-ACE3-466D-B81F-228E87DB3C0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2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Trong</a:t>
            </a:r>
            <a:r>
              <a:rPr lang="en-US" baseline="0" smtClean="0"/>
              <a:t> đó: ForeignKey: dùng để chỉ định khóa ngoại cho thuộc tính, </a:t>
            </a:r>
          </a:p>
          <a:p>
            <a:r>
              <a:rPr lang="en-US" baseline="0" smtClean="0"/>
              <a:t>Tuy nhiên để truy vấn ngược lại, xem product thuộc category nào thì dung thuộc tính relationship. Trong  đó</a:t>
            </a:r>
          </a:p>
          <a:p>
            <a:r>
              <a:rPr lang="en-US" baseline="0" smtClean="0"/>
              <a:t> - thuộc tính đầu: chỉ bảng nào có quan hệ khóa ngoại tới bảng này</a:t>
            </a:r>
          </a:p>
          <a:p>
            <a:r>
              <a:rPr lang="en-US" baseline="0" smtClean="0"/>
              <a:t> - thuộc tính backref = “ bảng chính”: khi đó sẽ thêm thuộc tính “bảng chính” vào bảng có khóa ngoại.</a:t>
            </a:r>
          </a:p>
          <a:p>
            <a:r>
              <a:rPr lang="en-US" baseline="0" smtClean="0"/>
              <a:t> - Lazy = True: nghĩa là một  product sẽ chưa có thuộc tính category khi chưa truy xuất tới, chỉ khi nào truy xuất tới thì mới gán thuộc tính category cho product.</a:t>
            </a:r>
          </a:p>
          <a:p>
            <a:r>
              <a:rPr lang="en-US" baseline="0" smtClean="0"/>
              <a:t>Import relationship:</a:t>
            </a:r>
          </a:p>
          <a:p>
            <a:r>
              <a:rPr lang="en-US" baseline="0" smtClean="0"/>
              <a:t>	from sqlalchemy.orm import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65D25-ACE3-466D-B81F-228E87DB3C0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75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EE7C-8E33-4DE0-8C86-16E86BAF315B}" type="datetimeFigureOut">
              <a:rPr lang="en-US" smtClean="0"/>
              <a:t>17/11/2020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3396-7090-4C8A-AC40-622921E8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9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EE7C-8E33-4DE0-8C86-16E86BAF315B}" type="datetimeFigureOut">
              <a:rPr lang="en-US" smtClean="0"/>
              <a:t>17/11/2020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3396-7090-4C8A-AC40-622921E8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9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EE7C-8E33-4DE0-8C86-16E86BAF315B}" type="datetimeFigureOut">
              <a:rPr lang="en-US" smtClean="0"/>
              <a:t>17/11/2020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3396-7090-4C8A-AC40-622921E8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8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EE7C-8E33-4DE0-8C86-16E86BAF315B}" type="datetimeFigureOut">
              <a:rPr lang="en-US" smtClean="0"/>
              <a:t>17/11/2020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3396-7090-4C8A-AC40-622921E8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9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EE7C-8E33-4DE0-8C86-16E86BAF315B}" type="datetimeFigureOut">
              <a:rPr lang="en-US" smtClean="0"/>
              <a:t>17/11/2020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3396-7090-4C8A-AC40-622921E8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EE7C-8E33-4DE0-8C86-16E86BAF315B}" type="datetimeFigureOut">
              <a:rPr lang="en-US" smtClean="0"/>
              <a:t>17/11/2020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3396-7090-4C8A-AC40-622921E8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8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EE7C-8E33-4DE0-8C86-16E86BAF315B}" type="datetimeFigureOut">
              <a:rPr lang="en-US" smtClean="0"/>
              <a:t>17/11/2020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3396-7090-4C8A-AC40-622921E8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3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EE7C-8E33-4DE0-8C86-16E86BAF315B}" type="datetimeFigureOut">
              <a:rPr lang="en-US" smtClean="0"/>
              <a:t>17/11/2020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3396-7090-4C8A-AC40-622921E8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3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EE7C-8E33-4DE0-8C86-16E86BAF315B}" type="datetimeFigureOut">
              <a:rPr lang="en-US" smtClean="0"/>
              <a:t>17/11/2020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3396-7090-4C8A-AC40-622921E8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1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EE7C-8E33-4DE0-8C86-16E86BAF315B}" type="datetimeFigureOut">
              <a:rPr lang="en-US" smtClean="0"/>
              <a:t>17/11/2020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3396-7090-4C8A-AC40-622921E8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EE7C-8E33-4DE0-8C86-16E86BAF315B}" type="datetimeFigureOut">
              <a:rPr lang="en-US" smtClean="0"/>
              <a:t>17/11/2020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3396-7090-4C8A-AC40-622921E8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3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4EE7C-8E33-4DE0-8C86-16E86BAF315B}" type="datetimeFigureOut">
              <a:rPr lang="en-US" smtClean="0"/>
              <a:t>17/11/2020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83396-7090-4C8A-AC40-622921E8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6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" TargetMode="External"/><Relationship Id="rId2" Type="http://schemas.openxmlformats.org/officeDocument/2006/relationships/hyperlink" Target="https://www.mysql.com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mysql.com/downloads/windows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/>
              <a:t>TƯƠNG TÁC CƠ SỞ DỮ LIỆU BẰNG PYTHON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1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PHÉP KẾT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INNER JOINT</a:t>
            </a:r>
          </a:p>
          <a:p>
            <a:r>
              <a:rPr lang="en-US" smtClean="0"/>
              <a:t>LEFT OUTER JOINT</a:t>
            </a:r>
          </a:p>
          <a:p>
            <a:r>
              <a:rPr lang="en-US" smtClean="0"/>
              <a:t>RIGHT OUTER JOINT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1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STORED PROCEDURE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 PROCEDURE TÊN PROCEDURE (IN/OUT THAM SỐ, IN/OUT THAM SỐ)</a:t>
            </a:r>
          </a:p>
          <a:p>
            <a:r>
              <a:rPr lang="en-US" smtClean="0"/>
              <a:t>BEGIN</a:t>
            </a:r>
          </a:p>
          <a:p>
            <a:pPr lvl="1"/>
            <a:r>
              <a:rPr lang="en-US" smtClean="0"/>
              <a:t>SQL STATEMENT</a:t>
            </a:r>
          </a:p>
          <a:p>
            <a:r>
              <a:rPr lang="en-US" smtClean="0"/>
              <a:t>END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8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GỌI PROCEDURE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CALL TÊN PROCEDURE(DANH SÁCH THAM SỐ)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9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206" y="3283689"/>
            <a:ext cx="10515600" cy="1325563"/>
          </a:xfrm>
        </p:spPr>
        <p:txBody>
          <a:bodyPr/>
          <a:lstStyle/>
          <a:p>
            <a:pPr algn="ctr"/>
            <a:r>
              <a:rPr lang="en-US" b="1" smtClean="0"/>
              <a:t>Python-Flask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30749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Flask là một Web Framework rất nhẹ của </a:t>
            </a:r>
            <a:r>
              <a:rPr lang="en-US" smtClean="0"/>
              <a:t>Python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9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206" y="3283689"/>
            <a:ext cx="10515600" cy="1325563"/>
          </a:xfrm>
        </p:spPr>
        <p:txBody>
          <a:bodyPr/>
          <a:lstStyle/>
          <a:p>
            <a:pPr algn="ctr"/>
            <a:r>
              <a:rPr lang="en-US" b="1"/>
              <a:t>SqlAlchemy</a:t>
            </a:r>
          </a:p>
        </p:txBody>
      </p:sp>
    </p:spTree>
    <p:extLst>
      <p:ext uri="{BB962C8B-B14F-4D97-AF65-F5344CB8AC3E}">
        <p14:creationId xmlns:p14="http://schemas.microsoft.com/office/powerpoint/2010/main" val="103938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SqlAlchemy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32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ORM(Object – Relational Mapping) là kỹ thuật lập trình chuyển đổi giữa các cơ sở dữ liệu quan hệ và ngôn ngữ lập trình hướng đối tượng.</a:t>
            </a:r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25652"/>
              </p:ext>
            </p:extLst>
          </p:nvPr>
        </p:nvGraphicFramePr>
        <p:xfrm>
          <a:off x="1176867" y="3081865"/>
          <a:ext cx="1498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8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Class A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-</a:t>
                      </a:r>
                      <a:r>
                        <a:rPr lang="en-US" baseline="0" smtClean="0"/>
                        <a:t> A1: int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mtClean="0"/>
                        <a:t>- A2: char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561672"/>
              </p:ext>
            </p:extLst>
          </p:nvPr>
        </p:nvGraphicFramePr>
        <p:xfrm>
          <a:off x="3327401" y="3081865"/>
          <a:ext cx="1498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8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Class B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-</a:t>
                      </a:r>
                      <a:r>
                        <a:rPr lang="en-US" baseline="0" smtClean="0"/>
                        <a:t> B1: int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mtClean="0"/>
                        <a:t>- B2: char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4" idx="3"/>
            <a:endCxn id="5" idx="1"/>
          </p:cNvCxnSpPr>
          <p:nvPr/>
        </p:nvCxnSpPr>
        <p:spPr>
          <a:xfrm>
            <a:off x="2675467" y="3638125"/>
            <a:ext cx="65193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agnetic Disk 8"/>
          <p:cNvSpPr/>
          <p:nvPr/>
        </p:nvSpPr>
        <p:spPr>
          <a:xfrm>
            <a:off x="7476067" y="4309533"/>
            <a:ext cx="2777066" cy="182509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62333" y="5054600"/>
            <a:ext cx="49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44467" y="5054600"/>
            <a:ext cx="44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406467" y="5139267"/>
            <a:ext cx="42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sp>
        <p:nvSpPr>
          <p:cNvPr id="14" name="Left-Right Arrow 13"/>
          <p:cNvSpPr/>
          <p:nvPr/>
        </p:nvSpPr>
        <p:spPr>
          <a:xfrm rot="1033901">
            <a:off x="4908549" y="4135605"/>
            <a:ext cx="2374901" cy="3478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968999" y="3774295"/>
            <a:ext cx="70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ORM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24000" y="4648200"/>
            <a:ext cx="265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Các lớp hướng đối tượng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191500" y="6305313"/>
            <a:ext cx="206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CSDL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2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Tạo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Tạo new project</a:t>
            </a:r>
          </a:p>
          <a:p>
            <a:r>
              <a:rPr lang="en-US" smtClean="0"/>
              <a:t>Tạo new package =&gt; __init__</a:t>
            </a:r>
          </a:p>
          <a:p>
            <a:pPr lvl="1"/>
            <a:r>
              <a:rPr lang="en-US" smtClean="0"/>
              <a:t>Tạo app</a:t>
            </a:r>
          </a:p>
          <a:p>
            <a:r>
              <a:rPr lang="en-US" smtClean="0"/>
              <a:t>Tạo folder template</a:t>
            </a:r>
          </a:p>
          <a:p>
            <a:r>
              <a:rPr lang="en-US" smtClean="0"/>
              <a:t>Tạo class main để thực thi:</a:t>
            </a:r>
          </a:p>
          <a:p>
            <a:pPr lvl="1"/>
            <a:r>
              <a:rPr lang="en-US" smtClean="0"/>
              <a:t>Cài flask: pip install flask</a:t>
            </a:r>
          </a:p>
          <a:p>
            <a:pPr lvl="1"/>
            <a:r>
              <a:rPr lang="en-US" smtClean="0"/>
              <a:t>Cài  </a:t>
            </a:r>
            <a:r>
              <a:rPr lang="en-US"/>
              <a:t>SQLAlchemy: pip install flask-sqlalchemy</a:t>
            </a:r>
          </a:p>
          <a:p>
            <a:pPr lvl="1"/>
            <a:r>
              <a:rPr lang="en-US" smtClean="0"/>
              <a:t>Cài pymysql: pip install pymysql</a:t>
            </a:r>
          </a:p>
          <a:p>
            <a:pPr marL="228600" lvl="1">
              <a:spcBef>
                <a:spcPts val="1000"/>
              </a:spcBef>
            </a:pPr>
            <a:r>
              <a:rPr lang="en-US" sz="2800"/>
              <a:t>Tạo models: chứa các lớp </a:t>
            </a:r>
            <a:r>
              <a:rPr lang="en-US" sz="2800" smtClean="0"/>
              <a:t>tạo </a:t>
            </a:r>
            <a:r>
              <a:rPr lang="en-US" sz="2800"/>
              <a:t>table của csdl</a:t>
            </a:r>
          </a:p>
          <a:p>
            <a:pPr lvl="1"/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6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hình</a:t>
            </a:r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80067"/>
            <a:ext cx="10693399" cy="5376333"/>
          </a:xfrm>
        </p:spPr>
      </p:pic>
    </p:spTree>
    <p:extLst>
      <p:ext uri="{BB962C8B-B14F-4D97-AF65-F5344CB8AC3E}">
        <p14:creationId xmlns:p14="http://schemas.microsoft.com/office/powerpoint/2010/main" val="172764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hình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Cài đặt mysql:</a:t>
            </a:r>
          </a:p>
          <a:p>
            <a:pPr lvl="1"/>
            <a:r>
              <a:rPr lang="en-US" smtClean="0"/>
              <a:t>Pip install pymysql</a:t>
            </a:r>
          </a:p>
          <a:p>
            <a:r>
              <a:rPr lang="en-US" smtClean="0"/>
              <a:t>Cấu hình kết nối:</a:t>
            </a:r>
          </a:p>
          <a:p>
            <a:pPr lvl="1"/>
            <a:r>
              <a:rPr lang="en-US"/>
              <a:t>f</a:t>
            </a:r>
            <a:r>
              <a:rPr lang="en-US" smtClean="0"/>
              <a:t>rom flask import Flask</a:t>
            </a:r>
          </a:p>
          <a:p>
            <a:pPr lvl="1"/>
            <a:r>
              <a:rPr lang="en-US"/>
              <a:t>f</a:t>
            </a:r>
            <a:r>
              <a:rPr lang="en-US" smtClean="0"/>
              <a:t>rom flask_sqlalchemy import SQLAlchemy</a:t>
            </a:r>
          </a:p>
          <a:p>
            <a:pPr lvl="1"/>
            <a:r>
              <a:rPr lang="en-US"/>
              <a:t>a</a:t>
            </a:r>
            <a:r>
              <a:rPr lang="en-US" smtClean="0"/>
              <a:t>pp = Flask(__name__)</a:t>
            </a:r>
          </a:p>
          <a:p>
            <a:pPr lvl="1"/>
            <a:r>
              <a:rPr lang="en-US" smtClean="0"/>
              <a:t>app.config[“SQLALCHEMY_DATABASE_URI]” = </a:t>
            </a:r>
          </a:p>
          <a:p>
            <a:pPr lvl="1"/>
            <a:r>
              <a:rPr lang="en-US" smtClean="0"/>
              <a:t>mysql+pymysql://root:12345678@localhost/demo1_db?charset=utf8mb4”</a:t>
            </a:r>
          </a:p>
          <a:p>
            <a:pPr lvl="1"/>
            <a:r>
              <a:rPr lang="en-US" smtClean="0"/>
              <a:t>app.config[“SQLALCHEMY_TRACK_MODIFICATIONS] = True</a:t>
            </a:r>
          </a:p>
          <a:p>
            <a:pPr lvl="1"/>
            <a:endParaRPr lang="en-US"/>
          </a:p>
          <a:p>
            <a:pPr lvl="1"/>
            <a:r>
              <a:rPr lang="en-US"/>
              <a:t>d</a:t>
            </a:r>
            <a:r>
              <a:rPr lang="en-US" smtClean="0"/>
              <a:t>b  = SQLAlchemy(app)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3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247" y="2882856"/>
            <a:ext cx="10515600" cy="1325563"/>
          </a:xfrm>
        </p:spPr>
        <p:txBody>
          <a:bodyPr/>
          <a:lstStyle/>
          <a:p>
            <a:pPr algn="ctr"/>
            <a:r>
              <a:rPr lang="en-US" b="1" smtClean="0"/>
              <a:t>MY SQL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53658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hình – tạo models</a:t>
            </a:r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39036" y="1771833"/>
            <a:ext cx="10020822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from </a:t>
            </a:r>
            <a:r>
              <a:rPr kumimoji="0" lang="en-US" altLang="en-US" sz="4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sqlalchemy </a:t>
            </a:r>
            <a:r>
              <a:rPr kumimoji="0" lang="en-US" altLang="en-US" sz="4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import </a:t>
            </a:r>
            <a:r>
              <a:rPr kumimoji="0" lang="en-US" altLang="en-US" sz="4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Column, Integer, String, ForeignKey</a:t>
            </a:r>
            <a:br>
              <a:rPr kumimoji="0" lang="en-US" altLang="en-US" sz="4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4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from </a:t>
            </a:r>
            <a:r>
              <a:rPr kumimoji="0" lang="en-US" altLang="en-US" sz="4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sqlalchemy.orm </a:t>
            </a:r>
            <a:r>
              <a:rPr kumimoji="0" lang="en-US" altLang="en-US" sz="4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import </a:t>
            </a:r>
            <a:r>
              <a:rPr kumimoji="0" lang="en-US" altLang="en-US" sz="4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relationship</a:t>
            </a:r>
            <a:br>
              <a:rPr kumimoji="0" lang="en-US" altLang="en-US" sz="4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4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from </a:t>
            </a:r>
            <a:r>
              <a:rPr kumimoji="0" lang="en-US" altLang="en-US" sz="4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app </a:t>
            </a:r>
            <a:r>
              <a:rPr kumimoji="0" lang="en-US" altLang="en-US" sz="4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import </a:t>
            </a:r>
            <a:r>
              <a:rPr kumimoji="0" lang="en-US" altLang="en-US" sz="4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db</a:t>
            </a:r>
            <a:endParaRPr kumimoji="0" lang="en-US" altLang="en-US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892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lớp cơ sở của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Lớp cơ sở của các lớp model là db.Model.</a:t>
            </a:r>
          </a:p>
          <a:p>
            <a:r>
              <a:rPr lang="en-US" sz="3200" smtClean="0"/>
              <a:t>Tên bảng: mặc định sẽ lấy tên lớp chuyển thành các ký tự thường, để chỉ định tên lớp sử dụng thuộc tính __tablename__ trong lớp model</a:t>
            </a:r>
          </a:p>
          <a:p>
            <a:r>
              <a:rPr lang="en-US" sz="3200" smtClean="0"/>
              <a:t>Để tạo cơ sở dữ liệu, sử dụng lệnh:</a:t>
            </a:r>
          </a:p>
          <a:p>
            <a:pPr lvl="1"/>
            <a:r>
              <a:rPr lang="en-US" sz="3200" b="1">
                <a:solidFill>
                  <a:srgbClr val="FF0000"/>
                </a:solidFill>
              </a:rPr>
              <a:t>d</a:t>
            </a:r>
            <a:r>
              <a:rPr lang="en-US" sz="3200" b="1" smtClean="0">
                <a:solidFill>
                  <a:srgbClr val="FF0000"/>
                </a:solidFill>
              </a:rPr>
              <a:t>b.create_all()</a:t>
            </a:r>
            <a:endParaRPr lang="en-US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62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lớp cơ sở của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0435"/>
          </a:xfrm>
        </p:spPr>
        <p:txBody>
          <a:bodyPr>
            <a:noAutofit/>
          </a:bodyPr>
          <a:lstStyle/>
          <a:p>
            <a:r>
              <a:rPr lang="en-US" smtClean="0"/>
              <a:t>Sử dụng Column để định nghĩa các cột</a:t>
            </a:r>
          </a:p>
          <a:p>
            <a:pPr lvl="1"/>
            <a:r>
              <a:rPr lang="en-US" sz="2800" smtClean="0"/>
              <a:t>Đối số đầu tiên của Column là kiểu dữ liệu của cột</a:t>
            </a:r>
          </a:p>
          <a:p>
            <a:pPr lvl="1"/>
            <a:r>
              <a:rPr lang="en-US" sz="2800" smtClean="0"/>
              <a:t>Các kiểu liệu  thường dùng:</a:t>
            </a:r>
          </a:p>
          <a:p>
            <a:pPr marL="457200" lvl="1" indent="0">
              <a:buNone/>
            </a:pPr>
            <a:r>
              <a:rPr lang="en-US" sz="2800" smtClean="0"/>
              <a:t>	String(size)</a:t>
            </a:r>
          </a:p>
          <a:p>
            <a:pPr marL="457200" lvl="1" indent="0">
              <a:buNone/>
            </a:pPr>
            <a:r>
              <a:rPr lang="en-US" sz="2800"/>
              <a:t>	</a:t>
            </a:r>
            <a:r>
              <a:rPr lang="en-US" sz="2800" smtClean="0"/>
              <a:t>Text</a:t>
            </a:r>
          </a:p>
          <a:p>
            <a:pPr marL="914400" lvl="2" indent="0">
              <a:buNone/>
            </a:pPr>
            <a:r>
              <a:rPr lang="en-US" sz="2800" smtClean="0"/>
              <a:t>DateTime</a:t>
            </a:r>
          </a:p>
          <a:p>
            <a:pPr marL="914400" lvl="2" indent="0">
              <a:buNone/>
            </a:pPr>
            <a:r>
              <a:rPr lang="en-US" sz="2800" smtClean="0"/>
              <a:t>Float</a:t>
            </a:r>
          </a:p>
          <a:p>
            <a:pPr marL="914400" lvl="2" indent="0">
              <a:buNone/>
            </a:pPr>
            <a:r>
              <a:rPr lang="en-US" sz="2800" smtClean="0"/>
              <a:t>Boolean</a:t>
            </a:r>
          </a:p>
          <a:p>
            <a:pPr marL="914400" lvl="2" indent="0">
              <a:buNone/>
            </a:pPr>
            <a:r>
              <a:rPr lang="en-US" sz="2800" smtClean="0"/>
              <a:t>Integer</a:t>
            </a:r>
          </a:p>
          <a:p>
            <a:pPr marL="914400" lvl="2" indent="0">
              <a:buNone/>
            </a:pPr>
            <a:r>
              <a:rPr lang="en-US" sz="2800" smtClean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24297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Một số thuộc tính của Column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/>
              <a:t>p</a:t>
            </a:r>
            <a:r>
              <a:rPr lang="en-US" sz="3200" smtClean="0"/>
              <a:t>rimary_key = True: chỉ định khóa chính</a:t>
            </a:r>
          </a:p>
          <a:p>
            <a:r>
              <a:rPr lang="en-US" sz="3200"/>
              <a:t>a</a:t>
            </a:r>
            <a:r>
              <a:rPr lang="en-US" sz="3200" smtClean="0"/>
              <a:t>utoincrement = True: tự động tăng dần</a:t>
            </a:r>
          </a:p>
          <a:p>
            <a:r>
              <a:rPr lang="en-US" sz="3200"/>
              <a:t>n</a:t>
            </a:r>
            <a:r>
              <a:rPr lang="en-US" sz="3200" smtClean="0"/>
              <a:t>ullable = False: không cho phép rỗng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8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906"/>
          </a:xfrm>
        </p:spPr>
        <p:txBody>
          <a:bodyPr/>
          <a:lstStyle/>
          <a:p>
            <a:r>
              <a:rPr lang="en-US" smtClean="0"/>
              <a:t>Quan hệ one to many (1-n)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904"/>
            <a:ext cx="10515600" cy="5120059"/>
          </a:xfrm>
        </p:spPr>
        <p:txBody>
          <a:bodyPr>
            <a:normAutofit/>
          </a:bodyPr>
          <a:lstStyle/>
          <a:p>
            <a:r>
              <a:rPr lang="en-US" smtClean="0"/>
              <a:t>Được thiết lập bằng thuộc tính relationship()</a:t>
            </a:r>
          </a:p>
          <a:p>
            <a:pPr lvl="1"/>
            <a:r>
              <a:rPr lang="en-US" sz="2800" smtClean="0"/>
              <a:t>Nếu muốn thiết lập quan hệ 1-1: thì bật thuộc tính uselist = False của hàm này.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2800"/>
              <a:t>Khóa ngoại được thiết lập bằng thuộc tính ForeignKey</a:t>
            </a:r>
            <a:r>
              <a:rPr lang="en-US" sz="2800" smtClean="0"/>
              <a:t>() ở table chứa  quan hệ n.</a:t>
            </a:r>
            <a:endParaRPr lang="en-US" sz="2800"/>
          </a:p>
          <a:p>
            <a:r>
              <a:rPr lang="en-US" smtClean="0"/>
              <a:t>Khi đối tượng trên table chứa quan hệ 1 bị xóa thì tất cả dòng dữ liệu liên quan ở table n sẽ bị  xóa theo.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0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3463" y="2275464"/>
            <a:ext cx="11423737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+mj-lt"/>
              </a:rPr>
              <a:t>#Class Khoa</a:t>
            </a:r>
            <a:br>
              <a:rPr kumimoji="0" lang="en-US" altLang="en-US" sz="36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+mj-lt"/>
              </a:rPr>
            </a:b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class 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Khoa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(db.Model):</a:t>
            </a:r>
            <a:b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makhoa = Column(String(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+mj-lt"/>
              </a:rPr>
              <a:t>10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), 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+mj-lt"/>
              </a:rPr>
              <a:t>primary_key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= 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True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</a:t>
            </a:r>
            <a:b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tenkhoa = Column(String(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+mj-lt"/>
              </a:rPr>
              <a:t>50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), 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+mj-lt"/>
              </a:rPr>
              <a:t>nullable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= 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False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</a:t>
            </a:r>
            <a:b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lops = relationship(</a:t>
            </a:r>
            <a:r>
              <a:rPr kumimoji="0" lang="en-US" altLang="en-US" sz="3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+mj-lt"/>
              </a:rPr>
              <a:t>"Lop"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, 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+mj-lt"/>
              </a:rPr>
              <a:t>backref 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=  </a:t>
            </a:r>
            <a:r>
              <a:rPr kumimoji="0" lang="en-US" altLang="en-US" sz="3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+mj-lt"/>
              </a:rPr>
              <a:t>"Khoa"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, 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+mj-lt"/>
              </a:rPr>
              <a:t>lazy 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= 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True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</a:t>
            </a:r>
            <a:endParaRPr kumimoji="0" lang="en-US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556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2838" y="1954276"/>
            <a:ext cx="1178699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>
                <a:solidFill>
                  <a:srgbClr val="0033B3"/>
                </a:solidFill>
                <a:latin typeface="+mj-lt"/>
              </a:rPr>
              <a:t># Class </a:t>
            </a:r>
            <a:r>
              <a:rPr lang="en-US" altLang="en-US" sz="3600" smtClean="0">
                <a:solidFill>
                  <a:srgbClr val="0033B3"/>
                </a:solidFill>
                <a:latin typeface="+mj-lt"/>
              </a:rPr>
              <a:t>Lop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smtClean="0">
                <a:solidFill>
                  <a:srgbClr val="0033B3"/>
                </a:solidFill>
                <a:latin typeface="+mj-lt"/>
              </a:rPr>
              <a:t>class 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Lop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(db.Model):</a:t>
            </a:r>
            <a:b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malop = Column(String(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+mj-lt"/>
              </a:rPr>
              <a:t>10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), 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+mj-lt"/>
              </a:rPr>
              <a:t>primary_key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=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True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</a:t>
            </a:r>
            <a:b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tenlop = Column(String(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+mj-lt"/>
              </a:rPr>
              <a:t>50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), 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+mj-lt"/>
              </a:rPr>
              <a:t>nullable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=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False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</a:t>
            </a:r>
            <a:b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nienkhoa = Column(String(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+mj-lt"/>
              </a:rPr>
              <a:t>100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), 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+mj-lt"/>
              </a:rPr>
              <a:t>nullable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= 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False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</a:t>
            </a:r>
            <a:b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makhoa = Column(String(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+mj-lt"/>
              </a:rPr>
              <a:t>10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), ForeignKey(Khoa.makhoa))</a:t>
            </a:r>
            <a:b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sinhviens = relationship(</a:t>
            </a:r>
            <a:r>
              <a:rPr kumimoji="0" lang="en-US" altLang="en-US" sz="3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+mj-lt"/>
              </a:rPr>
              <a:t>"Sinhvien"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, 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+mj-lt"/>
              </a:rPr>
              <a:t>backref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=</a:t>
            </a:r>
            <a:r>
              <a:rPr kumimoji="0" lang="en-US" altLang="en-US" sz="3600" b="1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+mj-lt"/>
              </a:rPr>
              <a:t>"Lop"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, 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+mj-lt"/>
              </a:rPr>
              <a:t>lazy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=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True</a:t>
            </a:r>
            <a:r>
              <a:rPr kumimoji="0" lang="en-US" altLang="en-US" sz="36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</a:t>
            </a:r>
            <a:endParaRPr kumimoji="0" lang="en-US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183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51145" y="1676565"/>
            <a:ext cx="10672176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4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+mj-lt"/>
              </a:rPr>
              <a:t># Class Sinhvien</a:t>
            </a:r>
            <a:br>
              <a:rPr kumimoji="0" lang="en-US" altLang="en-US" sz="3400" b="0" i="1" u="none" strike="noStrike" cap="none" normalizeH="0" baseline="0" smtClean="0">
                <a:ln>
                  <a:noFill/>
                </a:ln>
                <a:solidFill>
                  <a:srgbClr val="8C8C8C"/>
                </a:solidFill>
                <a:effectLst/>
                <a:latin typeface="+mj-lt"/>
              </a:rPr>
            </a:b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class 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Sinhvien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(db.Model):</a:t>
            </a:r>
            <a:b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masv = Column(String(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+mj-lt"/>
              </a:rPr>
              <a:t>14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), 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+mj-lt"/>
              </a:rPr>
              <a:t>primary_key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= 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True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</a:t>
            </a:r>
            <a:b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hosv = Column(String(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+mj-lt"/>
              </a:rPr>
              <a:t>25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), 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+mj-lt"/>
              </a:rPr>
              <a:t>nullable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= 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False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</a:t>
            </a:r>
            <a:b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tenlotsv = Column(String(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+mj-lt"/>
              </a:rPr>
              <a:t>50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), 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+mj-lt"/>
              </a:rPr>
              <a:t>nullable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= 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True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</a:t>
            </a:r>
            <a:b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tensv = Column(String(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+mj-lt"/>
              </a:rPr>
              <a:t>50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), 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+mj-lt"/>
              </a:rPr>
              <a:t>nullable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= 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False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</a:t>
            </a:r>
            <a:b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ngaysinh = Column(String(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+mj-lt"/>
              </a:rPr>
              <a:t>40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))</a:t>
            </a:r>
            <a:b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noisinh = Column(String(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+mj-lt"/>
              </a:rPr>
              <a:t>250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))</a:t>
            </a:r>
            <a:b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malop = Column(String(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+mj-lt"/>
              </a:rPr>
              <a:t>10</a:t>
            </a:r>
            <a:r>
              <a:rPr kumimoji="0" lang="en-US" altLang="en-US" sz="34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), ForeignKey(Lop.malop))</a:t>
            </a:r>
            <a:endParaRPr kumimoji="0" lang="en-US" altLang="en-US" sz="3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141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2530"/>
          </a:xfrm>
        </p:spPr>
        <p:txBody>
          <a:bodyPr/>
          <a:lstStyle/>
          <a:p>
            <a:r>
              <a:rPr lang="en-US" smtClean="0"/>
              <a:t>Diagram</a:t>
            </a:r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89" y="1089764"/>
            <a:ext cx="11716011" cy="5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1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Nhập liệu cho 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smtClean="0"/>
              <a:t>Tạo đối tượng cho bảng tương ứng</a:t>
            </a:r>
          </a:p>
          <a:p>
            <a:pPr lvl="1"/>
            <a:r>
              <a:rPr lang="en-US" sz="3600" smtClean="0"/>
              <a:t>Cú pháp: Đối tượng = Tên bảng (các tham số của bảng)</a:t>
            </a:r>
          </a:p>
          <a:p>
            <a:pPr lvl="1"/>
            <a:r>
              <a:rPr lang="en-US" sz="3600" smtClean="0"/>
              <a:t>Ví dụ: k1 </a:t>
            </a:r>
            <a:r>
              <a:rPr lang="en-US" sz="3600"/>
              <a:t>= Khoa(makhoa = "cntt", tenkhoa = "Công nghệ thông tin")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smtClean="0"/>
              <a:t>Gọi  lệnh add và commit.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3600"/>
              <a:t>db.session.add(k1</a:t>
            </a:r>
            <a:r>
              <a:rPr lang="en-US" sz="3600" smtClean="0"/>
              <a:t>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3600"/>
              <a:t>db.session.commit()</a:t>
            </a:r>
          </a:p>
        </p:txBody>
      </p:sp>
    </p:spTree>
    <p:extLst>
      <p:ext uri="{BB962C8B-B14F-4D97-AF65-F5344CB8AC3E}">
        <p14:creationId xmlns:p14="http://schemas.microsoft.com/office/powerpoint/2010/main" val="183562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CÀI ĐẶT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https://www.mysql.com/downloads</a:t>
            </a:r>
            <a:r>
              <a:rPr lang="en-US" smtClean="0">
                <a:hlinkClick r:id="rId2"/>
              </a:rPr>
              <a:t>/</a:t>
            </a:r>
            <a:endParaRPr lang="en-US" smtClean="0"/>
          </a:p>
          <a:p>
            <a:r>
              <a:rPr lang="en-US">
                <a:hlinkClick r:id="rId3"/>
              </a:rPr>
              <a:t>MySQL Community (GPL) Downloads </a:t>
            </a:r>
            <a:r>
              <a:rPr lang="en-US" smtClean="0">
                <a:hlinkClick r:id="rId3"/>
              </a:rPr>
              <a:t>»</a:t>
            </a:r>
            <a:r>
              <a:rPr lang="en-US" smtClean="0"/>
              <a:t> =&gt;</a:t>
            </a:r>
            <a:r>
              <a:rPr lang="en-US">
                <a:hlinkClick r:id="rId4"/>
              </a:rPr>
              <a:t>MySQL Installer for </a:t>
            </a:r>
            <a:r>
              <a:rPr lang="en-US" smtClean="0">
                <a:hlinkClick r:id="rId4"/>
              </a:rPr>
              <a:t>Windows</a:t>
            </a:r>
            <a:r>
              <a:rPr lang="en-US" smtClean="0"/>
              <a:t> =&gt;  </a:t>
            </a:r>
            <a:r>
              <a:rPr lang="en-US" b="1"/>
              <a:t>Windows (x86, 32-bit), MSI </a:t>
            </a:r>
            <a:r>
              <a:rPr lang="en-US" b="1" smtClean="0"/>
              <a:t>Installer</a:t>
            </a:r>
          </a:p>
          <a:p>
            <a:r>
              <a:rPr lang="en-US" b="1" smtClean="0"/>
              <a:t>Khi cài đặt thì tùy chọn cài </a:t>
            </a:r>
            <a:r>
              <a:rPr lang="en-US" b="1" smtClean="0"/>
              <a:t>thêm </a:t>
            </a:r>
            <a:r>
              <a:rPr lang="en-US" b="1" smtClean="0"/>
              <a:t>Mysql Workbench và username + password.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7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1924778" cy="488832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smtClean="0"/>
              <a:t>Nhập liệu các bảng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smtClean="0"/>
              <a:t>Thực hiện các truy vấn sau: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3200" smtClean="0"/>
              <a:t>Cho biết tên khoa có mã là “cntt”.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3200" smtClean="0"/>
              <a:t>Cho biết họ tên đầy đủ của sinh viên khóa 2016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3200" smtClean="0"/>
              <a:t>Cho biết lớp của sinh viên tên Tiến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3200" smtClean="0"/>
              <a:t>Cho biết khoa, lớp của sinh viên có tên bắt đầu bằng chữ T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3200"/>
              <a:t>Cho biết họ tên đầy đủ của sinh viên khóa </a:t>
            </a:r>
            <a:r>
              <a:rPr lang="en-US" sz="3200" smtClean="0"/>
              <a:t>2016 thuộc khoa cntt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3200"/>
              <a:t>Cho biết họ tên đầy đủ của sinh viên khóa </a:t>
            </a:r>
            <a:r>
              <a:rPr lang="en-US" sz="3200" smtClean="0"/>
              <a:t>2016 thuộc khoa cntt hoặc khoa khtn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9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Quan hệ many – to - many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Để định nghĩa quan hệ many-to-many cần định nghĩa bảng trung gian, bảng này có thể không được tạo như lớp model nhưng nó là một bảng thực dưới csdl.</a:t>
            </a:r>
          </a:p>
          <a:p>
            <a:r>
              <a:rPr lang="en-US" sz="3200" smtClean="0"/>
              <a:t>Ví dụ: một sinh viên có thể đăng ký nhiều môn học, một môn học có nhiều sinh viên tham gia học. 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58428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Many – to - many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Many to Many adds an association table between two classes. The association table is indicated by the </a:t>
            </a:r>
            <a:r>
              <a:rPr lang="en-US" sz="3200" b="1">
                <a:solidFill>
                  <a:srgbClr val="FF0000"/>
                </a:solidFill>
              </a:rPr>
              <a:t>relationship.secondary</a:t>
            </a:r>
            <a:r>
              <a:rPr lang="en-US" sz="3200"/>
              <a:t> argument to </a:t>
            </a:r>
            <a:r>
              <a:rPr lang="en-US" sz="3200" b="1">
                <a:solidFill>
                  <a:srgbClr val="FF0000"/>
                </a:solidFill>
              </a:rPr>
              <a:t>relationship</a:t>
            </a:r>
            <a:r>
              <a:rPr lang="en-US" sz="3200" b="1" smtClean="0">
                <a:solidFill>
                  <a:srgbClr val="FF0000"/>
                </a:solidFill>
              </a:rPr>
              <a:t>()</a:t>
            </a:r>
          </a:p>
          <a:p>
            <a:endParaRPr lang="en-US" sz="3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17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9883035" cy="6198513"/>
          </a:xfrm>
        </p:spPr>
      </p:pic>
    </p:spTree>
    <p:extLst>
      <p:ext uri="{BB962C8B-B14F-4D97-AF65-F5344CB8AC3E}">
        <p14:creationId xmlns:p14="http://schemas.microsoft.com/office/powerpoint/2010/main" val="147003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6240" y="1991225"/>
            <a:ext cx="11119519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class 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Sinhvien(db.Model):</a:t>
            </a:r>
            <a:b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masv = Column(String(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+mj-lt"/>
              </a:rPr>
              <a:t>15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), primary_key = 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True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, nullable  = 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False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</a:t>
            </a:r>
            <a:b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hosv = Column(String(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+mj-lt"/>
              </a:rPr>
              <a:t>10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), nullable = 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False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</a:t>
            </a:r>
            <a:b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tenlotsv = Column(String(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+mj-lt"/>
              </a:rPr>
              <a:t>40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), nullable = 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True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</a:t>
            </a:r>
            <a:b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tensv = Column(String(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+mj-lt"/>
              </a:rPr>
              <a:t>20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), nullable = 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False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</a:t>
            </a:r>
            <a:b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makhoa_sv = Column(String(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+mj-lt"/>
              </a:rPr>
              <a:t>10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), ForeignKey(Khoa.makhoa))</a:t>
            </a:r>
            <a:b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</a:t>
            </a:r>
            <a:r>
              <a:rPr kumimoji="0" lang="en-US" altLang="en-US" sz="3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monhocs = relationship('Monhoc', secondary = 'diemso')</a:t>
            </a:r>
          </a:p>
        </p:txBody>
      </p:sp>
    </p:spTree>
    <p:extLst>
      <p:ext uri="{BB962C8B-B14F-4D97-AF65-F5344CB8AC3E}">
        <p14:creationId xmlns:p14="http://schemas.microsoft.com/office/powerpoint/2010/main" val="143467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13360" y="2429351"/>
            <a:ext cx="11073008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class 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Monhoc(db.Model):</a:t>
            </a:r>
            <a:b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mamh = Column(String(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+mj-lt"/>
              </a:rPr>
              <a:t>10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),primary_key = 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True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, nullable = 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False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</a:t>
            </a:r>
            <a:b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tenmh = Column(String(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+mj-lt"/>
              </a:rPr>
              <a:t>30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), nullable  = 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False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</a:t>
            </a:r>
            <a:b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sotc = Column(String(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+mj-lt"/>
              </a:rPr>
              <a:t>10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), nullable = 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True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</a:t>
            </a:r>
            <a:b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makhoa_mh = Column(String(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+mj-lt"/>
              </a:rPr>
              <a:t>10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), ForeignKey(Khoa.makhoa))</a:t>
            </a:r>
            <a:b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</a:t>
            </a:r>
            <a:r>
              <a:rPr kumimoji="0" lang="en-US" altLang="en-US" sz="3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sinhviens = relationship('Sinhvien', secondary = 'diemso')</a:t>
            </a:r>
          </a:p>
        </p:txBody>
      </p:sp>
    </p:spTree>
    <p:extLst>
      <p:ext uri="{BB962C8B-B14F-4D97-AF65-F5344CB8AC3E}">
        <p14:creationId xmlns:p14="http://schemas.microsoft.com/office/powerpoint/2010/main" val="269989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0793" y="1690688"/>
            <a:ext cx="11073007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class 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Diemso(db.Model):</a:t>
            </a:r>
            <a:b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</a:t>
            </a:r>
            <a:r>
              <a:rPr kumimoji="0" lang="en-US" altLang="en-US" sz="32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+mj-lt"/>
              </a:rPr>
              <a:t>mamh = Column(String(10),ForeignKey(Monhoc.mamh), primary_key = True, nullable = False)</a:t>
            </a:r>
            <a:br>
              <a:rPr kumimoji="0" lang="en-US" altLang="en-US" sz="32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+mj-lt"/>
              </a:rPr>
            </a:br>
            <a:r>
              <a:rPr kumimoji="0" lang="en-US" altLang="en-US" sz="32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+mj-lt"/>
              </a:rPr>
              <a:t>    masv = Column(String(15),ForeignKey(Sinhvien.masv), primary_key = True, nullable  = False)</a:t>
            </a:r>
            <a:br>
              <a:rPr kumimoji="0" lang="en-US" altLang="en-US" sz="32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+mj-lt"/>
              </a:rPr>
            </a:b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diem = Column(String(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1750EB"/>
                </a:solidFill>
                <a:effectLst/>
                <a:latin typeface="+mj-lt"/>
              </a:rPr>
              <a:t>5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))</a:t>
            </a:r>
            <a:b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</a:t>
            </a:r>
            <a:r>
              <a:rPr kumimoji="0" lang="en-US" altLang="en-US" sz="3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sinhviens = relationship('Sinhvien', backref = 'diemso_sinhvien')</a:t>
            </a:r>
            <a:br>
              <a:rPr kumimoji="0" lang="en-US" altLang="en-US" sz="3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</a:br>
            <a:r>
              <a:rPr kumimoji="0" lang="en-US" altLang="en-US" sz="3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    monhocs = relationship('Monhoc', backref = 'diemso_monhoc')</a:t>
            </a:r>
          </a:p>
        </p:txBody>
      </p:sp>
    </p:spTree>
    <p:extLst>
      <p:ext uri="{BB962C8B-B14F-4D97-AF65-F5344CB8AC3E}">
        <p14:creationId xmlns:p14="http://schemas.microsoft.com/office/powerpoint/2010/main" val="83950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17" y="0"/>
            <a:ext cx="11323528" cy="672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2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Thêm dữ liệu bảng</a:t>
            </a:r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82" y="1853851"/>
            <a:ext cx="10351718" cy="4083485"/>
          </a:xfrm>
        </p:spPr>
      </p:pic>
    </p:spTree>
    <p:extLst>
      <p:ext uri="{BB962C8B-B14F-4D97-AF65-F5344CB8AC3E}">
        <p14:creationId xmlns:p14="http://schemas.microsoft.com/office/powerpoint/2010/main" val="352513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Cập nhật dữ liệu</a:t>
            </a:r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921" y="1690688"/>
            <a:ext cx="10045874" cy="3883393"/>
          </a:xfrm>
        </p:spPr>
      </p:pic>
    </p:spTree>
    <p:extLst>
      <p:ext uri="{BB962C8B-B14F-4D97-AF65-F5344CB8AC3E}">
        <p14:creationId xmlns:p14="http://schemas.microsoft.com/office/powerpoint/2010/main" val="363472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KHỞI ĐỘNG MYSQL WORKBENCH</a:t>
            </a:r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12" y="1578279"/>
            <a:ext cx="5624186" cy="469726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689" y="1966586"/>
            <a:ext cx="5017823" cy="458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</a:t>
            </a:r>
            <a:r>
              <a:rPr lang="en-US" smtClean="0"/>
              <a:t>óa dữ liệu</a:t>
            </a:r>
            <a:endParaRPr lang="en-US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72" y="1528174"/>
            <a:ext cx="11047956" cy="4772417"/>
          </a:xfrm>
        </p:spPr>
      </p:pic>
    </p:spTree>
    <p:extLst>
      <p:ext uri="{BB962C8B-B14F-4D97-AF65-F5344CB8AC3E}">
        <p14:creationId xmlns:p14="http://schemas.microsoft.com/office/powerpoint/2010/main" val="350405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Tương tác với CSDL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Flask-SqlAlchemy cung cấp thuộc tính query trong lớp Model để thực hiện truy vấn dữ liệu.</a:t>
            </a:r>
          </a:p>
          <a:p>
            <a:r>
              <a:rPr lang="en-US" smtClean="0"/>
              <a:t>Sử dụng phương  thức </a:t>
            </a:r>
            <a:r>
              <a:rPr lang="en-US" b="1" smtClean="0"/>
              <a:t>filter để lọc dữ liệu </a:t>
            </a:r>
            <a:r>
              <a:rPr lang="en-US" smtClean="0"/>
              <a:t>theo điều kiện nào đó trước khi sử dụng phương thức chọn dữ liệu là all() hoặc first().</a:t>
            </a:r>
          </a:p>
          <a:p>
            <a:r>
              <a:rPr lang="en-US" smtClean="0"/>
              <a:t>Sử dụng phương  thức </a:t>
            </a:r>
            <a:r>
              <a:rPr lang="en-US" b="1" smtClean="0"/>
              <a:t>get() để lấy dữ liệu </a:t>
            </a:r>
            <a:r>
              <a:rPr lang="en-US" smtClean="0"/>
              <a:t>theo khóa chính.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2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 Filter</a:t>
            </a:r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9"/>
            <a:ext cx="10122073" cy="1666286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00796"/>
            <a:ext cx="9884079" cy="141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6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 Filter</a:t>
            </a:r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04" y="2029217"/>
            <a:ext cx="10677395" cy="1974488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05" y="4342233"/>
            <a:ext cx="10677394" cy="177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7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 Filter</a:t>
            </a:r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1816600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04168"/>
            <a:ext cx="10515600" cy="205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8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Method Filter</a:t>
            </a:r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60" y="1822033"/>
            <a:ext cx="10446707" cy="1610099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60" y="3984431"/>
            <a:ext cx="10446707" cy="106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7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Tương tác với CSDL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89" y="1590806"/>
            <a:ext cx="11336055" cy="508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7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Tương tác với CSDL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34" y="1465545"/>
            <a:ext cx="11398684" cy="494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1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 DATABASE</a:t>
            </a:r>
            <a:endParaRPr lang="en-US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025" y="2379945"/>
            <a:ext cx="10346498" cy="3945699"/>
          </a:xfrm>
        </p:spPr>
      </p:pic>
      <p:sp>
        <p:nvSpPr>
          <p:cNvPr id="5" name="Oval Callout 4"/>
          <p:cNvSpPr/>
          <p:nvPr/>
        </p:nvSpPr>
        <p:spPr>
          <a:xfrm>
            <a:off x="7177414" y="175364"/>
            <a:ext cx="3820438" cy="1603332"/>
          </a:xfrm>
          <a:prstGeom prst="wedgeEllipseCallout">
            <a:avLst>
              <a:gd name="adj1" fmla="val -126184"/>
              <a:gd name="adj2" fmla="val 16953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CLICK VÀO  INSERT NEW SCHEMA ĐỂ TẠO NEW DATABASE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2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 TABLE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Click phải chuột vào Table trong  database vừa tạo, chọn Create Table.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CHÈN DỮ LIỆU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INSERT INTO TABLE(DSCỘT) VALUES(DANH SÁCH GIÁ TRỊ THEO CỘT)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9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XÓA DL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DELETE FROM TABLE</a:t>
            </a:r>
          </a:p>
          <a:p>
            <a:r>
              <a:rPr lang="en-US" smtClean="0"/>
              <a:t>WHERE ĐK XÓA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6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TRUY VẤN DL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SELECT</a:t>
            </a:r>
          </a:p>
          <a:p>
            <a:r>
              <a:rPr lang="en-US" smtClean="0"/>
              <a:t>FROM TÊN BẢNG (PHÉP KẾT SỬ DỤNG TẠI ĐÂY)</a:t>
            </a:r>
          </a:p>
          <a:p>
            <a:r>
              <a:rPr lang="en-US" smtClean="0"/>
              <a:t>WHERE : ĐK TRUY VẤN</a:t>
            </a:r>
          </a:p>
          <a:p>
            <a:r>
              <a:rPr lang="en-US" smtClean="0"/>
              <a:t>GROUP BY (CỘT CẦN GOM NHÓM, SỬ DỤNG HÀM THỐNG KÊ:…)</a:t>
            </a:r>
          </a:p>
          <a:p>
            <a:r>
              <a:rPr lang="en-US" smtClean="0"/>
              <a:t>HAVING</a:t>
            </a:r>
          </a:p>
          <a:p>
            <a:r>
              <a:rPr lang="en-US" smtClean="0"/>
              <a:t>ORDER BY</a:t>
            </a:r>
            <a:r>
              <a:rPr lang="en-US"/>
              <a:t> </a:t>
            </a:r>
            <a:r>
              <a:rPr lang="en-US" smtClean="0"/>
              <a:t>CỘT ASC/DESC</a:t>
            </a:r>
          </a:p>
          <a:p>
            <a:r>
              <a:rPr lang="en-US" smtClean="0"/>
              <a:t>OFFSET  M : TỪ VỊ TRÍ BẮT ĐẦU LẤY RA</a:t>
            </a:r>
          </a:p>
          <a:p>
            <a:r>
              <a:rPr lang="en-US" smtClean="0"/>
              <a:t>LIMIT  N: CHỈ ĐỊNH SỐ LƯỢNG DÒNG CẦN LẤY</a:t>
            </a:r>
          </a:p>
        </p:txBody>
      </p:sp>
    </p:spTree>
    <p:extLst>
      <p:ext uri="{BB962C8B-B14F-4D97-AF65-F5344CB8AC3E}">
        <p14:creationId xmlns:p14="http://schemas.microsoft.com/office/powerpoint/2010/main" val="177995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1470</Words>
  <Application>Microsoft Office PowerPoint</Application>
  <PresentationFormat>Widescreen</PresentationFormat>
  <Paragraphs>199</Paragraphs>
  <Slides>47</Slides>
  <Notes>15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TƯƠNG TÁC CƠ SỞ DỮ LIỆU BẰNG PYTHON</vt:lpstr>
      <vt:lpstr>MY SQL</vt:lpstr>
      <vt:lpstr>CÀI ĐẶT</vt:lpstr>
      <vt:lpstr>KHỞI ĐỘNG MYSQL WORKBENCH</vt:lpstr>
      <vt:lpstr>INSERT DATABASE</vt:lpstr>
      <vt:lpstr>INSERT TABLE</vt:lpstr>
      <vt:lpstr>CHÈN DỮ LIỆU</vt:lpstr>
      <vt:lpstr>XÓA DL</vt:lpstr>
      <vt:lpstr>TRUY VẤN DL</vt:lpstr>
      <vt:lpstr>PHÉP KẾT</vt:lpstr>
      <vt:lpstr>STORED PROCEDURE</vt:lpstr>
      <vt:lpstr>GỌI PROCEDURE</vt:lpstr>
      <vt:lpstr>Python-Flask</vt:lpstr>
      <vt:lpstr>Giới thiệu</vt:lpstr>
      <vt:lpstr>SqlAlchemy</vt:lpstr>
      <vt:lpstr>SqlAlchemy</vt:lpstr>
      <vt:lpstr>Tạo project</vt:lpstr>
      <vt:lpstr>Cấu hình</vt:lpstr>
      <vt:lpstr>Cấu hình</vt:lpstr>
      <vt:lpstr>Cấu hình – tạo models</vt:lpstr>
      <vt:lpstr>Các lớp cơ sở của model</vt:lpstr>
      <vt:lpstr>Các lớp cơ sở của model</vt:lpstr>
      <vt:lpstr>Một số thuộc tính của Column</vt:lpstr>
      <vt:lpstr>Quan hệ one to many (1-n)</vt:lpstr>
      <vt:lpstr>Ví dụ</vt:lpstr>
      <vt:lpstr>Ví dụ</vt:lpstr>
      <vt:lpstr>Ví dụ</vt:lpstr>
      <vt:lpstr>Diagram</vt:lpstr>
      <vt:lpstr>Nhập liệu cho table</vt:lpstr>
      <vt:lpstr>Bài tập</vt:lpstr>
      <vt:lpstr>Quan hệ many – to - many</vt:lpstr>
      <vt:lpstr>Many – to - many</vt:lpstr>
      <vt:lpstr>PowerPoint Presentation</vt:lpstr>
      <vt:lpstr>Ví dụ</vt:lpstr>
      <vt:lpstr>Ví dụ</vt:lpstr>
      <vt:lpstr>Ví dụ</vt:lpstr>
      <vt:lpstr>PowerPoint Presentation</vt:lpstr>
      <vt:lpstr>Thêm dữ liệu bảng</vt:lpstr>
      <vt:lpstr>Cập nhật dữ liệu</vt:lpstr>
      <vt:lpstr>Xóa dữ liệu</vt:lpstr>
      <vt:lpstr>Tương tác với CSDL</vt:lpstr>
      <vt:lpstr>Method Filter</vt:lpstr>
      <vt:lpstr>Method Filter</vt:lpstr>
      <vt:lpstr>Method Filter</vt:lpstr>
      <vt:lpstr>Method Filter</vt:lpstr>
      <vt:lpstr>Tương tác với CSDL</vt:lpstr>
      <vt:lpstr>Tương tác với CSDL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SQL</dc:title>
  <dc:creator>Bảo Nguyễn</dc:creator>
  <cp:lastModifiedBy>Bảo Nguyễn</cp:lastModifiedBy>
  <cp:revision>72</cp:revision>
  <dcterms:created xsi:type="dcterms:W3CDTF">2020-08-17T16:41:10Z</dcterms:created>
  <dcterms:modified xsi:type="dcterms:W3CDTF">2020-11-17T03:42:50Z</dcterms:modified>
</cp:coreProperties>
</file>