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7" r:id="rId1"/>
  </p:sldMasterIdLst>
  <p:sldIdLst>
    <p:sldId id="256" r:id="rId2"/>
    <p:sldId id="259" r:id="rId3"/>
    <p:sldId id="257" r:id="rId4"/>
    <p:sldId id="260" r:id="rId5"/>
    <p:sldId id="261" r:id="rId6"/>
    <p:sldId id="273" r:id="rId7"/>
    <p:sldId id="274" r:id="rId8"/>
    <p:sldId id="276"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5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9" d="100"/>
          <a:sy n="69" d="100"/>
        </p:scale>
        <p:origin x="1224" y="3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3C1653-1838-4C29-8509-8EB0636B1E9B}" type="doc">
      <dgm:prSet loTypeId="urn:microsoft.com/office/officeart/2005/8/layout/chevron2" loCatId="list" qsTypeId="urn:microsoft.com/office/officeart/2005/8/quickstyle/simple3" qsCatId="simple" csTypeId="urn:microsoft.com/office/officeart/2005/8/colors/colorful4" csCatId="colorful" phldr="1"/>
      <dgm:spPr/>
      <dgm:t>
        <a:bodyPr/>
        <a:lstStyle/>
        <a:p>
          <a:endParaRPr lang="en-US"/>
        </a:p>
      </dgm:t>
    </dgm:pt>
    <dgm:pt modelId="{64A4BE42-E536-4F70-AB8F-63539683211C}">
      <dgm:prSet phldrT="[Text]" custT="1"/>
      <dgm:spPr>
        <a:xfrm rot="5400000">
          <a:off x="-144549" y="148331"/>
          <a:ext cx="963661" cy="674562"/>
        </a:xfrm>
        <a:gradFill rotWithShape="0">
          <a:gsLst>
            <a:gs pos="0">
              <a:srgbClr val="FFC000">
                <a:hueOff val="0"/>
                <a:satOff val="0"/>
                <a:lumOff val="0"/>
                <a:alphaOff val="0"/>
                <a:lumMod val="110000"/>
                <a:satMod val="105000"/>
                <a:tint val="67000"/>
              </a:srgbClr>
            </a:gs>
            <a:gs pos="50000">
              <a:srgbClr val="FFC000">
                <a:hueOff val="0"/>
                <a:satOff val="0"/>
                <a:lumOff val="0"/>
                <a:alphaOff val="0"/>
                <a:lumMod val="105000"/>
                <a:satMod val="103000"/>
                <a:tint val="73000"/>
              </a:srgbClr>
            </a:gs>
            <a:gs pos="100000">
              <a:srgbClr val="FFC000">
                <a:hueOff val="0"/>
                <a:satOff val="0"/>
                <a:lumOff val="0"/>
                <a:alphaOff val="0"/>
                <a:lumMod val="105000"/>
                <a:satMod val="109000"/>
                <a:tint val="81000"/>
              </a:srgbClr>
            </a:gs>
          </a:gsLst>
          <a:lin ang="5400000" scaled="0"/>
        </a:gradFill>
        <a:ln w="6350" cap="flat" cmpd="sng" algn="ctr">
          <a:solidFill>
            <a:srgbClr val="FFC000">
              <a:hueOff val="0"/>
              <a:satOff val="0"/>
              <a:lumOff val="0"/>
              <a:alphaOff val="0"/>
            </a:srgbClr>
          </a:solidFill>
          <a:prstDash val="solid"/>
          <a:miter lim="800000"/>
        </a:ln>
        <a:effectLst/>
      </dgm:spPr>
      <dgm:t>
        <a:bodyPr/>
        <a:lstStyle/>
        <a:p>
          <a:r>
            <a:rPr lang="en-US" sz="2800" dirty="0">
              <a:solidFill>
                <a:sysClr val="windowText" lastClr="000000"/>
              </a:solidFill>
              <a:latin typeface="Calibri" panose="020F0502020204030204"/>
              <a:ea typeface="+mn-ea"/>
              <a:cs typeface="+mn-cs"/>
            </a:rPr>
            <a:t>1.1</a:t>
          </a:r>
        </a:p>
      </dgm:t>
    </dgm:pt>
    <dgm:pt modelId="{53A9E416-50B8-4514-B5CB-4CCEB1D3CC5F}" type="parTrans" cxnId="{FA0BC965-1F5D-4586-8B6D-020DA1048677}">
      <dgm:prSet/>
      <dgm:spPr/>
      <dgm:t>
        <a:bodyPr/>
        <a:lstStyle/>
        <a:p>
          <a:endParaRPr lang="en-US" sz="2800">
            <a:solidFill>
              <a:srgbClr val="002060"/>
            </a:solidFill>
          </a:endParaRPr>
        </a:p>
      </dgm:t>
    </dgm:pt>
    <dgm:pt modelId="{E4BFF918-066B-46C8-84D0-0B6E437DE8C0}" type="sibTrans" cxnId="{FA0BC965-1F5D-4586-8B6D-020DA1048677}">
      <dgm:prSet/>
      <dgm:spPr/>
      <dgm:t>
        <a:bodyPr/>
        <a:lstStyle/>
        <a:p>
          <a:endParaRPr lang="en-US" sz="2800">
            <a:solidFill>
              <a:srgbClr val="002060"/>
            </a:solidFill>
          </a:endParaRPr>
        </a:p>
      </dgm:t>
    </dgm:pt>
    <dgm:pt modelId="{A7E17643-0D70-4619-9A68-FA16E4A735DE}">
      <dgm:prSet phldrT="[Text]" custT="1"/>
      <dgm:spPr>
        <a:xfrm rot="5400000">
          <a:off x="-144549" y="993359"/>
          <a:ext cx="963661" cy="674562"/>
        </a:xfrm>
        <a:gradFill rotWithShape="0">
          <a:gsLst>
            <a:gs pos="0">
              <a:srgbClr val="FFC000">
                <a:hueOff val="2598923"/>
                <a:satOff val="-11992"/>
                <a:lumOff val="441"/>
                <a:alphaOff val="0"/>
                <a:lumMod val="110000"/>
                <a:satMod val="105000"/>
                <a:tint val="67000"/>
              </a:srgbClr>
            </a:gs>
            <a:gs pos="50000">
              <a:srgbClr val="FFC000">
                <a:hueOff val="2598923"/>
                <a:satOff val="-11992"/>
                <a:lumOff val="441"/>
                <a:alphaOff val="0"/>
                <a:lumMod val="105000"/>
                <a:satMod val="103000"/>
                <a:tint val="73000"/>
              </a:srgbClr>
            </a:gs>
            <a:gs pos="100000">
              <a:srgbClr val="FFC000">
                <a:hueOff val="2598923"/>
                <a:satOff val="-11992"/>
                <a:lumOff val="441"/>
                <a:alphaOff val="0"/>
                <a:lumMod val="105000"/>
                <a:satMod val="109000"/>
                <a:tint val="81000"/>
              </a:srgbClr>
            </a:gs>
          </a:gsLst>
          <a:lin ang="5400000" scaled="0"/>
        </a:gradFill>
        <a:ln w="6350" cap="flat" cmpd="sng" algn="ctr">
          <a:solidFill>
            <a:srgbClr val="FFC000">
              <a:hueOff val="2598923"/>
              <a:satOff val="-11992"/>
              <a:lumOff val="441"/>
              <a:alphaOff val="0"/>
            </a:srgbClr>
          </a:solidFill>
          <a:prstDash val="solid"/>
          <a:miter lim="800000"/>
        </a:ln>
        <a:effectLst/>
      </dgm:spPr>
      <dgm:t>
        <a:bodyPr/>
        <a:lstStyle/>
        <a:p>
          <a:r>
            <a:rPr lang="en-US" sz="2800">
              <a:solidFill>
                <a:sysClr val="windowText" lastClr="000000"/>
              </a:solidFill>
              <a:latin typeface="Calibri" panose="020F0502020204030204"/>
              <a:ea typeface="+mn-ea"/>
              <a:cs typeface="+mn-cs"/>
            </a:rPr>
            <a:t>1.2</a:t>
          </a:r>
          <a:endParaRPr lang="en-US" sz="2800" dirty="0">
            <a:solidFill>
              <a:sysClr val="windowText" lastClr="000000"/>
            </a:solidFill>
            <a:latin typeface="Calibri" panose="020F0502020204030204"/>
            <a:ea typeface="+mn-ea"/>
            <a:cs typeface="+mn-cs"/>
          </a:endParaRPr>
        </a:p>
      </dgm:t>
    </dgm:pt>
    <dgm:pt modelId="{1F415DA6-89DA-4A69-9463-D4B8E035B42B}" type="parTrans" cxnId="{CA666040-F97A-42D9-93F7-C60E39084B65}">
      <dgm:prSet/>
      <dgm:spPr/>
      <dgm:t>
        <a:bodyPr/>
        <a:lstStyle/>
        <a:p>
          <a:endParaRPr lang="en-US" sz="2800">
            <a:solidFill>
              <a:srgbClr val="002060"/>
            </a:solidFill>
          </a:endParaRPr>
        </a:p>
      </dgm:t>
    </dgm:pt>
    <dgm:pt modelId="{DADE577E-67A4-451E-9E16-C851908E9C81}" type="sibTrans" cxnId="{CA666040-F97A-42D9-93F7-C60E39084B65}">
      <dgm:prSet/>
      <dgm:spPr/>
      <dgm:t>
        <a:bodyPr/>
        <a:lstStyle/>
        <a:p>
          <a:endParaRPr lang="en-US" sz="2800">
            <a:solidFill>
              <a:srgbClr val="002060"/>
            </a:solidFill>
          </a:endParaRPr>
        </a:p>
      </dgm:t>
    </dgm:pt>
    <dgm:pt modelId="{B1519AF0-B0B1-4920-A49C-D9EED4403470}">
      <dgm:prSet custT="1"/>
      <dgm:spPr>
        <a:xfrm rot="5400000">
          <a:off x="3967276" y="-3288931"/>
          <a:ext cx="626709" cy="7212137"/>
        </a:xfrm>
        <a:solidFill>
          <a:sysClr val="window" lastClr="FFFFFF">
            <a:alpha val="90000"/>
            <a:hueOff val="0"/>
            <a:satOff val="0"/>
            <a:lumOff val="0"/>
            <a:alphaOff val="0"/>
          </a:sysClr>
        </a:solidFill>
        <a:ln w="6350" cap="flat" cmpd="sng" algn="ctr">
          <a:solidFill>
            <a:srgbClr val="FFC000">
              <a:hueOff val="0"/>
              <a:satOff val="0"/>
              <a:lumOff val="0"/>
              <a:alphaOff val="0"/>
            </a:srgbClr>
          </a:solidFill>
          <a:prstDash val="solid"/>
          <a:miter lim="800000"/>
        </a:ln>
        <a:effectLst/>
      </dgm:spPr>
      <dgm:t>
        <a:bodyPr/>
        <a:lstStyle/>
        <a:p>
          <a:r>
            <a:rPr lang="en-US" sz="2800" dirty="0" err="1" smtClean="0">
              <a:solidFill>
                <a:sysClr val="windowText" lastClr="000000">
                  <a:hueOff val="0"/>
                  <a:satOff val="0"/>
                  <a:lumOff val="0"/>
                  <a:alphaOff val="0"/>
                </a:sysClr>
              </a:solidFill>
              <a:latin typeface="Calibri" panose="020F0502020204030204"/>
              <a:ea typeface="+mn-ea"/>
              <a:cs typeface="+mn-cs"/>
            </a:rPr>
            <a:t>Giới</a:t>
          </a:r>
          <a:r>
            <a:rPr lang="en-US" sz="2800" dirty="0" smtClean="0">
              <a:solidFill>
                <a:sysClr val="windowText" lastClr="000000">
                  <a:hueOff val="0"/>
                  <a:satOff val="0"/>
                  <a:lumOff val="0"/>
                  <a:alphaOff val="0"/>
                </a:sysClr>
              </a:solidFill>
              <a:latin typeface="Calibri" panose="020F0502020204030204"/>
              <a:ea typeface="+mn-ea"/>
              <a:cs typeface="+mn-cs"/>
            </a:rPr>
            <a:t> </a:t>
          </a:r>
          <a:r>
            <a:rPr lang="en-US" sz="2800" dirty="0" err="1" smtClean="0">
              <a:solidFill>
                <a:sysClr val="windowText" lastClr="000000">
                  <a:hueOff val="0"/>
                  <a:satOff val="0"/>
                  <a:lumOff val="0"/>
                  <a:alphaOff val="0"/>
                </a:sysClr>
              </a:solidFill>
              <a:latin typeface="Calibri" panose="020F0502020204030204"/>
              <a:ea typeface="+mn-ea"/>
              <a:cs typeface="+mn-cs"/>
            </a:rPr>
            <a:t>thiệu</a:t>
          </a:r>
          <a:r>
            <a:rPr lang="en-US" sz="2800" dirty="0" smtClean="0">
              <a:solidFill>
                <a:sysClr val="windowText" lastClr="000000">
                  <a:hueOff val="0"/>
                  <a:satOff val="0"/>
                  <a:lumOff val="0"/>
                  <a:alphaOff val="0"/>
                </a:sysClr>
              </a:solidFill>
              <a:latin typeface="Calibri" panose="020F0502020204030204"/>
              <a:ea typeface="+mn-ea"/>
              <a:cs typeface="+mn-cs"/>
            </a:rPr>
            <a:t> Web server</a:t>
          </a:r>
          <a:endParaRPr lang="en-US" sz="2800" dirty="0">
            <a:solidFill>
              <a:sysClr val="windowText" lastClr="000000">
                <a:hueOff val="0"/>
                <a:satOff val="0"/>
                <a:lumOff val="0"/>
                <a:alphaOff val="0"/>
              </a:sysClr>
            </a:solidFill>
            <a:latin typeface="Calibri" panose="020F0502020204030204"/>
            <a:ea typeface="+mn-ea"/>
            <a:cs typeface="+mn-cs"/>
          </a:endParaRPr>
        </a:p>
      </dgm:t>
    </dgm:pt>
    <dgm:pt modelId="{E4908B67-BE68-423E-8940-48A0F62688B5}" type="parTrans" cxnId="{9CA5920B-A07D-452A-B555-C5F8071D424C}">
      <dgm:prSet/>
      <dgm:spPr/>
      <dgm:t>
        <a:bodyPr/>
        <a:lstStyle/>
        <a:p>
          <a:endParaRPr lang="en-US" sz="2800">
            <a:solidFill>
              <a:srgbClr val="002060"/>
            </a:solidFill>
          </a:endParaRPr>
        </a:p>
      </dgm:t>
    </dgm:pt>
    <dgm:pt modelId="{4AD21C84-E2BF-45A3-B47D-A9CFAABEB705}" type="sibTrans" cxnId="{9CA5920B-A07D-452A-B555-C5F8071D424C}">
      <dgm:prSet/>
      <dgm:spPr/>
      <dgm:t>
        <a:bodyPr/>
        <a:lstStyle/>
        <a:p>
          <a:endParaRPr lang="en-US" sz="2800">
            <a:solidFill>
              <a:srgbClr val="002060"/>
            </a:solidFill>
          </a:endParaRPr>
        </a:p>
      </dgm:t>
    </dgm:pt>
    <dgm:pt modelId="{D99B9366-3459-471A-BC07-E3D42A4176BB}">
      <dgm:prSet custT="1"/>
      <dgm:spPr>
        <a:xfrm rot="5400000">
          <a:off x="3967441" y="-1599040"/>
          <a:ext cx="626379" cy="7212137"/>
        </a:xfrm>
        <a:solidFill>
          <a:sysClr val="window" lastClr="FFFFFF">
            <a:alpha val="90000"/>
            <a:hueOff val="0"/>
            <a:satOff val="0"/>
            <a:lumOff val="0"/>
            <a:alphaOff val="0"/>
          </a:sysClr>
        </a:solidFill>
        <a:ln w="6350" cap="flat" cmpd="sng" algn="ctr">
          <a:solidFill>
            <a:srgbClr val="FFC000">
              <a:hueOff val="5197846"/>
              <a:satOff val="-23984"/>
              <a:lumOff val="883"/>
              <a:alphaOff val="0"/>
            </a:srgbClr>
          </a:solidFill>
          <a:prstDash val="solid"/>
          <a:miter lim="800000"/>
        </a:ln>
        <a:effectLst/>
      </dgm:spPr>
      <dgm:t>
        <a:bodyPr/>
        <a:lstStyle/>
        <a:p>
          <a:endParaRPr lang="en-US" sz="2800" dirty="0">
            <a:solidFill>
              <a:sysClr val="windowText" lastClr="000000">
                <a:hueOff val="0"/>
                <a:satOff val="0"/>
                <a:lumOff val="0"/>
                <a:alphaOff val="0"/>
              </a:sysClr>
            </a:solidFill>
            <a:latin typeface="Calibri" panose="020F0502020204030204"/>
            <a:ea typeface="+mn-ea"/>
            <a:cs typeface="+mn-cs"/>
          </a:endParaRPr>
        </a:p>
      </dgm:t>
    </dgm:pt>
    <dgm:pt modelId="{5492E051-ED63-48EB-A8FD-39B1AB926449}" type="parTrans" cxnId="{8B8B4BF1-E62C-47F5-ADFA-E7AE5D6CD5DE}">
      <dgm:prSet/>
      <dgm:spPr/>
      <dgm:t>
        <a:bodyPr/>
        <a:lstStyle/>
        <a:p>
          <a:endParaRPr lang="en-US" sz="2800">
            <a:solidFill>
              <a:srgbClr val="002060"/>
            </a:solidFill>
          </a:endParaRPr>
        </a:p>
      </dgm:t>
    </dgm:pt>
    <dgm:pt modelId="{F2B74DCB-55DE-4AF3-BECC-84A02EF12023}" type="sibTrans" cxnId="{8B8B4BF1-E62C-47F5-ADFA-E7AE5D6CD5DE}">
      <dgm:prSet/>
      <dgm:spPr/>
      <dgm:t>
        <a:bodyPr/>
        <a:lstStyle/>
        <a:p>
          <a:endParaRPr lang="en-US" sz="2800">
            <a:solidFill>
              <a:srgbClr val="002060"/>
            </a:solidFill>
          </a:endParaRPr>
        </a:p>
      </dgm:t>
    </dgm:pt>
    <dgm:pt modelId="{AC17B353-CE4D-4B08-A5F2-D4C164CBE731}">
      <dgm:prSet phldrT="[Text]" custT="1"/>
      <dgm:spPr>
        <a:xfrm rot="5400000">
          <a:off x="-144549" y="1838387"/>
          <a:ext cx="963661" cy="674562"/>
        </a:xfrm>
        <a:gradFill rotWithShape="0">
          <a:gsLst>
            <a:gs pos="0">
              <a:srgbClr val="FFC000">
                <a:hueOff val="5197846"/>
                <a:satOff val="-23984"/>
                <a:lumOff val="883"/>
                <a:alphaOff val="0"/>
                <a:lumMod val="110000"/>
                <a:satMod val="105000"/>
                <a:tint val="67000"/>
              </a:srgbClr>
            </a:gs>
            <a:gs pos="50000">
              <a:srgbClr val="FFC000">
                <a:hueOff val="5197846"/>
                <a:satOff val="-23984"/>
                <a:lumOff val="883"/>
                <a:alphaOff val="0"/>
                <a:lumMod val="105000"/>
                <a:satMod val="103000"/>
                <a:tint val="73000"/>
              </a:srgbClr>
            </a:gs>
            <a:gs pos="100000">
              <a:srgbClr val="FFC000">
                <a:hueOff val="5197846"/>
                <a:satOff val="-23984"/>
                <a:lumOff val="883"/>
                <a:alphaOff val="0"/>
                <a:lumMod val="105000"/>
                <a:satMod val="109000"/>
                <a:tint val="81000"/>
              </a:srgbClr>
            </a:gs>
          </a:gsLst>
          <a:lin ang="5400000" scaled="0"/>
        </a:gradFill>
        <a:ln w="6350" cap="flat" cmpd="sng" algn="ctr">
          <a:solidFill>
            <a:srgbClr val="FFC000">
              <a:hueOff val="5197846"/>
              <a:satOff val="-23984"/>
              <a:lumOff val="883"/>
              <a:alphaOff val="0"/>
            </a:srgbClr>
          </a:solidFill>
          <a:prstDash val="solid"/>
          <a:miter lim="800000"/>
        </a:ln>
        <a:effectLst/>
      </dgm:spPr>
      <dgm:t>
        <a:bodyPr/>
        <a:lstStyle/>
        <a:p>
          <a:r>
            <a:rPr lang="en-US" sz="2800">
              <a:solidFill>
                <a:sysClr val="windowText" lastClr="000000"/>
              </a:solidFill>
              <a:latin typeface="Calibri" panose="020F0502020204030204"/>
              <a:ea typeface="+mn-ea"/>
              <a:cs typeface="+mn-cs"/>
            </a:rPr>
            <a:t>1.3</a:t>
          </a:r>
          <a:endParaRPr lang="en-US" sz="2800" dirty="0">
            <a:solidFill>
              <a:sysClr val="windowText" lastClr="000000"/>
            </a:solidFill>
            <a:latin typeface="Calibri" panose="020F0502020204030204"/>
            <a:ea typeface="+mn-ea"/>
            <a:cs typeface="+mn-cs"/>
          </a:endParaRPr>
        </a:p>
      </dgm:t>
    </dgm:pt>
    <dgm:pt modelId="{02CE9DA9-46F0-4C7F-9BF3-6EF40CE25AE2}" type="sibTrans" cxnId="{56A44452-B19B-4FED-A761-55C799ABC58E}">
      <dgm:prSet/>
      <dgm:spPr/>
      <dgm:t>
        <a:bodyPr/>
        <a:lstStyle/>
        <a:p>
          <a:endParaRPr lang="en-US" sz="2800">
            <a:solidFill>
              <a:srgbClr val="002060"/>
            </a:solidFill>
          </a:endParaRPr>
        </a:p>
      </dgm:t>
    </dgm:pt>
    <dgm:pt modelId="{8EE918F6-4ADA-4D9E-8BBA-315A954E8484}" type="parTrans" cxnId="{56A44452-B19B-4FED-A761-55C799ABC58E}">
      <dgm:prSet/>
      <dgm:spPr/>
      <dgm:t>
        <a:bodyPr/>
        <a:lstStyle/>
        <a:p>
          <a:endParaRPr lang="en-US" sz="2800">
            <a:solidFill>
              <a:srgbClr val="002060"/>
            </a:solidFill>
          </a:endParaRPr>
        </a:p>
      </dgm:t>
    </dgm:pt>
    <dgm:pt modelId="{B0F221B8-81E9-4DF5-8A00-049A9C5705B9}">
      <dgm:prSet custT="1"/>
      <dgm:spPr>
        <a:xfrm rot="5400000">
          <a:off x="3967441" y="-2444068"/>
          <a:ext cx="626379" cy="7212137"/>
        </a:xfrm>
        <a:solidFill>
          <a:sysClr val="window" lastClr="FFFFFF">
            <a:alpha val="90000"/>
            <a:hueOff val="0"/>
            <a:satOff val="0"/>
            <a:lumOff val="0"/>
            <a:alphaOff val="0"/>
          </a:sysClr>
        </a:solidFill>
        <a:ln w="6350" cap="flat" cmpd="sng" algn="ctr">
          <a:solidFill>
            <a:srgbClr val="FFC000">
              <a:hueOff val="2598923"/>
              <a:satOff val="-11992"/>
              <a:lumOff val="441"/>
              <a:alphaOff val="0"/>
            </a:srgbClr>
          </a:solidFill>
          <a:prstDash val="solid"/>
          <a:miter lim="800000"/>
        </a:ln>
        <a:effectLst/>
      </dgm:spPr>
      <dgm:t>
        <a:bodyPr/>
        <a:lstStyle/>
        <a:p>
          <a:endParaRPr lang="en-US" sz="2800" dirty="0">
            <a:solidFill>
              <a:sysClr val="windowText" lastClr="000000">
                <a:hueOff val="0"/>
                <a:satOff val="0"/>
                <a:lumOff val="0"/>
                <a:alphaOff val="0"/>
              </a:sysClr>
            </a:solidFill>
            <a:latin typeface="Calibri" panose="020F0502020204030204"/>
            <a:ea typeface="+mn-ea"/>
            <a:cs typeface="+mn-cs"/>
          </a:endParaRPr>
        </a:p>
      </dgm:t>
    </dgm:pt>
    <dgm:pt modelId="{44C12060-0AF3-4CE7-A181-B69A2CB3A382}" type="sibTrans" cxnId="{2C3FBA17-2BFB-4514-BC21-62A7E46D0538}">
      <dgm:prSet/>
      <dgm:spPr/>
      <dgm:t>
        <a:bodyPr/>
        <a:lstStyle/>
        <a:p>
          <a:endParaRPr lang="en-US" sz="2800">
            <a:solidFill>
              <a:srgbClr val="002060"/>
            </a:solidFill>
          </a:endParaRPr>
        </a:p>
      </dgm:t>
    </dgm:pt>
    <dgm:pt modelId="{E0ADF3E4-EC41-4BC0-B1F0-7E3227BC6147}" type="parTrans" cxnId="{2C3FBA17-2BFB-4514-BC21-62A7E46D0538}">
      <dgm:prSet/>
      <dgm:spPr/>
      <dgm:t>
        <a:bodyPr/>
        <a:lstStyle/>
        <a:p>
          <a:endParaRPr lang="en-US" sz="2800">
            <a:solidFill>
              <a:srgbClr val="002060"/>
            </a:solidFill>
          </a:endParaRPr>
        </a:p>
      </dgm:t>
    </dgm:pt>
    <dgm:pt modelId="{03CA3EEC-4569-4371-8199-30BF23772E07}">
      <dgm:prSet custT="1"/>
      <dgm:spPr/>
      <dgm:t>
        <a:bodyPr/>
        <a:lstStyle/>
        <a:p>
          <a:r>
            <a:rPr lang="en-US" sz="2800" dirty="0" err="1" smtClean="0">
              <a:solidFill>
                <a:sysClr val="windowText" lastClr="000000">
                  <a:hueOff val="0"/>
                  <a:satOff val="0"/>
                  <a:lumOff val="0"/>
                  <a:alphaOff val="0"/>
                </a:sysClr>
              </a:solidFill>
              <a:latin typeface="Calibri" panose="020F0502020204030204"/>
              <a:ea typeface="+mn-ea"/>
              <a:cs typeface="+mn-cs"/>
            </a:rPr>
            <a:t>Triển</a:t>
          </a:r>
          <a:r>
            <a:rPr lang="en-US" sz="2800" dirty="0" smtClean="0">
              <a:solidFill>
                <a:sysClr val="windowText" lastClr="000000">
                  <a:hueOff val="0"/>
                  <a:satOff val="0"/>
                  <a:lumOff val="0"/>
                  <a:alphaOff val="0"/>
                </a:sysClr>
              </a:solidFill>
              <a:latin typeface="Calibri" panose="020F0502020204030204"/>
              <a:ea typeface="+mn-ea"/>
              <a:cs typeface="+mn-cs"/>
            </a:rPr>
            <a:t> </a:t>
          </a:r>
          <a:r>
            <a:rPr lang="en-US" sz="2800" dirty="0" err="1" smtClean="0">
              <a:solidFill>
                <a:sysClr val="windowText" lastClr="000000">
                  <a:hueOff val="0"/>
                  <a:satOff val="0"/>
                  <a:lumOff val="0"/>
                  <a:alphaOff val="0"/>
                </a:sysClr>
              </a:solidFill>
              <a:latin typeface="Calibri" panose="020F0502020204030204"/>
              <a:ea typeface="+mn-ea"/>
              <a:cs typeface="+mn-cs"/>
            </a:rPr>
            <a:t>khai</a:t>
          </a:r>
          <a:r>
            <a:rPr lang="en-US" sz="2800" dirty="0" smtClean="0">
              <a:solidFill>
                <a:sysClr val="windowText" lastClr="000000">
                  <a:hueOff val="0"/>
                  <a:satOff val="0"/>
                  <a:lumOff val="0"/>
                  <a:alphaOff val="0"/>
                </a:sysClr>
              </a:solidFill>
              <a:latin typeface="Calibri" panose="020F0502020204030204"/>
              <a:ea typeface="+mn-ea"/>
              <a:cs typeface="+mn-cs"/>
            </a:rPr>
            <a:t> Website </a:t>
          </a:r>
          <a:endParaRPr lang="en-US" sz="2800" dirty="0"/>
        </a:p>
      </dgm:t>
    </dgm:pt>
    <dgm:pt modelId="{B0AFD700-1B14-4F1A-BA5B-7B37E29B0A17}" type="parTrans" cxnId="{64B206C5-BA66-49D0-9683-6C2162CD03DF}">
      <dgm:prSet/>
      <dgm:spPr/>
      <dgm:t>
        <a:bodyPr/>
        <a:lstStyle/>
        <a:p>
          <a:endParaRPr lang="en-US"/>
        </a:p>
      </dgm:t>
    </dgm:pt>
    <dgm:pt modelId="{2BE948CA-065E-4CE3-AF4B-62AB722D2032}" type="sibTrans" cxnId="{64B206C5-BA66-49D0-9683-6C2162CD03DF}">
      <dgm:prSet/>
      <dgm:spPr/>
      <dgm:t>
        <a:bodyPr/>
        <a:lstStyle/>
        <a:p>
          <a:endParaRPr lang="en-US"/>
        </a:p>
      </dgm:t>
    </dgm:pt>
    <dgm:pt modelId="{679EEBDB-ED55-4DD0-BD86-5A481E0C8D9F}">
      <dgm:prSet custT="1"/>
      <dgm:spPr/>
      <dgm:t>
        <a:bodyPr/>
        <a:lstStyle/>
        <a:p>
          <a:r>
            <a:rPr lang="en-US" sz="2800" dirty="0" err="1" smtClean="0">
              <a:solidFill>
                <a:sysClr val="windowText" lastClr="000000">
                  <a:hueOff val="0"/>
                  <a:satOff val="0"/>
                  <a:lumOff val="0"/>
                  <a:alphaOff val="0"/>
                </a:sysClr>
              </a:solidFill>
              <a:latin typeface="Calibri" panose="020F0502020204030204"/>
              <a:ea typeface="+mn-ea"/>
              <a:cs typeface="+mn-cs"/>
            </a:rPr>
            <a:t>Cài</a:t>
          </a:r>
          <a:r>
            <a:rPr lang="en-US" sz="2800" dirty="0" smtClean="0">
              <a:solidFill>
                <a:sysClr val="windowText" lastClr="000000">
                  <a:hueOff val="0"/>
                  <a:satOff val="0"/>
                  <a:lumOff val="0"/>
                  <a:alphaOff val="0"/>
                </a:sysClr>
              </a:solidFill>
              <a:latin typeface="Calibri" panose="020F0502020204030204"/>
              <a:ea typeface="+mn-ea"/>
              <a:cs typeface="+mn-cs"/>
            </a:rPr>
            <a:t> </a:t>
          </a:r>
          <a:r>
            <a:rPr lang="en-US" sz="2800" dirty="0" err="1" smtClean="0">
              <a:solidFill>
                <a:sysClr val="windowText" lastClr="000000">
                  <a:hueOff val="0"/>
                  <a:satOff val="0"/>
                  <a:lumOff val="0"/>
                  <a:alphaOff val="0"/>
                </a:sysClr>
              </a:solidFill>
              <a:latin typeface="Calibri" panose="020F0502020204030204"/>
              <a:ea typeface="+mn-ea"/>
              <a:cs typeface="+mn-cs"/>
            </a:rPr>
            <a:t>đặt</a:t>
          </a:r>
          <a:r>
            <a:rPr lang="en-US" sz="2800" dirty="0" smtClean="0">
              <a:solidFill>
                <a:sysClr val="windowText" lastClr="000000">
                  <a:hueOff val="0"/>
                  <a:satOff val="0"/>
                  <a:lumOff val="0"/>
                  <a:alphaOff val="0"/>
                </a:sysClr>
              </a:solidFill>
              <a:latin typeface="Calibri" panose="020F0502020204030204"/>
              <a:ea typeface="+mn-ea"/>
              <a:cs typeface="+mn-cs"/>
            </a:rPr>
            <a:t> Web server </a:t>
          </a:r>
          <a:endParaRPr lang="en-US" sz="2800" dirty="0"/>
        </a:p>
      </dgm:t>
    </dgm:pt>
    <dgm:pt modelId="{C0AEE812-8CE4-49DB-AA8E-EEE2C665D022}" type="parTrans" cxnId="{315D13D3-5094-408D-A557-F38C967FA523}">
      <dgm:prSet/>
      <dgm:spPr/>
      <dgm:t>
        <a:bodyPr/>
        <a:lstStyle/>
        <a:p>
          <a:endParaRPr lang="en-US"/>
        </a:p>
      </dgm:t>
    </dgm:pt>
    <dgm:pt modelId="{37FA6E86-8305-4A37-8B9F-BF5473A6B58C}" type="sibTrans" cxnId="{315D13D3-5094-408D-A557-F38C967FA523}">
      <dgm:prSet/>
      <dgm:spPr/>
      <dgm:t>
        <a:bodyPr/>
        <a:lstStyle/>
        <a:p>
          <a:endParaRPr lang="en-US"/>
        </a:p>
      </dgm:t>
    </dgm:pt>
    <dgm:pt modelId="{89DA8D45-DA3D-47DB-BCA0-5CACB581957B}" type="pres">
      <dgm:prSet presAssocID="{073C1653-1838-4C29-8509-8EB0636B1E9B}" presName="linearFlow" presStyleCnt="0">
        <dgm:presLayoutVars>
          <dgm:dir/>
          <dgm:animLvl val="lvl"/>
          <dgm:resizeHandles val="exact"/>
        </dgm:presLayoutVars>
      </dgm:prSet>
      <dgm:spPr/>
      <dgm:t>
        <a:bodyPr/>
        <a:lstStyle/>
        <a:p>
          <a:endParaRPr lang="en-US"/>
        </a:p>
      </dgm:t>
    </dgm:pt>
    <dgm:pt modelId="{56992478-6677-424A-8C22-17B96BB362E9}" type="pres">
      <dgm:prSet presAssocID="{64A4BE42-E536-4F70-AB8F-63539683211C}" presName="composite" presStyleCnt="0"/>
      <dgm:spPr/>
    </dgm:pt>
    <dgm:pt modelId="{5C37C316-BE89-4311-83A2-40C9BFCD4DE5}" type="pres">
      <dgm:prSet presAssocID="{64A4BE42-E536-4F70-AB8F-63539683211C}" presName="parentText" presStyleLbl="alignNode1" presStyleIdx="0" presStyleCnt="3">
        <dgm:presLayoutVars>
          <dgm:chMax val="1"/>
          <dgm:bulletEnabled val="1"/>
        </dgm:presLayoutVars>
      </dgm:prSet>
      <dgm:spPr>
        <a:prstGeom prst="chevron">
          <a:avLst/>
        </a:prstGeom>
      </dgm:spPr>
      <dgm:t>
        <a:bodyPr/>
        <a:lstStyle/>
        <a:p>
          <a:endParaRPr lang="en-US"/>
        </a:p>
      </dgm:t>
    </dgm:pt>
    <dgm:pt modelId="{B7F01AFD-9FBD-471A-9E4C-6D81E2C6C25A}" type="pres">
      <dgm:prSet presAssocID="{64A4BE42-E536-4F70-AB8F-63539683211C}" presName="descendantText" presStyleLbl="alignAcc1" presStyleIdx="0" presStyleCnt="3" custLinFactNeighborX="0">
        <dgm:presLayoutVars>
          <dgm:bulletEnabled val="1"/>
        </dgm:presLayoutVars>
      </dgm:prSet>
      <dgm:spPr>
        <a:prstGeom prst="round2SameRect">
          <a:avLst/>
        </a:prstGeom>
      </dgm:spPr>
      <dgm:t>
        <a:bodyPr/>
        <a:lstStyle/>
        <a:p>
          <a:endParaRPr lang="en-US"/>
        </a:p>
      </dgm:t>
    </dgm:pt>
    <dgm:pt modelId="{9269B033-D633-41BC-9E84-90E14F159BAA}" type="pres">
      <dgm:prSet presAssocID="{E4BFF918-066B-46C8-84D0-0B6E437DE8C0}" presName="sp" presStyleCnt="0"/>
      <dgm:spPr/>
    </dgm:pt>
    <dgm:pt modelId="{E84A611C-76CF-42C3-A712-788BAE4875B3}" type="pres">
      <dgm:prSet presAssocID="{A7E17643-0D70-4619-9A68-FA16E4A735DE}" presName="composite" presStyleCnt="0"/>
      <dgm:spPr/>
    </dgm:pt>
    <dgm:pt modelId="{3A2EE57A-FEB2-4078-A727-A3650474B7DF}" type="pres">
      <dgm:prSet presAssocID="{A7E17643-0D70-4619-9A68-FA16E4A735DE}" presName="parentText" presStyleLbl="alignNode1" presStyleIdx="1" presStyleCnt="3">
        <dgm:presLayoutVars>
          <dgm:chMax val="1"/>
          <dgm:bulletEnabled val="1"/>
        </dgm:presLayoutVars>
      </dgm:prSet>
      <dgm:spPr>
        <a:prstGeom prst="chevron">
          <a:avLst/>
        </a:prstGeom>
      </dgm:spPr>
      <dgm:t>
        <a:bodyPr/>
        <a:lstStyle/>
        <a:p>
          <a:endParaRPr lang="en-US"/>
        </a:p>
      </dgm:t>
    </dgm:pt>
    <dgm:pt modelId="{2E026BE5-6C31-4271-A691-53CF9D8344A7}" type="pres">
      <dgm:prSet presAssocID="{A7E17643-0D70-4619-9A68-FA16E4A735DE}" presName="descendantText" presStyleLbl="alignAcc1" presStyleIdx="1" presStyleCnt="3" custLinFactNeighborX="131">
        <dgm:presLayoutVars>
          <dgm:bulletEnabled val="1"/>
        </dgm:presLayoutVars>
      </dgm:prSet>
      <dgm:spPr>
        <a:prstGeom prst="round2SameRect">
          <a:avLst/>
        </a:prstGeom>
      </dgm:spPr>
      <dgm:t>
        <a:bodyPr/>
        <a:lstStyle/>
        <a:p>
          <a:endParaRPr lang="en-US"/>
        </a:p>
      </dgm:t>
    </dgm:pt>
    <dgm:pt modelId="{8EC9CE8C-7E9B-4F2A-AFC0-0F5CD546974F}" type="pres">
      <dgm:prSet presAssocID="{DADE577E-67A4-451E-9E16-C851908E9C81}" presName="sp" presStyleCnt="0"/>
      <dgm:spPr/>
    </dgm:pt>
    <dgm:pt modelId="{8EFE9715-C836-423A-8011-B03CC45AE746}" type="pres">
      <dgm:prSet presAssocID="{AC17B353-CE4D-4B08-A5F2-D4C164CBE731}" presName="composite" presStyleCnt="0"/>
      <dgm:spPr/>
    </dgm:pt>
    <dgm:pt modelId="{E7C88DC2-AA9B-4F39-80C5-D4847D04CC89}" type="pres">
      <dgm:prSet presAssocID="{AC17B353-CE4D-4B08-A5F2-D4C164CBE731}" presName="parentText" presStyleLbl="alignNode1" presStyleIdx="2" presStyleCnt="3">
        <dgm:presLayoutVars>
          <dgm:chMax val="1"/>
          <dgm:bulletEnabled val="1"/>
        </dgm:presLayoutVars>
      </dgm:prSet>
      <dgm:spPr>
        <a:prstGeom prst="chevron">
          <a:avLst/>
        </a:prstGeom>
      </dgm:spPr>
      <dgm:t>
        <a:bodyPr/>
        <a:lstStyle/>
        <a:p>
          <a:endParaRPr lang="en-US"/>
        </a:p>
      </dgm:t>
    </dgm:pt>
    <dgm:pt modelId="{38EA2D0E-C2F8-438A-82B4-4B50AE95F5BF}" type="pres">
      <dgm:prSet presAssocID="{AC17B353-CE4D-4B08-A5F2-D4C164CBE731}" presName="descendantText" presStyleLbl="alignAcc1" presStyleIdx="2" presStyleCnt="3">
        <dgm:presLayoutVars>
          <dgm:bulletEnabled val="1"/>
        </dgm:presLayoutVars>
      </dgm:prSet>
      <dgm:spPr>
        <a:prstGeom prst="round2SameRect">
          <a:avLst/>
        </a:prstGeom>
      </dgm:spPr>
      <dgm:t>
        <a:bodyPr/>
        <a:lstStyle/>
        <a:p>
          <a:endParaRPr lang="en-US"/>
        </a:p>
      </dgm:t>
    </dgm:pt>
  </dgm:ptLst>
  <dgm:cxnLst>
    <dgm:cxn modelId="{56A44452-B19B-4FED-A761-55C799ABC58E}" srcId="{073C1653-1838-4C29-8509-8EB0636B1E9B}" destId="{AC17B353-CE4D-4B08-A5F2-D4C164CBE731}" srcOrd="2" destOrd="0" parTransId="{8EE918F6-4ADA-4D9E-8BBA-315A954E8484}" sibTransId="{02CE9DA9-46F0-4C7F-9BF3-6EF40CE25AE2}"/>
    <dgm:cxn modelId="{ACFB750A-5B6E-4514-B0C1-DBD8C4DBD17E}" type="presOf" srcId="{D99B9366-3459-471A-BC07-E3D42A4176BB}" destId="{38EA2D0E-C2F8-438A-82B4-4B50AE95F5BF}" srcOrd="0" destOrd="0" presId="urn:microsoft.com/office/officeart/2005/8/layout/chevron2"/>
    <dgm:cxn modelId="{8B8B4BF1-E62C-47F5-ADFA-E7AE5D6CD5DE}" srcId="{AC17B353-CE4D-4B08-A5F2-D4C164CBE731}" destId="{D99B9366-3459-471A-BC07-E3D42A4176BB}" srcOrd="0" destOrd="0" parTransId="{5492E051-ED63-48EB-A8FD-39B1AB926449}" sibTransId="{F2B74DCB-55DE-4AF3-BECC-84A02EF12023}"/>
    <dgm:cxn modelId="{465F3D0A-7BE4-489B-871A-AA800FE599B5}" type="presOf" srcId="{B1519AF0-B0B1-4920-A49C-D9EED4403470}" destId="{B7F01AFD-9FBD-471A-9E4C-6D81E2C6C25A}" srcOrd="0" destOrd="0" presId="urn:microsoft.com/office/officeart/2005/8/layout/chevron2"/>
    <dgm:cxn modelId="{64683112-B6AC-49B2-935E-E8B3670ED2B2}" type="presOf" srcId="{073C1653-1838-4C29-8509-8EB0636B1E9B}" destId="{89DA8D45-DA3D-47DB-BCA0-5CACB581957B}" srcOrd="0" destOrd="0" presId="urn:microsoft.com/office/officeart/2005/8/layout/chevron2"/>
    <dgm:cxn modelId="{4C847314-BD91-49A9-A04A-941000FF90E1}" type="presOf" srcId="{B0F221B8-81E9-4DF5-8A00-049A9C5705B9}" destId="{2E026BE5-6C31-4271-A691-53CF9D8344A7}" srcOrd="0" destOrd="0" presId="urn:microsoft.com/office/officeart/2005/8/layout/chevron2"/>
    <dgm:cxn modelId="{64B206C5-BA66-49D0-9683-6C2162CD03DF}" srcId="{AC17B353-CE4D-4B08-A5F2-D4C164CBE731}" destId="{03CA3EEC-4569-4371-8199-30BF23772E07}" srcOrd="1" destOrd="0" parTransId="{B0AFD700-1B14-4F1A-BA5B-7B37E29B0A17}" sibTransId="{2BE948CA-065E-4CE3-AF4B-62AB722D2032}"/>
    <dgm:cxn modelId="{F8636B63-9B25-411E-A127-0E7514CE23B1}" type="presOf" srcId="{A7E17643-0D70-4619-9A68-FA16E4A735DE}" destId="{3A2EE57A-FEB2-4078-A727-A3650474B7DF}" srcOrd="0" destOrd="0" presId="urn:microsoft.com/office/officeart/2005/8/layout/chevron2"/>
    <dgm:cxn modelId="{0B6BD3B9-E92F-4503-8FA9-AAC5842F6558}" type="presOf" srcId="{64A4BE42-E536-4F70-AB8F-63539683211C}" destId="{5C37C316-BE89-4311-83A2-40C9BFCD4DE5}" srcOrd="0" destOrd="0" presId="urn:microsoft.com/office/officeart/2005/8/layout/chevron2"/>
    <dgm:cxn modelId="{FA0BC965-1F5D-4586-8B6D-020DA1048677}" srcId="{073C1653-1838-4C29-8509-8EB0636B1E9B}" destId="{64A4BE42-E536-4F70-AB8F-63539683211C}" srcOrd="0" destOrd="0" parTransId="{53A9E416-50B8-4514-B5CB-4CCEB1D3CC5F}" sibTransId="{E4BFF918-066B-46C8-84D0-0B6E437DE8C0}"/>
    <dgm:cxn modelId="{2C3FBA17-2BFB-4514-BC21-62A7E46D0538}" srcId="{A7E17643-0D70-4619-9A68-FA16E4A735DE}" destId="{B0F221B8-81E9-4DF5-8A00-049A9C5705B9}" srcOrd="0" destOrd="0" parTransId="{E0ADF3E4-EC41-4BC0-B1F0-7E3227BC6147}" sibTransId="{44C12060-0AF3-4CE7-A181-B69A2CB3A382}"/>
    <dgm:cxn modelId="{315D13D3-5094-408D-A557-F38C967FA523}" srcId="{A7E17643-0D70-4619-9A68-FA16E4A735DE}" destId="{679EEBDB-ED55-4DD0-BD86-5A481E0C8D9F}" srcOrd="1" destOrd="0" parTransId="{C0AEE812-8CE4-49DB-AA8E-EEE2C665D022}" sibTransId="{37FA6E86-8305-4A37-8B9F-BF5473A6B58C}"/>
    <dgm:cxn modelId="{EB571892-F11B-4FAC-9C3F-0BF9239858F3}" type="presOf" srcId="{AC17B353-CE4D-4B08-A5F2-D4C164CBE731}" destId="{E7C88DC2-AA9B-4F39-80C5-D4847D04CC89}" srcOrd="0" destOrd="0" presId="urn:microsoft.com/office/officeart/2005/8/layout/chevron2"/>
    <dgm:cxn modelId="{FDEA6093-7FD9-43DF-81ED-9675D88AF489}" type="presOf" srcId="{679EEBDB-ED55-4DD0-BD86-5A481E0C8D9F}" destId="{2E026BE5-6C31-4271-A691-53CF9D8344A7}" srcOrd="0" destOrd="1" presId="urn:microsoft.com/office/officeart/2005/8/layout/chevron2"/>
    <dgm:cxn modelId="{9CA5920B-A07D-452A-B555-C5F8071D424C}" srcId="{64A4BE42-E536-4F70-AB8F-63539683211C}" destId="{B1519AF0-B0B1-4920-A49C-D9EED4403470}" srcOrd="0" destOrd="0" parTransId="{E4908B67-BE68-423E-8940-48A0F62688B5}" sibTransId="{4AD21C84-E2BF-45A3-B47D-A9CFAABEB705}"/>
    <dgm:cxn modelId="{9AAEB4C8-263E-441A-A3BA-D1F5DDB290A6}" type="presOf" srcId="{03CA3EEC-4569-4371-8199-30BF23772E07}" destId="{38EA2D0E-C2F8-438A-82B4-4B50AE95F5BF}" srcOrd="0" destOrd="1" presId="urn:microsoft.com/office/officeart/2005/8/layout/chevron2"/>
    <dgm:cxn modelId="{CA666040-F97A-42D9-93F7-C60E39084B65}" srcId="{073C1653-1838-4C29-8509-8EB0636B1E9B}" destId="{A7E17643-0D70-4619-9A68-FA16E4A735DE}" srcOrd="1" destOrd="0" parTransId="{1F415DA6-89DA-4A69-9463-D4B8E035B42B}" sibTransId="{DADE577E-67A4-451E-9E16-C851908E9C81}"/>
    <dgm:cxn modelId="{B0E2B438-A78F-49DD-8D88-B9A798EFF21C}" type="presParOf" srcId="{89DA8D45-DA3D-47DB-BCA0-5CACB581957B}" destId="{56992478-6677-424A-8C22-17B96BB362E9}" srcOrd="0" destOrd="0" presId="urn:microsoft.com/office/officeart/2005/8/layout/chevron2"/>
    <dgm:cxn modelId="{7CBE2A18-FBDA-451D-9D24-7A8576F5368D}" type="presParOf" srcId="{56992478-6677-424A-8C22-17B96BB362E9}" destId="{5C37C316-BE89-4311-83A2-40C9BFCD4DE5}" srcOrd="0" destOrd="0" presId="urn:microsoft.com/office/officeart/2005/8/layout/chevron2"/>
    <dgm:cxn modelId="{1CC5576F-2436-419A-8DB6-00D35E2F1395}" type="presParOf" srcId="{56992478-6677-424A-8C22-17B96BB362E9}" destId="{B7F01AFD-9FBD-471A-9E4C-6D81E2C6C25A}" srcOrd="1" destOrd="0" presId="urn:microsoft.com/office/officeart/2005/8/layout/chevron2"/>
    <dgm:cxn modelId="{74740BDC-D067-4791-9E71-8CAC5DFD304E}" type="presParOf" srcId="{89DA8D45-DA3D-47DB-BCA0-5CACB581957B}" destId="{9269B033-D633-41BC-9E84-90E14F159BAA}" srcOrd="1" destOrd="0" presId="urn:microsoft.com/office/officeart/2005/8/layout/chevron2"/>
    <dgm:cxn modelId="{53368BA9-64BB-4FC2-941E-DE139BCE7504}" type="presParOf" srcId="{89DA8D45-DA3D-47DB-BCA0-5CACB581957B}" destId="{E84A611C-76CF-42C3-A712-788BAE4875B3}" srcOrd="2" destOrd="0" presId="urn:microsoft.com/office/officeart/2005/8/layout/chevron2"/>
    <dgm:cxn modelId="{2C7A3FCD-272E-4CFE-A53E-4ACBEAD6F51D}" type="presParOf" srcId="{E84A611C-76CF-42C3-A712-788BAE4875B3}" destId="{3A2EE57A-FEB2-4078-A727-A3650474B7DF}" srcOrd="0" destOrd="0" presId="urn:microsoft.com/office/officeart/2005/8/layout/chevron2"/>
    <dgm:cxn modelId="{2877BB13-C11F-4D26-9204-783406371EA7}" type="presParOf" srcId="{E84A611C-76CF-42C3-A712-788BAE4875B3}" destId="{2E026BE5-6C31-4271-A691-53CF9D8344A7}" srcOrd="1" destOrd="0" presId="urn:microsoft.com/office/officeart/2005/8/layout/chevron2"/>
    <dgm:cxn modelId="{02424F96-9735-4A6B-BB2B-07776ECB5A76}" type="presParOf" srcId="{89DA8D45-DA3D-47DB-BCA0-5CACB581957B}" destId="{8EC9CE8C-7E9B-4F2A-AFC0-0F5CD546974F}" srcOrd="3" destOrd="0" presId="urn:microsoft.com/office/officeart/2005/8/layout/chevron2"/>
    <dgm:cxn modelId="{8FB601FC-70F8-4A16-868A-19A1F725789E}" type="presParOf" srcId="{89DA8D45-DA3D-47DB-BCA0-5CACB581957B}" destId="{8EFE9715-C836-423A-8011-B03CC45AE746}" srcOrd="4" destOrd="0" presId="urn:microsoft.com/office/officeart/2005/8/layout/chevron2"/>
    <dgm:cxn modelId="{2F3A0E97-9DF7-4B2A-B5CE-B414D4A6961A}" type="presParOf" srcId="{8EFE9715-C836-423A-8011-B03CC45AE746}" destId="{E7C88DC2-AA9B-4F39-80C5-D4847D04CC89}" srcOrd="0" destOrd="0" presId="urn:microsoft.com/office/officeart/2005/8/layout/chevron2"/>
    <dgm:cxn modelId="{C2284FBB-86A2-4047-98DC-33707CBA20C3}" type="presParOf" srcId="{8EFE9715-C836-423A-8011-B03CC45AE746}" destId="{38EA2D0E-C2F8-438A-82B4-4B50AE95F5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7C316-BE89-4311-83A2-40C9BFCD4DE5}">
      <dsp:nvSpPr>
        <dsp:cNvPr id="0" name=""/>
        <dsp:cNvSpPr/>
      </dsp:nvSpPr>
      <dsp:spPr>
        <a:xfrm rot="5400000">
          <a:off x="-258277" y="260640"/>
          <a:ext cx="1721846" cy="1205292"/>
        </a:xfrm>
        <a:prstGeom prst="chevron">
          <a:avLst/>
        </a:prstGeom>
        <a:gradFill rotWithShape="0">
          <a:gsLst>
            <a:gs pos="0">
              <a:srgbClr val="FFC000">
                <a:hueOff val="0"/>
                <a:satOff val="0"/>
                <a:lumOff val="0"/>
                <a:alphaOff val="0"/>
                <a:lumMod val="110000"/>
                <a:satMod val="105000"/>
                <a:tint val="67000"/>
              </a:srgbClr>
            </a:gs>
            <a:gs pos="50000">
              <a:srgbClr val="FFC000">
                <a:hueOff val="0"/>
                <a:satOff val="0"/>
                <a:lumOff val="0"/>
                <a:alphaOff val="0"/>
                <a:lumMod val="105000"/>
                <a:satMod val="103000"/>
                <a:tint val="73000"/>
              </a:srgbClr>
            </a:gs>
            <a:gs pos="100000">
              <a:srgbClr val="FFC000">
                <a:hueOff val="0"/>
                <a:satOff val="0"/>
                <a:lumOff val="0"/>
                <a:alphaOff val="0"/>
                <a:lumMod val="105000"/>
                <a:satMod val="109000"/>
                <a:tint val="81000"/>
              </a:srgbClr>
            </a:gs>
          </a:gsLst>
          <a:lin ang="5400000" scaled="0"/>
        </a:gradFill>
        <a:ln w="6350" cap="flat" cmpd="sng" algn="ctr">
          <a:solidFill>
            <a:srgbClr val="FFC000">
              <a:hueOff val="0"/>
              <a:satOff val="0"/>
              <a:lumOff val="0"/>
              <a:alphaOff val="0"/>
            </a:srgb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solidFill>
                <a:sysClr val="windowText" lastClr="000000"/>
              </a:solidFill>
              <a:latin typeface="Calibri" panose="020F0502020204030204"/>
              <a:ea typeface="+mn-ea"/>
              <a:cs typeface="+mn-cs"/>
            </a:rPr>
            <a:t>1.1</a:t>
          </a:r>
        </a:p>
      </dsp:txBody>
      <dsp:txXfrm rot="-5400000">
        <a:off x="0" y="605009"/>
        <a:ext cx="1205292" cy="516554"/>
      </dsp:txXfrm>
    </dsp:sp>
    <dsp:sp modelId="{B7F01AFD-9FBD-471A-9E4C-6D81E2C6C25A}">
      <dsp:nvSpPr>
        <dsp:cNvPr id="0" name=""/>
        <dsp:cNvSpPr/>
      </dsp:nvSpPr>
      <dsp:spPr>
        <a:xfrm rot="5400000">
          <a:off x="4157846" y="-2950189"/>
          <a:ext cx="1119200" cy="7024307"/>
        </a:xfrm>
        <a:prstGeom prst="round2SameRect">
          <a:avLst/>
        </a:prstGeom>
        <a:solidFill>
          <a:sysClr val="window" lastClr="FFFFFF">
            <a:alpha val="90000"/>
            <a:hueOff val="0"/>
            <a:satOff val="0"/>
            <a:lumOff val="0"/>
            <a:alphaOff val="0"/>
          </a:sysClr>
        </a:solidFill>
        <a:ln w="6350" cap="flat" cmpd="sng" algn="ctr">
          <a:solidFill>
            <a:srgbClr val="FFC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smtClean="0">
              <a:solidFill>
                <a:sysClr val="windowText" lastClr="000000">
                  <a:hueOff val="0"/>
                  <a:satOff val="0"/>
                  <a:lumOff val="0"/>
                  <a:alphaOff val="0"/>
                </a:sysClr>
              </a:solidFill>
              <a:latin typeface="Calibri" panose="020F0502020204030204"/>
              <a:ea typeface="+mn-ea"/>
              <a:cs typeface="+mn-cs"/>
            </a:rPr>
            <a:t>Giới</a:t>
          </a:r>
          <a:r>
            <a:rPr lang="en-US" sz="2800" kern="1200" dirty="0" smtClean="0">
              <a:solidFill>
                <a:sysClr val="windowText" lastClr="000000">
                  <a:hueOff val="0"/>
                  <a:satOff val="0"/>
                  <a:lumOff val="0"/>
                  <a:alphaOff val="0"/>
                </a:sysClr>
              </a:solidFill>
              <a:latin typeface="Calibri" panose="020F0502020204030204"/>
              <a:ea typeface="+mn-ea"/>
              <a:cs typeface="+mn-cs"/>
            </a:rPr>
            <a:t> </a:t>
          </a:r>
          <a:r>
            <a:rPr lang="en-US" sz="2800" kern="1200" dirty="0" err="1" smtClean="0">
              <a:solidFill>
                <a:sysClr val="windowText" lastClr="000000">
                  <a:hueOff val="0"/>
                  <a:satOff val="0"/>
                  <a:lumOff val="0"/>
                  <a:alphaOff val="0"/>
                </a:sysClr>
              </a:solidFill>
              <a:latin typeface="Calibri" panose="020F0502020204030204"/>
              <a:ea typeface="+mn-ea"/>
              <a:cs typeface="+mn-cs"/>
            </a:rPr>
            <a:t>thiệu</a:t>
          </a:r>
          <a:r>
            <a:rPr lang="en-US" sz="2800" kern="1200" dirty="0" smtClean="0">
              <a:solidFill>
                <a:sysClr val="windowText" lastClr="000000">
                  <a:hueOff val="0"/>
                  <a:satOff val="0"/>
                  <a:lumOff val="0"/>
                  <a:alphaOff val="0"/>
                </a:sysClr>
              </a:solidFill>
              <a:latin typeface="Calibri" panose="020F0502020204030204"/>
              <a:ea typeface="+mn-ea"/>
              <a:cs typeface="+mn-cs"/>
            </a:rPr>
            <a:t> Web server</a:t>
          </a:r>
          <a:endParaRPr lang="en-US" sz="2800" kern="1200" dirty="0">
            <a:solidFill>
              <a:sysClr val="windowText" lastClr="000000">
                <a:hueOff val="0"/>
                <a:satOff val="0"/>
                <a:lumOff val="0"/>
                <a:alphaOff val="0"/>
              </a:sysClr>
            </a:solidFill>
            <a:latin typeface="Calibri" panose="020F0502020204030204"/>
            <a:ea typeface="+mn-ea"/>
            <a:cs typeface="+mn-cs"/>
          </a:endParaRPr>
        </a:p>
      </dsp:txBody>
      <dsp:txXfrm rot="-5400000">
        <a:off x="1205293" y="56999"/>
        <a:ext cx="6969672" cy="1009930"/>
      </dsp:txXfrm>
    </dsp:sp>
    <dsp:sp modelId="{3A2EE57A-FEB2-4078-A727-A3650474B7DF}">
      <dsp:nvSpPr>
        <dsp:cNvPr id="0" name=""/>
        <dsp:cNvSpPr/>
      </dsp:nvSpPr>
      <dsp:spPr>
        <a:xfrm rot="5400000">
          <a:off x="-258277" y="1789716"/>
          <a:ext cx="1721846" cy="1205292"/>
        </a:xfrm>
        <a:prstGeom prst="chevron">
          <a:avLst/>
        </a:prstGeom>
        <a:gradFill rotWithShape="0">
          <a:gsLst>
            <a:gs pos="0">
              <a:srgbClr val="FFC000">
                <a:hueOff val="2598923"/>
                <a:satOff val="-11992"/>
                <a:lumOff val="441"/>
                <a:alphaOff val="0"/>
                <a:lumMod val="110000"/>
                <a:satMod val="105000"/>
                <a:tint val="67000"/>
              </a:srgbClr>
            </a:gs>
            <a:gs pos="50000">
              <a:srgbClr val="FFC000">
                <a:hueOff val="2598923"/>
                <a:satOff val="-11992"/>
                <a:lumOff val="441"/>
                <a:alphaOff val="0"/>
                <a:lumMod val="105000"/>
                <a:satMod val="103000"/>
                <a:tint val="73000"/>
              </a:srgbClr>
            </a:gs>
            <a:gs pos="100000">
              <a:srgbClr val="FFC000">
                <a:hueOff val="2598923"/>
                <a:satOff val="-11992"/>
                <a:lumOff val="441"/>
                <a:alphaOff val="0"/>
                <a:lumMod val="105000"/>
                <a:satMod val="109000"/>
                <a:tint val="81000"/>
              </a:srgbClr>
            </a:gs>
          </a:gsLst>
          <a:lin ang="5400000" scaled="0"/>
        </a:gradFill>
        <a:ln w="6350" cap="flat" cmpd="sng" algn="ctr">
          <a:solidFill>
            <a:srgbClr val="FFC000">
              <a:hueOff val="2598923"/>
              <a:satOff val="-11992"/>
              <a:lumOff val="441"/>
              <a:alphaOff val="0"/>
            </a:srgb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Calibri" panose="020F0502020204030204"/>
              <a:ea typeface="+mn-ea"/>
              <a:cs typeface="+mn-cs"/>
            </a:rPr>
            <a:t>1.2</a:t>
          </a:r>
          <a:endParaRPr lang="en-US" sz="2800" kern="1200" dirty="0">
            <a:solidFill>
              <a:sysClr val="windowText" lastClr="000000"/>
            </a:solidFill>
            <a:latin typeface="Calibri" panose="020F0502020204030204"/>
            <a:ea typeface="+mn-ea"/>
            <a:cs typeface="+mn-cs"/>
          </a:endParaRPr>
        </a:p>
      </dsp:txBody>
      <dsp:txXfrm rot="-5400000">
        <a:off x="0" y="2134085"/>
        <a:ext cx="1205292" cy="516554"/>
      </dsp:txXfrm>
    </dsp:sp>
    <dsp:sp modelId="{2E026BE5-6C31-4271-A691-53CF9D8344A7}">
      <dsp:nvSpPr>
        <dsp:cNvPr id="0" name=""/>
        <dsp:cNvSpPr/>
      </dsp:nvSpPr>
      <dsp:spPr>
        <a:xfrm rot="5400000">
          <a:off x="4157846" y="-1421114"/>
          <a:ext cx="1119200" cy="7024307"/>
        </a:xfrm>
        <a:prstGeom prst="round2SameRect">
          <a:avLst/>
        </a:prstGeom>
        <a:solidFill>
          <a:sysClr val="window" lastClr="FFFFFF">
            <a:alpha val="90000"/>
            <a:hueOff val="0"/>
            <a:satOff val="0"/>
            <a:lumOff val="0"/>
            <a:alphaOff val="0"/>
          </a:sysClr>
        </a:solidFill>
        <a:ln w="6350" cap="flat" cmpd="sng" algn="ctr">
          <a:solidFill>
            <a:srgbClr val="FFC000">
              <a:hueOff val="2598923"/>
              <a:satOff val="-11992"/>
              <a:lumOff val="441"/>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solidFill>
              <a:sysClr val="windowText" lastClr="000000">
                <a:hueOff val="0"/>
                <a:satOff val="0"/>
                <a:lumOff val="0"/>
                <a:alphaOff val="0"/>
              </a:sysClr>
            </a:solidFill>
            <a:latin typeface="Calibri" panose="020F0502020204030204"/>
            <a:ea typeface="+mn-ea"/>
            <a:cs typeface="+mn-cs"/>
          </a:endParaRPr>
        </a:p>
        <a:p>
          <a:pPr marL="285750" lvl="1" indent="-285750" algn="l" defTabSz="1244600">
            <a:lnSpc>
              <a:spcPct val="90000"/>
            </a:lnSpc>
            <a:spcBef>
              <a:spcPct val="0"/>
            </a:spcBef>
            <a:spcAft>
              <a:spcPct val="15000"/>
            </a:spcAft>
            <a:buChar char="••"/>
          </a:pPr>
          <a:r>
            <a:rPr lang="en-US" sz="2800" kern="1200" dirty="0" err="1" smtClean="0">
              <a:solidFill>
                <a:sysClr val="windowText" lastClr="000000">
                  <a:hueOff val="0"/>
                  <a:satOff val="0"/>
                  <a:lumOff val="0"/>
                  <a:alphaOff val="0"/>
                </a:sysClr>
              </a:solidFill>
              <a:latin typeface="Calibri" panose="020F0502020204030204"/>
              <a:ea typeface="+mn-ea"/>
              <a:cs typeface="+mn-cs"/>
            </a:rPr>
            <a:t>Cài</a:t>
          </a:r>
          <a:r>
            <a:rPr lang="en-US" sz="2800" kern="1200" dirty="0" smtClean="0">
              <a:solidFill>
                <a:sysClr val="windowText" lastClr="000000">
                  <a:hueOff val="0"/>
                  <a:satOff val="0"/>
                  <a:lumOff val="0"/>
                  <a:alphaOff val="0"/>
                </a:sysClr>
              </a:solidFill>
              <a:latin typeface="Calibri" panose="020F0502020204030204"/>
              <a:ea typeface="+mn-ea"/>
              <a:cs typeface="+mn-cs"/>
            </a:rPr>
            <a:t> </a:t>
          </a:r>
          <a:r>
            <a:rPr lang="en-US" sz="2800" kern="1200" dirty="0" err="1" smtClean="0">
              <a:solidFill>
                <a:sysClr val="windowText" lastClr="000000">
                  <a:hueOff val="0"/>
                  <a:satOff val="0"/>
                  <a:lumOff val="0"/>
                  <a:alphaOff val="0"/>
                </a:sysClr>
              </a:solidFill>
              <a:latin typeface="Calibri" panose="020F0502020204030204"/>
              <a:ea typeface="+mn-ea"/>
              <a:cs typeface="+mn-cs"/>
            </a:rPr>
            <a:t>đặt</a:t>
          </a:r>
          <a:r>
            <a:rPr lang="en-US" sz="2800" kern="1200" dirty="0" smtClean="0">
              <a:solidFill>
                <a:sysClr val="windowText" lastClr="000000">
                  <a:hueOff val="0"/>
                  <a:satOff val="0"/>
                  <a:lumOff val="0"/>
                  <a:alphaOff val="0"/>
                </a:sysClr>
              </a:solidFill>
              <a:latin typeface="Calibri" panose="020F0502020204030204"/>
              <a:ea typeface="+mn-ea"/>
              <a:cs typeface="+mn-cs"/>
            </a:rPr>
            <a:t> Web server </a:t>
          </a:r>
          <a:endParaRPr lang="en-US" sz="2800" kern="1200" dirty="0"/>
        </a:p>
      </dsp:txBody>
      <dsp:txXfrm rot="-5400000">
        <a:off x="1205293" y="1586074"/>
        <a:ext cx="6969672" cy="1009930"/>
      </dsp:txXfrm>
    </dsp:sp>
    <dsp:sp modelId="{E7C88DC2-AA9B-4F39-80C5-D4847D04CC89}">
      <dsp:nvSpPr>
        <dsp:cNvPr id="0" name=""/>
        <dsp:cNvSpPr/>
      </dsp:nvSpPr>
      <dsp:spPr>
        <a:xfrm rot="5400000">
          <a:off x="-258277" y="3318791"/>
          <a:ext cx="1721846" cy="1205292"/>
        </a:xfrm>
        <a:prstGeom prst="chevron">
          <a:avLst/>
        </a:prstGeom>
        <a:gradFill rotWithShape="0">
          <a:gsLst>
            <a:gs pos="0">
              <a:srgbClr val="FFC000">
                <a:hueOff val="5197846"/>
                <a:satOff val="-23984"/>
                <a:lumOff val="883"/>
                <a:alphaOff val="0"/>
                <a:lumMod val="110000"/>
                <a:satMod val="105000"/>
                <a:tint val="67000"/>
              </a:srgbClr>
            </a:gs>
            <a:gs pos="50000">
              <a:srgbClr val="FFC000">
                <a:hueOff val="5197846"/>
                <a:satOff val="-23984"/>
                <a:lumOff val="883"/>
                <a:alphaOff val="0"/>
                <a:lumMod val="105000"/>
                <a:satMod val="103000"/>
                <a:tint val="73000"/>
              </a:srgbClr>
            </a:gs>
            <a:gs pos="100000">
              <a:srgbClr val="FFC000">
                <a:hueOff val="5197846"/>
                <a:satOff val="-23984"/>
                <a:lumOff val="883"/>
                <a:alphaOff val="0"/>
                <a:lumMod val="105000"/>
                <a:satMod val="109000"/>
                <a:tint val="81000"/>
              </a:srgbClr>
            </a:gs>
          </a:gsLst>
          <a:lin ang="5400000" scaled="0"/>
        </a:gradFill>
        <a:ln w="6350" cap="flat" cmpd="sng" algn="ctr">
          <a:solidFill>
            <a:srgbClr val="FFC000">
              <a:hueOff val="5197846"/>
              <a:satOff val="-23984"/>
              <a:lumOff val="883"/>
              <a:alphaOff val="0"/>
            </a:srgb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Calibri" panose="020F0502020204030204"/>
              <a:ea typeface="+mn-ea"/>
              <a:cs typeface="+mn-cs"/>
            </a:rPr>
            <a:t>1.3</a:t>
          </a:r>
          <a:endParaRPr lang="en-US" sz="2800" kern="1200" dirty="0">
            <a:solidFill>
              <a:sysClr val="windowText" lastClr="000000"/>
            </a:solidFill>
            <a:latin typeface="Calibri" panose="020F0502020204030204"/>
            <a:ea typeface="+mn-ea"/>
            <a:cs typeface="+mn-cs"/>
          </a:endParaRPr>
        </a:p>
      </dsp:txBody>
      <dsp:txXfrm rot="-5400000">
        <a:off x="0" y="3663160"/>
        <a:ext cx="1205292" cy="516554"/>
      </dsp:txXfrm>
    </dsp:sp>
    <dsp:sp modelId="{38EA2D0E-C2F8-438A-82B4-4B50AE95F5BF}">
      <dsp:nvSpPr>
        <dsp:cNvPr id="0" name=""/>
        <dsp:cNvSpPr/>
      </dsp:nvSpPr>
      <dsp:spPr>
        <a:xfrm rot="5400000">
          <a:off x="4157846" y="107960"/>
          <a:ext cx="1119200" cy="7024307"/>
        </a:xfrm>
        <a:prstGeom prst="round2SameRect">
          <a:avLst/>
        </a:prstGeom>
        <a:solidFill>
          <a:sysClr val="window" lastClr="FFFFFF">
            <a:alpha val="90000"/>
            <a:hueOff val="0"/>
            <a:satOff val="0"/>
            <a:lumOff val="0"/>
            <a:alphaOff val="0"/>
          </a:sysClr>
        </a:solidFill>
        <a:ln w="6350" cap="flat" cmpd="sng" algn="ctr">
          <a:solidFill>
            <a:srgbClr val="FFC000">
              <a:hueOff val="5197846"/>
              <a:satOff val="-23984"/>
              <a:lumOff val="883"/>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solidFill>
              <a:sysClr val="windowText" lastClr="000000">
                <a:hueOff val="0"/>
                <a:satOff val="0"/>
                <a:lumOff val="0"/>
                <a:alphaOff val="0"/>
              </a:sysClr>
            </a:solidFill>
            <a:latin typeface="Calibri" panose="020F0502020204030204"/>
            <a:ea typeface="+mn-ea"/>
            <a:cs typeface="+mn-cs"/>
          </a:endParaRPr>
        </a:p>
        <a:p>
          <a:pPr marL="285750" lvl="1" indent="-285750" algn="l" defTabSz="1244600">
            <a:lnSpc>
              <a:spcPct val="90000"/>
            </a:lnSpc>
            <a:spcBef>
              <a:spcPct val="0"/>
            </a:spcBef>
            <a:spcAft>
              <a:spcPct val="15000"/>
            </a:spcAft>
            <a:buChar char="••"/>
          </a:pPr>
          <a:r>
            <a:rPr lang="en-US" sz="2800" kern="1200" dirty="0" err="1" smtClean="0">
              <a:solidFill>
                <a:sysClr val="windowText" lastClr="000000">
                  <a:hueOff val="0"/>
                  <a:satOff val="0"/>
                  <a:lumOff val="0"/>
                  <a:alphaOff val="0"/>
                </a:sysClr>
              </a:solidFill>
              <a:latin typeface="Calibri" panose="020F0502020204030204"/>
              <a:ea typeface="+mn-ea"/>
              <a:cs typeface="+mn-cs"/>
            </a:rPr>
            <a:t>Triển</a:t>
          </a:r>
          <a:r>
            <a:rPr lang="en-US" sz="2800" kern="1200" dirty="0" smtClean="0">
              <a:solidFill>
                <a:sysClr val="windowText" lastClr="000000">
                  <a:hueOff val="0"/>
                  <a:satOff val="0"/>
                  <a:lumOff val="0"/>
                  <a:alphaOff val="0"/>
                </a:sysClr>
              </a:solidFill>
              <a:latin typeface="Calibri" panose="020F0502020204030204"/>
              <a:ea typeface="+mn-ea"/>
              <a:cs typeface="+mn-cs"/>
            </a:rPr>
            <a:t> </a:t>
          </a:r>
          <a:r>
            <a:rPr lang="en-US" sz="2800" kern="1200" dirty="0" err="1" smtClean="0">
              <a:solidFill>
                <a:sysClr val="windowText" lastClr="000000">
                  <a:hueOff val="0"/>
                  <a:satOff val="0"/>
                  <a:lumOff val="0"/>
                  <a:alphaOff val="0"/>
                </a:sysClr>
              </a:solidFill>
              <a:latin typeface="Calibri" panose="020F0502020204030204"/>
              <a:ea typeface="+mn-ea"/>
              <a:cs typeface="+mn-cs"/>
            </a:rPr>
            <a:t>khai</a:t>
          </a:r>
          <a:r>
            <a:rPr lang="en-US" sz="2800" kern="1200" dirty="0" smtClean="0">
              <a:solidFill>
                <a:sysClr val="windowText" lastClr="000000">
                  <a:hueOff val="0"/>
                  <a:satOff val="0"/>
                  <a:lumOff val="0"/>
                  <a:alphaOff val="0"/>
                </a:sysClr>
              </a:solidFill>
              <a:latin typeface="Calibri" panose="020F0502020204030204"/>
              <a:ea typeface="+mn-ea"/>
              <a:cs typeface="+mn-cs"/>
            </a:rPr>
            <a:t> Website </a:t>
          </a:r>
          <a:endParaRPr lang="en-US" sz="2800" kern="1200" dirty="0"/>
        </a:p>
      </dsp:txBody>
      <dsp:txXfrm rot="-5400000">
        <a:off x="1205293" y="3115149"/>
        <a:ext cx="6969672" cy="10099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0" name="Picture 19" descr="http://www.westmidlandlitho.co.uk/files/banner_background.jpg"/>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0" y="5368498"/>
            <a:ext cx="9144000" cy="1489501"/>
          </a:xfrm>
          <a:prstGeom prst="rect">
            <a:avLst/>
          </a:prstGeom>
          <a:noFill/>
        </p:spPr>
      </p:pic>
      <p:sp>
        <p:nvSpPr>
          <p:cNvPr id="2" name="Title 1"/>
          <p:cNvSpPr>
            <a:spLocks noGrp="1"/>
          </p:cNvSpPr>
          <p:nvPr>
            <p:ph type="ctrTitle" hasCustomPrompt="1"/>
          </p:nvPr>
        </p:nvSpPr>
        <p:spPr>
          <a:xfrm>
            <a:off x="700087" y="3861048"/>
            <a:ext cx="7772400" cy="1905000"/>
          </a:xfrm>
        </p:spPr>
        <p:txBody>
          <a:bodyPr>
            <a:normAutofit/>
          </a:bodyPr>
          <a:lstStyle>
            <a:lvl1pPr>
              <a:defRPr sz="3200" b="1" baseline="0">
                <a:solidFill>
                  <a:srgbClr val="002060"/>
                </a:solidFill>
                <a:latin typeface="Times New Roman" panose="02020603050405020304" pitchFamily="18" charset="0"/>
                <a:cs typeface="Times New Roman" panose="02020603050405020304" pitchFamily="18" charset="0"/>
              </a:defRPr>
            </a:lvl1pPr>
          </a:lstStyle>
          <a:p>
            <a:r>
              <a:rPr lang="en-US" dirty="0"/>
              <a:t>CLICK TO EDIT TÊN BÀI GIẢNG</a:t>
            </a:r>
          </a:p>
        </p:txBody>
      </p:sp>
      <p:sp>
        <p:nvSpPr>
          <p:cNvPr id="11" name="Text Placeholder 10"/>
          <p:cNvSpPr>
            <a:spLocks noGrp="1"/>
          </p:cNvSpPr>
          <p:nvPr>
            <p:ph type="body" sz="quarter" idx="13" hasCustomPrompt="1"/>
          </p:nvPr>
        </p:nvSpPr>
        <p:spPr>
          <a:xfrm>
            <a:off x="755576" y="2636912"/>
            <a:ext cx="7391400" cy="792088"/>
          </a:xfrm>
        </p:spPr>
        <p:txBody>
          <a:bodyPr>
            <a:noAutofit/>
          </a:bodyPr>
          <a:lstStyle>
            <a:lvl1pPr marL="0" indent="0" algn="ctr">
              <a:buNone/>
              <a:defRPr sz="3600" b="1" baseline="0">
                <a:solidFill>
                  <a:srgbClr val="C00000"/>
                </a:solidFill>
                <a:latin typeface="Times New Roman" panose="02020603050405020304" pitchFamily="18" charset="0"/>
                <a:cs typeface="Times New Roman" panose="02020603050405020304" pitchFamily="18" charset="0"/>
              </a:defRPr>
            </a:lvl1pPr>
            <a:lvl2pPr marL="457200" indent="0">
              <a:buNone/>
              <a:defRPr/>
            </a:lvl2pPr>
          </a:lstStyle>
          <a:p>
            <a:pPr lvl="0"/>
            <a:r>
              <a:rPr lang="en-US" dirty="0"/>
              <a:t>CLICK TO EDIT TÊN HỌC PHẦN</a:t>
            </a:r>
          </a:p>
        </p:txBody>
      </p:sp>
      <p:sp>
        <p:nvSpPr>
          <p:cNvPr id="8" name="TextBox 7"/>
          <p:cNvSpPr txBox="1"/>
          <p:nvPr/>
        </p:nvSpPr>
        <p:spPr>
          <a:xfrm>
            <a:off x="1784132" y="251021"/>
            <a:ext cx="5273430" cy="769441"/>
          </a:xfrm>
          <a:prstGeom prst="rect">
            <a:avLst/>
          </a:prstGeom>
          <a:noFill/>
        </p:spPr>
        <p:txBody>
          <a:bodyPr wrap="non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baseline="0" dirty="0">
                <a:solidFill>
                  <a:srgbClr val="0070C0"/>
                </a:solidFill>
                <a:latin typeface="Times New Roman" panose="02020603050405020304" pitchFamily="18" charset="0"/>
                <a:cs typeface="Times New Roman" panose="02020603050405020304" pitchFamily="18" charset="0"/>
              </a:rPr>
              <a:t>TRƯỜNG ĐẠI HỌC THỦ DẦU MỘT</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a:solidFill>
                  <a:srgbClr val="0070C0"/>
                </a:solidFill>
                <a:latin typeface="Times New Roman" panose="02020603050405020304" pitchFamily="18" charset="0"/>
                <a:cs typeface="Times New Roman" panose="02020603050405020304" pitchFamily="18" charset="0"/>
              </a:rPr>
              <a:t>KHOA KỸ</a:t>
            </a:r>
            <a:r>
              <a:rPr lang="en-US" sz="2000" b="1" baseline="0">
                <a:solidFill>
                  <a:srgbClr val="0070C0"/>
                </a:solidFill>
                <a:latin typeface="Times New Roman" panose="02020603050405020304" pitchFamily="18" charset="0"/>
                <a:cs typeface="Times New Roman" panose="02020603050405020304" pitchFamily="18" charset="0"/>
              </a:rPr>
              <a:t> THUẬT - </a:t>
            </a:r>
            <a:r>
              <a:rPr lang="en-US" sz="2000" b="1">
                <a:solidFill>
                  <a:srgbClr val="0070C0"/>
                </a:solidFill>
                <a:latin typeface="Times New Roman" panose="02020603050405020304" pitchFamily="18" charset="0"/>
                <a:cs typeface="Times New Roman" panose="02020603050405020304" pitchFamily="18" charset="0"/>
              </a:rPr>
              <a:t>CÔNG</a:t>
            </a:r>
            <a:r>
              <a:rPr lang="en-US" sz="2000" b="1" baseline="0">
                <a:solidFill>
                  <a:srgbClr val="0070C0"/>
                </a:solidFill>
                <a:latin typeface="Times New Roman" panose="02020603050405020304" pitchFamily="18" charset="0"/>
                <a:cs typeface="Times New Roman" panose="02020603050405020304" pitchFamily="18" charset="0"/>
              </a:rPr>
              <a:t> NGHỆ</a:t>
            </a:r>
            <a:endParaRPr lang="en-US" sz="2000"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257375"/>
            <a:ext cx="2104008" cy="1315005"/>
          </a:xfrm>
          <a:prstGeom prst="rect">
            <a:avLst/>
          </a:prstGeom>
        </p:spPr>
      </p:pic>
      <p:sp>
        <p:nvSpPr>
          <p:cNvPr id="22" name="TextBox 21"/>
          <p:cNvSpPr txBox="1"/>
          <p:nvPr/>
        </p:nvSpPr>
        <p:spPr>
          <a:xfrm>
            <a:off x="1115616" y="6410523"/>
            <a:ext cx="7162800" cy="369332"/>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Phone</a:t>
            </a:r>
            <a:r>
              <a:rPr lang="en-US" dirty="0">
                <a:solidFill>
                  <a:srgbClr val="0070C0"/>
                </a:solidFill>
                <a:latin typeface="Times New Roman" panose="02020603050405020304" pitchFamily="18" charset="0"/>
                <a:cs typeface="Times New Roman" panose="02020603050405020304" pitchFamily="18" charset="0"/>
              </a:rPr>
              <a:t>: 0274. 3834930        	                </a:t>
            </a:r>
            <a:r>
              <a:rPr lang="en-US" b="1" dirty="0">
                <a:solidFill>
                  <a:srgbClr val="0070C0"/>
                </a:solidFill>
                <a:latin typeface="Times New Roman" panose="02020603050405020304" pitchFamily="18" charset="0"/>
                <a:cs typeface="Times New Roman" panose="02020603050405020304" pitchFamily="18" charset="0"/>
              </a:rPr>
              <a:t>Website</a:t>
            </a:r>
            <a:r>
              <a:rPr lang="en-US" dirty="0">
                <a:solidFill>
                  <a:srgbClr val="0070C0"/>
                </a:solidFill>
                <a:latin typeface="Times New Roman" panose="02020603050405020304" pitchFamily="18" charset="0"/>
                <a:cs typeface="Times New Roman" panose="02020603050405020304" pitchFamily="18" charset="0"/>
              </a:rPr>
              <a:t>:</a:t>
            </a:r>
            <a:r>
              <a:rPr lang="en-US" baseline="0" dirty="0">
                <a:solidFill>
                  <a:srgbClr val="0070C0"/>
                </a:solidFill>
                <a:latin typeface="Times New Roman" panose="02020603050405020304" pitchFamily="18" charset="0"/>
                <a:cs typeface="Times New Roman" panose="02020603050405020304" pitchFamily="18" charset="0"/>
              </a:rPr>
              <a:t> http://et.tdmu.edu.vn</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9" name="Picture 8" descr="http://www.westmidlandlitho.co.uk/files/banner_background.jpg">
            <a:extLst>
              <a:ext uri="{FF2B5EF4-FFF2-40B4-BE49-F238E27FC236}">
                <a16:creationId xmlns:a16="http://schemas.microsoft.com/office/drawing/2014/main" id="{141368C5-FCC2-4469-81B4-772561C1032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rot="10800000" flipV="1">
            <a:off x="0" y="5368498"/>
            <a:ext cx="9144000" cy="1489501"/>
          </a:xfrm>
          <a:prstGeom prst="rect">
            <a:avLst/>
          </a:prstGeom>
          <a:noFill/>
        </p:spPr>
      </p:pic>
    </p:spTree>
    <p:extLst>
      <p:ext uri="{BB962C8B-B14F-4D97-AF65-F5344CB8AC3E}">
        <p14:creationId xmlns:p14="http://schemas.microsoft.com/office/powerpoint/2010/main" val="274692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668" y="44624"/>
            <a:ext cx="8289132" cy="1080120"/>
          </a:xfrm>
        </p:spPr>
        <p:txBody>
          <a:bodyPr>
            <a:normAutofit/>
          </a:bodyPr>
          <a:lstStyle>
            <a:lvl1pPr algn="l">
              <a:defRPr sz="3200" b="1">
                <a:solidFill>
                  <a:srgbClr val="002060"/>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340768"/>
            <a:ext cx="8229600" cy="4785395"/>
          </a:xfrm>
        </p:spPr>
        <p:txBody>
          <a:bodyPr/>
          <a:lstStyle>
            <a:lvl1pPr marL="342900" indent="-342900" algn="just">
              <a:buClr>
                <a:srgbClr val="002060"/>
              </a:buClr>
              <a:buSzPct val="90000"/>
              <a:buFont typeface="Wingdings" panose="05000000000000000000" pitchFamily="2" charset="2"/>
              <a:buChar char="v"/>
              <a:defRPr sz="2800">
                <a:latin typeface="Times New Roman" panose="02020603050405020304" pitchFamily="18" charset="0"/>
                <a:cs typeface="Times New Roman" panose="02020603050405020304" pitchFamily="18" charset="0"/>
              </a:defRPr>
            </a:lvl1pPr>
            <a:lvl2pPr marL="742950" indent="-285750" algn="just">
              <a:buClr>
                <a:srgbClr val="0070C0"/>
              </a:buClr>
              <a:buSzPct val="90000"/>
              <a:buFont typeface="Wingdings" panose="05000000000000000000" pitchFamily="2" charset="2"/>
              <a:buChar char="Ø"/>
              <a:defRPr sz="2400">
                <a:solidFill>
                  <a:srgbClr val="000068"/>
                </a:solidFill>
                <a:latin typeface="Times New Roman" panose="02020603050405020304" pitchFamily="18" charset="0"/>
                <a:cs typeface="Times New Roman" panose="02020603050405020304" pitchFamily="18" charset="0"/>
              </a:defRPr>
            </a:lvl2pPr>
            <a:lvl3pPr marL="1143000" indent="-228600" algn="just">
              <a:buFont typeface="Wingdings" panose="05000000000000000000" pitchFamily="2" charset="2"/>
              <a:buChar char="ü"/>
              <a:defRPr sz="2000">
                <a:solidFill>
                  <a:srgbClr val="C00000"/>
                </a:solidFill>
                <a:latin typeface="Times New Roman" panose="02020603050405020304" pitchFamily="18" charset="0"/>
                <a:cs typeface="Times New Roman" panose="02020603050405020304" pitchFamily="18" charset="0"/>
              </a:defRPr>
            </a:lvl3pPr>
            <a:lvl4pPr marL="1600200" indent="-228600" algn="just">
              <a:buFont typeface="Wingdings" panose="05000000000000000000" pitchFamily="2" charset="2"/>
              <a:buChar char="§"/>
              <a:defRPr sz="1800">
                <a:solidFill>
                  <a:srgbClr val="990033"/>
                </a:solidFill>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a:xfrm>
            <a:off x="395536" y="1124744"/>
            <a:ext cx="8280920" cy="0"/>
          </a:xfrm>
          <a:prstGeom prst="line">
            <a:avLst/>
          </a:prstGeom>
          <a:ln w="44450">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10"/>
          </p:nvPr>
        </p:nvSpPr>
        <p:spPr>
          <a:xfrm>
            <a:off x="539552" y="6568377"/>
            <a:ext cx="1341512" cy="256322"/>
          </a:xfrm>
        </p:spPr>
        <p:txBody>
          <a:bodyPr/>
          <a:lstStyle>
            <a:lvl1pPr>
              <a:defRPr>
                <a:solidFill>
                  <a:srgbClr val="0070C0"/>
                </a:solidFill>
              </a:defRPr>
            </a:lvl1pPr>
          </a:lstStyle>
          <a:p>
            <a:fld id="{310F9550-6CDA-495F-9102-26B10C3286AE}" type="datetime1">
              <a:rPr lang="en-US" smtClean="0"/>
              <a:t>26/5/2020</a:t>
            </a:fld>
            <a:endParaRPr lang="en-US"/>
          </a:p>
        </p:txBody>
      </p:sp>
      <p:sp>
        <p:nvSpPr>
          <p:cNvPr id="10" name="Footer Placeholder 4"/>
          <p:cNvSpPr>
            <a:spLocks noGrp="1"/>
          </p:cNvSpPr>
          <p:nvPr>
            <p:ph type="ftr" sz="quarter" idx="11"/>
          </p:nvPr>
        </p:nvSpPr>
        <p:spPr>
          <a:xfrm>
            <a:off x="2339752" y="6568376"/>
            <a:ext cx="5688632" cy="289623"/>
          </a:xfrm>
        </p:spPr>
        <p:txBody>
          <a:bodyPr/>
          <a:lstStyle>
            <a:lvl1pPr>
              <a:defRPr b="1">
                <a:solidFill>
                  <a:srgbClr val="0070C0"/>
                </a:solidFill>
              </a:defRPr>
            </a:lvl1pPr>
          </a:lstStyle>
          <a:p>
            <a:r>
              <a:rPr lang="en-US"/>
              <a:t>Bài giảng Quản trị hệ thống</a:t>
            </a:r>
            <a:endParaRPr lang="en-US" dirty="0"/>
          </a:p>
        </p:txBody>
      </p:sp>
      <p:sp>
        <p:nvSpPr>
          <p:cNvPr id="11" name="Slide Number Placeholder 5"/>
          <p:cNvSpPr>
            <a:spLocks noGrp="1"/>
          </p:cNvSpPr>
          <p:nvPr>
            <p:ph type="sldNum" sz="quarter" idx="12"/>
          </p:nvPr>
        </p:nvSpPr>
        <p:spPr>
          <a:xfrm>
            <a:off x="8172400" y="6568377"/>
            <a:ext cx="514400" cy="256322"/>
          </a:xfrm>
        </p:spPr>
        <p:txBody>
          <a:bodyPr/>
          <a:lstStyle>
            <a:lvl1pPr>
              <a:defRPr>
                <a:solidFill>
                  <a:srgbClr val="0070C0"/>
                </a:solidFill>
              </a:defRPr>
            </a:lvl1pPr>
          </a:lstStyle>
          <a:p>
            <a:fld id="{7B2419F3-DC64-48C8-8DFA-3866FF82498E}" type="slidenum">
              <a:rPr lang="en-US" smtClean="0"/>
              <a:pPr/>
              <a:t>‹#›</a:t>
            </a:fld>
            <a:endParaRPr lang="en-US" dirty="0"/>
          </a:p>
        </p:txBody>
      </p:sp>
      <p:cxnSp>
        <p:nvCxnSpPr>
          <p:cNvPr id="16" name="Straight Connector 15"/>
          <p:cNvCxnSpPr/>
          <p:nvPr/>
        </p:nvCxnSpPr>
        <p:spPr>
          <a:xfrm>
            <a:off x="395536" y="1124744"/>
            <a:ext cx="8280920" cy="0"/>
          </a:xfrm>
          <a:prstGeom prst="line">
            <a:avLst/>
          </a:prstGeom>
          <a:ln w="44450">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5536" y="1124744"/>
            <a:ext cx="8280920" cy="0"/>
          </a:xfrm>
          <a:prstGeom prst="line">
            <a:avLst/>
          </a:prstGeom>
          <a:ln w="44450">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74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0" name="Picture 19" descr="http://www.westmidlandlitho.co.uk/files/banner_background.jpg"/>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0" y="5368498"/>
            <a:ext cx="9144000" cy="1489501"/>
          </a:xfrm>
          <a:prstGeom prst="rect">
            <a:avLst/>
          </a:prstGeom>
          <a:noFill/>
        </p:spPr>
      </p:pic>
      <p:pic>
        <p:nvPicPr>
          <p:cNvPr id="8" name="Picture 2" descr="http://www.winphoneviet.com/wordpress/wp-content/uploads/2013/07/feedback-heads1-e13742331815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224136"/>
            <a:ext cx="4580163"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15616" y="6410523"/>
            <a:ext cx="7162800" cy="369332"/>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Phone</a:t>
            </a:r>
            <a:r>
              <a:rPr lang="en-US" dirty="0">
                <a:solidFill>
                  <a:srgbClr val="0070C0"/>
                </a:solidFill>
                <a:latin typeface="Times New Roman" panose="02020603050405020304" pitchFamily="18" charset="0"/>
                <a:cs typeface="Times New Roman" panose="02020603050405020304" pitchFamily="18" charset="0"/>
              </a:rPr>
              <a:t>: 0274. 3834930        	                </a:t>
            </a:r>
            <a:r>
              <a:rPr lang="en-US" b="1" dirty="0">
                <a:solidFill>
                  <a:srgbClr val="0070C0"/>
                </a:solidFill>
                <a:latin typeface="Times New Roman" panose="02020603050405020304" pitchFamily="18" charset="0"/>
                <a:cs typeface="Times New Roman" panose="02020603050405020304" pitchFamily="18" charset="0"/>
              </a:rPr>
              <a:t>Website</a:t>
            </a:r>
            <a:r>
              <a:rPr lang="en-US" dirty="0">
                <a:solidFill>
                  <a:srgbClr val="0070C0"/>
                </a:solidFill>
                <a:latin typeface="Times New Roman" panose="02020603050405020304" pitchFamily="18" charset="0"/>
                <a:cs typeface="Times New Roman" panose="02020603050405020304" pitchFamily="18" charset="0"/>
              </a:rPr>
              <a:t>:</a:t>
            </a:r>
            <a:r>
              <a:rPr lang="en-US" baseline="0" dirty="0">
                <a:solidFill>
                  <a:srgbClr val="0070C0"/>
                </a:solidFill>
                <a:latin typeface="Times New Roman" panose="02020603050405020304" pitchFamily="18" charset="0"/>
                <a:cs typeface="Times New Roman" panose="02020603050405020304" pitchFamily="18" charset="0"/>
              </a:rPr>
              <a:t> http://et.tdmu.edu.vn</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9" name="Picture 2" descr="http://www.winphoneviet.com/wordpress/wp-content/uploads/2013/07/feedback-heads1-e13742331815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224136"/>
            <a:ext cx="458016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winphoneviet.com/wordpress/wp-content/uploads/2013/07/feedback-heads1-e13742331815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224136"/>
            <a:ext cx="458016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www.westmidlandlitho.co.uk/files/banner_background.jpg">
            <a:extLst>
              <a:ext uri="{FF2B5EF4-FFF2-40B4-BE49-F238E27FC236}">
                <a16:creationId xmlns:a16="http://schemas.microsoft.com/office/drawing/2014/main" id="{2E5FAFDA-71E8-433E-B776-E1CB2ED8FC80}"/>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rot="10800000" flipV="1">
            <a:off x="0" y="5368498"/>
            <a:ext cx="9144000" cy="1489501"/>
          </a:xfrm>
          <a:prstGeom prst="rect">
            <a:avLst/>
          </a:prstGeom>
          <a:noFill/>
        </p:spPr>
      </p:pic>
    </p:spTree>
    <p:extLst>
      <p:ext uri="{BB962C8B-B14F-4D97-AF65-F5344CB8AC3E}">
        <p14:creationId xmlns:p14="http://schemas.microsoft.com/office/powerpoint/2010/main" val="380726201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ướng dẫn chèn code vào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Date Placeholder 7"/>
          <p:cNvSpPr>
            <a:spLocks noGrp="1"/>
          </p:cNvSpPr>
          <p:nvPr>
            <p:ph type="dt" sz="half" idx="14"/>
          </p:nvPr>
        </p:nvSpPr>
        <p:spPr>
          <a:xfrm>
            <a:off x="2057400" y="6356350"/>
            <a:ext cx="1828800" cy="365125"/>
          </a:xfrm>
        </p:spPr>
        <p:txBody>
          <a:bodyPr/>
          <a:lstStyle>
            <a:lvl1pPr>
              <a:defRPr>
                <a:solidFill>
                  <a:schemeClr val="tx1"/>
                </a:solidFill>
              </a:defRPr>
            </a:lvl1pPr>
          </a:lstStyle>
          <a:p>
            <a:fld id="{AA475B66-415A-465C-8059-A937579C2212}" type="datetime1">
              <a:rPr lang="en-US" smtClean="0"/>
              <a:t>26/5/2020</a:t>
            </a:fld>
            <a:endParaRPr lang="en-US"/>
          </a:p>
        </p:txBody>
      </p:sp>
      <p:sp>
        <p:nvSpPr>
          <p:cNvPr id="9" name="Footer Placeholder 8"/>
          <p:cNvSpPr>
            <a:spLocks noGrp="1"/>
          </p:cNvSpPr>
          <p:nvPr>
            <p:ph type="ftr" sz="quarter" idx="15"/>
          </p:nvPr>
        </p:nvSpPr>
        <p:spPr>
          <a:xfrm>
            <a:off x="3886200" y="6356350"/>
            <a:ext cx="2895600" cy="365125"/>
          </a:xfrm>
        </p:spPr>
        <p:txBody>
          <a:bodyPr/>
          <a:lstStyle>
            <a:lvl1pPr>
              <a:defRPr>
                <a:solidFill>
                  <a:schemeClr val="tx1"/>
                </a:solidFill>
              </a:defRPr>
            </a:lvl1pPr>
          </a:lstStyle>
          <a:p>
            <a:r>
              <a:rPr lang="en-US"/>
              <a:t>Bài giảng Quản trị hệ thống</a:t>
            </a:r>
          </a:p>
        </p:txBody>
      </p:sp>
      <p:sp>
        <p:nvSpPr>
          <p:cNvPr id="10" name="Slide Number Placeholder 9"/>
          <p:cNvSpPr>
            <a:spLocks noGrp="1"/>
          </p:cNvSpPr>
          <p:nvPr>
            <p:ph type="sldNum" sz="quarter" idx="16"/>
          </p:nvPr>
        </p:nvSpPr>
        <p:spPr>
          <a:xfrm>
            <a:off x="6781800" y="6356350"/>
            <a:ext cx="1905000" cy="365125"/>
          </a:xfrm>
        </p:spPr>
        <p:txBody>
          <a:bodyPr/>
          <a:lstStyle>
            <a:lvl1pPr>
              <a:defRPr>
                <a:solidFill>
                  <a:schemeClr val="tx1"/>
                </a:solidFill>
              </a:defRPr>
            </a:lvl1pPr>
          </a:lstStyle>
          <a:p>
            <a:fld id="{7B2419F3-DC64-48C8-8DFA-3866FF82498E}" type="slidenum">
              <a:rPr lang="en-US" smtClean="0"/>
              <a:t>‹#›</a:t>
            </a:fld>
            <a:endParaRPr lang="en-US"/>
          </a:p>
        </p:txBody>
      </p:sp>
      <p:sp>
        <p:nvSpPr>
          <p:cNvPr id="11" name="TextBox 10"/>
          <p:cNvSpPr txBox="1"/>
          <p:nvPr/>
        </p:nvSpPr>
        <p:spPr>
          <a:xfrm>
            <a:off x="609600" y="1828800"/>
            <a:ext cx="8077200" cy="4524315"/>
          </a:xfrm>
          <a:prstGeom prst="rect">
            <a:avLst/>
          </a:prstGeom>
          <a:noFill/>
        </p:spPr>
        <p:txBody>
          <a:bodyPr wrap="square" rtlCol="0">
            <a:spAutoFit/>
          </a:bodyPr>
          <a:lstStyle/>
          <a:p>
            <a:r>
              <a:rPr lang="en-US" sz="2400" b="1"/>
              <a:t>Hướng</a:t>
            </a:r>
            <a:r>
              <a:rPr lang="en-US" sz="2400" b="1" baseline="0"/>
              <a:t> dẫn chèn code vào slide với highlighting</a:t>
            </a:r>
          </a:p>
          <a:p>
            <a:pPr marL="342900" indent="-342900">
              <a:buFontTx/>
              <a:buChar char="-"/>
            </a:pPr>
            <a:r>
              <a:rPr lang="en-US" sz="2400" baseline="0"/>
              <a:t>Sử dụng Notepad++ có plugin NppExport</a:t>
            </a:r>
          </a:p>
          <a:p>
            <a:pPr marL="342900" indent="-342900">
              <a:buFontTx/>
              <a:buChar char="-"/>
            </a:pPr>
            <a:r>
              <a:rPr lang="en-US" sz="2400" baseline="0"/>
              <a:t>Gõ/copy-paste code cần vào Notepad++</a:t>
            </a:r>
          </a:p>
          <a:p>
            <a:pPr marL="342900" indent="-342900">
              <a:buFontTx/>
              <a:buChar char="-"/>
            </a:pPr>
            <a:r>
              <a:rPr lang="en-US" sz="2400" baseline="0"/>
              <a:t>Trong Notepad++, chọn menu Plugins-&gt;Copy all formats to clipboard (xem hình)</a:t>
            </a:r>
          </a:p>
          <a:p>
            <a:pPr marL="342900" indent="-342900">
              <a:buFontTx/>
              <a:buChar char="-"/>
            </a:pPr>
            <a:r>
              <a:rPr lang="en-US" sz="2400" baseline="0"/>
              <a:t>Trong MS. Powerpoint,</a:t>
            </a:r>
            <a:br>
              <a:rPr lang="en-US" sz="2400" baseline="0"/>
            </a:br>
            <a:r>
              <a:rPr lang="en-US" sz="2400" baseline="0"/>
              <a:t>chọn menu Insert-&gt;Object. </a:t>
            </a:r>
            <a:br>
              <a:rPr lang="en-US" sz="2400" baseline="0"/>
            </a:br>
            <a:r>
              <a:rPr lang="en-US" sz="2400" baseline="0"/>
              <a:t>Sau đó, trong Open type, </a:t>
            </a:r>
            <a:br>
              <a:rPr lang="en-US" sz="2400" baseline="0"/>
            </a:br>
            <a:r>
              <a:rPr lang="en-US" sz="2400" baseline="0"/>
              <a:t>chọn Opendocument text và</a:t>
            </a:r>
            <a:br>
              <a:rPr lang="en-US" sz="2400" baseline="0"/>
            </a:br>
            <a:r>
              <a:rPr lang="en-US" sz="2400" baseline="0"/>
              <a:t>paste</a:t>
            </a:r>
          </a:p>
          <a:p>
            <a:pPr marL="342900" indent="-342900">
              <a:buFontTx/>
              <a:buChar char="-"/>
            </a:pPr>
            <a:endParaRPr lang="en-US" sz="2400" baseline="0"/>
          </a:p>
          <a:p>
            <a:pPr marL="342900" indent="-342900">
              <a:buFontTx/>
              <a:buChar char="-"/>
            </a:pPr>
            <a:endParaRPr lang="en-US" sz="2400"/>
          </a:p>
        </p:txBody>
      </p:sp>
      <p:pic>
        <p:nvPicPr>
          <p:cNvPr id="4098" name="Picture 2" descr="Screenshot of NppEx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861" y="3733800"/>
            <a:ext cx="3452939" cy="19256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TDMU\Linh tinh\Logo TDMU\TDMU logo_remove_bg_sm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6" y="6130684"/>
            <a:ext cx="728663" cy="65098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09600" y="1828800"/>
            <a:ext cx="8077200" cy="4524315"/>
          </a:xfrm>
          <a:prstGeom prst="rect">
            <a:avLst/>
          </a:prstGeom>
          <a:noFill/>
        </p:spPr>
        <p:txBody>
          <a:bodyPr wrap="square" rtlCol="0">
            <a:spAutoFit/>
          </a:bodyPr>
          <a:lstStyle/>
          <a:p>
            <a:r>
              <a:rPr lang="en-US" sz="2400" b="1"/>
              <a:t>Hướng</a:t>
            </a:r>
            <a:r>
              <a:rPr lang="en-US" sz="2400" b="1" baseline="0"/>
              <a:t> dẫn chèn code vào slide với highlighting</a:t>
            </a:r>
          </a:p>
          <a:p>
            <a:pPr marL="342900" indent="-342900">
              <a:buFontTx/>
              <a:buChar char="-"/>
            </a:pPr>
            <a:r>
              <a:rPr lang="en-US" sz="2400" baseline="0"/>
              <a:t>Sử dụng Notepad++ có plugin NppExport</a:t>
            </a:r>
          </a:p>
          <a:p>
            <a:pPr marL="342900" indent="-342900">
              <a:buFontTx/>
              <a:buChar char="-"/>
            </a:pPr>
            <a:r>
              <a:rPr lang="en-US" sz="2400" baseline="0"/>
              <a:t>Gõ/copy-paste code cần vào Notepad++</a:t>
            </a:r>
          </a:p>
          <a:p>
            <a:pPr marL="342900" indent="-342900">
              <a:buFontTx/>
              <a:buChar char="-"/>
            </a:pPr>
            <a:r>
              <a:rPr lang="en-US" sz="2400" baseline="0"/>
              <a:t>Trong Notepad++, chọn menu Plugins-&gt;Copy all formats to clipboard (xem hình)</a:t>
            </a:r>
          </a:p>
          <a:p>
            <a:pPr marL="342900" indent="-342900">
              <a:buFontTx/>
              <a:buChar char="-"/>
            </a:pPr>
            <a:r>
              <a:rPr lang="en-US" sz="2400" baseline="0"/>
              <a:t>Trong MS. Powerpoint,</a:t>
            </a:r>
            <a:br>
              <a:rPr lang="en-US" sz="2400" baseline="0"/>
            </a:br>
            <a:r>
              <a:rPr lang="en-US" sz="2400" baseline="0"/>
              <a:t>chọn menu Insert-&gt;Object. </a:t>
            </a:r>
            <a:br>
              <a:rPr lang="en-US" sz="2400" baseline="0"/>
            </a:br>
            <a:r>
              <a:rPr lang="en-US" sz="2400" baseline="0"/>
              <a:t>Sau đó, trong Open type, </a:t>
            </a:r>
            <a:br>
              <a:rPr lang="en-US" sz="2400" baseline="0"/>
            </a:br>
            <a:r>
              <a:rPr lang="en-US" sz="2400" baseline="0"/>
              <a:t>chọn Opendocument text và</a:t>
            </a:r>
            <a:br>
              <a:rPr lang="en-US" sz="2400" baseline="0"/>
            </a:br>
            <a:r>
              <a:rPr lang="en-US" sz="2400" baseline="0"/>
              <a:t>paste</a:t>
            </a:r>
          </a:p>
          <a:p>
            <a:pPr marL="342900" indent="-342900">
              <a:buFontTx/>
              <a:buChar char="-"/>
            </a:pPr>
            <a:endParaRPr lang="en-US" sz="2400" baseline="0"/>
          </a:p>
          <a:p>
            <a:pPr marL="342900" indent="-342900">
              <a:buFontTx/>
              <a:buChar char="-"/>
            </a:pPr>
            <a:endParaRPr lang="en-US" sz="2400"/>
          </a:p>
        </p:txBody>
      </p:sp>
      <p:pic>
        <p:nvPicPr>
          <p:cNvPr id="14" name="Picture 2" descr="Screenshot of NppEx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861" y="3733800"/>
            <a:ext cx="3452939" cy="19256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TDMU\Linh tinh\Logo TDMU\TDMU logo_remove_bg_sm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6" y="6130684"/>
            <a:ext cx="728663" cy="6509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taylors.edu.my/engineering/img/logo_cdio.png"/>
          <p:cNvPicPr>
            <a:picLocks noChangeAspect="1" noChangeArrowheads="1"/>
          </p:cNvPicPr>
          <p:nvPr/>
        </p:nvPicPr>
        <p:blipFill>
          <a:blip r:embed="rId4" cstate="print"/>
          <a:srcRect/>
          <a:stretch>
            <a:fillRect/>
          </a:stretch>
        </p:blipFill>
        <p:spPr bwMode="auto">
          <a:xfrm>
            <a:off x="762000" y="6130684"/>
            <a:ext cx="1101262" cy="655899"/>
          </a:xfrm>
          <a:prstGeom prst="rect">
            <a:avLst/>
          </a:prstGeom>
          <a:noFill/>
        </p:spPr>
      </p:pic>
      <p:sp>
        <p:nvSpPr>
          <p:cNvPr id="17" name="TextBox 16"/>
          <p:cNvSpPr txBox="1"/>
          <p:nvPr/>
        </p:nvSpPr>
        <p:spPr>
          <a:xfrm>
            <a:off x="609600" y="1828800"/>
            <a:ext cx="8077200" cy="4524315"/>
          </a:xfrm>
          <a:prstGeom prst="rect">
            <a:avLst/>
          </a:prstGeom>
          <a:noFill/>
        </p:spPr>
        <p:txBody>
          <a:bodyPr wrap="square" rtlCol="0">
            <a:spAutoFit/>
          </a:bodyPr>
          <a:lstStyle/>
          <a:p>
            <a:r>
              <a:rPr lang="en-US" sz="2400" b="1"/>
              <a:t>Hướng</a:t>
            </a:r>
            <a:r>
              <a:rPr lang="en-US" sz="2400" b="1" baseline="0"/>
              <a:t> dẫn chèn code vào slide với highlighting</a:t>
            </a:r>
          </a:p>
          <a:p>
            <a:pPr marL="342900" indent="-342900">
              <a:buFontTx/>
              <a:buChar char="-"/>
            </a:pPr>
            <a:r>
              <a:rPr lang="en-US" sz="2400" baseline="0"/>
              <a:t>Sử dụng Notepad++ có plugin NppExport</a:t>
            </a:r>
          </a:p>
          <a:p>
            <a:pPr marL="342900" indent="-342900">
              <a:buFontTx/>
              <a:buChar char="-"/>
            </a:pPr>
            <a:r>
              <a:rPr lang="en-US" sz="2400" baseline="0"/>
              <a:t>Gõ/copy-paste code cần vào Notepad++</a:t>
            </a:r>
          </a:p>
          <a:p>
            <a:pPr marL="342900" indent="-342900">
              <a:buFontTx/>
              <a:buChar char="-"/>
            </a:pPr>
            <a:r>
              <a:rPr lang="en-US" sz="2400" baseline="0"/>
              <a:t>Trong Notepad++, chọn menu Plugins-&gt;Copy all formats to clipboard (xem hình)</a:t>
            </a:r>
          </a:p>
          <a:p>
            <a:pPr marL="342900" indent="-342900">
              <a:buFontTx/>
              <a:buChar char="-"/>
            </a:pPr>
            <a:r>
              <a:rPr lang="en-US" sz="2400" baseline="0"/>
              <a:t>Trong MS. Powerpoint,</a:t>
            </a:r>
            <a:br>
              <a:rPr lang="en-US" sz="2400" baseline="0"/>
            </a:br>
            <a:r>
              <a:rPr lang="en-US" sz="2400" baseline="0"/>
              <a:t>chọn menu Insert-&gt;Object. </a:t>
            </a:r>
            <a:br>
              <a:rPr lang="en-US" sz="2400" baseline="0"/>
            </a:br>
            <a:r>
              <a:rPr lang="en-US" sz="2400" baseline="0"/>
              <a:t>Sau đó, trong Open type, </a:t>
            </a:r>
            <a:br>
              <a:rPr lang="en-US" sz="2400" baseline="0"/>
            </a:br>
            <a:r>
              <a:rPr lang="en-US" sz="2400" baseline="0"/>
              <a:t>chọn Opendocument text và</a:t>
            </a:r>
            <a:br>
              <a:rPr lang="en-US" sz="2400" baseline="0"/>
            </a:br>
            <a:r>
              <a:rPr lang="en-US" sz="2400" baseline="0"/>
              <a:t>paste</a:t>
            </a:r>
          </a:p>
          <a:p>
            <a:pPr marL="342900" indent="-342900">
              <a:buFontTx/>
              <a:buChar char="-"/>
            </a:pPr>
            <a:endParaRPr lang="en-US" sz="2400" baseline="0"/>
          </a:p>
          <a:p>
            <a:pPr marL="342900" indent="-342900">
              <a:buFontTx/>
              <a:buChar char="-"/>
            </a:pPr>
            <a:endParaRPr lang="en-US" sz="2400"/>
          </a:p>
        </p:txBody>
      </p:sp>
      <p:pic>
        <p:nvPicPr>
          <p:cNvPr id="18" name="Picture 2" descr="Screenshot of NppEx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861" y="3733800"/>
            <a:ext cx="3452939" cy="19256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D:\TDMU\Linh tinh\Logo TDMU\TDMU logo_remove_bg_sm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6" y="6130684"/>
            <a:ext cx="728663" cy="65098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ww.taylors.edu.my/engineering/img/logo_cdio.png"/>
          <p:cNvPicPr>
            <a:picLocks noChangeAspect="1" noChangeArrowheads="1"/>
          </p:cNvPicPr>
          <p:nvPr/>
        </p:nvPicPr>
        <p:blipFill>
          <a:blip r:embed="rId4" cstate="print"/>
          <a:srcRect/>
          <a:stretch>
            <a:fillRect/>
          </a:stretch>
        </p:blipFill>
        <p:spPr bwMode="auto">
          <a:xfrm>
            <a:off x="762000" y="6130684"/>
            <a:ext cx="1101262" cy="655899"/>
          </a:xfrm>
          <a:prstGeom prst="rect">
            <a:avLst/>
          </a:prstGeom>
          <a:noFill/>
        </p:spPr>
      </p:pic>
      <p:sp>
        <p:nvSpPr>
          <p:cNvPr id="21" name="TextBox 20"/>
          <p:cNvSpPr txBox="1"/>
          <p:nvPr/>
        </p:nvSpPr>
        <p:spPr>
          <a:xfrm>
            <a:off x="609600" y="1828800"/>
            <a:ext cx="8077200" cy="4524315"/>
          </a:xfrm>
          <a:prstGeom prst="rect">
            <a:avLst/>
          </a:prstGeom>
          <a:noFill/>
        </p:spPr>
        <p:txBody>
          <a:bodyPr wrap="square" rtlCol="0">
            <a:spAutoFit/>
          </a:bodyPr>
          <a:lstStyle/>
          <a:p>
            <a:r>
              <a:rPr lang="en-US" sz="2400" b="1"/>
              <a:t>Hướng</a:t>
            </a:r>
            <a:r>
              <a:rPr lang="en-US" sz="2400" b="1" baseline="0"/>
              <a:t> dẫn chèn code vào slide với highlighting</a:t>
            </a:r>
          </a:p>
          <a:p>
            <a:pPr marL="342900" indent="-342900">
              <a:buFontTx/>
              <a:buChar char="-"/>
            </a:pPr>
            <a:r>
              <a:rPr lang="en-US" sz="2400" baseline="0"/>
              <a:t>Sử dụng Notepad++ có plugin NppExport</a:t>
            </a:r>
          </a:p>
          <a:p>
            <a:pPr marL="342900" indent="-342900">
              <a:buFontTx/>
              <a:buChar char="-"/>
            </a:pPr>
            <a:r>
              <a:rPr lang="en-US" sz="2400" baseline="0"/>
              <a:t>Gõ/copy-paste code cần vào Notepad++</a:t>
            </a:r>
          </a:p>
          <a:p>
            <a:pPr marL="342900" indent="-342900">
              <a:buFontTx/>
              <a:buChar char="-"/>
            </a:pPr>
            <a:r>
              <a:rPr lang="en-US" sz="2400" baseline="0"/>
              <a:t>Trong Notepad++, chọn menu Plugins-&gt;Copy all formats to clipboard (xem hình)</a:t>
            </a:r>
          </a:p>
          <a:p>
            <a:pPr marL="342900" indent="-342900">
              <a:buFontTx/>
              <a:buChar char="-"/>
            </a:pPr>
            <a:r>
              <a:rPr lang="en-US" sz="2400" baseline="0"/>
              <a:t>Trong MS. Powerpoint,</a:t>
            </a:r>
            <a:br>
              <a:rPr lang="en-US" sz="2400" baseline="0"/>
            </a:br>
            <a:r>
              <a:rPr lang="en-US" sz="2400" baseline="0"/>
              <a:t>chọn menu Insert-&gt;Object. </a:t>
            </a:r>
            <a:br>
              <a:rPr lang="en-US" sz="2400" baseline="0"/>
            </a:br>
            <a:r>
              <a:rPr lang="en-US" sz="2400" baseline="0"/>
              <a:t>Sau đó, trong Open type, </a:t>
            </a:r>
            <a:br>
              <a:rPr lang="en-US" sz="2400" baseline="0"/>
            </a:br>
            <a:r>
              <a:rPr lang="en-US" sz="2400" baseline="0"/>
              <a:t>chọn Opendocument text và</a:t>
            </a:r>
            <a:br>
              <a:rPr lang="en-US" sz="2400" baseline="0"/>
            </a:br>
            <a:r>
              <a:rPr lang="en-US" sz="2400" baseline="0"/>
              <a:t>paste</a:t>
            </a:r>
          </a:p>
          <a:p>
            <a:pPr marL="342900" indent="-342900">
              <a:buFontTx/>
              <a:buChar char="-"/>
            </a:pPr>
            <a:endParaRPr lang="en-US" sz="2400" baseline="0"/>
          </a:p>
          <a:p>
            <a:pPr marL="342900" indent="-342900">
              <a:buFontTx/>
              <a:buChar char="-"/>
            </a:pPr>
            <a:endParaRPr lang="en-US" sz="2400"/>
          </a:p>
        </p:txBody>
      </p:sp>
      <p:pic>
        <p:nvPicPr>
          <p:cNvPr id="22" name="Picture 2" descr="Screenshot of NppEx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861" y="3733800"/>
            <a:ext cx="3452939" cy="192567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TDMU\Linh tinh\Logo TDMU\TDMU logo_remove_bg_sm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6" y="6130684"/>
            <a:ext cx="728663" cy="6509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www.taylors.edu.my/engineering/img/logo_cdio.png"/>
          <p:cNvPicPr>
            <a:picLocks noChangeAspect="1" noChangeArrowheads="1"/>
          </p:cNvPicPr>
          <p:nvPr/>
        </p:nvPicPr>
        <p:blipFill>
          <a:blip r:embed="rId4" cstate="print"/>
          <a:srcRect/>
          <a:stretch>
            <a:fillRect/>
          </a:stretch>
        </p:blipFill>
        <p:spPr bwMode="auto">
          <a:xfrm>
            <a:off x="762000" y="6130684"/>
            <a:ext cx="1101262" cy="655899"/>
          </a:xfrm>
          <a:prstGeom prst="rect">
            <a:avLst/>
          </a:prstGeom>
          <a:noFill/>
        </p:spPr>
      </p:pic>
      <p:sp>
        <p:nvSpPr>
          <p:cNvPr id="25" name="TextBox 24"/>
          <p:cNvSpPr txBox="1"/>
          <p:nvPr/>
        </p:nvSpPr>
        <p:spPr>
          <a:xfrm>
            <a:off x="609600" y="1828800"/>
            <a:ext cx="8077200" cy="4524315"/>
          </a:xfrm>
          <a:prstGeom prst="rect">
            <a:avLst/>
          </a:prstGeom>
          <a:noFill/>
        </p:spPr>
        <p:txBody>
          <a:bodyPr wrap="square" rtlCol="0">
            <a:spAutoFit/>
          </a:bodyPr>
          <a:lstStyle/>
          <a:p>
            <a:r>
              <a:rPr lang="en-US" sz="2400" b="1"/>
              <a:t>Hướng</a:t>
            </a:r>
            <a:r>
              <a:rPr lang="en-US" sz="2400" b="1" baseline="0"/>
              <a:t> dẫn chèn code vào slide với highlighting</a:t>
            </a:r>
          </a:p>
          <a:p>
            <a:pPr marL="342900" indent="-342900">
              <a:buFontTx/>
              <a:buChar char="-"/>
            </a:pPr>
            <a:r>
              <a:rPr lang="en-US" sz="2400" baseline="0"/>
              <a:t>Sử dụng Notepad++ có plugin NppExport</a:t>
            </a:r>
          </a:p>
          <a:p>
            <a:pPr marL="342900" indent="-342900">
              <a:buFontTx/>
              <a:buChar char="-"/>
            </a:pPr>
            <a:r>
              <a:rPr lang="en-US" sz="2400" baseline="0"/>
              <a:t>Gõ/copy-paste code cần vào Notepad++</a:t>
            </a:r>
          </a:p>
          <a:p>
            <a:pPr marL="342900" indent="-342900">
              <a:buFontTx/>
              <a:buChar char="-"/>
            </a:pPr>
            <a:r>
              <a:rPr lang="en-US" sz="2400" baseline="0"/>
              <a:t>Trong Notepad++, chọn menu Plugins-&gt;Copy all formats to clipboard (xem hình)</a:t>
            </a:r>
          </a:p>
          <a:p>
            <a:pPr marL="342900" indent="-342900">
              <a:buFontTx/>
              <a:buChar char="-"/>
            </a:pPr>
            <a:r>
              <a:rPr lang="en-US" sz="2400" baseline="0"/>
              <a:t>Trong MS. Powerpoint,</a:t>
            </a:r>
            <a:br>
              <a:rPr lang="en-US" sz="2400" baseline="0"/>
            </a:br>
            <a:r>
              <a:rPr lang="en-US" sz="2400" baseline="0"/>
              <a:t>chọn menu Insert-&gt;Object. </a:t>
            </a:r>
            <a:br>
              <a:rPr lang="en-US" sz="2400" baseline="0"/>
            </a:br>
            <a:r>
              <a:rPr lang="en-US" sz="2400" baseline="0"/>
              <a:t>Sau đó, trong Open type, </a:t>
            </a:r>
            <a:br>
              <a:rPr lang="en-US" sz="2400" baseline="0"/>
            </a:br>
            <a:r>
              <a:rPr lang="en-US" sz="2400" baseline="0"/>
              <a:t>chọn Opendocument text và</a:t>
            </a:r>
            <a:br>
              <a:rPr lang="en-US" sz="2400" baseline="0"/>
            </a:br>
            <a:r>
              <a:rPr lang="en-US" sz="2400" baseline="0"/>
              <a:t>paste</a:t>
            </a:r>
          </a:p>
          <a:p>
            <a:pPr marL="342900" indent="-342900">
              <a:buFontTx/>
              <a:buChar char="-"/>
            </a:pPr>
            <a:endParaRPr lang="en-US" sz="2400" baseline="0"/>
          </a:p>
          <a:p>
            <a:pPr marL="342900" indent="-342900">
              <a:buFontTx/>
              <a:buChar char="-"/>
            </a:pPr>
            <a:endParaRPr lang="en-US" sz="2400"/>
          </a:p>
        </p:txBody>
      </p:sp>
      <p:pic>
        <p:nvPicPr>
          <p:cNvPr id="26" name="Picture 2" descr="Screenshot of NppEx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861" y="3733800"/>
            <a:ext cx="3452939" cy="19256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D:\TDMU\Linh tinh\Logo TDMU\TDMU logo_remove_bg_sm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6" y="6130684"/>
            <a:ext cx="728663" cy="65098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609600" y="1828800"/>
            <a:ext cx="8077200" cy="4524315"/>
          </a:xfrm>
          <a:prstGeom prst="rect">
            <a:avLst/>
          </a:prstGeom>
          <a:noFill/>
        </p:spPr>
        <p:txBody>
          <a:bodyPr wrap="square" rtlCol="0">
            <a:spAutoFit/>
          </a:bodyPr>
          <a:lstStyle/>
          <a:p>
            <a:r>
              <a:rPr lang="en-US" sz="2400" b="1"/>
              <a:t>Hướng</a:t>
            </a:r>
            <a:r>
              <a:rPr lang="en-US" sz="2400" b="1" baseline="0"/>
              <a:t> dẫn chèn code vào slide với highlighting</a:t>
            </a:r>
          </a:p>
          <a:p>
            <a:pPr marL="342900" indent="-342900">
              <a:buFontTx/>
              <a:buChar char="-"/>
            </a:pPr>
            <a:r>
              <a:rPr lang="en-US" sz="2400" baseline="0"/>
              <a:t>Sử dụng Notepad++ có plugin NppExport</a:t>
            </a:r>
          </a:p>
          <a:p>
            <a:pPr marL="342900" indent="-342900">
              <a:buFontTx/>
              <a:buChar char="-"/>
            </a:pPr>
            <a:r>
              <a:rPr lang="en-US" sz="2400" baseline="0"/>
              <a:t>Gõ/copy-paste code cần vào Notepad++</a:t>
            </a:r>
          </a:p>
          <a:p>
            <a:pPr marL="342900" indent="-342900">
              <a:buFontTx/>
              <a:buChar char="-"/>
            </a:pPr>
            <a:r>
              <a:rPr lang="en-US" sz="2400" baseline="0"/>
              <a:t>Trong Notepad++, chọn menu Plugins-&gt;Copy all formats to clipboard (xem hình)</a:t>
            </a:r>
          </a:p>
          <a:p>
            <a:pPr marL="342900" indent="-342900">
              <a:buFontTx/>
              <a:buChar char="-"/>
            </a:pPr>
            <a:r>
              <a:rPr lang="en-US" sz="2400" baseline="0"/>
              <a:t>Trong MS. Powerpoint,</a:t>
            </a:r>
            <a:br>
              <a:rPr lang="en-US" sz="2400" baseline="0"/>
            </a:br>
            <a:r>
              <a:rPr lang="en-US" sz="2400" baseline="0"/>
              <a:t>chọn menu Insert-&gt;Object. </a:t>
            </a:r>
            <a:br>
              <a:rPr lang="en-US" sz="2400" baseline="0"/>
            </a:br>
            <a:r>
              <a:rPr lang="en-US" sz="2400" baseline="0"/>
              <a:t>Sau đó, trong Open type, </a:t>
            </a:r>
            <a:br>
              <a:rPr lang="en-US" sz="2400" baseline="0"/>
            </a:br>
            <a:r>
              <a:rPr lang="en-US" sz="2400" baseline="0"/>
              <a:t>chọn Opendocument text và</a:t>
            </a:r>
            <a:br>
              <a:rPr lang="en-US" sz="2400" baseline="0"/>
            </a:br>
            <a:r>
              <a:rPr lang="en-US" sz="2400" baseline="0"/>
              <a:t>paste</a:t>
            </a:r>
          </a:p>
          <a:p>
            <a:pPr marL="342900" indent="-342900">
              <a:buFontTx/>
              <a:buChar char="-"/>
            </a:pPr>
            <a:endParaRPr lang="en-US" sz="2400" baseline="0"/>
          </a:p>
          <a:p>
            <a:pPr marL="342900" indent="-342900">
              <a:buFontTx/>
              <a:buChar char="-"/>
            </a:pPr>
            <a:endParaRPr lang="en-US" sz="2400"/>
          </a:p>
        </p:txBody>
      </p:sp>
      <p:pic>
        <p:nvPicPr>
          <p:cNvPr id="29" name="Picture 2" descr="Screenshot of NppEx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861" y="3733800"/>
            <a:ext cx="3452939" cy="192567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D:\TDMU\Linh tinh\Logo TDMU\TDMU logo_remove_bg_sm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6" y="6130684"/>
            <a:ext cx="728663" cy="65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407349"/>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75B66-415A-465C-8059-A937579C2212}" type="datetime1">
              <a:rPr lang="en-US" smtClean="0"/>
              <a:t>26/5/2020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Bài giảng Quản trị hệ thống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419F3-DC64-48C8-8DFA-3866FF82498E}" type="slidenum">
              <a:rPr lang="en-US" smtClean="0"/>
              <a:t>‹#›</a:t>
            </a:fld>
            <a:endParaRPr lang="en-US"/>
          </a:p>
        </p:txBody>
      </p:sp>
      <p:pic>
        <p:nvPicPr>
          <p:cNvPr id="9" name="Picture 8" descr="http://www.westmidlandlitho.co.uk/files/banner_background.jpg"/>
          <p:cNvPicPr/>
          <p:nvPr/>
        </p:nvPicPr>
        <p:blipFill>
          <a:blip r:embed="rId6">
            <a:extLst>
              <a:ext uri="{28A0092B-C50C-407E-A947-70E740481C1C}">
                <a14:useLocalDpi xmlns:a14="http://schemas.microsoft.com/office/drawing/2010/main" val="0"/>
              </a:ext>
            </a:extLst>
          </a:blip>
          <a:srcRect/>
          <a:stretch>
            <a:fillRect/>
          </a:stretch>
        </p:blipFill>
        <p:spPr bwMode="auto">
          <a:xfrm rot="10800000" flipV="1">
            <a:off x="0" y="6248398"/>
            <a:ext cx="9144000" cy="609601"/>
          </a:xfrm>
          <a:prstGeom prst="rect">
            <a:avLst/>
          </a:prstGeom>
          <a:noFill/>
        </p:spPr>
      </p:pic>
    </p:spTree>
    <p:extLst>
      <p:ext uri="{BB962C8B-B14F-4D97-AF65-F5344CB8AC3E}">
        <p14:creationId xmlns:p14="http://schemas.microsoft.com/office/powerpoint/2010/main" val="232522228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bkns.vn/serv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bc.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5658" y="3189514"/>
            <a:ext cx="7772400" cy="1328057"/>
          </a:xfrm>
        </p:spPr>
        <p:txBody>
          <a:bodyPr>
            <a:normAutofit fontScale="90000"/>
          </a:bodyPr>
          <a:lstStyle/>
          <a:p>
            <a:r>
              <a:rPr lang="en-US" sz="3100" dirty="0" err="1" smtClean="0">
                <a:solidFill>
                  <a:srgbClr val="0000FF"/>
                </a:solidFill>
              </a:rPr>
              <a:t>Chương</a:t>
            </a:r>
            <a:r>
              <a:rPr lang="en-US" sz="3100" dirty="0" smtClean="0">
                <a:solidFill>
                  <a:srgbClr val="0000FF"/>
                </a:solidFill>
              </a:rPr>
              <a:t> 5</a:t>
            </a:r>
            <a:r>
              <a:rPr lang="en-US" sz="2400" dirty="0" smtClean="0">
                <a:solidFill>
                  <a:srgbClr val="0000FF"/>
                </a:solidFill>
              </a:rPr>
              <a:t/>
            </a:r>
            <a:br>
              <a:rPr lang="en-US" sz="2400" dirty="0" smtClean="0">
                <a:solidFill>
                  <a:srgbClr val="0000FF"/>
                </a:solidFill>
              </a:rPr>
            </a:br>
            <a:r>
              <a:rPr lang="en-US" sz="3600" dirty="0" err="1" smtClean="0">
                <a:solidFill>
                  <a:schemeClr val="tx1"/>
                </a:solidFill>
              </a:rPr>
              <a:t>Quản</a:t>
            </a:r>
            <a:r>
              <a:rPr lang="en-US" sz="3600" dirty="0" smtClean="0">
                <a:solidFill>
                  <a:schemeClr val="tx1"/>
                </a:solidFill>
              </a:rPr>
              <a:t> </a:t>
            </a:r>
            <a:r>
              <a:rPr lang="en-US" sz="3600" dirty="0" err="1" smtClean="0">
                <a:solidFill>
                  <a:schemeClr val="tx1"/>
                </a:solidFill>
              </a:rPr>
              <a:t>Trị</a:t>
            </a:r>
            <a:r>
              <a:rPr lang="en-US" sz="3600" dirty="0" smtClean="0">
                <a:solidFill>
                  <a:schemeClr val="tx1"/>
                </a:solidFill>
              </a:rPr>
              <a:t> </a:t>
            </a:r>
            <a:r>
              <a:rPr lang="en-US" sz="3600" dirty="0" err="1" smtClean="0">
                <a:solidFill>
                  <a:schemeClr val="tx1"/>
                </a:solidFill>
              </a:rPr>
              <a:t>Dịch</a:t>
            </a:r>
            <a:r>
              <a:rPr lang="en-US" sz="3600" dirty="0" smtClean="0">
                <a:solidFill>
                  <a:schemeClr val="tx1"/>
                </a:solidFill>
              </a:rPr>
              <a:t> </a:t>
            </a:r>
            <a:r>
              <a:rPr lang="en-US" sz="3600" dirty="0" err="1" smtClean="0">
                <a:solidFill>
                  <a:schemeClr val="tx1"/>
                </a:solidFill>
              </a:rPr>
              <a:t>Vụ</a:t>
            </a:r>
            <a:r>
              <a:rPr lang="en-US" sz="3600" dirty="0" smtClean="0">
                <a:solidFill>
                  <a:schemeClr val="tx1"/>
                </a:solidFill>
              </a:rPr>
              <a:t> </a:t>
            </a:r>
            <a:r>
              <a:rPr lang="en-US" sz="3600" dirty="0" err="1" smtClean="0">
                <a:solidFill>
                  <a:schemeClr val="tx1"/>
                </a:solidFill>
              </a:rPr>
              <a:t>Mạng</a:t>
            </a:r>
            <a:r>
              <a:rPr lang="en-US" sz="3600" dirty="0">
                <a:solidFill>
                  <a:schemeClr val="tx1"/>
                </a:solidFill>
              </a:rPr>
              <a:t/>
            </a:r>
            <a:br>
              <a:rPr lang="en-US" sz="3600" dirty="0">
                <a:solidFill>
                  <a:schemeClr val="tx1"/>
                </a:solidFill>
              </a:rPr>
            </a:br>
            <a:r>
              <a:rPr lang="en-US" sz="3600" dirty="0" err="1" smtClean="0">
                <a:solidFill>
                  <a:schemeClr val="tx1"/>
                </a:solidFill>
              </a:rPr>
              <a:t>Dịch</a:t>
            </a:r>
            <a:r>
              <a:rPr lang="en-US" sz="3600" dirty="0" smtClean="0">
                <a:solidFill>
                  <a:schemeClr val="tx1"/>
                </a:solidFill>
              </a:rPr>
              <a:t> </a:t>
            </a:r>
            <a:r>
              <a:rPr lang="en-US" sz="3600" dirty="0" err="1" smtClean="0">
                <a:solidFill>
                  <a:schemeClr val="tx1"/>
                </a:solidFill>
              </a:rPr>
              <a:t>vụ</a:t>
            </a:r>
            <a:r>
              <a:rPr lang="en-US" sz="3600" dirty="0" smtClean="0">
                <a:solidFill>
                  <a:schemeClr val="tx1"/>
                </a:solidFill>
              </a:rPr>
              <a:t> Web</a:t>
            </a:r>
            <a:endParaRPr lang="vi-VN" sz="3600" dirty="0">
              <a:solidFill>
                <a:schemeClr val="tx1"/>
              </a:solidFill>
            </a:endParaRPr>
          </a:p>
        </p:txBody>
      </p:sp>
      <p:sp>
        <p:nvSpPr>
          <p:cNvPr id="3" name="Text Placeholder 2"/>
          <p:cNvSpPr>
            <a:spLocks noGrp="1"/>
          </p:cNvSpPr>
          <p:nvPr>
            <p:ph type="body" sz="quarter" idx="13"/>
          </p:nvPr>
        </p:nvSpPr>
        <p:spPr>
          <a:xfrm>
            <a:off x="755576" y="2593368"/>
            <a:ext cx="7391400" cy="792088"/>
          </a:xfrm>
        </p:spPr>
        <p:txBody>
          <a:bodyPr/>
          <a:lstStyle/>
          <a:p>
            <a:r>
              <a:rPr lang="en-US" dirty="0"/>
              <a:t>QUẢN TRỊ HỆ THỐNG</a:t>
            </a:r>
          </a:p>
        </p:txBody>
      </p:sp>
      <p:sp>
        <p:nvSpPr>
          <p:cNvPr id="4" name="TextBox 3"/>
          <p:cNvSpPr txBox="1"/>
          <p:nvPr/>
        </p:nvSpPr>
        <p:spPr>
          <a:xfrm>
            <a:off x="5475514" y="4757057"/>
            <a:ext cx="2942544"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Nhóm</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12:</a:t>
            </a: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err="1" smtClean="0">
                <a:latin typeface="Times New Roman" panose="02020603050405020304" pitchFamily="18" charset="0"/>
                <a:cs typeface="Times New Roman" panose="02020603050405020304" pitchFamily="18" charset="0"/>
              </a:rPr>
              <a:t>Trần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Quốc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Dũng</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err="1" smtClean="0">
                <a:latin typeface="Times New Roman" panose="02020603050405020304" pitchFamily="18" charset="0"/>
                <a:cs typeface="Times New Roman" panose="02020603050405020304" pitchFamily="18" charset="0"/>
              </a:rPr>
              <a:t>Hoàng</a:t>
            </a:r>
            <a:r>
              <a:rPr lang="en-US" sz="2000" dirty="0" smtClean="0">
                <a:latin typeface="Times New Roman" panose="02020603050405020304" pitchFamily="18" charset="0"/>
                <a:cs typeface="Times New Roman" panose="02020603050405020304" pitchFamily="18" charset="0"/>
              </a:rPr>
              <a:t> Kim </a:t>
            </a:r>
            <a:r>
              <a:rPr lang="en-US" sz="2000" dirty="0" err="1" smtClean="0">
                <a:latin typeface="Times New Roman" panose="02020603050405020304" pitchFamily="18" charset="0"/>
                <a:cs typeface="Times New Roman" panose="02020603050405020304" pitchFamily="18" charset="0"/>
              </a:rPr>
              <a:t>Tuyến</a:t>
            </a:r>
            <a:r>
              <a:rPr lang="en-US" sz="20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en-US" sz="2000" dirty="0" err="1" smtClean="0">
                <a:latin typeface="Times New Roman" panose="02020603050405020304" pitchFamily="18" charset="0"/>
                <a:cs typeface="Times New Roman" panose="02020603050405020304" pitchFamily="18" charset="0"/>
              </a:rPr>
              <a:t>Nguyễn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Trúc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9773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p:txBody>
          <a:bodyPr/>
          <a:lstStyle/>
          <a:p>
            <a:r>
              <a:rPr lang="en-US" b="1" dirty="0" err="1" smtClean="0">
                <a:solidFill>
                  <a:srgbClr val="00B0F0"/>
                </a:solidFill>
              </a:rPr>
              <a:t>Cài</a:t>
            </a:r>
            <a:r>
              <a:rPr lang="en-US" b="1" dirty="0" smtClean="0">
                <a:solidFill>
                  <a:srgbClr val="00B0F0"/>
                </a:solidFill>
              </a:rPr>
              <a:t> </a:t>
            </a:r>
            <a:r>
              <a:rPr lang="en-US" b="1" dirty="0" err="1" smtClean="0">
                <a:solidFill>
                  <a:srgbClr val="00B0F0"/>
                </a:solidFill>
              </a:rPr>
              <a:t>đặt</a:t>
            </a:r>
            <a:endParaRPr lang="en-US" b="1" dirty="0" smtClean="0">
              <a:solidFill>
                <a:srgbClr val="00B0F0"/>
              </a:solidFill>
            </a:endParaRPr>
          </a:p>
          <a:p>
            <a:pPr lvl="1" indent="-342900"/>
            <a:r>
              <a:rPr lang="en-US" b="1" dirty="0" err="1" smtClean="0"/>
              <a:t>Nhấn</a:t>
            </a:r>
            <a:r>
              <a:rPr lang="en-US" b="1" dirty="0" smtClean="0"/>
              <a:t> Next</a:t>
            </a:r>
            <a:endParaRPr lang="en-US" b="1"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10</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64133" y="2359469"/>
            <a:ext cx="5457103" cy="3987800"/>
          </a:xfrm>
          <a:prstGeom prst="rect">
            <a:avLst/>
          </a:prstGeom>
        </p:spPr>
      </p:pic>
    </p:spTree>
    <p:extLst>
      <p:ext uri="{BB962C8B-B14F-4D97-AF65-F5344CB8AC3E}">
        <p14:creationId xmlns:p14="http://schemas.microsoft.com/office/powerpoint/2010/main" val="3687007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68" y="44624"/>
            <a:ext cx="8289132" cy="700057"/>
          </a:xfrm>
        </p:spPr>
        <p:txBody>
          <a:bodyPr/>
          <a:lstStyle/>
          <a:p>
            <a:r>
              <a:rPr lang="en-US" dirty="0" smtClean="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a:xfrm>
            <a:off x="457200" y="744682"/>
            <a:ext cx="8229600" cy="5381482"/>
          </a:xfrm>
        </p:spPr>
        <p:txBody>
          <a:bodyPr/>
          <a:lstStyle/>
          <a:p>
            <a:r>
              <a:rPr lang="en-US" dirty="0" err="1" smtClean="0">
                <a:solidFill>
                  <a:srgbClr val="00B0F0"/>
                </a:solidFill>
              </a:rPr>
              <a:t>Cài</a:t>
            </a:r>
            <a:r>
              <a:rPr lang="en-US" dirty="0" smtClean="0">
                <a:solidFill>
                  <a:srgbClr val="00B0F0"/>
                </a:solidFill>
              </a:rPr>
              <a:t> </a:t>
            </a:r>
            <a:r>
              <a:rPr lang="en-US" dirty="0" err="1" smtClean="0">
                <a:solidFill>
                  <a:srgbClr val="00B0F0"/>
                </a:solidFill>
              </a:rPr>
              <a:t>đặt</a:t>
            </a:r>
            <a:endParaRPr lang="en-US" dirty="0" smtClean="0">
              <a:solidFill>
                <a:srgbClr val="00B0F0"/>
              </a:solidFill>
            </a:endParaRPr>
          </a:p>
          <a:p>
            <a:pPr lvl="1"/>
            <a:r>
              <a:rPr lang="en-US" dirty="0" err="1" smtClean="0">
                <a:solidFill>
                  <a:schemeClr val="tx1"/>
                </a:solidFill>
              </a:rPr>
              <a:t>Windown</a:t>
            </a:r>
            <a:r>
              <a:rPr lang="en-US" dirty="0" smtClean="0">
                <a:solidFill>
                  <a:schemeClr val="tx1"/>
                </a:solidFill>
              </a:rPr>
              <a:t> </a:t>
            </a:r>
            <a:r>
              <a:rPr lang="en-US" dirty="0" err="1" smtClean="0">
                <a:solidFill>
                  <a:schemeClr val="tx1"/>
                </a:solidFill>
              </a:rPr>
              <a:t>sẽ</a:t>
            </a:r>
            <a:r>
              <a:rPr lang="en-US" dirty="0" smtClean="0">
                <a:solidFill>
                  <a:schemeClr val="tx1"/>
                </a:solidFill>
              </a:rPr>
              <a:t> </a:t>
            </a:r>
            <a:r>
              <a:rPr lang="en-US" dirty="0" err="1" smtClean="0">
                <a:solidFill>
                  <a:schemeClr val="tx1"/>
                </a:solidFill>
              </a:rPr>
              <a:t>bật</a:t>
            </a:r>
            <a:r>
              <a:rPr lang="en-US" dirty="0" smtClean="0">
                <a:solidFill>
                  <a:schemeClr val="tx1"/>
                </a:solidFill>
              </a:rPr>
              <a:t> </a:t>
            </a:r>
            <a:r>
              <a:rPr lang="en-US" dirty="0" err="1" smtClean="0">
                <a:solidFill>
                  <a:schemeClr val="tx1"/>
                </a:solidFill>
              </a:rPr>
              <a:t>màn</a:t>
            </a:r>
            <a:r>
              <a:rPr lang="en-US" dirty="0" smtClean="0">
                <a:solidFill>
                  <a:schemeClr val="tx1"/>
                </a:solidFill>
              </a:rPr>
              <a:t> </a:t>
            </a:r>
            <a:r>
              <a:rPr lang="en-US" dirty="0" err="1" smtClean="0">
                <a:solidFill>
                  <a:schemeClr val="tx1"/>
                </a:solidFill>
              </a:rPr>
              <a:t>hình</a:t>
            </a:r>
            <a:r>
              <a:rPr lang="en-US" dirty="0" smtClean="0">
                <a:solidFill>
                  <a:schemeClr val="tx1"/>
                </a:solidFill>
              </a:rPr>
              <a:t> </a:t>
            </a:r>
            <a:r>
              <a:rPr lang="en-US" b="1" dirty="0" smtClean="0">
                <a:solidFill>
                  <a:schemeClr val="tx1"/>
                </a:solidFill>
              </a:rPr>
              <a:t>Add roles </a:t>
            </a:r>
            <a:r>
              <a:rPr lang="en-US" b="1" dirty="0" err="1" smtClean="0">
                <a:solidFill>
                  <a:schemeClr val="tx1"/>
                </a:solidFill>
              </a:rPr>
              <a:t>winzard</a:t>
            </a:r>
            <a:r>
              <a:rPr lang="en-US" b="1" dirty="0" smtClean="0">
                <a:solidFill>
                  <a:schemeClr val="tx1"/>
                </a:solidFill>
              </a:rPr>
              <a:t> </a:t>
            </a:r>
            <a:r>
              <a:rPr lang="en-US" dirty="0" err="1" smtClean="0">
                <a:solidFill>
                  <a:schemeClr val="tx1"/>
                </a:solidFill>
              </a:rPr>
              <a:t>nhấn</a:t>
            </a:r>
            <a:r>
              <a:rPr lang="en-US" dirty="0" smtClean="0">
                <a:solidFill>
                  <a:schemeClr val="tx1"/>
                </a:solidFill>
              </a:rPr>
              <a:t> </a:t>
            </a:r>
            <a:r>
              <a:rPr lang="en-US" dirty="0" err="1" smtClean="0">
                <a:solidFill>
                  <a:schemeClr val="tx1"/>
                </a:solidFill>
              </a:rPr>
              <a:t>chọn</a:t>
            </a:r>
            <a:r>
              <a:rPr lang="en-US" dirty="0" smtClean="0">
                <a:solidFill>
                  <a:schemeClr val="tx1"/>
                </a:solidFill>
              </a:rPr>
              <a:t> </a:t>
            </a:r>
            <a:r>
              <a:rPr lang="en-US" b="1" dirty="0" smtClean="0">
                <a:solidFill>
                  <a:schemeClr val="tx1"/>
                </a:solidFill>
              </a:rPr>
              <a:t>Add required Features</a:t>
            </a:r>
            <a:r>
              <a:rPr lang="en-US" dirty="0" smtClean="0">
                <a:solidFill>
                  <a:schemeClr val="tx1"/>
                </a:solidFill>
              </a:rPr>
              <a:t>. </a:t>
            </a:r>
            <a:r>
              <a:rPr lang="en-US" dirty="0" err="1" smtClean="0">
                <a:solidFill>
                  <a:schemeClr val="tx1"/>
                </a:solidFill>
              </a:rPr>
              <a:t>Chọn</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dịch</a:t>
            </a:r>
            <a:r>
              <a:rPr lang="en-US" dirty="0" smtClean="0">
                <a:solidFill>
                  <a:schemeClr val="tx1"/>
                </a:solidFill>
              </a:rPr>
              <a:t> </a:t>
            </a:r>
            <a:r>
              <a:rPr lang="en-US" dirty="0" err="1" smtClean="0">
                <a:solidFill>
                  <a:schemeClr val="tx1"/>
                </a:solidFill>
              </a:rPr>
              <a:t>vụ</a:t>
            </a:r>
            <a:r>
              <a:rPr lang="en-US" dirty="0" smtClean="0">
                <a:solidFill>
                  <a:schemeClr val="tx1"/>
                </a:solidFill>
              </a:rPr>
              <a:t> </a:t>
            </a:r>
            <a:r>
              <a:rPr lang="en-US" dirty="0" err="1" smtClean="0">
                <a:solidFill>
                  <a:schemeClr val="tx1"/>
                </a:solidFill>
              </a:rPr>
              <a:t>cần</a:t>
            </a:r>
            <a:r>
              <a:rPr lang="en-US" dirty="0" smtClean="0">
                <a:solidFill>
                  <a:schemeClr val="tx1"/>
                </a:solidFill>
              </a:rPr>
              <a:t> </a:t>
            </a:r>
            <a:r>
              <a:rPr lang="en-US" dirty="0" err="1" smtClean="0">
                <a:solidFill>
                  <a:schemeClr val="tx1"/>
                </a:solidFill>
              </a:rPr>
              <a:t>thiết</a:t>
            </a:r>
            <a:r>
              <a:rPr lang="en-US" dirty="0" smtClean="0">
                <a:solidFill>
                  <a:schemeClr val="tx1"/>
                </a:solidFill>
              </a:rPr>
              <a:t> </a:t>
            </a:r>
            <a:r>
              <a:rPr lang="en-US" dirty="0" err="1" smtClean="0">
                <a:solidFill>
                  <a:schemeClr val="tx1"/>
                </a:solidFill>
              </a:rPr>
              <a:t>cho</a:t>
            </a:r>
            <a:r>
              <a:rPr lang="en-US" dirty="0" smtClean="0">
                <a:solidFill>
                  <a:schemeClr val="tx1"/>
                </a:solidFill>
              </a:rPr>
              <a:t> server. </a:t>
            </a:r>
            <a:r>
              <a:rPr lang="en-US" dirty="0" err="1" smtClean="0">
                <a:solidFill>
                  <a:schemeClr val="tx1"/>
                </a:solidFill>
              </a:rPr>
              <a:t>Nhấn</a:t>
            </a:r>
            <a:r>
              <a:rPr lang="en-US" dirty="0" smtClean="0">
                <a:solidFill>
                  <a:schemeClr val="tx1"/>
                </a:solidFill>
              </a:rPr>
              <a:t> </a:t>
            </a:r>
            <a:r>
              <a:rPr lang="en-US" b="1" dirty="0" smtClean="0">
                <a:solidFill>
                  <a:schemeClr val="tx1"/>
                </a:solidFill>
              </a:rPr>
              <a:t>Next</a:t>
            </a:r>
            <a:r>
              <a:rPr lang="en-US" dirty="0" smtClean="0">
                <a:solidFill>
                  <a:schemeClr val="tx1"/>
                </a:solidFill>
              </a:rPr>
              <a:t>.</a:t>
            </a:r>
          </a:p>
          <a:p>
            <a:pPr marL="457200" lvl="1" indent="0">
              <a:buNone/>
            </a:pPr>
            <a:endParaRPr lang="en-US" dirty="0" smtClean="0">
              <a:solidFill>
                <a:schemeClr val="tx1"/>
              </a:solidFill>
            </a:endParaRPr>
          </a:p>
          <a:p>
            <a:pPr lvl="1"/>
            <a:endParaRPr lang="en-US" dirty="0">
              <a:solidFill>
                <a:srgbClr val="00B0F0"/>
              </a:solidFill>
            </a:endParaRPr>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11</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940596" y="2454738"/>
            <a:ext cx="5943600" cy="3992244"/>
          </a:xfrm>
          <a:prstGeom prst="rect">
            <a:avLst/>
          </a:prstGeom>
        </p:spPr>
      </p:pic>
    </p:spTree>
    <p:extLst>
      <p:ext uri="{BB962C8B-B14F-4D97-AF65-F5344CB8AC3E}">
        <p14:creationId xmlns:p14="http://schemas.microsoft.com/office/powerpoint/2010/main" val="1404300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p:txBody>
          <a:bodyPr/>
          <a:lstStyle/>
          <a:p>
            <a:r>
              <a:rPr lang="en-US" dirty="0" err="1" smtClean="0">
                <a:solidFill>
                  <a:srgbClr val="00B0F0"/>
                </a:solidFill>
              </a:rPr>
              <a:t>Cài</a:t>
            </a:r>
            <a:r>
              <a:rPr lang="en-US" dirty="0" smtClean="0">
                <a:solidFill>
                  <a:srgbClr val="00B0F0"/>
                </a:solidFill>
              </a:rPr>
              <a:t> </a:t>
            </a:r>
            <a:r>
              <a:rPr lang="en-US" dirty="0" err="1" smtClean="0">
                <a:solidFill>
                  <a:srgbClr val="00B0F0"/>
                </a:solidFill>
              </a:rPr>
              <a:t>đặt</a:t>
            </a:r>
            <a:endParaRPr lang="en-US" dirty="0" smtClean="0">
              <a:solidFill>
                <a:srgbClr val="00B0F0"/>
              </a:solidFill>
            </a:endParaRPr>
          </a:p>
          <a:p>
            <a:pPr lvl="1"/>
            <a:r>
              <a:rPr lang="en-US" dirty="0" err="1" smtClean="0">
                <a:solidFill>
                  <a:schemeClr val="tx1"/>
                </a:solidFill>
              </a:rPr>
              <a:t>Nhấn</a:t>
            </a:r>
            <a:r>
              <a:rPr lang="en-US" dirty="0" smtClean="0">
                <a:solidFill>
                  <a:schemeClr val="tx1"/>
                </a:solidFill>
              </a:rPr>
              <a:t> </a:t>
            </a:r>
            <a:r>
              <a:rPr lang="en-US" b="1" dirty="0" smtClean="0">
                <a:solidFill>
                  <a:schemeClr val="tx1"/>
                </a:solidFill>
              </a:rPr>
              <a:t>Install </a:t>
            </a:r>
            <a:r>
              <a:rPr lang="en-US" dirty="0" err="1" smtClean="0">
                <a:solidFill>
                  <a:schemeClr val="tx1"/>
                </a:solidFill>
              </a:rPr>
              <a:t>để</a:t>
            </a:r>
            <a:r>
              <a:rPr lang="en-US" dirty="0" smtClean="0">
                <a:solidFill>
                  <a:schemeClr val="tx1"/>
                </a:solidFill>
              </a:rPr>
              <a:t> </a:t>
            </a:r>
            <a:r>
              <a:rPr lang="en-US" dirty="0" err="1" smtClean="0">
                <a:solidFill>
                  <a:schemeClr val="tx1"/>
                </a:solidFill>
              </a:rPr>
              <a:t>bắt</a:t>
            </a:r>
            <a:r>
              <a:rPr lang="en-US" dirty="0" smtClean="0">
                <a:solidFill>
                  <a:schemeClr val="tx1"/>
                </a:solidFill>
              </a:rPr>
              <a:t> </a:t>
            </a:r>
            <a:r>
              <a:rPr lang="en-US" dirty="0" err="1" smtClean="0">
                <a:solidFill>
                  <a:schemeClr val="tx1"/>
                </a:solidFill>
              </a:rPr>
              <a:t>đầu</a:t>
            </a:r>
            <a:r>
              <a:rPr lang="en-US" dirty="0" smtClean="0">
                <a:solidFill>
                  <a:schemeClr val="tx1"/>
                </a:solidFill>
              </a:rPr>
              <a:t> </a:t>
            </a:r>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endParaRPr lang="en-US" dirty="0" smtClean="0">
              <a:solidFill>
                <a:schemeClr val="tx1"/>
              </a:solidFill>
            </a:endParaRPr>
          </a:p>
          <a:p>
            <a:pPr marL="457200" lvl="1" indent="0">
              <a:buNone/>
            </a:pPr>
            <a:endParaRPr lang="en-US" dirty="0">
              <a:solidFill>
                <a:srgbClr val="00B0F0"/>
              </a:solidFill>
            </a:endParaRPr>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12</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27452" y="2342482"/>
            <a:ext cx="5943600" cy="4101305"/>
          </a:xfrm>
          <a:prstGeom prst="rect">
            <a:avLst/>
          </a:prstGeom>
        </p:spPr>
      </p:pic>
    </p:spTree>
    <p:extLst>
      <p:ext uri="{BB962C8B-B14F-4D97-AF65-F5344CB8AC3E}">
        <p14:creationId xmlns:p14="http://schemas.microsoft.com/office/powerpoint/2010/main" val="2274621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p:txBody>
          <a:bodyPr/>
          <a:lstStyle/>
          <a:p>
            <a:r>
              <a:rPr lang="en-US" b="1" dirty="0" err="1" smtClean="0">
                <a:solidFill>
                  <a:srgbClr val="00B0F0"/>
                </a:solidFill>
              </a:rPr>
              <a:t>Cài</a:t>
            </a:r>
            <a:r>
              <a:rPr lang="en-US" b="1" dirty="0" smtClean="0">
                <a:solidFill>
                  <a:srgbClr val="00B0F0"/>
                </a:solidFill>
              </a:rPr>
              <a:t> </a:t>
            </a:r>
            <a:r>
              <a:rPr lang="en-US" b="1" dirty="0" err="1" smtClean="0">
                <a:solidFill>
                  <a:srgbClr val="00B0F0"/>
                </a:solidFill>
              </a:rPr>
              <a:t>đặt</a:t>
            </a:r>
            <a:endParaRPr lang="en-US" b="1" dirty="0" smtClean="0">
              <a:solidFill>
                <a:srgbClr val="00B0F0"/>
              </a:solidFill>
            </a:endParaRPr>
          </a:p>
          <a:p>
            <a:pPr lvl="1"/>
            <a:r>
              <a:rPr lang="en-US" b="1" dirty="0" err="1" smtClean="0">
                <a:solidFill>
                  <a:srgbClr val="00B0F0"/>
                </a:solidFill>
              </a:rPr>
              <a:t>Quá</a:t>
            </a:r>
            <a:r>
              <a:rPr lang="en-US" b="1" dirty="0" smtClean="0">
                <a:solidFill>
                  <a:srgbClr val="00B0F0"/>
                </a:solidFill>
              </a:rPr>
              <a:t> </a:t>
            </a:r>
            <a:r>
              <a:rPr lang="en-US" b="1" dirty="0" err="1" smtClean="0">
                <a:solidFill>
                  <a:srgbClr val="00B0F0"/>
                </a:solidFill>
              </a:rPr>
              <a:t>trình</a:t>
            </a:r>
            <a:r>
              <a:rPr lang="en-US" b="1" dirty="0" smtClean="0">
                <a:solidFill>
                  <a:srgbClr val="00B0F0"/>
                </a:solidFill>
              </a:rPr>
              <a:t> </a:t>
            </a:r>
            <a:r>
              <a:rPr lang="en-US" b="1" dirty="0" err="1" smtClean="0">
                <a:solidFill>
                  <a:srgbClr val="00B0F0"/>
                </a:solidFill>
              </a:rPr>
              <a:t>cài</a:t>
            </a:r>
            <a:r>
              <a:rPr lang="en-US" b="1" dirty="0" smtClean="0">
                <a:solidFill>
                  <a:srgbClr val="00B0F0"/>
                </a:solidFill>
              </a:rPr>
              <a:t> </a:t>
            </a:r>
            <a:r>
              <a:rPr lang="en-US" b="1" dirty="0" err="1" smtClean="0">
                <a:solidFill>
                  <a:srgbClr val="00B0F0"/>
                </a:solidFill>
              </a:rPr>
              <a:t>đặt</a:t>
            </a:r>
            <a:r>
              <a:rPr lang="en-US" b="1" dirty="0" smtClean="0">
                <a:solidFill>
                  <a:srgbClr val="00B0F0"/>
                </a:solidFill>
              </a:rPr>
              <a:t> </a:t>
            </a:r>
            <a:r>
              <a:rPr lang="en-US" b="1" dirty="0" err="1" smtClean="0">
                <a:solidFill>
                  <a:srgbClr val="00B0F0"/>
                </a:solidFill>
              </a:rPr>
              <a:t>bắt</a:t>
            </a:r>
            <a:r>
              <a:rPr lang="en-US" b="1" dirty="0" smtClean="0">
                <a:solidFill>
                  <a:srgbClr val="00B0F0"/>
                </a:solidFill>
              </a:rPr>
              <a:t> </a:t>
            </a:r>
            <a:r>
              <a:rPr lang="en-US" b="1" dirty="0" err="1" smtClean="0">
                <a:solidFill>
                  <a:srgbClr val="00B0F0"/>
                </a:solidFill>
              </a:rPr>
              <a:t>đầu</a:t>
            </a:r>
            <a:endParaRPr lang="en-US" b="1" dirty="0" smtClean="0">
              <a:solidFill>
                <a:srgbClr val="00B0F0"/>
              </a:solidFill>
            </a:endParaRPr>
          </a:p>
          <a:p>
            <a:pPr marL="457200" lvl="1" indent="0">
              <a:buNone/>
            </a:pPr>
            <a:r>
              <a:rPr lang="en-US" b="1" dirty="0" smtClean="0">
                <a:solidFill>
                  <a:srgbClr val="00B0F0"/>
                </a:solidFill>
              </a:rPr>
              <a:t> </a:t>
            </a:r>
            <a:endParaRPr lang="en-US" b="1" dirty="0">
              <a:solidFill>
                <a:srgbClr val="00B0F0"/>
              </a:solidFill>
            </a:endParaRPr>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13</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570434" y="2462466"/>
            <a:ext cx="5943600" cy="4022782"/>
          </a:xfrm>
          <a:prstGeom prst="rect">
            <a:avLst/>
          </a:prstGeom>
        </p:spPr>
      </p:pic>
    </p:spTree>
    <p:extLst>
      <p:ext uri="{BB962C8B-B14F-4D97-AF65-F5344CB8AC3E}">
        <p14:creationId xmlns:p14="http://schemas.microsoft.com/office/powerpoint/2010/main" val="963274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p:txBody>
          <a:bodyPr/>
          <a:lstStyle/>
          <a:p>
            <a:r>
              <a:rPr lang="en-US" dirty="0" err="1" smtClean="0"/>
              <a:t>Cài</a:t>
            </a:r>
            <a:r>
              <a:rPr lang="en-US" dirty="0" smtClean="0"/>
              <a:t> </a:t>
            </a:r>
            <a:r>
              <a:rPr lang="en-US" dirty="0" err="1" smtClean="0"/>
              <a:t>đặt</a:t>
            </a:r>
            <a:endParaRPr lang="en-US" dirty="0" smtClean="0"/>
          </a:p>
          <a:p>
            <a:pPr lvl="1"/>
            <a:r>
              <a:rPr lang="en-US" dirty="0" err="1" smtClean="0">
                <a:solidFill>
                  <a:schemeClr val="tx1"/>
                </a:solidFill>
              </a:rPr>
              <a:t>Quá</a:t>
            </a:r>
            <a:r>
              <a:rPr lang="en-US" dirty="0" smtClean="0">
                <a:solidFill>
                  <a:schemeClr val="tx1"/>
                </a:solidFill>
              </a:rPr>
              <a:t> </a:t>
            </a:r>
            <a:r>
              <a:rPr lang="en-US" dirty="0" err="1" smtClean="0">
                <a:solidFill>
                  <a:schemeClr val="tx1"/>
                </a:solidFill>
              </a:rPr>
              <a:t>trình</a:t>
            </a:r>
            <a:r>
              <a:rPr lang="en-US" dirty="0" smtClean="0">
                <a:solidFill>
                  <a:schemeClr val="tx1"/>
                </a:solidFill>
              </a:rPr>
              <a:t> </a:t>
            </a:r>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 </a:t>
            </a:r>
            <a:r>
              <a:rPr lang="en-US" dirty="0" err="1" smtClean="0">
                <a:solidFill>
                  <a:schemeClr val="tx1"/>
                </a:solidFill>
              </a:rPr>
              <a:t>kết</a:t>
            </a:r>
            <a:r>
              <a:rPr lang="en-US" dirty="0" smtClean="0">
                <a:solidFill>
                  <a:schemeClr val="tx1"/>
                </a:solidFill>
              </a:rPr>
              <a:t> </a:t>
            </a:r>
            <a:r>
              <a:rPr lang="en-US" dirty="0" err="1" smtClean="0">
                <a:solidFill>
                  <a:schemeClr val="tx1"/>
                </a:solidFill>
              </a:rPr>
              <a:t>thúc</a:t>
            </a:r>
            <a:endParaRPr lang="en-US" dirty="0" smtClean="0">
              <a:solidFill>
                <a:schemeClr val="tx1"/>
              </a:solidFill>
            </a:endParaRPr>
          </a:p>
          <a:p>
            <a:pPr marL="457200" lvl="1" indent="0">
              <a:buNone/>
            </a:pPr>
            <a:endParaRPr lang="en-US" dirty="0" smtClean="0">
              <a:solidFill>
                <a:schemeClr val="tx1"/>
              </a:solidFill>
            </a:endParaRPr>
          </a:p>
          <a:p>
            <a:pPr marL="457200" lvl="1" indent="0">
              <a:buNone/>
            </a:pPr>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14</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23060" y="2370824"/>
            <a:ext cx="5897880" cy="3755339"/>
          </a:xfrm>
          <a:prstGeom prst="rect">
            <a:avLst/>
          </a:prstGeom>
        </p:spPr>
      </p:pic>
    </p:spTree>
    <p:extLst>
      <p:ext uri="{BB962C8B-B14F-4D97-AF65-F5344CB8AC3E}">
        <p14:creationId xmlns:p14="http://schemas.microsoft.com/office/powerpoint/2010/main" val="3743626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p:txBody>
          <a:bodyPr/>
          <a:lstStyle/>
          <a:p>
            <a:r>
              <a:rPr lang="en-US" dirty="0" err="1" smtClean="0"/>
              <a:t>Sau</a:t>
            </a:r>
            <a:r>
              <a:rPr lang="en-US" dirty="0" smtClean="0"/>
              <a:t> </a:t>
            </a:r>
            <a:r>
              <a:rPr lang="en-US" dirty="0" err="1" smtClean="0"/>
              <a:t>khi</a:t>
            </a:r>
            <a:r>
              <a:rPr lang="en-US" dirty="0" smtClean="0"/>
              <a:t> </a:t>
            </a:r>
            <a:r>
              <a:rPr lang="en-US" dirty="0" err="1" smtClean="0"/>
              <a:t>khi</a:t>
            </a:r>
            <a:r>
              <a:rPr lang="en-US" dirty="0" smtClean="0"/>
              <a:t> </a:t>
            </a:r>
            <a:r>
              <a:rPr lang="en-US" dirty="0" err="1" smtClean="0"/>
              <a:t>cài</a:t>
            </a:r>
            <a:r>
              <a:rPr lang="en-US" dirty="0" smtClean="0"/>
              <a:t> </a:t>
            </a:r>
            <a:r>
              <a:rPr lang="en-US" dirty="0" err="1" smtClean="0"/>
              <a:t>xong</a:t>
            </a:r>
            <a:r>
              <a:rPr lang="en-US" dirty="0" smtClean="0"/>
              <a:t> </a:t>
            </a:r>
            <a:r>
              <a:rPr lang="en-US" dirty="0" err="1" smtClean="0"/>
              <a:t>dịch</a:t>
            </a:r>
            <a:r>
              <a:rPr lang="en-US" dirty="0" smtClean="0"/>
              <a:t> </a:t>
            </a:r>
            <a:r>
              <a:rPr lang="en-US" dirty="0" err="1" smtClean="0"/>
              <a:t>vụ</a:t>
            </a:r>
            <a:r>
              <a:rPr lang="en-US" dirty="0" smtClean="0"/>
              <a:t> IIS 7.0</a:t>
            </a:r>
          </a:p>
          <a:p>
            <a:r>
              <a:rPr lang="en-US" dirty="0" smtClean="0"/>
              <a:t>Public website </a:t>
            </a:r>
            <a:r>
              <a:rPr lang="en-US" dirty="0" err="1" smtClean="0"/>
              <a:t>bằng</a:t>
            </a:r>
            <a:r>
              <a:rPr lang="en-US" dirty="0" smtClean="0"/>
              <a:t> IIS manager.</a:t>
            </a:r>
          </a:p>
          <a:p>
            <a:pPr lvl="1"/>
            <a:r>
              <a:rPr lang="en-US" dirty="0" err="1" smtClean="0"/>
              <a:t>Mở</a:t>
            </a:r>
            <a:r>
              <a:rPr lang="en-US" dirty="0" smtClean="0"/>
              <a:t> IIS manager.</a:t>
            </a:r>
          </a:p>
          <a:p>
            <a:pPr lvl="1"/>
            <a:r>
              <a:rPr lang="en-US" dirty="0" err="1" smtClean="0"/>
              <a:t>Nhấp</a:t>
            </a:r>
            <a:r>
              <a:rPr lang="en-US" dirty="0" smtClean="0"/>
              <a:t> </a:t>
            </a:r>
            <a:r>
              <a:rPr lang="en-US" dirty="0" err="1" smtClean="0"/>
              <a:t>chuột</a:t>
            </a:r>
            <a:r>
              <a:rPr lang="en-US" dirty="0" smtClean="0"/>
              <a:t> </a:t>
            </a:r>
            <a:r>
              <a:rPr lang="en-US" dirty="0" err="1" smtClean="0"/>
              <a:t>phải</a:t>
            </a:r>
            <a:r>
              <a:rPr lang="en-US" dirty="0" smtClean="0"/>
              <a:t> </a:t>
            </a:r>
            <a:r>
              <a:rPr lang="en-US" dirty="0" err="1" smtClean="0"/>
              <a:t>vào</a:t>
            </a:r>
            <a:r>
              <a:rPr lang="en-US" dirty="0" smtClean="0"/>
              <a:t> sites </a:t>
            </a:r>
            <a:r>
              <a:rPr lang="en-US" dirty="0" err="1" smtClean="0"/>
              <a:t>khung</a:t>
            </a:r>
            <a:r>
              <a:rPr lang="en-US" dirty="0" smtClean="0"/>
              <a:t> </a:t>
            </a:r>
            <a:r>
              <a:rPr lang="en-US" dirty="0" err="1" smtClean="0"/>
              <a:t>bên</a:t>
            </a:r>
            <a:r>
              <a:rPr lang="en-US" dirty="0" smtClean="0"/>
              <a:t> </a:t>
            </a:r>
            <a:r>
              <a:rPr lang="en-US" dirty="0" err="1" smtClean="0"/>
              <a:t>trái</a:t>
            </a:r>
            <a:r>
              <a:rPr lang="en-US" dirty="0" smtClean="0"/>
              <a:t>  </a:t>
            </a:r>
            <a:r>
              <a:rPr lang="en-US" dirty="0" err="1" smtClean="0"/>
              <a:t>và</a:t>
            </a:r>
            <a:r>
              <a:rPr lang="en-US" dirty="0" smtClean="0"/>
              <a:t> </a:t>
            </a:r>
            <a:r>
              <a:rPr lang="en-US" dirty="0" err="1" smtClean="0"/>
              <a:t>chọn</a:t>
            </a:r>
            <a:r>
              <a:rPr lang="en-US" dirty="0" smtClean="0"/>
              <a:t> Add  Website.</a:t>
            </a:r>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15</a:t>
            </a:fld>
            <a:endParaRPr lang="en-US" dirty="0"/>
          </a:p>
        </p:txBody>
      </p:sp>
    </p:spTree>
    <p:extLst>
      <p:ext uri="{BB962C8B-B14F-4D97-AF65-F5344CB8AC3E}">
        <p14:creationId xmlns:p14="http://schemas.microsoft.com/office/powerpoint/2010/main" val="272989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p:txBody>
          <a:bodyPr/>
          <a:lstStyle/>
          <a:p>
            <a:r>
              <a:rPr lang="en-US" dirty="0" err="1" smtClean="0"/>
              <a:t>Điền</a:t>
            </a:r>
            <a:r>
              <a:rPr lang="en-US" dirty="0" smtClean="0"/>
              <a:t> </a:t>
            </a:r>
            <a:r>
              <a:rPr lang="en-US" dirty="0" err="1" smtClean="0"/>
              <a:t>tên</a:t>
            </a:r>
            <a:r>
              <a:rPr lang="en-US" dirty="0" smtClean="0"/>
              <a:t> website </a:t>
            </a:r>
            <a:r>
              <a:rPr lang="en-US" dirty="0" err="1" smtClean="0"/>
              <a:t>vào</a:t>
            </a:r>
            <a:r>
              <a:rPr lang="en-US" dirty="0" smtClean="0"/>
              <a:t> </a:t>
            </a:r>
            <a:r>
              <a:rPr lang="en-US" dirty="0" err="1" smtClean="0"/>
              <a:t>mục</a:t>
            </a:r>
            <a:r>
              <a:rPr lang="en-US" dirty="0" smtClean="0"/>
              <a:t> site name</a:t>
            </a:r>
          </a:p>
          <a:p>
            <a:r>
              <a:rPr lang="en-US" dirty="0" smtClean="0"/>
              <a:t>Ở </a:t>
            </a:r>
            <a:r>
              <a:rPr lang="en-US" dirty="0" err="1" smtClean="0"/>
              <a:t>mục</a:t>
            </a:r>
            <a:r>
              <a:rPr lang="en-US" dirty="0" smtClean="0"/>
              <a:t> physical path </a:t>
            </a:r>
            <a:r>
              <a:rPr lang="en-US" dirty="0" err="1" smtClean="0"/>
              <a:t>chọn</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chứa</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của</a:t>
            </a:r>
            <a:r>
              <a:rPr lang="en-US" dirty="0" smtClean="0"/>
              <a:t> website.</a:t>
            </a:r>
          </a:p>
          <a:p>
            <a:r>
              <a:rPr lang="en-US" dirty="0" smtClean="0"/>
              <a:t>Ở </a:t>
            </a:r>
            <a:r>
              <a:rPr lang="en-US" dirty="0" err="1" smtClean="0"/>
              <a:t>mục</a:t>
            </a:r>
            <a:r>
              <a:rPr lang="en-US" dirty="0" smtClean="0"/>
              <a:t> Host name </a:t>
            </a:r>
            <a:r>
              <a:rPr lang="en-US" dirty="0" err="1" smtClean="0"/>
              <a:t>gõ</a:t>
            </a:r>
            <a:r>
              <a:rPr lang="en-US" dirty="0" smtClean="0"/>
              <a:t> </a:t>
            </a:r>
            <a:r>
              <a:rPr lang="en-US" dirty="0" err="1" smtClean="0"/>
              <a:t>địac</a:t>
            </a:r>
            <a:r>
              <a:rPr lang="en-US" dirty="0" smtClean="0"/>
              <a:t> </a:t>
            </a:r>
            <a:r>
              <a:rPr lang="en-US" dirty="0" err="1" smtClean="0"/>
              <a:t>chỉ</a:t>
            </a:r>
            <a:r>
              <a:rPr lang="en-US" dirty="0" smtClean="0"/>
              <a:t> </a:t>
            </a:r>
            <a:r>
              <a:rPr lang="en-US" dirty="0" err="1" smtClean="0"/>
              <a:t>truy</a:t>
            </a:r>
            <a:r>
              <a:rPr lang="en-US" dirty="0" smtClean="0"/>
              <a:t> </a:t>
            </a:r>
            <a:r>
              <a:rPr lang="en-US" dirty="0" err="1" smtClean="0"/>
              <a:t>cập</a:t>
            </a:r>
            <a:r>
              <a:rPr lang="en-US" dirty="0" smtClean="0"/>
              <a:t> </a:t>
            </a:r>
            <a:r>
              <a:rPr lang="en-US" dirty="0" err="1" smtClean="0"/>
              <a:t>của</a:t>
            </a:r>
            <a:r>
              <a:rPr lang="en-US" dirty="0" smtClean="0"/>
              <a:t> website(</a:t>
            </a:r>
            <a:r>
              <a:rPr lang="en-US" dirty="0" err="1" smtClean="0"/>
              <a:t>đây</a:t>
            </a:r>
            <a:r>
              <a:rPr lang="en-US" dirty="0" smtClean="0"/>
              <a:t> </a:t>
            </a:r>
            <a:r>
              <a:rPr lang="en-US" dirty="0" err="1" smtClean="0"/>
              <a:t>là</a:t>
            </a:r>
            <a:r>
              <a:rPr lang="en-US" dirty="0" smtClean="0"/>
              <a:t> </a:t>
            </a:r>
            <a:r>
              <a:rPr lang="en-US" dirty="0" err="1" smtClean="0"/>
              <a:t>tên</a:t>
            </a:r>
            <a:r>
              <a:rPr lang="en-US" dirty="0" smtClean="0"/>
              <a:t> </a:t>
            </a:r>
            <a:r>
              <a:rPr lang="en-US" dirty="0" err="1" smtClean="0"/>
              <a:t>bảng</a:t>
            </a:r>
            <a:r>
              <a:rPr lang="en-US" dirty="0" smtClean="0"/>
              <a:t> </a:t>
            </a:r>
            <a:r>
              <a:rPr lang="en-US" dirty="0" err="1" smtClean="0"/>
              <a:t>ghi</a:t>
            </a:r>
            <a:r>
              <a:rPr lang="en-US" dirty="0" smtClean="0"/>
              <a:t> </a:t>
            </a:r>
            <a:r>
              <a:rPr lang="en-US" dirty="0" err="1" smtClean="0"/>
              <a:t>tạo</a:t>
            </a:r>
            <a:r>
              <a:rPr lang="en-US" dirty="0" smtClean="0"/>
              <a:t> </a:t>
            </a:r>
            <a:r>
              <a:rPr lang="en-US" dirty="0" err="1" smtClean="0"/>
              <a:t>ra</a:t>
            </a:r>
            <a:r>
              <a:rPr lang="en-US" dirty="0" smtClean="0"/>
              <a:t> </a:t>
            </a:r>
            <a:r>
              <a:rPr lang="en-US" dirty="0" err="1" smtClean="0"/>
              <a:t>trên</a:t>
            </a:r>
            <a:r>
              <a:rPr lang="en-US" dirty="0" smtClean="0"/>
              <a:t> DNS </a:t>
            </a:r>
            <a:r>
              <a:rPr lang="en-US" dirty="0" err="1" smtClean="0"/>
              <a:t>tới</a:t>
            </a:r>
            <a:r>
              <a:rPr lang="en-US" dirty="0" smtClean="0"/>
              <a:t> </a:t>
            </a:r>
            <a:r>
              <a:rPr lang="en-US" dirty="0" err="1" smtClean="0"/>
              <a:t>máy</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dịch</a:t>
            </a:r>
            <a:r>
              <a:rPr lang="en-US" dirty="0" smtClean="0"/>
              <a:t> </a:t>
            </a:r>
            <a:r>
              <a:rPr lang="en-US" dirty="0" err="1" smtClean="0"/>
              <a:t>vụ</a:t>
            </a:r>
            <a:r>
              <a:rPr lang="en-US" dirty="0" smtClean="0"/>
              <a:t> IIS)</a:t>
            </a:r>
          </a:p>
          <a:p>
            <a:r>
              <a:rPr lang="en-US" dirty="0" err="1" smtClean="0"/>
              <a:t>Nhấn</a:t>
            </a:r>
            <a:r>
              <a:rPr lang="en-US" dirty="0" smtClean="0"/>
              <a:t> OK.</a:t>
            </a:r>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16</a:t>
            </a:fld>
            <a:endParaRPr lang="en-US" dirty="0"/>
          </a:p>
        </p:txBody>
      </p:sp>
    </p:spTree>
    <p:extLst>
      <p:ext uri="{BB962C8B-B14F-4D97-AF65-F5344CB8AC3E}">
        <p14:creationId xmlns:p14="http://schemas.microsoft.com/office/powerpoint/2010/main" val="55706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p:txBody>
          <a:bodyPr/>
          <a:lstStyle/>
          <a:p>
            <a:r>
              <a:rPr lang="en-US" dirty="0" err="1" smtClean="0"/>
              <a:t>Thiết</a:t>
            </a:r>
            <a:r>
              <a:rPr lang="en-US" dirty="0" smtClean="0"/>
              <a:t> </a:t>
            </a:r>
            <a:r>
              <a:rPr lang="en-US" dirty="0" err="1" smtClean="0"/>
              <a:t>lập</a:t>
            </a:r>
            <a:r>
              <a:rPr lang="en-US" dirty="0" smtClean="0"/>
              <a:t> </a:t>
            </a:r>
            <a:r>
              <a:rPr lang="en-US" dirty="0" err="1" smtClean="0"/>
              <a:t>trang</a:t>
            </a:r>
            <a:r>
              <a:rPr lang="en-US" dirty="0" smtClean="0"/>
              <a:t> </a:t>
            </a:r>
            <a:r>
              <a:rPr lang="en-US" dirty="0" err="1" smtClean="0"/>
              <a:t>chủ</a:t>
            </a:r>
            <a:r>
              <a:rPr lang="en-US" dirty="0" smtClean="0"/>
              <a:t> website</a:t>
            </a:r>
          </a:p>
          <a:p>
            <a:pPr lvl="1"/>
            <a:r>
              <a:rPr lang="en-US" dirty="0" err="1" smtClean="0"/>
              <a:t>Đúp</a:t>
            </a:r>
            <a:r>
              <a:rPr lang="en-US" dirty="0" smtClean="0"/>
              <a:t> </a:t>
            </a:r>
            <a:r>
              <a:rPr lang="en-US" dirty="0" err="1" smtClean="0"/>
              <a:t>chuột</a:t>
            </a:r>
            <a:r>
              <a:rPr lang="en-US" dirty="0" smtClean="0"/>
              <a:t> </a:t>
            </a:r>
            <a:r>
              <a:rPr lang="en-US" dirty="0" err="1" smtClean="0"/>
              <a:t>vào</a:t>
            </a:r>
            <a:r>
              <a:rPr lang="en-US" dirty="0" smtClean="0"/>
              <a:t> default Document</a:t>
            </a:r>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17</a:t>
            </a:fld>
            <a:endParaRPr lang="en-US" dirty="0"/>
          </a:p>
        </p:txBody>
      </p:sp>
    </p:spTree>
    <p:extLst>
      <p:ext uri="{BB962C8B-B14F-4D97-AF65-F5344CB8AC3E}">
        <p14:creationId xmlns:p14="http://schemas.microsoft.com/office/powerpoint/2010/main" val="156258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p:txBody>
          <a:bodyPr/>
          <a:lstStyle/>
          <a:p>
            <a:r>
              <a:rPr lang="en-US" dirty="0" err="1" smtClean="0"/>
              <a:t>Thiết</a:t>
            </a:r>
            <a:r>
              <a:rPr lang="en-US" dirty="0" smtClean="0"/>
              <a:t> </a:t>
            </a:r>
            <a:r>
              <a:rPr lang="en-US" dirty="0" err="1" smtClean="0"/>
              <a:t>lập</a:t>
            </a:r>
            <a:r>
              <a:rPr lang="en-US" dirty="0" smtClean="0"/>
              <a:t> </a:t>
            </a:r>
            <a:r>
              <a:rPr lang="en-US" dirty="0" err="1" smtClean="0"/>
              <a:t>trang</a:t>
            </a:r>
            <a:r>
              <a:rPr lang="en-US" dirty="0" smtClean="0"/>
              <a:t> </a:t>
            </a:r>
            <a:r>
              <a:rPr lang="en-US" dirty="0" err="1" smtClean="0"/>
              <a:t>chủ</a:t>
            </a:r>
            <a:r>
              <a:rPr lang="en-US" dirty="0" smtClean="0"/>
              <a:t> website</a:t>
            </a:r>
          </a:p>
          <a:p>
            <a:pPr lvl="1"/>
            <a:r>
              <a:rPr lang="en-US" dirty="0" err="1" smtClean="0"/>
              <a:t>Phải</a:t>
            </a:r>
            <a:r>
              <a:rPr lang="en-US" dirty="0" smtClean="0"/>
              <a:t> </a:t>
            </a:r>
            <a:r>
              <a:rPr lang="en-US" dirty="0" err="1" smtClean="0"/>
              <a:t>chuột</a:t>
            </a:r>
            <a:r>
              <a:rPr lang="en-US" dirty="0" smtClean="0"/>
              <a:t> </a:t>
            </a:r>
            <a:r>
              <a:rPr lang="en-US" dirty="0" err="1" smtClean="0"/>
              <a:t>vào</a:t>
            </a:r>
            <a:r>
              <a:rPr lang="en-US" dirty="0" smtClean="0"/>
              <a:t> default Document, </a:t>
            </a:r>
            <a:r>
              <a:rPr lang="en-US" dirty="0" err="1" smtClean="0"/>
              <a:t>chọn</a:t>
            </a:r>
            <a:r>
              <a:rPr lang="en-US" dirty="0" smtClean="0"/>
              <a:t> Add.</a:t>
            </a:r>
          </a:p>
          <a:p>
            <a:pPr lvl="1"/>
            <a:r>
              <a:rPr lang="en-US" dirty="0" err="1" smtClean="0"/>
              <a:t>Gõ</a:t>
            </a:r>
            <a:r>
              <a:rPr lang="en-US" dirty="0" smtClean="0"/>
              <a:t> </a:t>
            </a:r>
            <a:r>
              <a:rPr lang="en-US" dirty="0" err="1" smtClean="0"/>
              <a:t>tên</a:t>
            </a:r>
            <a:r>
              <a:rPr lang="en-US" dirty="0" smtClean="0"/>
              <a:t> </a:t>
            </a:r>
            <a:r>
              <a:rPr lang="en-US" dirty="0" err="1" smtClean="0"/>
              <a:t>trang</a:t>
            </a:r>
            <a:r>
              <a:rPr lang="en-US" dirty="0" smtClean="0"/>
              <a:t> </a:t>
            </a:r>
            <a:r>
              <a:rPr lang="en-US" dirty="0" err="1" smtClean="0"/>
              <a:t>chủ</a:t>
            </a:r>
            <a:r>
              <a:rPr lang="en-US" dirty="0" smtClean="0"/>
              <a:t> </a:t>
            </a:r>
            <a:r>
              <a:rPr lang="en-US" dirty="0" err="1" smtClean="0"/>
              <a:t>vào</a:t>
            </a:r>
            <a:r>
              <a:rPr lang="en-US" dirty="0" smtClean="0"/>
              <a:t> </a:t>
            </a:r>
            <a:r>
              <a:rPr lang="en-US" dirty="0" err="1" smtClean="0"/>
              <a:t>chọn</a:t>
            </a:r>
            <a:r>
              <a:rPr lang="en-US" dirty="0" smtClean="0"/>
              <a:t> OK</a:t>
            </a:r>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18</a:t>
            </a:fld>
            <a:endParaRPr lang="en-US" dirty="0"/>
          </a:p>
        </p:txBody>
      </p:sp>
    </p:spTree>
    <p:extLst>
      <p:ext uri="{BB962C8B-B14F-4D97-AF65-F5344CB8AC3E}">
        <p14:creationId xmlns:p14="http://schemas.microsoft.com/office/powerpoint/2010/main" val="4233042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Cài</a:t>
            </a:r>
            <a:r>
              <a:rPr lang="en-US" dirty="0"/>
              <a:t> </a:t>
            </a:r>
            <a:r>
              <a:rPr lang="en-US" dirty="0" err="1"/>
              <a:t>đặt</a:t>
            </a:r>
            <a:r>
              <a:rPr lang="en-US" dirty="0"/>
              <a:t> Web Server</a:t>
            </a:r>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tra</a:t>
            </a:r>
            <a:r>
              <a:rPr lang="en-US" dirty="0" smtClean="0"/>
              <a:t> </a:t>
            </a:r>
            <a:r>
              <a:rPr lang="en-US" dirty="0" err="1" smtClean="0"/>
              <a:t>truy</a:t>
            </a:r>
            <a:r>
              <a:rPr lang="en-US" dirty="0" smtClean="0"/>
              <a:t> </a:t>
            </a:r>
            <a:r>
              <a:rPr lang="en-US" dirty="0" err="1" smtClean="0"/>
              <a:t>cập</a:t>
            </a:r>
            <a:r>
              <a:rPr lang="en-US" dirty="0" smtClean="0"/>
              <a:t> </a:t>
            </a:r>
          </a:p>
          <a:p>
            <a:pPr lvl="1"/>
            <a:r>
              <a:rPr lang="en-US" dirty="0" err="1" smtClean="0"/>
              <a:t>Vào</a:t>
            </a:r>
            <a:r>
              <a:rPr lang="en-US" dirty="0" smtClean="0"/>
              <a:t> IE </a:t>
            </a:r>
            <a:r>
              <a:rPr lang="en-US" dirty="0" err="1" smtClean="0"/>
              <a:t>và</a:t>
            </a:r>
            <a:r>
              <a:rPr lang="en-US" dirty="0" smtClean="0"/>
              <a:t> </a:t>
            </a:r>
            <a:r>
              <a:rPr lang="en-US" dirty="0" err="1" smtClean="0"/>
              <a:t>gõ</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vào</a:t>
            </a:r>
            <a:r>
              <a:rPr lang="en-US" dirty="0" smtClean="0"/>
              <a:t> </a:t>
            </a:r>
            <a:r>
              <a:rPr lang="en-US" dirty="0" err="1" smtClean="0"/>
              <a:t>thanh</a:t>
            </a:r>
            <a:r>
              <a:rPr lang="en-US" dirty="0" smtClean="0"/>
              <a:t> address</a:t>
            </a:r>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19</a:t>
            </a:fld>
            <a:endParaRPr lang="en-US" dirty="0"/>
          </a:p>
        </p:txBody>
      </p:sp>
    </p:spTree>
    <p:extLst>
      <p:ext uri="{BB962C8B-B14F-4D97-AF65-F5344CB8AC3E}">
        <p14:creationId xmlns:p14="http://schemas.microsoft.com/office/powerpoint/2010/main" val="1949371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NỘI DUNG</a:t>
            </a:r>
            <a:endParaRPr lang="vi-VN"/>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04401666"/>
              </p:ext>
            </p:extLst>
          </p:nvPr>
        </p:nvGraphicFramePr>
        <p:xfrm>
          <a:off x="457200" y="1341438"/>
          <a:ext cx="8229600" cy="4784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2</a:t>
            </a:fld>
            <a:endParaRPr lang="en-US" dirty="0"/>
          </a:p>
        </p:txBody>
      </p:sp>
    </p:spTree>
    <p:extLst>
      <p:ext uri="{BB962C8B-B14F-4D97-AF65-F5344CB8AC3E}">
        <p14:creationId xmlns:p14="http://schemas.microsoft.com/office/powerpoint/2010/main" val="375299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sysClr val="windowText" lastClr="000000">
                    <a:hueOff val="0"/>
                    <a:satOff val="0"/>
                    <a:lumOff val="0"/>
                    <a:alphaOff val="0"/>
                  </a:sysClr>
                </a:solidFill>
                <a:latin typeface="Calibri" panose="020F0502020204030204"/>
              </a:rPr>
              <a:t>1.3 </a:t>
            </a:r>
            <a:r>
              <a:rPr lang="en-US" dirty="0" err="1" smtClean="0">
                <a:solidFill>
                  <a:sysClr val="windowText" lastClr="000000">
                    <a:hueOff val="0"/>
                    <a:satOff val="0"/>
                    <a:lumOff val="0"/>
                    <a:alphaOff val="0"/>
                  </a:sysClr>
                </a:solidFill>
                <a:latin typeface="Calibri" panose="020F0502020204030204"/>
              </a:rPr>
              <a:t>Triển</a:t>
            </a:r>
            <a:r>
              <a:rPr lang="en-US" dirty="0" smtClean="0">
                <a:solidFill>
                  <a:sysClr val="windowText" lastClr="000000">
                    <a:hueOff val="0"/>
                    <a:satOff val="0"/>
                    <a:lumOff val="0"/>
                    <a:alphaOff val="0"/>
                  </a:sysClr>
                </a:solidFill>
                <a:latin typeface="Calibri" panose="020F0502020204030204"/>
              </a:rPr>
              <a:t> </a:t>
            </a:r>
            <a:r>
              <a:rPr lang="en-US" dirty="0" err="1">
                <a:solidFill>
                  <a:sysClr val="windowText" lastClr="000000">
                    <a:hueOff val="0"/>
                    <a:satOff val="0"/>
                    <a:lumOff val="0"/>
                    <a:alphaOff val="0"/>
                  </a:sysClr>
                </a:solidFill>
                <a:latin typeface="Calibri" panose="020F0502020204030204"/>
              </a:rPr>
              <a:t>khai</a:t>
            </a:r>
            <a:r>
              <a:rPr lang="en-US" dirty="0">
                <a:solidFill>
                  <a:sysClr val="windowText" lastClr="000000">
                    <a:hueOff val="0"/>
                    <a:satOff val="0"/>
                    <a:lumOff val="0"/>
                    <a:alphaOff val="0"/>
                  </a:sysClr>
                </a:solidFill>
                <a:latin typeface="Calibri" panose="020F0502020204030204"/>
              </a:rPr>
              <a:t> Website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vi-VN" b="1" dirty="0"/>
              <a:t>Bước 1</a:t>
            </a:r>
            <a:r>
              <a:rPr lang="vi-VN" dirty="0"/>
              <a:t>: Tư vấn xác định yêu cầu của khách hàng</a:t>
            </a:r>
          </a:p>
          <a:p>
            <a:r>
              <a:rPr lang="vi-VN" b="1" dirty="0"/>
              <a:t>Bước 2:</a:t>
            </a:r>
            <a:r>
              <a:rPr lang="vi-VN" dirty="0"/>
              <a:t> Sau khi có đầy đủ thông tin,  Phòng thiết kế tiến hành thiết kế giao diện Web DEMO theo yêu cầu và bản phác thảo ở bước 3, thông báo để khách hàng duyệt Web DEMO trên mạng, quý khách có thể yêu cầu chỉnh sửa, …</a:t>
            </a:r>
          </a:p>
          <a:p>
            <a:r>
              <a:rPr lang="vi-VN" b="1" dirty="0"/>
              <a:t>Bước 3:</a:t>
            </a:r>
            <a:r>
              <a:rPr lang="vi-VN" dirty="0"/>
              <a:t> Sau khi Web demo được duyệt, chúng tôi tiến hành lập trình Web động (chúng tôi sẽ không chỉnh sửa giao diện và chức năng khi web demo đã duyệt và được chuyển sang bộ phận lập trình), sau đó sẽ up lên mạng với nội dung test. </a:t>
            </a:r>
          </a:p>
          <a:p>
            <a:r>
              <a:rPr lang="vi-VN" b="1" dirty="0"/>
              <a:t>Bước 4:</a:t>
            </a:r>
            <a:r>
              <a:rPr lang="vi-VN" dirty="0"/>
              <a:t> Chạy thử, kiểm tra, chạy ổn định và bàn giao cùng với hướng dẫn và biên bản bàn giao,</a:t>
            </a:r>
          </a:p>
          <a:p>
            <a:r>
              <a:rPr lang="vi-VN" b="1" dirty="0"/>
              <a:t>Bước 5:</a:t>
            </a:r>
            <a:r>
              <a:rPr lang="vi-VN" dirty="0"/>
              <a:t> Bảo trì và hậu mãi.</a:t>
            </a:r>
          </a:p>
          <a:p>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20</a:t>
            </a:fld>
            <a:endParaRPr lang="en-US" dirty="0"/>
          </a:p>
        </p:txBody>
      </p:sp>
    </p:spTree>
    <p:extLst>
      <p:ext uri="{BB962C8B-B14F-4D97-AF65-F5344CB8AC3E}">
        <p14:creationId xmlns:p14="http://schemas.microsoft.com/office/powerpoint/2010/main" val="42820322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52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t>Giới</a:t>
            </a:r>
            <a:r>
              <a:rPr lang="en-US" dirty="0" smtClean="0"/>
              <a:t> </a:t>
            </a:r>
            <a:r>
              <a:rPr lang="en-US" dirty="0" err="1" smtClean="0"/>
              <a:t>Thiệu</a:t>
            </a:r>
            <a:r>
              <a:rPr lang="en-US" dirty="0" smtClean="0"/>
              <a:t> Web Server</a:t>
            </a:r>
            <a:endParaRPr lang="vi-VN" dirty="0"/>
          </a:p>
        </p:txBody>
      </p:sp>
      <p:sp>
        <p:nvSpPr>
          <p:cNvPr id="3" name="Content Placeholder 2"/>
          <p:cNvSpPr>
            <a:spLocks noGrp="1"/>
          </p:cNvSpPr>
          <p:nvPr>
            <p:ph idx="1"/>
          </p:nvPr>
        </p:nvSpPr>
        <p:spPr/>
        <p:txBody>
          <a:bodyPr>
            <a:normAutofit/>
          </a:bodyPr>
          <a:lstStyle/>
          <a:p>
            <a:r>
              <a:rPr lang="vi-VN" b="1" dirty="0"/>
              <a:t>Web server </a:t>
            </a:r>
            <a:r>
              <a:rPr lang="vi-VN" dirty="0"/>
              <a:t>có nghĩa là </a:t>
            </a:r>
            <a:r>
              <a:rPr lang="vi-VN" b="1" dirty="0">
                <a:hlinkClick r:id="rId2"/>
              </a:rPr>
              <a:t>máy chủ</a:t>
            </a:r>
            <a:r>
              <a:rPr lang="vi-VN" b="1" dirty="0"/>
              <a:t> web</a:t>
            </a:r>
            <a:r>
              <a:rPr lang="vi-VN" dirty="0"/>
              <a:t>, là máy tính lớn được kết nối với tập hợp mạng máy tính mở rộng. Máy chủ chứa toàn bộ dữ liệu mà nó được giao quyền quản lý. Mỗi máy chủ có một IP riêng và có thể đọc đa dạng ngôn ngữ như HTML, HTM, File,… Máy chủ có dung lượng lớn và tốc độ rất cao để có thể lưu trữ và vận hành tốt kho dữ liệu trên internet. Thông qua cổng giao tiếp riêng biệt của mỗi máy chủ mà hệ thống máy tính có khả năng hoạt động trơn tru hơn. Máy chủ phải đảm bảo hoạt động liên tục để có thể cung cấp dữ liệu cho mạng lưới máy tính của nó.</a:t>
            </a:r>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3</a:t>
            </a:fld>
            <a:endParaRPr lang="en-US" dirty="0"/>
          </a:p>
        </p:txBody>
      </p:sp>
    </p:spTree>
    <p:extLst>
      <p:ext uri="{BB962C8B-B14F-4D97-AF65-F5344CB8AC3E}">
        <p14:creationId xmlns:p14="http://schemas.microsoft.com/office/powerpoint/2010/main" val="263828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t>Giới</a:t>
            </a:r>
            <a:r>
              <a:rPr lang="en-US" dirty="0" smtClean="0"/>
              <a:t> </a:t>
            </a:r>
            <a:r>
              <a:rPr lang="en-US" dirty="0" err="1"/>
              <a:t>Thiệu</a:t>
            </a:r>
            <a:r>
              <a:rPr lang="en-US" dirty="0"/>
              <a:t> Web Server</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Web Server </a:t>
            </a:r>
            <a:r>
              <a:rPr lang="vi-VN" dirty="0" smtClean="0"/>
              <a:t>có </a:t>
            </a:r>
            <a:r>
              <a:rPr lang="vi-VN" dirty="0"/>
              <a:t>thể là phần cứng hoặc phần mềm cũng có thể bao gồm cả hai. </a:t>
            </a:r>
          </a:p>
          <a:p>
            <a:r>
              <a:rPr lang="vi-VN" b="1" i="1" dirty="0"/>
              <a:t>Phần cứng</a:t>
            </a:r>
            <a:r>
              <a:rPr lang="vi-VN" dirty="0"/>
              <a:t>: Máy chủ web là một máy tính lưu trữ các file ảnh, tài liệu HTML, CSS, file JavaScript của một website và chuyển chúng tới thiết bị của End-user. Máy chủ được kết nối internet và truy cập thông qua một tên miền như Mozilla.org.</a:t>
            </a:r>
          </a:p>
          <a:p>
            <a:r>
              <a:rPr lang="vi-VN" b="1" i="1" dirty="0"/>
              <a:t>Phần mềm</a:t>
            </a:r>
            <a:r>
              <a:rPr lang="vi-VN" dirty="0"/>
              <a:t>: Web server gồm một số phần điều khiển người dùng truy cập đến file lưu trữ trên một máy chủ HTTP. Máy chủ HTTP là một phần mềm, nó có khả năng hiểu được các địa chỉ website (URL) và giao thức trình duyệt sử dụng để xem các website (HTTP).</a:t>
            </a:r>
          </a:p>
          <a:p>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4</a:t>
            </a:fld>
            <a:endParaRPr lang="en-US" dirty="0"/>
          </a:p>
        </p:txBody>
      </p:sp>
    </p:spTree>
    <p:extLst>
      <p:ext uri="{BB962C8B-B14F-4D97-AF65-F5344CB8AC3E}">
        <p14:creationId xmlns:p14="http://schemas.microsoft.com/office/powerpoint/2010/main" val="823111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Giới</a:t>
            </a:r>
            <a:r>
              <a:rPr lang="en-US" dirty="0"/>
              <a:t> </a:t>
            </a:r>
            <a:r>
              <a:rPr lang="en-US" dirty="0" err="1"/>
              <a:t>Thiệu</a:t>
            </a:r>
            <a:r>
              <a:rPr lang="en-US" dirty="0"/>
              <a:t> Web Server</a:t>
            </a:r>
          </a:p>
        </p:txBody>
      </p:sp>
      <p:sp>
        <p:nvSpPr>
          <p:cNvPr id="3" name="Content Placeholder 2"/>
          <p:cNvSpPr>
            <a:spLocks noGrp="1"/>
          </p:cNvSpPr>
          <p:nvPr>
            <p:ph idx="1"/>
          </p:nvPr>
        </p:nvSpPr>
        <p:spPr/>
        <p:txBody>
          <a:bodyPr/>
          <a:lstStyle/>
          <a:p>
            <a:r>
              <a:rPr lang="en-US" b="1" dirty="0" err="1"/>
              <a:t>Các</a:t>
            </a:r>
            <a:r>
              <a:rPr lang="en-US" b="1" dirty="0"/>
              <a:t> </a:t>
            </a:r>
            <a:r>
              <a:rPr lang="en-US" b="1" dirty="0" err="1"/>
              <a:t>loại</a:t>
            </a:r>
            <a:r>
              <a:rPr lang="en-US" b="1" dirty="0"/>
              <a:t> Web </a:t>
            </a:r>
            <a:r>
              <a:rPr lang="en-US" b="1" dirty="0" smtClean="0"/>
              <a:t>server </a:t>
            </a:r>
            <a:r>
              <a:rPr lang="en-US" b="1" dirty="0" err="1" smtClean="0"/>
              <a:t>phổ</a:t>
            </a:r>
            <a:r>
              <a:rPr lang="en-US" b="1" dirty="0" smtClean="0"/>
              <a:t> </a:t>
            </a:r>
            <a:r>
              <a:rPr lang="en-US" b="1" dirty="0" err="1" smtClean="0"/>
              <a:t>biến</a:t>
            </a:r>
            <a:r>
              <a:rPr lang="en-US" b="1" dirty="0" smtClean="0"/>
              <a:t> </a:t>
            </a:r>
            <a:r>
              <a:rPr lang="en-US" b="1" dirty="0" err="1" smtClean="0"/>
              <a:t>hiện</a:t>
            </a:r>
            <a:r>
              <a:rPr lang="en-US" b="1" dirty="0" smtClean="0"/>
              <a:t> nay:</a:t>
            </a:r>
          </a:p>
          <a:p>
            <a:pPr marL="514350" indent="-514350">
              <a:buFont typeface="+mj-lt"/>
              <a:buAutoNum type="arabicPeriod"/>
            </a:pPr>
            <a:r>
              <a:rPr lang="en-US" dirty="0"/>
              <a:t>Web server </a:t>
            </a:r>
            <a:r>
              <a:rPr lang="en-US" dirty="0" smtClean="0"/>
              <a:t>Apache</a:t>
            </a:r>
          </a:p>
          <a:p>
            <a:pPr marL="514350" indent="-514350">
              <a:buFont typeface="+mj-lt"/>
              <a:buAutoNum type="arabicPeriod"/>
            </a:pPr>
            <a:r>
              <a:rPr lang="en-US" dirty="0"/>
              <a:t>Web server </a:t>
            </a:r>
            <a:r>
              <a:rPr lang="en-US" dirty="0" smtClean="0"/>
              <a:t>IIS(</a:t>
            </a:r>
            <a:r>
              <a:rPr lang="en-US" dirty="0"/>
              <a:t>Internet Information </a:t>
            </a:r>
            <a:r>
              <a:rPr lang="en-US" dirty="0" smtClean="0"/>
              <a:t>Services)</a:t>
            </a:r>
          </a:p>
          <a:p>
            <a:pPr marL="514350" indent="-514350">
              <a:buFont typeface="+mj-lt"/>
              <a:buAutoNum type="arabicPeriod"/>
            </a:pPr>
            <a:r>
              <a:rPr lang="en-US" dirty="0"/>
              <a:t>Web server </a:t>
            </a:r>
            <a:r>
              <a:rPr lang="en-US" dirty="0" smtClean="0"/>
              <a:t>Nginx</a:t>
            </a:r>
          </a:p>
          <a:p>
            <a:pPr marL="514350" indent="-514350">
              <a:buFont typeface="+mj-lt"/>
              <a:buAutoNum type="arabicPeriod"/>
            </a:pPr>
            <a:r>
              <a:rPr lang="en-US" dirty="0"/>
              <a:t>Web server </a:t>
            </a:r>
            <a:r>
              <a:rPr lang="en-US" dirty="0" err="1" smtClean="0"/>
              <a:t>LiteSpeed</a:t>
            </a:r>
            <a:endParaRPr lang="en-US" dirty="0" smtClean="0"/>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5</a:t>
            </a:fld>
            <a:endParaRPr lang="en-US" dirty="0"/>
          </a:p>
        </p:txBody>
      </p:sp>
    </p:spTree>
    <p:extLst>
      <p:ext uri="{BB962C8B-B14F-4D97-AF65-F5344CB8AC3E}">
        <p14:creationId xmlns:p14="http://schemas.microsoft.com/office/powerpoint/2010/main" val="2106395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Giới</a:t>
            </a:r>
            <a:r>
              <a:rPr lang="en-US" dirty="0"/>
              <a:t> </a:t>
            </a:r>
            <a:r>
              <a:rPr lang="en-US" dirty="0" err="1"/>
              <a:t>Thiệu</a:t>
            </a:r>
            <a:r>
              <a:rPr lang="en-US" dirty="0"/>
              <a:t> Web Server</a:t>
            </a:r>
          </a:p>
        </p:txBody>
      </p:sp>
      <p:sp>
        <p:nvSpPr>
          <p:cNvPr id="3" name="Content Placeholder 2"/>
          <p:cNvSpPr>
            <a:spLocks noGrp="1"/>
          </p:cNvSpPr>
          <p:nvPr>
            <p:ph idx="1"/>
          </p:nvPr>
        </p:nvSpPr>
        <p:spPr/>
        <p:txBody>
          <a:bodyPr>
            <a:normAutofit fontScale="92500" lnSpcReduction="20000"/>
          </a:bodyPr>
          <a:lstStyle/>
          <a:p>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Web server:</a:t>
            </a:r>
          </a:p>
          <a:p>
            <a:pPr marL="0" indent="0">
              <a:buNone/>
            </a:pPr>
            <a:r>
              <a:rPr lang="vi-VN" dirty="0"/>
              <a:t> Khi ta gõ địa chỉ trang web  “</a:t>
            </a:r>
            <a:r>
              <a:rPr lang="vi-VN" b="1" dirty="0">
                <a:hlinkClick r:id="rId2"/>
              </a:rPr>
              <a:t>http://www.abc.com</a:t>
            </a:r>
            <a:r>
              <a:rPr lang="vi-VN" dirty="0">
                <a:hlinkClick r:id="rId2"/>
              </a:rPr>
              <a:t>/</a:t>
            </a:r>
            <a:r>
              <a:rPr lang="vi-VN" dirty="0"/>
              <a:t>” vào trình duyệt web và nhấn Enter, trang web hiển thị  ngay trên màn hình. Các bước cơ bản trong tiến trình truyền tải trang web đến màn hình người dùng bằng cơ chế hoạt động của Web </a:t>
            </a:r>
            <a:r>
              <a:rPr lang="vi-VN" dirty="0" smtClean="0"/>
              <a:t>server</a:t>
            </a:r>
            <a:r>
              <a:rPr lang="en-US" dirty="0" smtClean="0"/>
              <a:t>.</a:t>
            </a:r>
          </a:p>
          <a:p>
            <a:pPr marL="0" indent="0">
              <a:buNone/>
            </a:pPr>
            <a:r>
              <a:rPr lang="en-US" dirty="0"/>
              <a:t> </a:t>
            </a:r>
            <a:r>
              <a:rPr lang="en-US" dirty="0" smtClean="0"/>
              <a:t>   </a:t>
            </a:r>
            <a:r>
              <a:rPr lang="en-US" dirty="0"/>
              <a:t>T</a:t>
            </a:r>
            <a:r>
              <a:rPr lang="vi-VN" dirty="0" smtClean="0"/>
              <a:t>rình </a:t>
            </a:r>
            <a:r>
              <a:rPr lang="vi-VN" dirty="0"/>
              <a:t>duyệt web thực hiện một kết nối tới máy chủ web, yêu cầu một trang web và nhận lại nó. Sau đây, là thứ tự từng bước cơ bản xảy đến đằng sau màn hình của bạn:</a:t>
            </a:r>
          </a:p>
          <a:p>
            <a:pPr marL="0" indent="0">
              <a:buNone/>
            </a:pPr>
            <a:r>
              <a:rPr lang="vi-VN" dirty="0"/>
              <a:t>  Trình duyệt web tách địa chỉ website làm 3 phần:</a:t>
            </a:r>
          </a:p>
          <a:p>
            <a:pPr marL="0" indent="0">
              <a:buNone/>
            </a:pPr>
            <a:r>
              <a:rPr lang="vi-VN" dirty="0"/>
              <a:t>-         Phần giao thức: (“http”)</a:t>
            </a:r>
          </a:p>
          <a:p>
            <a:pPr marL="0" indent="0">
              <a:buNone/>
            </a:pPr>
            <a:r>
              <a:rPr lang="vi-VN" dirty="0"/>
              <a:t>-         Máy chủ tên miền: (www.abc.com)</a:t>
            </a:r>
          </a:p>
          <a:p>
            <a:pPr marL="0" indent="0">
              <a:buNone/>
            </a:pPr>
            <a:r>
              <a:rPr lang="vi-VN" dirty="0"/>
              <a:t>-         Tên tệp: (“index.htm</a:t>
            </a:r>
            <a:r>
              <a:rPr lang="vi-VN" dirty="0" smtClean="0"/>
              <a:t>”)</a:t>
            </a:r>
            <a:endParaRPr lang="en-US" dirty="0" smtClean="0"/>
          </a:p>
          <a:p>
            <a:pPr marL="0" indent="0">
              <a:buNone/>
            </a:pPr>
            <a:endParaRPr lang="vi-VN" dirty="0" smtClean="0"/>
          </a:p>
          <a:p>
            <a:pPr marL="0" indent="0">
              <a:buNone/>
            </a:pPr>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6</a:t>
            </a:fld>
            <a:endParaRPr lang="en-US" dirty="0"/>
          </a:p>
        </p:txBody>
      </p:sp>
    </p:spTree>
    <p:extLst>
      <p:ext uri="{BB962C8B-B14F-4D97-AF65-F5344CB8AC3E}">
        <p14:creationId xmlns:p14="http://schemas.microsoft.com/office/powerpoint/2010/main" val="250659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68" y="44624"/>
            <a:ext cx="8289132" cy="853930"/>
          </a:xfrm>
        </p:spPr>
        <p:txBody>
          <a:bodyPr/>
          <a:lstStyle/>
          <a:p>
            <a:r>
              <a:rPr lang="en-US" dirty="0"/>
              <a:t>1.1 </a:t>
            </a:r>
            <a:r>
              <a:rPr lang="en-US" dirty="0" err="1"/>
              <a:t>Giới</a:t>
            </a:r>
            <a:r>
              <a:rPr lang="en-US" dirty="0"/>
              <a:t> </a:t>
            </a:r>
            <a:r>
              <a:rPr lang="en-US" dirty="0" err="1"/>
              <a:t>Thiệu</a:t>
            </a:r>
            <a:r>
              <a:rPr lang="en-US" dirty="0"/>
              <a:t> Web Server</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a:t>
            </a:r>
            <a:r>
              <a:rPr lang="vi-VN" dirty="0" smtClean="0"/>
              <a:t>Trình </a:t>
            </a:r>
            <a:r>
              <a:rPr lang="vi-VN" dirty="0"/>
              <a:t>duyệt liên hệ với máy chủ tên miền để chuyển đổi tên miền "www.abc.com" ra địa chỉ IP (Internet Protcol).</a:t>
            </a:r>
          </a:p>
          <a:p>
            <a:pPr marL="0" indent="0">
              <a:buNone/>
            </a:pPr>
            <a:r>
              <a:rPr lang="en-US" dirty="0"/>
              <a:t> </a:t>
            </a:r>
            <a:r>
              <a:rPr lang="en-US" dirty="0" smtClean="0"/>
              <a:t> </a:t>
            </a:r>
            <a:r>
              <a:rPr lang="vi-VN" dirty="0"/>
              <a:t>    Sau đó, trình duyệt sẽ gửi tiếp một kết nối tới máy chủ có địa chỉ IP tương ứng qua cổng 80.</a:t>
            </a:r>
          </a:p>
          <a:p>
            <a:pPr marL="0" indent="0">
              <a:buNone/>
            </a:pPr>
            <a:r>
              <a:rPr lang="vi-VN" dirty="0"/>
              <a:t>      Dựa trên giao thức HTTP, trình duyệt gửi yêu cầu GET đến máy chủ, yêu cầu tệp "http://www.abc.com/index.htm" (cookies cũng sẽ được gửi kèm theo từ trình duyệt web đến máy chủ).</a:t>
            </a:r>
          </a:p>
          <a:p>
            <a:pPr marL="0" indent="0">
              <a:buNone/>
            </a:pPr>
            <a:r>
              <a:rPr lang="vi-VN" dirty="0"/>
              <a:t>     </a:t>
            </a:r>
            <a:r>
              <a:rPr lang="vi-VN" dirty="0" smtClean="0"/>
              <a:t>Tiếp </a:t>
            </a:r>
            <a:r>
              <a:rPr lang="vi-VN" dirty="0"/>
              <a:t>đến, máy chủ sẽ gửi đoạn text dạng HTML đến trình duyệt web máy đã gởi yêu cầu (cookies cũng được gửi kèm theo từ máy chủ tới trình duyệt web, cookies được ghi trên đầu trang của mỗi trang web</a:t>
            </a:r>
            <a:r>
              <a:rPr lang="vi-VN" dirty="0" smtClean="0"/>
              <a:t>).</a:t>
            </a:r>
            <a:endParaRPr lang="en-US" dirty="0" smtClean="0"/>
          </a:p>
          <a:p>
            <a:pPr marL="0" indent="0">
              <a:buNone/>
            </a:pPr>
            <a:r>
              <a:rPr lang="vi-VN" dirty="0"/>
              <a:t>     </a:t>
            </a:r>
            <a:r>
              <a:rPr lang="vi-VN" dirty="0" smtClean="0"/>
              <a:t>Trình </a:t>
            </a:r>
            <a:r>
              <a:rPr lang="vi-VN" dirty="0"/>
              <a:t>duyệt web đọc các thẻ HTML, định dạng trang web và kết xuất ra màn hình.</a:t>
            </a:r>
          </a:p>
          <a:p>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7</a:t>
            </a:fld>
            <a:endParaRPr lang="en-US" dirty="0"/>
          </a:p>
        </p:txBody>
      </p:sp>
    </p:spTree>
    <p:extLst>
      <p:ext uri="{BB962C8B-B14F-4D97-AF65-F5344CB8AC3E}">
        <p14:creationId xmlns:p14="http://schemas.microsoft.com/office/powerpoint/2010/main" val="2126362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Giới</a:t>
            </a:r>
            <a:r>
              <a:rPr lang="en-US" dirty="0"/>
              <a:t> </a:t>
            </a:r>
            <a:r>
              <a:rPr lang="en-US" dirty="0" err="1"/>
              <a:t>Thiệu</a:t>
            </a:r>
            <a:r>
              <a:rPr lang="en-US" dirty="0"/>
              <a:t> Web Server</a:t>
            </a:r>
          </a:p>
        </p:txBody>
      </p:sp>
      <p:sp>
        <p:nvSpPr>
          <p:cNvPr id="3" name="Content Placeholder 2"/>
          <p:cNvSpPr>
            <a:spLocks noGrp="1"/>
          </p:cNvSpPr>
          <p:nvPr>
            <p:ph idx="1"/>
          </p:nvPr>
        </p:nvSpPr>
        <p:spPr/>
        <p:txBody>
          <a:bodyPr>
            <a:normAutofit/>
          </a:bodyPr>
          <a:lstStyle/>
          <a:p>
            <a:r>
              <a:rPr lang="en-US" b="1" dirty="0" err="1" smtClean="0"/>
              <a:t>Giới</a:t>
            </a:r>
            <a:r>
              <a:rPr lang="en-US" b="1" dirty="0" smtClean="0"/>
              <a:t> </a:t>
            </a:r>
            <a:r>
              <a:rPr lang="en-US" b="1" dirty="0" err="1" smtClean="0"/>
              <a:t>thiệu</a:t>
            </a:r>
            <a:r>
              <a:rPr lang="en-US" b="1" dirty="0" smtClean="0"/>
              <a:t> IIS:</a:t>
            </a:r>
          </a:p>
          <a:p>
            <a:pPr lvl="1" indent="-342900"/>
            <a:r>
              <a:rPr lang="vi-VN" dirty="0" smtClean="0"/>
              <a:t>Microsoft </a:t>
            </a:r>
            <a:r>
              <a:rPr lang="vi-VN" dirty="0"/>
              <a:t>Internet Information Services (các dịch vụ cung cấp thông tin Internet) là các dịch vụ dành cho máy chủ chạy trên nền Hệ điều hành Window nhằm cung cấp và phân tán các thông tin lên mạng, nó bao gồm nhiều dịch vụ khác nhau như Web Server, FTP Server</a:t>
            </a:r>
            <a:r>
              <a:rPr lang="vi-VN" dirty="0" smtClean="0"/>
              <a:t>,..</a:t>
            </a:r>
            <a:endParaRPr lang="en-US" dirty="0" smtClean="0"/>
          </a:p>
          <a:p>
            <a:pPr lvl="1" indent="-342900"/>
            <a:r>
              <a:rPr lang="vi-VN" dirty="0"/>
              <a:t>Nó có thể được sử dụng để xuất bản nội dung của các trang Web lên Internet/Intranet bằng việc sử dụng “Phương thức chuyển giao siêu văn bản -</a:t>
            </a:r>
            <a:r>
              <a:rPr lang="vi-VN" b="1" dirty="0"/>
              <a:t>Hypertext Transport Protocol</a:t>
            </a:r>
            <a:r>
              <a:rPr lang="vi-VN" dirty="0"/>
              <a:t> (HTTP)”. </a:t>
            </a:r>
            <a:endParaRPr lang="en-US"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8</a:t>
            </a:fld>
            <a:endParaRPr lang="en-US" dirty="0"/>
          </a:p>
        </p:txBody>
      </p:sp>
    </p:spTree>
    <p:extLst>
      <p:ext uri="{BB962C8B-B14F-4D97-AF65-F5344CB8AC3E}">
        <p14:creationId xmlns:p14="http://schemas.microsoft.com/office/powerpoint/2010/main" val="1088185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err="1" smtClean="0"/>
              <a:t>Cài</a:t>
            </a:r>
            <a:r>
              <a:rPr lang="en-US" dirty="0" smtClean="0"/>
              <a:t> </a:t>
            </a:r>
            <a:r>
              <a:rPr lang="en-US" dirty="0" err="1" smtClean="0"/>
              <a:t>đặt</a:t>
            </a:r>
            <a:r>
              <a:rPr lang="en-US" dirty="0" smtClean="0"/>
              <a:t> Web Server</a:t>
            </a:r>
            <a:endParaRPr lang="en-US" dirty="0"/>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err="1" smtClean="0">
                <a:solidFill>
                  <a:srgbClr val="00B0F0"/>
                </a:solidFill>
              </a:rPr>
              <a:t>Cài</a:t>
            </a:r>
            <a:r>
              <a:rPr lang="en-US" sz="2000" dirty="0" smtClean="0">
                <a:solidFill>
                  <a:srgbClr val="00B0F0"/>
                </a:solidFill>
              </a:rPr>
              <a:t> </a:t>
            </a:r>
            <a:r>
              <a:rPr lang="en-US" sz="2000" dirty="0" err="1" smtClean="0">
                <a:solidFill>
                  <a:srgbClr val="00B0F0"/>
                </a:solidFill>
              </a:rPr>
              <a:t>đặt</a:t>
            </a:r>
            <a:endParaRPr lang="en-US" sz="2000" dirty="0" smtClean="0">
              <a:solidFill>
                <a:srgbClr val="00B0F0"/>
              </a:solidFill>
            </a:endParaRPr>
          </a:p>
          <a:p>
            <a:pPr marL="685800" lvl="1"/>
            <a:r>
              <a:rPr lang="en-US" sz="1800" dirty="0" err="1" smtClean="0"/>
              <a:t>Để</a:t>
            </a:r>
            <a:r>
              <a:rPr lang="en-US" sz="1800" dirty="0" smtClean="0"/>
              <a:t> </a:t>
            </a:r>
            <a:r>
              <a:rPr lang="en-US" sz="1800" dirty="0" err="1" smtClean="0"/>
              <a:t>cài</a:t>
            </a:r>
            <a:r>
              <a:rPr lang="en-US" sz="1800" dirty="0" smtClean="0"/>
              <a:t> </a:t>
            </a:r>
            <a:r>
              <a:rPr lang="en-US" sz="1800" dirty="0" err="1" smtClean="0"/>
              <a:t>đặt</a:t>
            </a:r>
            <a:r>
              <a:rPr lang="en-US" sz="1800" dirty="0" smtClean="0"/>
              <a:t> IIS7.0 </a:t>
            </a:r>
            <a:r>
              <a:rPr lang="en-US" sz="1800" dirty="0" err="1" smtClean="0"/>
              <a:t>nhấp</a:t>
            </a:r>
            <a:r>
              <a:rPr lang="en-US" sz="1800" dirty="0" smtClean="0"/>
              <a:t> </a:t>
            </a:r>
            <a:r>
              <a:rPr lang="en-US" sz="1800" dirty="0" err="1" smtClean="0"/>
              <a:t>phải</a:t>
            </a:r>
            <a:r>
              <a:rPr lang="en-US" sz="1800" dirty="0" smtClean="0"/>
              <a:t> </a:t>
            </a:r>
            <a:r>
              <a:rPr lang="en-US" sz="1800" dirty="0" err="1" smtClean="0"/>
              <a:t>chuột</a:t>
            </a:r>
            <a:r>
              <a:rPr lang="en-US" sz="1800" dirty="0" smtClean="0"/>
              <a:t> </a:t>
            </a:r>
            <a:r>
              <a:rPr lang="en-US" sz="1800" b="1" dirty="0" smtClean="0"/>
              <a:t>computer </a:t>
            </a:r>
            <a:r>
              <a:rPr lang="en-US" sz="1800" dirty="0" err="1" smtClean="0"/>
              <a:t>chọn</a:t>
            </a:r>
            <a:r>
              <a:rPr lang="en-US" sz="1800" dirty="0" smtClean="0"/>
              <a:t> </a:t>
            </a:r>
            <a:r>
              <a:rPr lang="en-US" sz="1800" b="1" dirty="0" smtClean="0"/>
              <a:t>Manage</a:t>
            </a:r>
            <a:r>
              <a:rPr lang="en-US" sz="1800" dirty="0" smtClean="0"/>
              <a:t>. </a:t>
            </a:r>
            <a:r>
              <a:rPr lang="en-US" sz="1800" dirty="0" err="1" smtClean="0"/>
              <a:t>Chọn</a:t>
            </a:r>
            <a:r>
              <a:rPr lang="en-US" sz="1800" dirty="0" smtClean="0"/>
              <a:t> Roles </a:t>
            </a:r>
            <a:r>
              <a:rPr lang="en-US" sz="1800" dirty="0" err="1" smtClean="0"/>
              <a:t>trong</a:t>
            </a:r>
            <a:r>
              <a:rPr lang="en-US" sz="1800" dirty="0" smtClean="0"/>
              <a:t> </a:t>
            </a:r>
            <a:r>
              <a:rPr lang="en-US" sz="1800" b="1" dirty="0" smtClean="0"/>
              <a:t>Server Manager </a:t>
            </a:r>
            <a:r>
              <a:rPr lang="en-US" sz="1800" dirty="0" err="1" smtClean="0"/>
              <a:t>sau</a:t>
            </a:r>
            <a:r>
              <a:rPr lang="en-US" sz="1800" dirty="0" smtClean="0"/>
              <a:t> </a:t>
            </a:r>
            <a:r>
              <a:rPr lang="en-US" sz="1800" dirty="0" err="1" smtClean="0"/>
              <a:t>đó</a:t>
            </a:r>
            <a:r>
              <a:rPr lang="en-US" sz="1800" dirty="0" smtClean="0"/>
              <a:t> click </a:t>
            </a:r>
            <a:r>
              <a:rPr lang="en-US" sz="1800" dirty="0" err="1" smtClean="0"/>
              <a:t>chọn</a:t>
            </a:r>
            <a:r>
              <a:rPr lang="en-US" sz="1800" dirty="0" smtClean="0"/>
              <a:t> Add roles.</a:t>
            </a:r>
          </a:p>
          <a:p>
            <a:pPr lvl="1"/>
            <a:r>
              <a:rPr lang="en-US" sz="1800" dirty="0" err="1"/>
              <a:t>Chọn</a:t>
            </a:r>
            <a:r>
              <a:rPr lang="en-US" sz="1800" dirty="0"/>
              <a:t> </a:t>
            </a:r>
            <a:r>
              <a:rPr lang="en-US" sz="1800" b="1" dirty="0"/>
              <a:t>Web server (IIS) </a:t>
            </a:r>
            <a:r>
              <a:rPr lang="en-US" sz="1800" dirty="0" err="1"/>
              <a:t>trong</a:t>
            </a:r>
            <a:r>
              <a:rPr lang="en-US" sz="1800" dirty="0"/>
              <a:t> </a:t>
            </a:r>
            <a:r>
              <a:rPr lang="en-US" sz="1800" dirty="0" err="1"/>
              <a:t>màn</a:t>
            </a:r>
            <a:r>
              <a:rPr lang="en-US" sz="1800" dirty="0"/>
              <a:t> </a:t>
            </a:r>
            <a:r>
              <a:rPr lang="en-US" sz="1800" dirty="0" err="1"/>
              <a:t>hình</a:t>
            </a:r>
            <a:r>
              <a:rPr lang="en-US" sz="1800" b="1" dirty="0"/>
              <a:t> Select Server Roles, </a:t>
            </a:r>
            <a:r>
              <a:rPr lang="en-US" sz="1800" dirty="0" err="1"/>
              <a:t>Nhấn</a:t>
            </a:r>
            <a:r>
              <a:rPr lang="en-US" sz="1800" b="1" dirty="0"/>
              <a:t> Next.</a:t>
            </a:r>
          </a:p>
          <a:p>
            <a:endParaRPr lang="en-US" dirty="0" smtClean="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endParaRPr lang="en-US" b="1" dirty="0" smtClean="0"/>
          </a:p>
          <a:p>
            <a:endParaRPr lang="en-US" b="1" dirty="0"/>
          </a:p>
        </p:txBody>
      </p:sp>
      <p:sp>
        <p:nvSpPr>
          <p:cNvPr id="4" name="Date Placeholder 3"/>
          <p:cNvSpPr>
            <a:spLocks noGrp="1"/>
          </p:cNvSpPr>
          <p:nvPr>
            <p:ph type="dt" sz="half" idx="10"/>
          </p:nvPr>
        </p:nvSpPr>
        <p:spPr/>
        <p:txBody>
          <a:bodyPr/>
          <a:lstStyle/>
          <a:p>
            <a:fld id="{310F9550-6CDA-495F-9102-26B10C3286AE}" type="datetime1">
              <a:rPr lang="en-US" smtClean="0"/>
              <a:t>26/5/2020</a:t>
            </a:fld>
            <a:endParaRPr lang="en-US"/>
          </a:p>
        </p:txBody>
      </p:sp>
      <p:sp>
        <p:nvSpPr>
          <p:cNvPr id="5" name="Footer Placeholder 4"/>
          <p:cNvSpPr>
            <a:spLocks noGrp="1"/>
          </p:cNvSpPr>
          <p:nvPr>
            <p:ph type="ftr" sz="quarter" idx="11"/>
          </p:nvPr>
        </p:nvSpPr>
        <p:spPr/>
        <p:txBody>
          <a:bodyPr/>
          <a:lstStyle/>
          <a:p>
            <a:r>
              <a:rPr lang="en-US" smtClean="0"/>
              <a:t>Bài giảng Quản trị hệ thống</a:t>
            </a:r>
            <a:endParaRPr lang="en-US" dirty="0"/>
          </a:p>
        </p:txBody>
      </p:sp>
      <p:sp>
        <p:nvSpPr>
          <p:cNvPr id="6" name="Slide Number Placeholder 5"/>
          <p:cNvSpPr>
            <a:spLocks noGrp="1"/>
          </p:cNvSpPr>
          <p:nvPr>
            <p:ph type="sldNum" sz="quarter" idx="12"/>
          </p:nvPr>
        </p:nvSpPr>
        <p:spPr/>
        <p:txBody>
          <a:bodyPr/>
          <a:lstStyle/>
          <a:p>
            <a:fld id="{7B2419F3-DC64-48C8-8DFA-3866FF82498E}" type="slidenum">
              <a:rPr lang="en-US" smtClean="0"/>
              <a:pPr/>
              <a:t>9</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65876" y="2678539"/>
            <a:ext cx="5641687" cy="3817071"/>
          </a:xfrm>
          <a:prstGeom prst="rect">
            <a:avLst/>
          </a:prstGeom>
        </p:spPr>
      </p:pic>
    </p:spTree>
    <p:extLst>
      <p:ext uri="{BB962C8B-B14F-4D97-AF65-F5344CB8AC3E}">
        <p14:creationId xmlns:p14="http://schemas.microsoft.com/office/powerpoint/2010/main" val="1889282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 bai giang khoa">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 bai giang khoa" id="{BE05D4AE-3957-40E0-9741-7A0ED12559AB}" vid="{A6531065-0196-4241-86CD-B67D57DA7D60}"/>
    </a:ext>
  </a:extLst>
</a:theme>
</file>

<file path=docProps/app.xml><?xml version="1.0" encoding="utf-8"?>
<Properties xmlns="http://schemas.openxmlformats.org/officeDocument/2006/extended-properties" xmlns:vt="http://schemas.openxmlformats.org/officeDocument/2006/docPropsVTypes">
  <Template>Them bai giang khoa</Template>
  <TotalTime>218</TotalTime>
  <Words>676</Words>
  <Application>Microsoft Office PowerPoint</Application>
  <PresentationFormat>On-screen Show (4:3)</PresentationFormat>
  <Paragraphs>171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Them bai giang khoa</vt:lpstr>
      <vt:lpstr>Chương 5 Quản Trị Dịch Vụ Mạng Dịch vụ Web</vt:lpstr>
      <vt:lpstr>NỘI DUNG</vt:lpstr>
      <vt:lpstr>1.1 Giới Thiệu Web Server</vt:lpstr>
      <vt:lpstr>1.1 Giới Thiệu Web Server</vt:lpstr>
      <vt:lpstr>1.1 Giới Thiệu Web Server</vt:lpstr>
      <vt:lpstr>1.1 Giới Thiệu Web Server</vt:lpstr>
      <vt:lpstr>1.1 Giới Thiệu Web Server</vt:lpstr>
      <vt:lpstr>1.1 Giới Thiệu Web Server</vt:lpstr>
      <vt:lpstr>1.2 Cài đặt Web Server</vt:lpstr>
      <vt:lpstr>1.2 Cài đặt Web Server</vt:lpstr>
      <vt:lpstr>1.2 Cài đặt Web Server</vt:lpstr>
      <vt:lpstr>1.2 Cài đặt Web Server</vt:lpstr>
      <vt:lpstr>1.2 Cài đặt Web Server</vt:lpstr>
      <vt:lpstr>1.2 Cài đặt Web Server</vt:lpstr>
      <vt:lpstr>1.2 Cài đặt Web Server</vt:lpstr>
      <vt:lpstr>1.2 Cài đặt Web Server</vt:lpstr>
      <vt:lpstr>1.2 Cài đặt Web Server</vt:lpstr>
      <vt:lpstr>1.2 Cài đặt Web Server</vt:lpstr>
      <vt:lpstr>1.2 Cài đặt Web Server</vt:lpstr>
      <vt:lpstr>1.3 Triển khai Website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 TÊN CHƯƠNG</dc:title>
  <dc:creator>Luong</dc:creator>
  <cp:lastModifiedBy>Trần Quốc Dũng</cp:lastModifiedBy>
  <cp:revision>26</cp:revision>
  <dcterms:created xsi:type="dcterms:W3CDTF">2017-10-18T20:58:32Z</dcterms:created>
  <dcterms:modified xsi:type="dcterms:W3CDTF">2020-05-26T10:33:25Z</dcterms:modified>
</cp:coreProperties>
</file>