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20"/>
  </p:notesMasterIdLst>
  <p:sldIdLst>
    <p:sldId id="257" r:id="rId2"/>
    <p:sldId id="258" r:id="rId3"/>
    <p:sldId id="259" r:id="rId4"/>
    <p:sldId id="261" r:id="rId5"/>
    <p:sldId id="274" r:id="rId6"/>
    <p:sldId id="262" r:id="rId7"/>
    <p:sldId id="263" r:id="rId8"/>
    <p:sldId id="264" r:id="rId9"/>
    <p:sldId id="275" r:id="rId10"/>
    <p:sldId id="265" r:id="rId11"/>
    <p:sldId id="266" r:id="rId12"/>
    <p:sldId id="268" r:id="rId13"/>
    <p:sldId id="269" r:id="rId14"/>
    <p:sldId id="270" r:id="rId15"/>
    <p:sldId id="267" r:id="rId16"/>
    <p:sldId id="271" r:id="rId17"/>
    <p:sldId id="272" r:id="rId18"/>
    <p:sldId id="273" r:id="rId19"/>
  </p:sldIdLst>
  <p:sldSz cx="155448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88F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1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344C27-0DE9-4B0A-88E7-FABC9EF37C84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68263" y="1143000"/>
            <a:ext cx="69945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9ADCA8-F789-4945-B195-361C90410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6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9ADCA8-F789-4945-B195-361C90410C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98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9ADCA8-F789-4945-B195-361C90410C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63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9ADCA8-F789-4945-B195-361C90410CD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1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3100" y="1122363"/>
            <a:ext cx="11658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3602038"/>
            <a:ext cx="116586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C7A0-BA57-4D03-99C6-A65F84C7B434}" type="datetime1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BDA36-207B-4E63-941C-55D0D09C6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43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1C7E3-1466-4503-97A7-7001C28DDBE0}" type="datetime1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BDA36-207B-4E63-941C-55D0D09C6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37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7" y="365125"/>
            <a:ext cx="335184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5" y="365125"/>
            <a:ext cx="9861233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CA520-82A8-4CE4-806D-A5A3182B0F89}" type="datetime1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BDA36-207B-4E63-941C-55D0D09C6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869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CA6A-F4C5-454E-A050-A87CC67627D1}" type="datetime1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BDA36-207B-4E63-941C-55D0D09C6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45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09" y="1709739"/>
            <a:ext cx="1340739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09" y="4589464"/>
            <a:ext cx="1340739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A1D9-3B6F-43CA-9F16-3DD13EB9048D}" type="datetime1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BDA36-207B-4E63-941C-55D0D09C6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029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1825625"/>
            <a:ext cx="66065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1825625"/>
            <a:ext cx="66065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575CC-6AAD-49EF-91CC-22B71162523C}" type="datetime1">
              <a:rPr lang="en-US" smtClean="0"/>
              <a:t>12/26/2021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BDA36-207B-4E63-941C-55D0D09C6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02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365126"/>
            <a:ext cx="1340739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1681163"/>
            <a:ext cx="65761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2505075"/>
            <a:ext cx="657617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5" y="1681163"/>
            <a:ext cx="66085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5" y="2505075"/>
            <a:ext cx="66085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AABC5-60A5-412B-9FC9-F7F24EF4DED9}" type="datetime1">
              <a:rPr lang="en-US" smtClean="0"/>
              <a:t>12/26/2021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BDA36-207B-4E63-941C-55D0D09C6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90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96BB-54F3-4469-805F-B4629C2AE110}" type="datetime1">
              <a:rPr lang="en-US" smtClean="0"/>
              <a:t>12/26/2021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BDA36-207B-4E63-941C-55D0D09C6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2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768D-2D7B-44D5-A3C8-DF06AF27E425}" type="datetime1">
              <a:rPr lang="en-US" smtClean="0"/>
              <a:t>12/26/2021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BDA36-207B-4E63-941C-55D0D09C6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23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457200"/>
            <a:ext cx="501360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987426"/>
            <a:ext cx="786955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2057400"/>
            <a:ext cx="501360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422E2-EC05-4A25-9FEB-338C10C0CA81}" type="datetime1">
              <a:rPr lang="en-US" smtClean="0"/>
              <a:t>12/26/2021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BDA36-207B-4E63-941C-55D0D09C6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03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457200"/>
            <a:ext cx="501360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987426"/>
            <a:ext cx="786955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2057400"/>
            <a:ext cx="501360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AA29-2CDD-4685-97AE-DD1A7D7BF418}" type="datetime1">
              <a:rPr lang="en-US" smtClean="0"/>
              <a:t>12/26/2021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BDA36-207B-4E63-941C-55D0D09C6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41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365126"/>
            <a:ext cx="134073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1825625"/>
            <a:ext cx="134073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6356351"/>
            <a:ext cx="34975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C8D4A-939B-48E7-8C3F-D1164908B04F}" type="datetime1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6356351"/>
            <a:ext cx="5246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6356351"/>
            <a:ext cx="34975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BDA36-207B-4E63-941C-55D0D09C6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12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08.01311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ecom-research/ComposeAE" TargetMode="Externa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105.07197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hyperlink" Target="https://arxiv.org/abs/2010.11929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75494D-7052-4EEF-812E-24B656D4D0AC}"/>
              </a:ext>
            </a:extLst>
          </p:cNvPr>
          <p:cNvSpPr/>
          <p:nvPr/>
        </p:nvSpPr>
        <p:spPr>
          <a:xfrm>
            <a:off x="10088880" y="248479"/>
            <a:ext cx="4700545" cy="62969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5F0C9841-571C-4848-9FDC-68C511164B7E}"/>
              </a:ext>
            </a:extLst>
          </p:cNvPr>
          <p:cNvSpPr/>
          <p:nvPr/>
        </p:nvSpPr>
        <p:spPr>
          <a:xfrm>
            <a:off x="11917664" y="2177273"/>
            <a:ext cx="2696925" cy="787400"/>
          </a:xfrm>
          <a:prstGeom prst="wedgeRoundRectCallout">
            <a:avLst>
              <a:gd name="adj1" fmla="val 36604"/>
              <a:gd name="adj2" fmla="val 690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/>
              <a:t>Hello, can you find me a t-shirt looks like this but has a Mickey mouse logo?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ABA69289-E7E9-4660-B800-2A3557F10FB8}"/>
              </a:ext>
            </a:extLst>
          </p:cNvPr>
          <p:cNvSpPr/>
          <p:nvPr/>
        </p:nvSpPr>
        <p:spPr>
          <a:xfrm>
            <a:off x="10250257" y="3216856"/>
            <a:ext cx="2282397" cy="787400"/>
          </a:xfrm>
          <a:prstGeom prst="wedgeRoundRectCallout">
            <a:avLst>
              <a:gd name="adj1" fmla="val -36336"/>
              <a:gd name="adj2" fmla="val 7103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>
                <a:solidFill>
                  <a:schemeClr val="tx1"/>
                </a:solidFill>
              </a:rPr>
              <a:t>Hold on a second, let me check all products in the database</a:t>
            </a:r>
          </a:p>
        </p:txBody>
      </p:sp>
      <p:pic>
        <p:nvPicPr>
          <p:cNvPr id="1026" name="Picture 2" descr="Mister Tee MICKEY MOUSE - Print T-shirt - white - Zalando.ie">
            <a:extLst>
              <a:ext uri="{FF2B5EF4-FFF2-40B4-BE49-F238E27FC236}">
                <a16:creationId xmlns:a16="http://schemas.microsoft.com/office/drawing/2014/main" id="{8B32A00F-CE71-4CB5-925E-16B799F34D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06" b="9040"/>
          <a:stretch/>
        </p:blipFill>
        <p:spPr bwMode="auto">
          <a:xfrm>
            <a:off x="10560049" y="4652156"/>
            <a:ext cx="1622058" cy="156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79040D0E-4DB1-40AD-A2FE-5A6FCC7D03BA}"/>
              </a:ext>
            </a:extLst>
          </p:cNvPr>
          <p:cNvSpPr/>
          <p:nvPr/>
        </p:nvSpPr>
        <p:spPr>
          <a:xfrm>
            <a:off x="10240687" y="4541396"/>
            <a:ext cx="2282397" cy="1766470"/>
          </a:xfrm>
          <a:prstGeom prst="wedgeRoundRectCallout">
            <a:avLst>
              <a:gd name="adj1" fmla="val -40603"/>
              <a:gd name="adj2" fmla="val 5723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6845290F-63C6-4495-A5C0-9267A7B0CFB3}"/>
              </a:ext>
            </a:extLst>
          </p:cNvPr>
          <p:cNvSpPr/>
          <p:nvPr/>
        </p:nvSpPr>
        <p:spPr>
          <a:xfrm>
            <a:off x="12592741" y="401519"/>
            <a:ext cx="2007763" cy="1421188"/>
          </a:xfrm>
          <a:prstGeom prst="wedgeRoundRectCallout">
            <a:avLst>
              <a:gd name="adj1" fmla="val 34140"/>
              <a:gd name="adj2" fmla="val 6110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400" dirty="0"/>
          </a:p>
        </p:txBody>
      </p:sp>
      <p:pic>
        <p:nvPicPr>
          <p:cNvPr id="1036" name="Picture 12" descr="Buy Ripple Junction Mens One Piece Anime T-Shirt - One Piece Mens Fashion  Shirt - Monkey Luffy Tee Online in Vietnam. B08C1VW41L">
            <a:extLst>
              <a:ext uri="{FF2B5EF4-FFF2-40B4-BE49-F238E27FC236}">
                <a16:creationId xmlns:a16="http://schemas.microsoft.com/office/drawing/2014/main" id="{02A6CB79-906A-4465-83D5-7C9110B9A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5044" y="563203"/>
            <a:ext cx="1414058" cy="1078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92A5F69-B5C4-4FD0-BBB0-3647A68CDCDA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10296939" y="4337743"/>
            <a:ext cx="1620893" cy="14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4D40598-C621-4F1C-8A40-9D14A17B00AC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13229722" y="4337743"/>
            <a:ext cx="13848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5AA3156-2C15-4112-A1B7-6A3EAEBBB1FA}"/>
              </a:ext>
            </a:extLst>
          </p:cNvPr>
          <p:cNvSpPr txBox="1"/>
          <p:nvPr/>
        </p:nvSpPr>
        <p:spPr>
          <a:xfrm>
            <a:off x="11917832" y="4199243"/>
            <a:ext cx="1311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 minutes later…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74586D-97A3-4985-B2A5-0F897FD22FAE}"/>
              </a:ext>
            </a:extLst>
          </p:cNvPr>
          <p:cNvSpPr/>
          <p:nvPr/>
        </p:nvSpPr>
        <p:spPr>
          <a:xfrm>
            <a:off x="10098449" y="248479"/>
            <a:ext cx="4700545" cy="62969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Speech Bubble: Rectangle with Corners Rounded 24">
            <a:extLst>
              <a:ext uri="{FF2B5EF4-FFF2-40B4-BE49-F238E27FC236}">
                <a16:creationId xmlns:a16="http://schemas.microsoft.com/office/drawing/2014/main" id="{BA04805D-136B-4AEC-AF34-4B9203C61C6C}"/>
              </a:ext>
            </a:extLst>
          </p:cNvPr>
          <p:cNvSpPr/>
          <p:nvPr/>
        </p:nvSpPr>
        <p:spPr>
          <a:xfrm>
            <a:off x="11917663" y="2182470"/>
            <a:ext cx="2696925" cy="787400"/>
          </a:xfrm>
          <a:prstGeom prst="wedgeRoundRectCallout">
            <a:avLst>
              <a:gd name="adj1" fmla="val 38447"/>
              <a:gd name="adj2" fmla="val 6780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/>
              <a:t>Hello, can you find me a t-shirt looks like this but has a Mickey mouse logo?</a:t>
            </a:r>
          </a:p>
        </p:txBody>
      </p:sp>
      <p:sp>
        <p:nvSpPr>
          <p:cNvPr id="26" name="Speech Bubble: Rectangle with Corners Rounded 25">
            <a:extLst>
              <a:ext uri="{FF2B5EF4-FFF2-40B4-BE49-F238E27FC236}">
                <a16:creationId xmlns:a16="http://schemas.microsoft.com/office/drawing/2014/main" id="{6705361D-86E2-4FC3-BD69-ACD161E9A871}"/>
              </a:ext>
            </a:extLst>
          </p:cNvPr>
          <p:cNvSpPr/>
          <p:nvPr/>
        </p:nvSpPr>
        <p:spPr>
          <a:xfrm>
            <a:off x="10240688" y="3216856"/>
            <a:ext cx="2282397" cy="523302"/>
          </a:xfrm>
          <a:prstGeom prst="wedgeRoundRectCallout">
            <a:avLst>
              <a:gd name="adj1" fmla="val -36336"/>
              <a:gd name="adj2" fmla="val 7103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>
                <a:solidFill>
                  <a:schemeClr val="tx1"/>
                </a:solidFill>
              </a:rPr>
              <a:t>Here are your top 5 results</a:t>
            </a:r>
          </a:p>
        </p:txBody>
      </p:sp>
      <p:pic>
        <p:nvPicPr>
          <p:cNvPr id="27" name="Picture 2" descr="Mister Tee MICKEY MOUSE - Print T-shirt - white - Zalando.ie">
            <a:extLst>
              <a:ext uri="{FF2B5EF4-FFF2-40B4-BE49-F238E27FC236}">
                <a16:creationId xmlns:a16="http://schemas.microsoft.com/office/drawing/2014/main" id="{0BE57351-4662-4AFE-BFB1-EFA81A0EFE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06" b="9040"/>
          <a:stretch/>
        </p:blipFill>
        <p:spPr bwMode="auto">
          <a:xfrm>
            <a:off x="10431745" y="4286189"/>
            <a:ext cx="679545" cy="75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Speech Bubble: Rectangle with Corners Rounded 27">
            <a:extLst>
              <a:ext uri="{FF2B5EF4-FFF2-40B4-BE49-F238E27FC236}">
                <a16:creationId xmlns:a16="http://schemas.microsoft.com/office/drawing/2014/main" id="{67622370-0572-4597-9C99-34808872101C}"/>
              </a:ext>
            </a:extLst>
          </p:cNvPr>
          <p:cNvSpPr/>
          <p:nvPr/>
        </p:nvSpPr>
        <p:spPr>
          <a:xfrm>
            <a:off x="10240688" y="4057892"/>
            <a:ext cx="2282397" cy="2169845"/>
          </a:xfrm>
          <a:prstGeom prst="wedgeRoundRectCallout">
            <a:avLst>
              <a:gd name="adj1" fmla="val -40603"/>
              <a:gd name="adj2" fmla="val 5723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Speech Bubble: Rectangle with Corners Rounded 28">
            <a:extLst>
              <a:ext uri="{FF2B5EF4-FFF2-40B4-BE49-F238E27FC236}">
                <a16:creationId xmlns:a16="http://schemas.microsoft.com/office/drawing/2014/main" id="{A71797D0-CA0E-4E7B-8DAE-D481D5CA67EB}"/>
              </a:ext>
            </a:extLst>
          </p:cNvPr>
          <p:cNvSpPr/>
          <p:nvPr/>
        </p:nvSpPr>
        <p:spPr>
          <a:xfrm>
            <a:off x="12583172" y="404908"/>
            <a:ext cx="2007763" cy="1421188"/>
          </a:xfrm>
          <a:prstGeom prst="wedgeRoundRectCallout">
            <a:avLst>
              <a:gd name="adj1" fmla="val 33645"/>
              <a:gd name="adj2" fmla="val 6249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400" dirty="0"/>
          </a:p>
        </p:txBody>
      </p:sp>
      <p:pic>
        <p:nvPicPr>
          <p:cNvPr id="30" name="Picture 12" descr="Buy Ripple Junction Mens One Piece Anime T-Shirt - One Piece Mens Fashion  Shirt - Monkey Luffy Tee Online in Vietnam. B08C1VW41L">
            <a:extLst>
              <a:ext uri="{FF2B5EF4-FFF2-40B4-BE49-F238E27FC236}">
                <a16:creationId xmlns:a16="http://schemas.microsoft.com/office/drawing/2014/main" id="{344FF151-0FF7-4D6A-8061-548A7F51A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5651" y="563203"/>
            <a:ext cx="1414058" cy="1078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ickey Mouse Nike Logo T-Shirt - Kingteeshop">
            <a:extLst>
              <a:ext uri="{FF2B5EF4-FFF2-40B4-BE49-F238E27FC236}">
                <a16:creationId xmlns:a16="http://schemas.microsoft.com/office/drawing/2014/main" id="{51A9BC2B-00BB-41D7-929A-840C7CFD7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2162" y="4301305"/>
            <a:ext cx="679546" cy="720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Kids&amp;#39; Disney Mickey Mouse Short Sleeve Graphic T-shirt - White : Target">
            <a:extLst>
              <a:ext uri="{FF2B5EF4-FFF2-40B4-BE49-F238E27FC236}">
                <a16:creationId xmlns:a16="http://schemas.microsoft.com/office/drawing/2014/main" id="{9B31911E-544C-4540-846D-D446A682E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1744" y="5097018"/>
            <a:ext cx="679545" cy="733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Mickey Mouse Christmas Jumper Printed T-Shirt | Men | George at ASDA">
            <a:extLst>
              <a:ext uri="{FF2B5EF4-FFF2-40B4-BE49-F238E27FC236}">
                <a16:creationId xmlns:a16="http://schemas.microsoft.com/office/drawing/2014/main" id="{A1EBC6DA-37DA-442C-BDAB-1C4E6D058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2161" y="5097018"/>
            <a:ext cx="679547" cy="733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Basic Disney Masked Mickey Mouse T Shirt Women Summer New Oversized Tees  Casual Loose Tshirt O Neck Female Tops Dropship|T-Shirts| - AliExpress">
            <a:extLst>
              <a:ext uri="{FF2B5EF4-FFF2-40B4-BE49-F238E27FC236}">
                <a16:creationId xmlns:a16="http://schemas.microsoft.com/office/drawing/2014/main" id="{A7C493DE-263F-4DC6-B216-7E7956EC1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2580" y="4719810"/>
            <a:ext cx="556591" cy="55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7274E14-BC50-4DC2-9181-C0CEFB66640F}"/>
              </a:ext>
            </a:extLst>
          </p:cNvPr>
          <p:cNvSpPr txBox="1"/>
          <p:nvPr/>
        </p:nvSpPr>
        <p:spPr>
          <a:xfrm>
            <a:off x="8122389" y="6087195"/>
            <a:ext cx="2059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Manually…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801C68F-A93F-45C7-95E8-025514C77E80}"/>
              </a:ext>
            </a:extLst>
          </p:cNvPr>
          <p:cNvSpPr txBox="1"/>
          <p:nvPr/>
        </p:nvSpPr>
        <p:spPr>
          <a:xfrm>
            <a:off x="1059751" y="237828"/>
            <a:ext cx="87172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ComposeTransformers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an end-to-end woman clothing recommender system via image-text content retrieval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00B581-B5E3-4079-B4F9-BB45C2A83FE8}"/>
              </a:ext>
            </a:extLst>
          </p:cNvPr>
          <p:cNvSpPr txBox="1"/>
          <p:nvPr/>
        </p:nvSpPr>
        <p:spPr>
          <a:xfrm flipH="1">
            <a:off x="6294877" y="6101407"/>
            <a:ext cx="3652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With ComposeTransformers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6AB958-FAFA-4091-B00A-C4E66221678C}"/>
              </a:ext>
            </a:extLst>
          </p:cNvPr>
          <p:cNvSpPr txBox="1"/>
          <p:nvPr/>
        </p:nvSpPr>
        <p:spPr>
          <a:xfrm flipH="1">
            <a:off x="3119006" y="3273062"/>
            <a:ext cx="47354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Sinh viên thực hiện:</a:t>
            </a:r>
          </a:p>
          <a:p>
            <a:pPr algn="just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Trần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Hoàng 		 –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18520785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Hoàng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Thi	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19522255</a:t>
            </a:r>
          </a:p>
        </p:txBody>
      </p:sp>
    </p:spTree>
    <p:extLst>
      <p:ext uri="{BB962C8B-B14F-4D97-AF65-F5344CB8AC3E}">
        <p14:creationId xmlns:p14="http://schemas.microsoft.com/office/powerpoint/2010/main" val="145172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7" grpId="0" animBg="1"/>
      <p:bldP spid="13" grpId="0" animBg="1"/>
      <p:bldP spid="12" grpId="0"/>
      <p:bldP spid="24" grpId="0" animBg="1"/>
      <p:bldP spid="25" grpId="0" animBg="1"/>
      <p:bldP spid="26" grpId="0" animBg="1"/>
      <p:bldP spid="28" grpId="0" animBg="1"/>
      <p:bldP spid="29" grpId="0" animBg="1"/>
      <p:bldP spid="35" grpId="0"/>
      <p:bldP spid="3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AED1220-A641-4DEF-8880-495CAE253BA0}"/>
              </a:ext>
            </a:extLst>
          </p:cNvPr>
          <p:cNvSpPr/>
          <p:nvPr/>
        </p:nvSpPr>
        <p:spPr>
          <a:xfrm>
            <a:off x="8408079" y="1284700"/>
            <a:ext cx="1482542" cy="1991502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3ED79-EA4D-4F7B-BB7A-46F5799DD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BDA36-207B-4E63-941C-55D0D09C6020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6C13A3-EC05-4647-AD81-1B5AEB5FD503}"/>
              </a:ext>
            </a:extLst>
          </p:cNvPr>
          <p:cNvSpPr txBox="1"/>
          <p:nvPr/>
        </p:nvSpPr>
        <p:spPr>
          <a:xfrm>
            <a:off x="256249" y="1951909"/>
            <a:ext cx="1329337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text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[t]</a:t>
            </a:r>
            <a:endParaRPr lang="en-US" sz="1400" dirty="0"/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A7F472E8-8497-4514-9A66-34FDC561FB62}"/>
              </a:ext>
            </a:extLst>
          </p:cNvPr>
          <p:cNvSpPr/>
          <p:nvPr/>
        </p:nvSpPr>
        <p:spPr>
          <a:xfrm>
            <a:off x="256249" y="1112352"/>
            <a:ext cx="3335884" cy="862128"/>
          </a:xfrm>
          <a:prstGeom prst="wedgeEllipseCallout">
            <a:avLst>
              <a:gd name="adj1" fmla="val 49050"/>
              <a:gd name="adj2" fmla="val 717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blue t-shirt but more trendy plus size graphic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B75D0AE-7D12-41EE-85E0-03C53F04697E}"/>
              </a:ext>
            </a:extLst>
          </p:cNvPr>
          <p:cNvCxnSpPr>
            <a:cxnSpLocks/>
            <a:stCxn id="6" idx="8"/>
            <a:endCxn id="14" idx="1"/>
          </p:cNvCxnSpPr>
          <p:nvPr/>
        </p:nvCxnSpPr>
        <p:spPr>
          <a:xfrm flipV="1">
            <a:off x="3560442" y="2159665"/>
            <a:ext cx="337831" cy="224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8791328-7864-4941-9669-45F1E209F89E}"/>
              </a:ext>
            </a:extLst>
          </p:cNvPr>
          <p:cNvCxnSpPr>
            <a:cxnSpLocks/>
            <a:stCxn id="25" idx="3"/>
            <a:endCxn id="15" idx="1"/>
          </p:cNvCxnSpPr>
          <p:nvPr/>
        </p:nvCxnSpPr>
        <p:spPr>
          <a:xfrm flipV="1">
            <a:off x="3066984" y="5689063"/>
            <a:ext cx="910557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9DE8E5B-D9A1-4E46-9132-3DF704148456}"/>
              </a:ext>
            </a:extLst>
          </p:cNvPr>
          <p:cNvSpPr/>
          <p:nvPr/>
        </p:nvSpPr>
        <p:spPr>
          <a:xfrm>
            <a:off x="5368737" y="1112352"/>
            <a:ext cx="4696940" cy="2589375"/>
          </a:xfrm>
          <a:prstGeom prst="roundRect">
            <a:avLst/>
          </a:prstGeom>
          <a:solidFill>
            <a:srgbClr val="000000">
              <a:alpha val="0"/>
            </a:srgb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8A29B81-9376-4EB3-A9AB-1B8EED10AAAC}"/>
              </a:ext>
            </a:extLst>
          </p:cNvPr>
          <p:cNvSpPr/>
          <p:nvPr/>
        </p:nvSpPr>
        <p:spPr>
          <a:xfrm>
            <a:off x="5524169" y="1274964"/>
            <a:ext cx="2586863" cy="2001243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597DA2F-02AC-4270-B8AC-C291B16E0C16}"/>
              </a:ext>
            </a:extLst>
          </p:cNvPr>
          <p:cNvCxnSpPr>
            <a:cxnSpLocks/>
          </p:cNvCxnSpPr>
          <p:nvPr/>
        </p:nvCxnSpPr>
        <p:spPr>
          <a:xfrm>
            <a:off x="6394576" y="1535439"/>
            <a:ext cx="979968" cy="2798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C73EB1D-EE77-40A3-BE96-5605B34E0BCD}"/>
              </a:ext>
            </a:extLst>
          </p:cNvPr>
          <p:cNvCxnSpPr>
            <a:cxnSpLocks/>
          </p:cNvCxnSpPr>
          <p:nvPr/>
        </p:nvCxnSpPr>
        <p:spPr>
          <a:xfrm flipV="1">
            <a:off x="6394576" y="2338518"/>
            <a:ext cx="979968" cy="3049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9FBE9EC-9E26-4AE7-996B-12ECA15B2C32}"/>
              </a:ext>
            </a:extLst>
          </p:cNvPr>
          <p:cNvSpPr txBox="1"/>
          <p:nvPr/>
        </p:nvSpPr>
        <p:spPr>
          <a:xfrm>
            <a:off x="5870719" y="2891488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 module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1E1E723-87D1-46A6-9B2F-C8E36A3A6B71}"/>
              </a:ext>
            </a:extLst>
          </p:cNvPr>
          <p:cNvSpPr/>
          <p:nvPr/>
        </p:nvSpPr>
        <p:spPr>
          <a:xfrm>
            <a:off x="3898273" y="1837101"/>
            <a:ext cx="914400" cy="645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CE197F0-271A-486A-B89A-486F9F42FEA4}"/>
              </a:ext>
            </a:extLst>
          </p:cNvPr>
          <p:cNvSpPr/>
          <p:nvPr/>
        </p:nvSpPr>
        <p:spPr>
          <a:xfrm>
            <a:off x="3977541" y="5366499"/>
            <a:ext cx="914400" cy="64512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F3D01D-DE04-41F6-B278-1D04C51096AD}"/>
              </a:ext>
            </a:extLst>
          </p:cNvPr>
          <p:cNvSpPr txBox="1"/>
          <p:nvPr/>
        </p:nvSpPr>
        <p:spPr>
          <a:xfrm>
            <a:off x="8546792" y="2336238"/>
            <a:ext cx="12412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Mapping to image 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C08690-3676-4226-8BA6-8EEB7ADF6834}"/>
              </a:ext>
            </a:extLst>
          </p:cNvPr>
          <p:cNvSpPr txBox="1"/>
          <p:nvPr/>
        </p:nvSpPr>
        <p:spPr>
          <a:xfrm>
            <a:off x="6714052" y="3322878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Composition module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0F83A2-D1A3-4B0F-86F3-9A38795E06C2}"/>
              </a:ext>
            </a:extLst>
          </p:cNvPr>
          <p:cNvSpPr txBox="1"/>
          <p:nvPr/>
        </p:nvSpPr>
        <p:spPr>
          <a:xfrm>
            <a:off x="213360" y="5220433"/>
            <a:ext cx="1288307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image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[x]</a:t>
            </a:r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06DDEBC-D86B-48D7-BDDD-3AB4C4543F9F}"/>
              </a:ext>
            </a:extLst>
          </p:cNvPr>
          <p:cNvSpPr/>
          <p:nvPr/>
        </p:nvSpPr>
        <p:spPr>
          <a:xfrm>
            <a:off x="10603330" y="4039207"/>
            <a:ext cx="1837940" cy="10467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ϑ</a:t>
            </a:r>
            <a:r>
              <a:rPr lang="en-US"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Composed representation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D567397B-306F-411A-AF00-7161C174A11F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9481016" y="2074629"/>
            <a:ext cx="2041284" cy="1964576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776D1E9-1E10-46EA-A7ED-0FDF02E5DAAF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4807653" y="2643511"/>
            <a:ext cx="949482" cy="776940"/>
          </a:xfrm>
          <a:prstGeom prst="straightConnector1">
            <a:avLst/>
          </a:prstGeom>
          <a:ln w="38100">
            <a:solidFill>
              <a:srgbClr val="D088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DD9FB68-4898-4551-B7D6-C3AA3351D640}"/>
              </a:ext>
            </a:extLst>
          </p:cNvPr>
          <p:cNvSpPr/>
          <p:nvPr/>
        </p:nvSpPr>
        <p:spPr>
          <a:xfrm>
            <a:off x="5841184" y="4157844"/>
            <a:ext cx="3293765" cy="81046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Rotational symmetry loss</a:t>
            </a:r>
          </a:p>
          <a:p>
            <a:pPr algn="ctr"/>
            <a:r>
              <a:rPr lang="el-GR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ϑ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*(y, t)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sz="2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l-GR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l-GR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95796E-FECF-4676-810E-06CB8B2E2094}"/>
              </a:ext>
            </a:extLst>
          </p:cNvPr>
          <p:cNvCxnSpPr>
            <a:cxnSpLocks/>
            <a:stCxn id="19" idx="1"/>
            <a:endCxn id="22" idx="3"/>
          </p:cNvCxnSpPr>
          <p:nvPr/>
        </p:nvCxnSpPr>
        <p:spPr>
          <a:xfrm flipH="1">
            <a:off x="9134949" y="4562606"/>
            <a:ext cx="1468381" cy="468"/>
          </a:xfrm>
          <a:prstGeom prst="straightConnector1">
            <a:avLst/>
          </a:prstGeom>
          <a:ln w="38100">
            <a:solidFill>
              <a:srgbClr val="D088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E23342-2D19-427F-891E-ADCB0E2B0FC7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 flipV="1">
            <a:off x="4891941" y="4563074"/>
            <a:ext cx="949243" cy="1125989"/>
          </a:xfrm>
          <a:prstGeom prst="straightConnector1">
            <a:avLst/>
          </a:prstGeom>
          <a:ln w="38100">
            <a:solidFill>
              <a:srgbClr val="D088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6" descr="Buy MARVEL MARVEL Avengers Women T Shirt Purple Blue Online | ZALORA  Malaysia">
            <a:extLst>
              <a:ext uri="{FF2B5EF4-FFF2-40B4-BE49-F238E27FC236}">
                <a16:creationId xmlns:a16="http://schemas.microsoft.com/office/drawing/2014/main" id="{24D12DD9-31C1-4EE8-8414-1A2A04D6A0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9" t="31450" r="13551" b="7902"/>
          <a:stretch/>
        </p:blipFill>
        <p:spPr bwMode="auto">
          <a:xfrm>
            <a:off x="1481238" y="4673724"/>
            <a:ext cx="1585746" cy="203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F317BE9-C7E8-44B9-8FC9-29E7C3184835}"/>
              </a:ext>
            </a:extLst>
          </p:cNvPr>
          <p:cNvSpPr txBox="1"/>
          <p:nvPr/>
        </p:nvSpPr>
        <p:spPr>
          <a:xfrm>
            <a:off x="6951455" y="1815296"/>
            <a:ext cx="8461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l-G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416504-EF02-46B9-A98E-BEF7634D3E3E}"/>
              </a:ext>
            </a:extLst>
          </p:cNvPr>
          <p:cNvSpPr txBox="1"/>
          <p:nvPr/>
        </p:nvSpPr>
        <p:spPr>
          <a:xfrm>
            <a:off x="5757135" y="2381901"/>
            <a:ext cx="6374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96772A-4891-4732-9967-632198A7F3AA}"/>
              </a:ext>
            </a:extLst>
          </p:cNvPr>
          <p:cNvSpPr txBox="1"/>
          <p:nvPr/>
        </p:nvSpPr>
        <p:spPr>
          <a:xfrm>
            <a:off x="5757135" y="1273827"/>
            <a:ext cx="6374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EE4101-F35C-453C-8BD4-169B4C3421BB}"/>
              </a:ext>
            </a:extLst>
          </p:cNvPr>
          <p:cNvSpPr txBox="1"/>
          <p:nvPr/>
        </p:nvSpPr>
        <p:spPr>
          <a:xfrm>
            <a:off x="9074186" y="1813019"/>
            <a:ext cx="4068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7F9CDD7-A556-4166-957B-BD3655EBDE7B}"/>
              </a:ext>
            </a:extLst>
          </p:cNvPr>
          <p:cNvCxnSpPr>
            <a:cxnSpLocks/>
          </p:cNvCxnSpPr>
          <p:nvPr/>
        </p:nvCxnSpPr>
        <p:spPr>
          <a:xfrm flipV="1">
            <a:off x="7797635" y="2074631"/>
            <a:ext cx="1276553" cy="22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356E353-4060-4FCC-AA5D-24CDFA1DF2B3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4812673" y="1535437"/>
            <a:ext cx="944460" cy="6242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A345B146-A60B-416F-83D1-C241196DFB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345" y="2483015"/>
            <a:ext cx="1560466" cy="1874861"/>
          </a:xfrm>
          <a:prstGeom prst="rect">
            <a:avLst/>
          </a:prstGeom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DC088FE-D917-425A-A1EA-002A583E8D54}"/>
              </a:ext>
            </a:extLst>
          </p:cNvPr>
          <p:cNvSpPr/>
          <p:nvPr/>
        </p:nvSpPr>
        <p:spPr>
          <a:xfrm>
            <a:off x="3893252" y="3097882"/>
            <a:ext cx="914400" cy="645128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B5BE40A-DA32-4EC6-9BEE-B344A22515CD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3050811" y="3420446"/>
            <a:ext cx="84244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8776FAE-6C95-4961-ABC3-5915CFB9E5D0}"/>
              </a:ext>
            </a:extLst>
          </p:cNvPr>
          <p:cNvSpPr txBox="1"/>
          <p:nvPr/>
        </p:nvSpPr>
        <p:spPr>
          <a:xfrm>
            <a:off x="1059751" y="237828"/>
            <a:ext cx="87172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Training: Rotational Symmetry Loss</a:t>
            </a:r>
            <a:endParaRPr lang="en-US" sz="3200" i="1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D5C895D-3E06-41E7-9747-15C925065C1C}"/>
              </a:ext>
            </a:extLst>
          </p:cNvPr>
          <p:cNvSpPr txBox="1"/>
          <p:nvPr/>
        </p:nvSpPr>
        <p:spPr>
          <a:xfrm>
            <a:off x="259557" y="2978901"/>
            <a:ext cx="132272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image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[y]</a:t>
            </a:r>
            <a:endParaRPr lang="en-US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BCCCC99-55F7-40F1-87C3-E5D04A973BB6}"/>
              </a:ext>
            </a:extLst>
          </p:cNvPr>
          <p:cNvCxnSpPr>
            <a:cxnSpLocks/>
          </p:cNvCxnSpPr>
          <p:nvPr/>
        </p:nvCxnSpPr>
        <p:spPr>
          <a:xfrm>
            <a:off x="11531187" y="2881385"/>
            <a:ext cx="368808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945765F-6F99-4199-ABAE-8AB11FB75A45}"/>
              </a:ext>
            </a:extLst>
          </p:cNvPr>
          <p:cNvCxnSpPr>
            <a:cxnSpLocks/>
          </p:cNvCxnSpPr>
          <p:nvPr/>
        </p:nvCxnSpPr>
        <p:spPr>
          <a:xfrm flipV="1">
            <a:off x="11856562" y="264055"/>
            <a:ext cx="0" cy="304813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971BFC4-1270-42A9-9656-F8D0EC757C15}"/>
              </a:ext>
            </a:extLst>
          </p:cNvPr>
          <p:cNvSpPr txBox="1"/>
          <p:nvPr/>
        </p:nvSpPr>
        <p:spPr>
          <a:xfrm>
            <a:off x="14245933" y="2988464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Real space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D327754-333F-4713-A8C8-AA073C187A18}"/>
              </a:ext>
            </a:extLst>
          </p:cNvPr>
          <p:cNvSpPr txBox="1"/>
          <p:nvPr/>
        </p:nvSpPr>
        <p:spPr>
          <a:xfrm>
            <a:off x="10649952" y="244169"/>
            <a:ext cx="1133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Imaginary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A7A298C-316E-4AA7-A568-B234CB1D0A8F}"/>
              </a:ext>
            </a:extLst>
          </p:cNvPr>
          <p:cNvSpPr/>
          <p:nvPr/>
        </p:nvSpPr>
        <p:spPr>
          <a:xfrm>
            <a:off x="12768675" y="819370"/>
            <a:ext cx="457198" cy="4100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054012C4-E7A8-45B4-A031-D111D49ED051}"/>
              </a:ext>
            </a:extLst>
          </p:cNvPr>
          <p:cNvCxnSpPr>
            <a:cxnSpLocks/>
            <a:stCxn id="65" idx="2"/>
            <a:endCxn id="73" idx="2"/>
          </p:cNvCxnSpPr>
          <p:nvPr/>
        </p:nvCxnSpPr>
        <p:spPr>
          <a:xfrm rot="10800000" flipH="1" flipV="1">
            <a:off x="12768675" y="1024390"/>
            <a:ext cx="793406" cy="2219233"/>
          </a:xfrm>
          <a:prstGeom prst="curvedConnector3">
            <a:avLst>
              <a:gd name="adj1" fmla="val -28812"/>
            </a:avLst>
          </a:prstGeom>
          <a:ln w="38100">
            <a:solidFill>
              <a:srgbClr val="D088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15C61BC-AD3A-4305-95F1-1A995D331C40}"/>
              </a:ext>
            </a:extLst>
          </p:cNvPr>
          <p:cNvSpPr txBox="1"/>
          <p:nvPr/>
        </p:nvSpPr>
        <p:spPr>
          <a:xfrm>
            <a:off x="13284771" y="3448642"/>
            <a:ext cx="1452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Composed query feature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65D3703-5BA5-473A-93FB-EEC517CEEEB7}"/>
              </a:ext>
            </a:extLst>
          </p:cNvPr>
          <p:cNvSpPr txBox="1"/>
          <p:nvPr/>
        </p:nvSpPr>
        <p:spPr>
          <a:xfrm>
            <a:off x="13168938" y="296841"/>
            <a:ext cx="1495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Composed target feature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A18B365-6B01-4F73-9DF2-1A71E66AC686}"/>
              </a:ext>
            </a:extLst>
          </p:cNvPr>
          <p:cNvSpPr txBox="1"/>
          <p:nvPr/>
        </p:nvSpPr>
        <p:spPr>
          <a:xfrm>
            <a:off x="12514208" y="1901530"/>
            <a:ext cx="91488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ϑ</a:t>
            </a: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723D140-79A1-4B00-9B10-D2A1A6FB5DA3}"/>
              </a:ext>
            </a:extLst>
          </p:cNvPr>
          <p:cNvSpPr/>
          <p:nvPr/>
        </p:nvSpPr>
        <p:spPr>
          <a:xfrm>
            <a:off x="13562081" y="3038603"/>
            <a:ext cx="457198" cy="41004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7F75515-847A-495A-8CC1-2D2F959FA595}"/>
              </a:ext>
            </a:extLst>
          </p:cNvPr>
          <p:cNvSpPr txBox="1"/>
          <p:nvPr/>
        </p:nvSpPr>
        <p:spPr>
          <a:xfrm>
            <a:off x="6075856" y="5929519"/>
            <a:ext cx="570774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SYM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= SoftTripletLoss(</a:t>
            </a:r>
            <a:r>
              <a:rPr lang="el-GR" sz="32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ϑ</a:t>
            </a:r>
            <a:r>
              <a:rPr lang="en-US" sz="3200" i="1" baseline="30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*i</a:t>
            </a:r>
            <a:r>
              <a:rPr lang="en-US" sz="3200" i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i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i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neg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49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9DC9F-97DA-40C7-BFC1-BAF8E0A1F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BDA36-207B-4E63-941C-55D0D09C6020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81D9A2-FAA8-44B9-9F74-3E97AE5A21E2}"/>
              </a:ext>
            </a:extLst>
          </p:cNvPr>
          <p:cNvSpPr txBox="1"/>
          <p:nvPr/>
        </p:nvSpPr>
        <p:spPr>
          <a:xfrm>
            <a:off x="1059751" y="227889"/>
            <a:ext cx="87172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Training: Total Loss</a:t>
            </a:r>
            <a:endParaRPr lang="en-US" sz="3200" i="1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8048F1-9B87-466B-86D8-73D435EF5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386" y="1272733"/>
            <a:ext cx="9934027" cy="134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874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35E91-39D9-44A1-97C4-6B410831E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BDA36-207B-4E63-941C-55D0D09C6020}" type="slidenum">
              <a:rPr lang="en-US" smtClean="0"/>
              <a:t>12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71FD7A-59C9-438B-A943-D96FCFD4D8A4}"/>
              </a:ext>
            </a:extLst>
          </p:cNvPr>
          <p:cNvSpPr txBox="1"/>
          <p:nvPr/>
        </p:nvSpPr>
        <p:spPr>
          <a:xfrm>
            <a:off x="1059751" y="227889"/>
            <a:ext cx="87172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Experiment: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6DD22B-EF92-4F88-9BDE-C205B067458B}"/>
              </a:ext>
            </a:extLst>
          </p:cNvPr>
          <p:cNvSpPr txBox="1"/>
          <p:nvPr/>
        </p:nvSpPr>
        <p:spPr>
          <a:xfrm>
            <a:off x="1356729" y="1759226"/>
            <a:ext cx="641567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The real-world </a:t>
            </a:r>
            <a:r>
              <a:rPr 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Fashion200k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dataset. Which consist of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200k images of 5 different fashion categories, namely: pants, skirts, dresses, tops and jackets.</a:t>
            </a: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9D08EF-CEA4-4BD6-A90F-57451FAA3FC7}"/>
              </a:ext>
            </a:extLst>
          </p:cNvPr>
          <p:cNvSpPr txBox="1"/>
          <p:nvPr/>
        </p:nvSpPr>
        <p:spPr>
          <a:xfrm>
            <a:off x="2564295" y="3429000"/>
            <a:ext cx="22462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t-shirt, shirt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DEB50D3-BF35-4BED-8DAA-96789A4424CB}"/>
              </a:ext>
            </a:extLst>
          </p:cNvPr>
          <p:cNvCxnSpPr>
            <a:cxnSpLocks/>
          </p:cNvCxnSpPr>
          <p:nvPr/>
        </p:nvCxnSpPr>
        <p:spPr>
          <a:xfrm flipH="1">
            <a:off x="3110949" y="2842591"/>
            <a:ext cx="2156790" cy="5864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0134F5A-911F-4D0C-A187-19EAB6B77E60}"/>
              </a:ext>
            </a:extLst>
          </p:cNvPr>
          <p:cNvCxnSpPr>
            <a:cxnSpLocks/>
          </p:cNvCxnSpPr>
          <p:nvPr/>
        </p:nvCxnSpPr>
        <p:spPr>
          <a:xfrm flipH="1">
            <a:off x="3962400" y="2842591"/>
            <a:ext cx="1305339" cy="5864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54F09CB-1D63-4CC3-86EC-D4D82608AFAD}"/>
              </a:ext>
            </a:extLst>
          </p:cNvPr>
          <p:cNvSpPr txBox="1"/>
          <p:nvPr/>
        </p:nvSpPr>
        <p:spPr>
          <a:xfrm>
            <a:off x="1356729" y="4601818"/>
            <a:ext cx="64852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We limit the scope of problem to retrieve women's t-shirts and shirts. We collect totally 24,657 images and 7,945 unique captions (i.e. unique clothes) to these images to perform our task.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0E47576-827A-42BD-83A9-194AEDC31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8633" y="676755"/>
            <a:ext cx="6359268" cy="406097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1A0F9AE-35C4-464F-80F0-76985147CE4A}"/>
              </a:ext>
            </a:extLst>
          </p:cNvPr>
          <p:cNvSpPr txBox="1"/>
          <p:nvPr/>
        </p:nvSpPr>
        <p:spPr>
          <a:xfrm>
            <a:off x="8368496" y="5001927"/>
            <a:ext cx="6348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Example of subspace embedding corresponding to concept {black,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blue, white, red, gray, green, purple, beige, ...} for tops.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7791C0-9587-4C63-875A-3A1029F1C49F}"/>
              </a:ext>
            </a:extLst>
          </p:cNvPr>
          <p:cNvSpPr txBox="1"/>
          <p:nvPr/>
        </p:nvSpPr>
        <p:spPr>
          <a:xfrm>
            <a:off x="97715" y="6504814"/>
            <a:ext cx="7179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Src: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[1708.01311] Automatic Spatially-aware Fashion Concept Discovery (arxiv.org)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544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35E91-39D9-44A1-97C4-6B410831E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BDA36-207B-4E63-941C-55D0D09C6020}" type="slidenum">
              <a:rPr lang="en-US" smtClean="0"/>
              <a:t>13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BB849A-F621-46B1-A507-50D2FE13DE44}"/>
              </a:ext>
            </a:extLst>
          </p:cNvPr>
          <p:cNvSpPr txBox="1"/>
          <p:nvPr/>
        </p:nvSpPr>
        <p:spPr>
          <a:xfrm>
            <a:off x="1059751" y="227889"/>
            <a:ext cx="87172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Experiment: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F1F61E-CB0F-4679-A637-B63FFAA89310}"/>
              </a:ext>
            </a:extLst>
          </p:cNvPr>
          <p:cNvSpPr txBox="1"/>
          <p:nvPr/>
        </p:nvSpPr>
        <p:spPr>
          <a:xfrm>
            <a:off x="1171535" y="1210436"/>
            <a:ext cx="602791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set</a:t>
            </a:r>
            <a:r>
              <a:rPr 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13,335 images and 4,227 unique captions.</a:t>
            </a:r>
            <a:endParaRPr lang="en-US" sz="2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53C40A-4C83-4E39-A07E-FB646FA3DADF}"/>
              </a:ext>
            </a:extLst>
          </p:cNvPr>
          <p:cNvSpPr txBox="1"/>
          <p:nvPr/>
        </p:nvSpPr>
        <p:spPr>
          <a:xfrm>
            <a:off x="1171535" y="2408427"/>
            <a:ext cx="60279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Evaluation set</a:t>
            </a:r>
            <a:r>
              <a:rPr 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1,200 image-text query pairs to perform the retrieval to the collected 2,646 images, which are annotated test annotation files as ground truth.</a:t>
            </a:r>
            <a:endParaRPr lang="en-US" sz="2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D9C70F-7838-4BD8-8C76-87FE4ACC6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9114" y="136524"/>
            <a:ext cx="5022156" cy="2557227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A3EBA223-CA57-4DCC-A93A-77BC980DE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7176" y="2693751"/>
            <a:ext cx="5586031" cy="4924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Image: 11055; 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Source maps to target with the mod string: replace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silk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striped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4EC89B-5FC4-4CD4-B618-CBD97CB48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0790" y="3429000"/>
            <a:ext cx="5144796" cy="2521078"/>
          </a:xfrm>
          <a:prstGeom prst="rect">
            <a:avLst/>
          </a:prstGeom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68E2F3A8-767F-4030-8F7E-E0E28FAA4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7176" y="5946662"/>
            <a:ext cx="6014085" cy="4924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Image: 8915;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Source maps to target with the mod string: replace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medallion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345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35E91-39D9-44A1-97C4-6B410831E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BDA36-207B-4E63-941C-55D0D09C6020}" type="slidenum">
              <a:rPr lang="en-US" smtClean="0"/>
              <a:t>14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97455D-6305-4D34-9677-1080E34877DB}"/>
              </a:ext>
            </a:extLst>
          </p:cNvPr>
          <p:cNvSpPr txBox="1"/>
          <p:nvPr/>
        </p:nvSpPr>
        <p:spPr>
          <a:xfrm>
            <a:off x="1059751" y="227889"/>
            <a:ext cx="87172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Experiment: Model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22B4B45-7615-4B12-A3A3-6A2139C36C83}"/>
              </a:ext>
            </a:extLst>
          </p:cNvPr>
          <p:cNvSpPr/>
          <p:nvPr/>
        </p:nvSpPr>
        <p:spPr>
          <a:xfrm>
            <a:off x="9939668" y="308872"/>
            <a:ext cx="1482542" cy="1991502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5B437F8-6F11-49D7-965A-32109097347C}"/>
              </a:ext>
            </a:extLst>
          </p:cNvPr>
          <p:cNvSpPr/>
          <p:nvPr/>
        </p:nvSpPr>
        <p:spPr>
          <a:xfrm>
            <a:off x="6900326" y="136524"/>
            <a:ext cx="4696940" cy="2589375"/>
          </a:xfrm>
          <a:prstGeom prst="roundRect">
            <a:avLst/>
          </a:prstGeom>
          <a:solidFill>
            <a:srgbClr val="000000">
              <a:alpha val="0"/>
            </a:srgb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5D113CC-0E38-4B50-ADBD-F82D814E23D1}"/>
              </a:ext>
            </a:extLst>
          </p:cNvPr>
          <p:cNvSpPr/>
          <p:nvPr/>
        </p:nvSpPr>
        <p:spPr>
          <a:xfrm>
            <a:off x="7055758" y="299136"/>
            <a:ext cx="2586863" cy="2001243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AE567E-C627-4AD0-9C61-392FB64C9772}"/>
              </a:ext>
            </a:extLst>
          </p:cNvPr>
          <p:cNvSpPr txBox="1"/>
          <p:nvPr/>
        </p:nvSpPr>
        <p:spPr>
          <a:xfrm>
            <a:off x="8483044" y="839468"/>
            <a:ext cx="8461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l-G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4AB869-6252-4957-B16B-E8A61E89B277}"/>
              </a:ext>
            </a:extLst>
          </p:cNvPr>
          <p:cNvSpPr txBox="1"/>
          <p:nvPr/>
        </p:nvSpPr>
        <p:spPr>
          <a:xfrm>
            <a:off x="7288724" y="1406073"/>
            <a:ext cx="6374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51D99E-3205-4E76-A410-02562CA6AC54}"/>
              </a:ext>
            </a:extLst>
          </p:cNvPr>
          <p:cNvSpPr txBox="1"/>
          <p:nvPr/>
        </p:nvSpPr>
        <p:spPr>
          <a:xfrm>
            <a:off x="7288724" y="297999"/>
            <a:ext cx="6374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6B395F4-9C8D-4286-9870-AA8C359845A0}"/>
              </a:ext>
            </a:extLst>
          </p:cNvPr>
          <p:cNvCxnSpPr>
            <a:cxnSpLocks/>
            <a:stCxn id="11" idx="3"/>
            <a:endCxn id="8" idx="0"/>
          </p:cNvCxnSpPr>
          <p:nvPr/>
        </p:nvCxnSpPr>
        <p:spPr>
          <a:xfrm>
            <a:off x="7926165" y="559611"/>
            <a:ext cx="979968" cy="2798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64F8564-A2BB-47E3-B081-DE89F55C7F1A}"/>
              </a:ext>
            </a:extLst>
          </p:cNvPr>
          <p:cNvCxnSpPr>
            <a:cxnSpLocks/>
            <a:stCxn id="10" idx="3"/>
            <a:endCxn id="8" idx="2"/>
          </p:cNvCxnSpPr>
          <p:nvPr/>
        </p:nvCxnSpPr>
        <p:spPr>
          <a:xfrm flipV="1">
            <a:off x="7926165" y="1362690"/>
            <a:ext cx="979968" cy="3049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2A3ED2D-BAB4-42EA-BA2C-BA538F4AABD2}"/>
              </a:ext>
            </a:extLst>
          </p:cNvPr>
          <p:cNvCxnSpPr>
            <a:cxnSpLocks/>
            <a:stCxn id="8" idx="3"/>
            <a:endCxn id="16" idx="1"/>
          </p:cNvCxnSpPr>
          <p:nvPr/>
        </p:nvCxnSpPr>
        <p:spPr>
          <a:xfrm flipV="1">
            <a:off x="9329224" y="1098803"/>
            <a:ext cx="1276553" cy="22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3FDFFCB-9522-499E-9C58-2AEAB1B386DC}"/>
              </a:ext>
            </a:extLst>
          </p:cNvPr>
          <p:cNvSpPr txBox="1"/>
          <p:nvPr/>
        </p:nvSpPr>
        <p:spPr>
          <a:xfrm>
            <a:off x="10605775" y="837191"/>
            <a:ext cx="4068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B89189-C682-469B-A80D-122A55195A72}"/>
              </a:ext>
            </a:extLst>
          </p:cNvPr>
          <p:cNvSpPr txBox="1"/>
          <p:nvPr/>
        </p:nvSpPr>
        <p:spPr>
          <a:xfrm>
            <a:off x="7402308" y="1915660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 module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EE1AEE0-CC79-4B47-959C-7EB40267962B}"/>
              </a:ext>
            </a:extLst>
          </p:cNvPr>
          <p:cNvSpPr/>
          <p:nvPr/>
        </p:nvSpPr>
        <p:spPr>
          <a:xfrm>
            <a:off x="2573593" y="1637635"/>
            <a:ext cx="914400" cy="645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A6F2C53-C5FB-4AA7-9623-7DD27A75F1EC}"/>
              </a:ext>
            </a:extLst>
          </p:cNvPr>
          <p:cNvSpPr/>
          <p:nvPr/>
        </p:nvSpPr>
        <p:spPr>
          <a:xfrm>
            <a:off x="2573593" y="4433167"/>
            <a:ext cx="914400" cy="64512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448BE8-BABF-4825-9473-85898D9729CF}"/>
              </a:ext>
            </a:extLst>
          </p:cNvPr>
          <p:cNvSpPr txBox="1"/>
          <p:nvPr/>
        </p:nvSpPr>
        <p:spPr>
          <a:xfrm>
            <a:off x="10078381" y="1360410"/>
            <a:ext cx="12412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Mapping to image space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E2F03A-7E42-4537-97AE-F1F59ED6BA31}"/>
              </a:ext>
            </a:extLst>
          </p:cNvPr>
          <p:cNvSpPr txBox="1"/>
          <p:nvPr/>
        </p:nvSpPr>
        <p:spPr>
          <a:xfrm>
            <a:off x="8245641" y="2347050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Composition module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0B0172E-AAC6-4726-B8B6-96D4AC234C0D}"/>
              </a:ext>
            </a:extLst>
          </p:cNvPr>
          <p:cNvSpPr/>
          <p:nvPr/>
        </p:nvSpPr>
        <p:spPr>
          <a:xfrm>
            <a:off x="11855200" y="942080"/>
            <a:ext cx="1837940" cy="10467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ϑ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Composed representation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6B3DAF3-D85A-4801-82FF-2FA516C18D23}"/>
              </a:ext>
            </a:extLst>
          </p:cNvPr>
          <p:cNvSpPr/>
          <p:nvPr/>
        </p:nvSpPr>
        <p:spPr>
          <a:xfrm>
            <a:off x="7688041" y="4398167"/>
            <a:ext cx="2437677" cy="104679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Text reconstruction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module between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and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620C19-798C-4BCC-9E69-D7C440180F9E}"/>
              </a:ext>
            </a:extLst>
          </p:cNvPr>
          <p:cNvSpPr/>
          <p:nvPr/>
        </p:nvSpPr>
        <p:spPr>
          <a:xfrm>
            <a:off x="11081487" y="4396097"/>
            <a:ext cx="2437677" cy="104679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reconstruction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between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ϑ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and </a:t>
            </a:r>
            <a:r>
              <a:rPr lang="el-GR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1887CFB-0A57-4665-8FF2-4D3F0AF85A0E}"/>
              </a:ext>
            </a:extLst>
          </p:cNvPr>
          <p:cNvSpPr txBox="1"/>
          <p:nvPr/>
        </p:nvSpPr>
        <p:spPr>
          <a:xfrm>
            <a:off x="494861" y="5522115"/>
            <a:ext cx="601556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ImageNet pre-trained Knowledge distillation </a:t>
            </a:r>
            <a:r>
              <a:rPr 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ViT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Total:        21.8M params.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Trainable: 5.51M params. (freeze 11/12 blocks)</a:t>
            </a:r>
          </a:p>
        </p:txBody>
      </p:sp>
      <p:sp>
        <p:nvSpPr>
          <p:cNvPr id="41" name="Left Brace 40">
            <a:extLst>
              <a:ext uri="{FF2B5EF4-FFF2-40B4-BE49-F238E27FC236}">
                <a16:creationId xmlns:a16="http://schemas.microsoft.com/office/drawing/2014/main" id="{3F06F761-5C42-4A0C-BE89-9526566FC892}"/>
              </a:ext>
            </a:extLst>
          </p:cNvPr>
          <p:cNvSpPr/>
          <p:nvPr/>
        </p:nvSpPr>
        <p:spPr>
          <a:xfrm>
            <a:off x="274836" y="5522115"/>
            <a:ext cx="220026" cy="1107996"/>
          </a:xfrm>
          <a:prstGeom prst="leftBrace">
            <a:avLst>
              <a:gd name="adj1" fmla="val 37205"/>
              <a:gd name="adj2" fmla="val 50000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116E8F0-89C1-414A-B69E-35700B59A9C3}"/>
              </a:ext>
            </a:extLst>
          </p:cNvPr>
          <p:cNvSpPr txBox="1"/>
          <p:nvPr/>
        </p:nvSpPr>
        <p:spPr>
          <a:xfrm>
            <a:off x="494860" y="2595964"/>
            <a:ext cx="522330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Pre-trained </a:t>
            </a:r>
            <a:r>
              <a:rPr 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Sentence-BERT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Version: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all-MiniLM-L6-v1</a:t>
            </a: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Total:     22.7M params. (non-trainable)</a:t>
            </a:r>
          </a:p>
        </p:txBody>
      </p:sp>
      <p:sp>
        <p:nvSpPr>
          <p:cNvPr id="46" name="Left Brace 45">
            <a:extLst>
              <a:ext uri="{FF2B5EF4-FFF2-40B4-BE49-F238E27FC236}">
                <a16:creationId xmlns:a16="http://schemas.microsoft.com/office/drawing/2014/main" id="{DD5BD12B-08C4-482F-8A2B-B49BE053563C}"/>
              </a:ext>
            </a:extLst>
          </p:cNvPr>
          <p:cNvSpPr/>
          <p:nvPr/>
        </p:nvSpPr>
        <p:spPr>
          <a:xfrm>
            <a:off x="205479" y="2618033"/>
            <a:ext cx="220026" cy="1107997"/>
          </a:xfrm>
          <a:prstGeom prst="leftBrace">
            <a:avLst>
              <a:gd name="adj1" fmla="val 37205"/>
              <a:gd name="adj2" fmla="val 50000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42BDA4A-F3F8-4322-816D-E6A8C2FF174B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>
            <a:off x="11012605" y="1098801"/>
            <a:ext cx="842595" cy="3666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DBD4501-9E15-417F-BE4A-EC05793E1174}"/>
              </a:ext>
            </a:extLst>
          </p:cNvPr>
          <p:cNvSpPr txBox="1"/>
          <p:nvPr/>
        </p:nvSpPr>
        <p:spPr>
          <a:xfrm>
            <a:off x="8630787" y="2951154"/>
            <a:ext cx="5223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Composition module: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Total/Trainable:     0.89M params.</a:t>
            </a:r>
          </a:p>
        </p:txBody>
      </p:sp>
      <p:sp>
        <p:nvSpPr>
          <p:cNvPr id="52" name="Left Brace 51">
            <a:extLst>
              <a:ext uri="{FF2B5EF4-FFF2-40B4-BE49-F238E27FC236}">
                <a16:creationId xmlns:a16="http://schemas.microsoft.com/office/drawing/2014/main" id="{0BC6DA36-64BA-4581-B04C-C437432DCDEB}"/>
              </a:ext>
            </a:extLst>
          </p:cNvPr>
          <p:cNvSpPr/>
          <p:nvPr/>
        </p:nvSpPr>
        <p:spPr>
          <a:xfrm>
            <a:off x="8469836" y="2951154"/>
            <a:ext cx="151168" cy="769441"/>
          </a:xfrm>
          <a:prstGeom prst="leftBrace">
            <a:avLst>
              <a:gd name="adj1" fmla="val 37205"/>
              <a:gd name="adj2" fmla="val 50000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F14B472-292C-40D9-95D2-0258B91EF94D}"/>
              </a:ext>
            </a:extLst>
          </p:cNvPr>
          <p:cNvSpPr txBox="1"/>
          <p:nvPr/>
        </p:nvSpPr>
        <p:spPr>
          <a:xfrm>
            <a:off x="8694751" y="5860670"/>
            <a:ext cx="5223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Image-text reconstruction module: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Total/Trainable:     0.3M params.</a:t>
            </a:r>
          </a:p>
        </p:txBody>
      </p:sp>
      <p:sp>
        <p:nvSpPr>
          <p:cNvPr id="54" name="Left Brace 53">
            <a:extLst>
              <a:ext uri="{FF2B5EF4-FFF2-40B4-BE49-F238E27FC236}">
                <a16:creationId xmlns:a16="http://schemas.microsoft.com/office/drawing/2014/main" id="{B96AAD27-39CE-4BE0-8A2E-BACD52E9F490}"/>
              </a:ext>
            </a:extLst>
          </p:cNvPr>
          <p:cNvSpPr/>
          <p:nvPr/>
        </p:nvSpPr>
        <p:spPr>
          <a:xfrm>
            <a:off x="8469836" y="5888948"/>
            <a:ext cx="158218" cy="712887"/>
          </a:xfrm>
          <a:prstGeom prst="leftBrace">
            <a:avLst>
              <a:gd name="adj1" fmla="val 37205"/>
              <a:gd name="adj2" fmla="val 50000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35E91-39D9-44A1-97C4-6B410831E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BDA36-207B-4E63-941C-55D0D09C6020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F244C6-0D10-4A2A-A2D8-398B083E0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114" y="1036292"/>
            <a:ext cx="5493297" cy="38469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E0A30E-A4D6-4357-A803-0D8DF625C644}"/>
              </a:ext>
            </a:extLst>
          </p:cNvPr>
          <p:cNvSpPr txBox="1"/>
          <p:nvPr/>
        </p:nvSpPr>
        <p:spPr>
          <a:xfrm>
            <a:off x="1858617" y="5248355"/>
            <a:ext cx="1182756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The graph describes the reduction of 4 training loss functions. Where ‘soft triplet’ represents </a:t>
            </a:r>
            <a:r>
              <a:rPr lang="en-US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2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BASE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; ‘L2_image’, ‘L2_text’ respectively represent </a:t>
            </a:r>
            <a:r>
              <a:rPr lang="en-US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2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2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RT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; ‘rot_sym’ represents </a:t>
            </a:r>
            <a:r>
              <a:rPr lang="en-US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2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SYM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and ‘total’ represents </a:t>
            </a:r>
            <a:r>
              <a:rPr lang="en-US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2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. Where shaded area is the training epochs with minimum learning rate and reduced batch-size.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14359B-7D67-44CE-850C-DF3725659901}"/>
              </a:ext>
            </a:extLst>
          </p:cNvPr>
          <p:cNvSpPr txBox="1"/>
          <p:nvPr/>
        </p:nvSpPr>
        <p:spPr>
          <a:xfrm>
            <a:off x="1059751" y="227889"/>
            <a:ext cx="87172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Experiment: Empirical Result</a:t>
            </a:r>
          </a:p>
        </p:txBody>
      </p:sp>
    </p:spTree>
    <p:extLst>
      <p:ext uri="{BB962C8B-B14F-4D97-AF65-F5344CB8AC3E}">
        <p14:creationId xmlns:p14="http://schemas.microsoft.com/office/powerpoint/2010/main" val="910901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35E91-39D9-44A1-97C4-6B410831E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BDA36-207B-4E63-941C-55D0D09C6020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4E21C1-290E-4DA5-BB93-6849CB619153}"/>
              </a:ext>
            </a:extLst>
          </p:cNvPr>
          <p:cNvSpPr txBox="1"/>
          <p:nvPr/>
        </p:nvSpPr>
        <p:spPr>
          <a:xfrm>
            <a:off x="1059751" y="227889"/>
            <a:ext cx="87172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Experiment: Evaluation Metrics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1DD598-9139-40EE-B8D0-9204B5A8F351}"/>
              </a:ext>
            </a:extLst>
          </p:cNvPr>
          <p:cNvSpPr txBox="1"/>
          <p:nvPr/>
        </p:nvSpPr>
        <p:spPr>
          <a:xfrm>
            <a:off x="1588988" y="1342277"/>
            <a:ext cx="1182756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Use Evaluation Mectrics from Information Retrieval: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C89B57-5464-44A4-A29E-C5A4EC7B8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2904" y="2503999"/>
            <a:ext cx="5705061" cy="815791"/>
          </a:xfrm>
          <a:prstGeom prst="rect">
            <a:avLst/>
          </a:prstGeom>
        </p:spPr>
      </p:pic>
      <p:sp>
        <p:nvSpPr>
          <p:cNvPr id="10" name="Double Bracket 9">
            <a:extLst>
              <a:ext uri="{FF2B5EF4-FFF2-40B4-BE49-F238E27FC236}">
                <a16:creationId xmlns:a16="http://schemas.microsoft.com/office/drawing/2014/main" id="{07F9114B-01DA-4D14-A057-9797C0AA3D78}"/>
              </a:ext>
            </a:extLst>
          </p:cNvPr>
          <p:cNvSpPr/>
          <p:nvPr/>
        </p:nvSpPr>
        <p:spPr>
          <a:xfrm>
            <a:off x="9322904" y="2102085"/>
            <a:ext cx="5705061" cy="1515758"/>
          </a:xfrm>
          <a:prstGeom prst="bracketPair">
            <a:avLst>
              <a:gd name="adj" fmla="val 1929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uble Bracket 10">
            <a:extLst>
              <a:ext uri="{FF2B5EF4-FFF2-40B4-BE49-F238E27FC236}">
                <a16:creationId xmlns:a16="http://schemas.microsoft.com/office/drawing/2014/main" id="{65C1FBBE-30BA-4A90-B9B2-7FDFFB7FFF29}"/>
              </a:ext>
            </a:extLst>
          </p:cNvPr>
          <p:cNvSpPr/>
          <p:nvPr/>
        </p:nvSpPr>
        <p:spPr>
          <a:xfrm>
            <a:off x="9298802" y="3999965"/>
            <a:ext cx="5705061" cy="1233174"/>
          </a:xfrm>
          <a:prstGeom prst="bracketPair">
            <a:avLst>
              <a:gd name="adj" fmla="val 1929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14ACCB3-5C0C-49F9-AE5B-7587B4B642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17"/>
          <a:stretch/>
        </p:blipFill>
        <p:spPr>
          <a:xfrm>
            <a:off x="9418529" y="4298018"/>
            <a:ext cx="5477687" cy="8327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448D94A-331D-410E-AA21-6EE48656406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6071"/>
          <a:stretch/>
        </p:blipFill>
        <p:spPr>
          <a:xfrm>
            <a:off x="952152" y="4210998"/>
            <a:ext cx="8239003" cy="10068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C32D74B-A3D4-44D6-B6D6-468054C6DE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612" b="50000"/>
          <a:stretch/>
        </p:blipFill>
        <p:spPr>
          <a:xfrm>
            <a:off x="793126" y="2316485"/>
            <a:ext cx="7824101" cy="119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393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35E91-39D9-44A1-97C4-6B410831E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BDA36-207B-4E63-941C-55D0D09C6020}" type="slidenum">
              <a:rPr lang="en-US" smtClean="0"/>
              <a:t>17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782398-840E-47F8-AFD5-D69ED5165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95" y="2417325"/>
            <a:ext cx="9054985" cy="17620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AD711A-27A7-46DE-9600-1EFB8C0F9E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048" y="1838960"/>
            <a:ext cx="4541047" cy="31800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849201-D622-44FA-B249-7EA491B64987}"/>
              </a:ext>
            </a:extLst>
          </p:cNvPr>
          <p:cNvSpPr txBox="1"/>
          <p:nvPr/>
        </p:nvSpPr>
        <p:spPr>
          <a:xfrm>
            <a:off x="1059751" y="227889"/>
            <a:ext cx="87172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66C081-D3BE-406D-BFD1-3F8F4E4639AD}"/>
              </a:ext>
            </a:extLst>
          </p:cNvPr>
          <p:cNvSpPr txBox="1"/>
          <p:nvPr/>
        </p:nvSpPr>
        <p:spPr>
          <a:xfrm>
            <a:off x="2543438" y="4179415"/>
            <a:ext cx="491829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results of model in two training statuses: epoch 14</a:t>
            </a:r>
            <a:r>
              <a:rPr lang="en-US" sz="20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and epoch 16</a:t>
            </a:r>
            <a:r>
              <a:rPr lang="en-US" sz="20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98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35E91-39D9-44A1-97C4-6B410831E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BDA36-207B-4E63-941C-55D0D09C6020}" type="slidenum">
              <a:rPr lang="en-US" smtClean="0"/>
              <a:t>18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7F8597-00C5-43CC-B89B-94ED0FB1AE62}"/>
              </a:ext>
            </a:extLst>
          </p:cNvPr>
          <p:cNvSpPr txBox="1"/>
          <p:nvPr/>
        </p:nvSpPr>
        <p:spPr>
          <a:xfrm>
            <a:off x="1059751" y="227889"/>
            <a:ext cx="87172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Inference</a:t>
            </a:r>
          </a:p>
        </p:txBody>
      </p:sp>
    </p:spTree>
    <p:extLst>
      <p:ext uri="{BB962C8B-B14F-4D97-AF65-F5344CB8AC3E}">
        <p14:creationId xmlns:p14="http://schemas.microsoft.com/office/powerpoint/2010/main" val="3646777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CE5096F3-1FB0-47E5-BB61-5D8B6871C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1517" y="3758555"/>
            <a:ext cx="4602578" cy="84091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829FE8-6212-40EA-8FFA-4091AB5DB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BDA36-207B-4E63-941C-55D0D09C6020}" type="slidenum">
              <a:rPr lang="en-US" smtClean="0"/>
              <a:t>2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C7F0053-2C5C-4902-B719-24550B94A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6388" y="550857"/>
            <a:ext cx="4889707" cy="5699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390D00-53BA-4DEB-A19B-FD6FDD7BA247}"/>
              </a:ext>
            </a:extLst>
          </p:cNvPr>
          <p:cNvSpPr txBox="1"/>
          <p:nvPr/>
        </p:nvSpPr>
        <p:spPr>
          <a:xfrm>
            <a:off x="1059751" y="237828"/>
            <a:ext cx="87172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Objective: Inference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5B94D7-EA16-4C5C-9C01-2A69B3A9C6F7}"/>
              </a:ext>
            </a:extLst>
          </p:cNvPr>
          <p:cNvSpPr txBox="1"/>
          <p:nvPr/>
        </p:nvSpPr>
        <p:spPr>
          <a:xfrm>
            <a:off x="1162878" y="1336021"/>
            <a:ext cx="7772400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Given a query image:  </a:t>
            </a:r>
            <a:r>
              <a:rPr lang="en-US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Given a query text:      </a:t>
            </a:r>
            <a:r>
              <a:rPr lang="en-US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Given the set of target images: </a:t>
            </a:r>
            <a:r>
              <a:rPr lang="en-US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  <a:r>
              <a:rPr lang="en-US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..., </a:t>
            </a:r>
            <a:r>
              <a:rPr lang="en-US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} in Database 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FA8F4668-B112-4F23-89E0-B1491DA08307}"/>
              </a:ext>
            </a:extLst>
          </p:cNvPr>
          <p:cNvSpPr/>
          <p:nvPr/>
        </p:nvSpPr>
        <p:spPr>
          <a:xfrm>
            <a:off x="4750205" y="1309755"/>
            <a:ext cx="234092" cy="790953"/>
          </a:xfrm>
          <a:prstGeom prst="rightBrace">
            <a:avLst>
              <a:gd name="adj1" fmla="val 37168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EC1526-6DBE-48C1-8FA9-A5F199241949}"/>
              </a:ext>
            </a:extLst>
          </p:cNvPr>
          <p:cNvSpPr txBox="1"/>
          <p:nvPr/>
        </p:nvSpPr>
        <p:spPr>
          <a:xfrm>
            <a:off x="5017102" y="1529261"/>
            <a:ext cx="11497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>
                <a:latin typeface="Times" panose="02020603050405020304" pitchFamily="18" charset="0"/>
                <a:cs typeface="Times" panose="02020603050405020304" pitchFamily="18" charset="0"/>
              </a:rPr>
              <a:t>by users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5C0E12B1-F761-401F-8946-4CD991EB0507}"/>
              </a:ext>
            </a:extLst>
          </p:cNvPr>
          <p:cNvSpPr/>
          <p:nvPr/>
        </p:nvSpPr>
        <p:spPr>
          <a:xfrm rot="5400000">
            <a:off x="6010996" y="4087300"/>
            <a:ext cx="234092" cy="790953"/>
          </a:xfrm>
          <a:prstGeom prst="rightBrace">
            <a:avLst>
              <a:gd name="adj1" fmla="val 37168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4B71112-9DB9-43E8-BABA-C2B669C9CBC0}"/>
              </a:ext>
            </a:extLst>
          </p:cNvPr>
          <p:cNvCxnSpPr>
            <a:endCxn id="12" idx="1"/>
          </p:cNvCxnSpPr>
          <p:nvPr/>
        </p:nvCxnSpPr>
        <p:spPr>
          <a:xfrm flipV="1">
            <a:off x="4840357" y="4599823"/>
            <a:ext cx="1287685" cy="13139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760423A-560D-422F-8142-2AFC8AD266E1}"/>
              </a:ext>
            </a:extLst>
          </p:cNvPr>
          <p:cNvSpPr txBox="1"/>
          <p:nvPr/>
        </p:nvSpPr>
        <p:spPr>
          <a:xfrm flipH="1">
            <a:off x="3574821" y="5913783"/>
            <a:ext cx="2531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ComposeTransformers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2A55378F-89F8-4B4D-B04F-D2DCAEC280A1}"/>
              </a:ext>
            </a:extLst>
          </p:cNvPr>
          <p:cNvSpPr/>
          <p:nvPr/>
        </p:nvSpPr>
        <p:spPr>
          <a:xfrm rot="5400000">
            <a:off x="7011083" y="4077907"/>
            <a:ext cx="156348" cy="652940"/>
          </a:xfrm>
          <a:prstGeom prst="rightBrace">
            <a:avLst>
              <a:gd name="adj1" fmla="val 37168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38ED956-B7C9-4E3E-8C2E-335698FD2843}"/>
              </a:ext>
            </a:extLst>
          </p:cNvPr>
          <p:cNvCxnSpPr>
            <a:cxnSpLocks/>
            <a:endCxn id="16" idx="1"/>
          </p:cNvCxnSpPr>
          <p:nvPr/>
        </p:nvCxnSpPr>
        <p:spPr>
          <a:xfrm flipH="1" flipV="1">
            <a:off x="7089257" y="4482551"/>
            <a:ext cx="565738" cy="4870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DE65AA1-F11D-4962-A599-FD2B0AB12190}"/>
              </a:ext>
            </a:extLst>
          </p:cNvPr>
          <p:cNvSpPr txBox="1"/>
          <p:nvPr/>
        </p:nvSpPr>
        <p:spPr>
          <a:xfrm>
            <a:off x="6486631" y="4872996"/>
            <a:ext cx="2571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Image feature extractor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C203B1-9DDF-4DC7-AF8A-293313DDFF2C}"/>
              </a:ext>
            </a:extLst>
          </p:cNvPr>
          <p:cNvSpPr txBox="1"/>
          <p:nvPr/>
        </p:nvSpPr>
        <p:spPr>
          <a:xfrm>
            <a:off x="981051" y="3229296"/>
            <a:ext cx="77724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We obtain the set Y* as relevant results.</a:t>
            </a:r>
            <a:endParaRPr lang="en-US" sz="22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84597E4-04C1-4E41-92AC-B890538E7312}"/>
              </a:ext>
            </a:extLst>
          </p:cNvPr>
          <p:cNvSpPr txBox="1"/>
          <p:nvPr/>
        </p:nvSpPr>
        <p:spPr>
          <a:xfrm>
            <a:off x="472033" y="6510637"/>
            <a:ext cx="13094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Src: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ecom-research/ComposeAE: Official code for WACV 2021 paper - Compositional Learning of Image-Text Query for Image Retrieval (github.com)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713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AE83A4-EC0A-4BF5-81F6-0314D9BCB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BDA36-207B-4E63-941C-55D0D09C6020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CB76FE-2788-4911-A0B8-DB066CBA5D22}"/>
              </a:ext>
            </a:extLst>
          </p:cNvPr>
          <p:cNvSpPr txBox="1"/>
          <p:nvPr/>
        </p:nvSpPr>
        <p:spPr>
          <a:xfrm>
            <a:off x="1162877" y="1336021"/>
            <a:ext cx="9815637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Given the set of query images: </a:t>
            </a:r>
            <a:r>
              <a:rPr lang="en-US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  <a:r>
              <a:rPr lang="en-US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..., </a:t>
            </a:r>
            <a:r>
              <a:rPr lang="en-US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Given the set of query texts:     </a:t>
            </a:r>
            <a:r>
              <a:rPr lang="en-US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  <a:r>
              <a:rPr lang="en-US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..., </a:t>
            </a:r>
            <a:r>
              <a:rPr lang="en-US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Given the set of images: </a:t>
            </a:r>
            <a:r>
              <a:rPr lang="en-US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  <a:r>
              <a:rPr lang="en-US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..., </a:t>
            </a:r>
            <a:r>
              <a:rPr lang="en-US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} are corresponding target images.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745106-42A3-4E70-AA4A-17E5071C6DF1}"/>
              </a:ext>
            </a:extLst>
          </p:cNvPr>
          <p:cNvSpPr txBox="1"/>
          <p:nvPr/>
        </p:nvSpPr>
        <p:spPr>
          <a:xfrm>
            <a:off x="1059751" y="237828"/>
            <a:ext cx="87172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Objective: Training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E3D6C4-6094-4BE4-BE22-B1BA3265B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7159" y="4405606"/>
            <a:ext cx="3899888" cy="8300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A7D957-292D-4FAC-A594-F1CD4AD15F51}"/>
              </a:ext>
            </a:extLst>
          </p:cNvPr>
          <p:cNvSpPr txBox="1"/>
          <p:nvPr/>
        </p:nvSpPr>
        <p:spPr>
          <a:xfrm>
            <a:off x="1282148" y="3111323"/>
            <a:ext cx="1298050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For the training phase, the objective is to learn a composed representation of the image-text query </a:t>
            </a:r>
            <a:r>
              <a:rPr lang="en-US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(x, t)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to the corresponding target image </a:t>
            </a:r>
            <a:r>
              <a:rPr lang="en-US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by the supervised learning method, the composed representation module is denoted by </a:t>
            </a:r>
            <a:r>
              <a:rPr lang="en-US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g(x, t, θ)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, the training objective is maximizing:</a:t>
            </a:r>
          </a:p>
        </p:txBody>
      </p:sp>
    </p:spTree>
    <p:extLst>
      <p:ext uri="{BB962C8B-B14F-4D97-AF65-F5344CB8AC3E}">
        <p14:creationId xmlns:p14="http://schemas.microsoft.com/office/powerpoint/2010/main" val="4044302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A72909-083B-45FF-BD0F-E4C3AD36C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BDA36-207B-4E63-941C-55D0D09C6020}" type="slidenum">
              <a:rPr lang="en-US" smtClean="0"/>
              <a:t>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2827D3-188E-49C0-9F6D-A4F20727E4C8}"/>
              </a:ext>
            </a:extLst>
          </p:cNvPr>
          <p:cNvSpPr txBox="1"/>
          <p:nvPr/>
        </p:nvSpPr>
        <p:spPr>
          <a:xfrm>
            <a:off x="1059751" y="237828"/>
            <a:ext cx="87172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Image model </a:t>
            </a:r>
            <a:r>
              <a:rPr lang="el-GR" sz="3200" i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α(·</a:t>
            </a:r>
            <a:r>
              <a:rPr lang="en-US" sz="3200" i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B01AB7-1308-49FC-80D2-41838EC976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356" y="204619"/>
            <a:ext cx="7630203" cy="57989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C565C2-FD30-4C65-906B-6E5EB9C5A88F}"/>
              </a:ext>
            </a:extLst>
          </p:cNvPr>
          <p:cNvSpPr txBox="1"/>
          <p:nvPr/>
        </p:nvSpPr>
        <p:spPr>
          <a:xfrm>
            <a:off x="8209722" y="1424822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5DF337-4CE4-44D1-814D-45C1988808FD}"/>
              </a:ext>
            </a:extLst>
          </p:cNvPr>
          <p:cNvSpPr txBox="1"/>
          <p:nvPr/>
        </p:nvSpPr>
        <p:spPr>
          <a:xfrm>
            <a:off x="8049565" y="5612186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216E02-C4E5-4D33-A226-70B858147CBA}"/>
              </a:ext>
            </a:extLst>
          </p:cNvPr>
          <p:cNvSpPr txBox="1"/>
          <p:nvPr/>
        </p:nvSpPr>
        <p:spPr>
          <a:xfrm>
            <a:off x="885241" y="1135005"/>
            <a:ext cx="58029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Input:   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image                           </a:t>
            </a:r>
            <a:r>
              <a:rPr 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image feature vector</a:t>
            </a:r>
            <a:r>
              <a:rPr 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   z = </a:t>
            </a:r>
            <a:r>
              <a:rPr lang="el-GR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α(</a:t>
            </a:r>
            <a:r>
              <a:rPr 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l-GR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51D79E4D-73DF-4FBB-B30A-5ACEE45B5F1C}"/>
              </a:ext>
            </a:extLst>
          </p:cNvPr>
          <p:cNvSpPr/>
          <p:nvPr/>
        </p:nvSpPr>
        <p:spPr>
          <a:xfrm>
            <a:off x="676520" y="1262268"/>
            <a:ext cx="208721" cy="576469"/>
          </a:xfrm>
          <a:prstGeom prst="leftBrace">
            <a:avLst>
              <a:gd name="adj1" fmla="val 37205"/>
              <a:gd name="adj2" fmla="val 50000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D84618-9ED2-40A0-9386-DB74CCA468BC}"/>
              </a:ext>
            </a:extLst>
          </p:cNvPr>
          <p:cNvSpPr txBox="1"/>
          <p:nvPr/>
        </p:nvSpPr>
        <p:spPr>
          <a:xfrm>
            <a:off x="259913" y="6243256"/>
            <a:ext cx="11559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Src: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[2105.07197] Are Convolutional Neural Networks or Transformers more like human vision? (arxiv.org)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[2010.11929] An Image is Worth 16x16 Words: Transformers for Image Recognition at Scale (arxiv.org)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63AF20A-CC1D-4CF3-86F5-70B4E5EB7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751" y="2126972"/>
            <a:ext cx="4979766" cy="369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140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924BC04C-0D39-4D3B-94D3-E1ED34B0B97A}"/>
              </a:ext>
            </a:extLst>
          </p:cNvPr>
          <p:cNvSpPr txBox="1"/>
          <p:nvPr/>
        </p:nvSpPr>
        <p:spPr>
          <a:xfrm>
            <a:off x="2241647" y="5784438"/>
            <a:ext cx="31514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>
                <a:latin typeface="Times" panose="02020603050405020304" pitchFamily="18" charset="0"/>
                <a:cs typeface="Times" panose="02020603050405020304" pitchFamily="18" charset="0"/>
              </a:rPr>
              <a:t>“Bidirectional” in BERT</a:t>
            </a:r>
            <a:endParaRPr 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A72909-083B-45FF-BD0F-E4C3AD36C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BDA36-207B-4E63-941C-55D0D09C6020}" type="slidenum">
              <a:rPr lang="en-US" smtClean="0"/>
              <a:t>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2827D3-188E-49C0-9F6D-A4F20727E4C8}"/>
              </a:ext>
            </a:extLst>
          </p:cNvPr>
          <p:cNvSpPr txBox="1"/>
          <p:nvPr/>
        </p:nvSpPr>
        <p:spPr>
          <a:xfrm>
            <a:off x="1059751" y="237828"/>
            <a:ext cx="87172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Text model </a:t>
            </a:r>
            <a:r>
              <a:rPr lang="el-GR" sz="3200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β(·)</a:t>
            </a:r>
            <a:endParaRPr lang="en-US" sz="3200" i="1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216E02-C4E5-4D33-A226-70B858147CBA}"/>
              </a:ext>
            </a:extLst>
          </p:cNvPr>
          <p:cNvSpPr txBox="1"/>
          <p:nvPr/>
        </p:nvSpPr>
        <p:spPr>
          <a:xfrm>
            <a:off x="854763" y="1425072"/>
            <a:ext cx="58029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                         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feature vector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q = </a:t>
            </a:r>
            <a:r>
              <a:rPr lang="el-G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l-G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51D79E4D-73DF-4FBB-B30A-5ACEE45B5F1C}"/>
              </a:ext>
            </a:extLst>
          </p:cNvPr>
          <p:cNvSpPr/>
          <p:nvPr/>
        </p:nvSpPr>
        <p:spPr>
          <a:xfrm>
            <a:off x="646043" y="1550504"/>
            <a:ext cx="208721" cy="576469"/>
          </a:xfrm>
          <a:prstGeom prst="leftBrace">
            <a:avLst>
              <a:gd name="adj1" fmla="val 37205"/>
              <a:gd name="adj2" fmla="val 50000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8977745" y="5957022"/>
            <a:ext cx="4949709" cy="58189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SENTENCE</a:t>
            </a:r>
          </a:p>
        </p:txBody>
      </p:sp>
      <p:sp>
        <p:nvSpPr>
          <p:cNvPr id="7" name="Right Arrow 6"/>
          <p:cNvSpPr/>
          <p:nvPr/>
        </p:nvSpPr>
        <p:spPr>
          <a:xfrm rot="16200000">
            <a:off x="11101943" y="5141712"/>
            <a:ext cx="701314" cy="5652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8957502" y="4053973"/>
            <a:ext cx="965556" cy="79802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CLS</a:t>
            </a:r>
            <a:r>
              <a:rPr lang="en-US" dirty="0"/>
              <a:t>]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204411" y="4053973"/>
            <a:ext cx="965556" cy="79802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</a:p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1761749" y="4053973"/>
            <a:ext cx="965556" cy="79802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</a:p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2961898" y="4053973"/>
            <a:ext cx="965556" cy="79802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[SEP]</a:t>
            </a:r>
          </a:p>
        </p:txBody>
      </p:sp>
      <p:sp>
        <p:nvSpPr>
          <p:cNvPr id="12" name="Right Arrow 11"/>
          <p:cNvSpPr/>
          <p:nvPr/>
        </p:nvSpPr>
        <p:spPr>
          <a:xfrm rot="16200000">
            <a:off x="11101943" y="3240144"/>
            <a:ext cx="701314" cy="5652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8977746" y="237828"/>
            <a:ext cx="4949709" cy="93771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h-dimensions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SENTENCE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8977746" y="2053868"/>
            <a:ext cx="4949709" cy="937713"/>
          </a:xfrm>
          <a:prstGeom prst="roundRect">
            <a:avLst/>
          </a:prstGeom>
          <a:solidFill>
            <a:srgbClr val="D088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</a:t>
            </a:r>
          </a:p>
        </p:txBody>
      </p:sp>
      <p:sp>
        <p:nvSpPr>
          <p:cNvPr id="16" name="Right Arrow 15"/>
          <p:cNvSpPr/>
          <p:nvPr/>
        </p:nvSpPr>
        <p:spPr>
          <a:xfrm rot="16200000">
            <a:off x="11101943" y="1309732"/>
            <a:ext cx="701314" cy="5652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1169967" y="3937218"/>
            <a:ext cx="5917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…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47954" y="5858928"/>
            <a:ext cx="1509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323276" y="383518"/>
            <a:ext cx="508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 </a:t>
            </a:r>
          </a:p>
        </p:txBody>
      </p:sp>
      <p:pic>
        <p:nvPicPr>
          <p:cNvPr id="20" name="Picture 2" descr="bert">
            <a:extLst>
              <a:ext uri="{FF2B5EF4-FFF2-40B4-BE49-F238E27FC236}">
                <a16:creationId xmlns:a16="http://schemas.microsoft.com/office/drawing/2014/main" id="{5032046C-91CF-47A1-9ED1-B225B709E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524" y="2891235"/>
            <a:ext cx="3408648" cy="2856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Không có mô tả.">
            <a:extLst>
              <a:ext uri="{FF2B5EF4-FFF2-40B4-BE49-F238E27FC236}">
                <a16:creationId xmlns:a16="http://schemas.microsoft.com/office/drawing/2014/main" id="{28C2DBBE-26E8-4F41-AE9A-DD6BE3748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52" y="2742781"/>
            <a:ext cx="7215129" cy="3481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3BD8227-BE36-48BC-81D1-336B2993BED0}"/>
              </a:ext>
            </a:extLst>
          </p:cNvPr>
          <p:cNvSpPr/>
          <p:nvPr/>
        </p:nvSpPr>
        <p:spPr>
          <a:xfrm>
            <a:off x="186788" y="6472158"/>
            <a:ext cx="79100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cs typeface="Times New Roman" panose="02020603050405020304" pitchFamily="18" charset="0"/>
              </a:rPr>
              <a:t>Source</a:t>
            </a:r>
            <a:r>
              <a:rPr lang="en-US" sz="1600" u="sng">
                <a:solidFill>
                  <a:srgbClr val="002060"/>
                </a:solidFill>
                <a:cs typeface="Times New Roman" panose="02020603050405020304" pitchFamily="18" charset="0"/>
              </a:rPr>
              <a:t>:</a:t>
            </a:r>
            <a:r>
              <a:rPr lang="en-US" sz="1600" u="sng" dirty="0">
                <a:solidFill>
                  <a:srgbClr val="002060"/>
                </a:solidFill>
                <a:cs typeface="Times New Roman" panose="02020603050405020304" pitchFamily="18" charset="0"/>
              </a:rPr>
              <a:t> </a:t>
            </a:r>
            <a:r>
              <a:rPr lang="en-US" sz="1600" u="sng">
                <a:solidFill>
                  <a:srgbClr val="002060"/>
                </a:solidFill>
                <a:cs typeface="Times New Roman" panose="02020603050405020304" pitchFamily="18" charset="0"/>
              </a:rPr>
              <a:t>https://researchgate.com</a:t>
            </a:r>
            <a:endParaRPr lang="en-US" sz="1600" u="sng" dirty="0">
              <a:solidFill>
                <a:srgbClr val="00206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51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2EBFBA-3CBF-491C-AC37-C5839DA28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BDA36-207B-4E63-941C-55D0D09C6020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438C34F-17E1-43AC-80C5-77A1C4933CA6}"/>
              </a:ext>
            </a:extLst>
          </p:cNvPr>
          <p:cNvSpPr/>
          <p:nvPr/>
        </p:nvSpPr>
        <p:spPr>
          <a:xfrm>
            <a:off x="5372647" y="1862046"/>
            <a:ext cx="1482542" cy="1991502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684769D-F5E8-4183-AD75-1F547CA369D4}"/>
              </a:ext>
            </a:extLst>
          </p:cNvPr>
          <p:cNvSpPr/>
          <p:nvPr/>
        </p:nvSpPr>
        <p:spPr>
          <a:xfrm>
            <a:off x="2333305" y="1689698"/>
            <a:ext cx="4696940" cy="2589375"/>
          </a:xfrm>
          <a:prstGeom prst="roundRect">
            <a:avLst/>
          </a:prstGeom>
          <a:solidFill>
            <a:srgbClr val="000000">
              <a:alpha val="0"/>
            </a:srgb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4E120AD-E315-460F-B116-8A1C567ED6B2}"/>
              </a:ext>
            </a:extLst>
          </p:cNvPr>
          <p:cNvSpPr/>
          <p:nvPr/>
        </p:nvSpPr>
        <p:spPr>
          <a:xfrm>
            <a:off x="2478777" y="1852305"/>
            <a:ext cx="2586863" cy="2001243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  <a:p>
            <a:pPr algn="ctr"/>
            <a:r>
              <a:rPr lang="en-US" b="0" i="0" dirty="0">
                <a:solidFill>
                  <a:srgbClr val="222222"/>
                </a:solidFill>
                <a:effectLst/>
                <a:latin typeface="Cabin"/>
              </a:rPr>
              <a:t> 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739565-8D9B-4256-A37B-5C49BCCB26BF}"/>
              </a:ext>
            </a:extLst>
          </p:cNvPr>
          <p:cNvSpPr txBox="1"/>
          <p:nvPr/>
        </p:nvSpPr>
        <p:spPr>
          <a:xfrm>
            <a:off x="3916023" y="2392642"/>
            <a:ext cx="8461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l-G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4E2517-A5CF-4E6D-B12F-61CA6FB815A2}"/>
              </a:ext>
            </a:extLst>
          </p:cNvPr>
          <p:cNvSpPr txBox="1"/>
          <p:nvPr/>
        </p:nvSpPr>
        <p:spPr>
          <a:xfrm>
            <a:off x="2721703" y="2959247"/>
            <a:ext cx="6374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80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l-GR" sz="20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l-GR" sz="20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4E6571-BB09-4E58-8B89-67F3F66D5A5C}"/>
              </a:ext>
            </a:extLst>
          </p:cNvPr>
          <p:cNvSpPr txBox="1"/>
          <p:nvPr/>
        </p:nvSpPr>
        <p:spPr>
          <a:xfrm>
            <a:off x="2735138" y="1880783"/>
            <a:ext cx="6540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80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l-GR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l-GR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97E71C6-B4FF-4D52-8711-BCF585FD8F32}"/>
              </a:ext>
            </a:extLst>
          </p:cNvPr>
          <p:cNvCxnSpPr>
            <a:cxnSpLocks/>
            <a:stCxn id="10" idx="3"/>
            <a:endCxn id="8" idx="0"/>
          </p:cNvCxnSpPr>
          <p:nvPr/>
        </p:nvCxnSpPr>
        <p:spPr>
          <a:xfrm>
            <a:off x="3389149" y="2142393"/>
            <a:ext cx="949963" cy="2502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659D92-CB05-45DD-9620-EBC59C95D91D}"/>
              </a:ext>
            </a:extLst>
          </p:cNvPr>
          <p:cNvCxnSpPr>
            <a:cxnSpLocks/>
            <a:stCxn id="9" idx="3"/>
            <a:endCxn id="8" idx="2"/>
          </p:cNvCxnSpPr>
          <p:nvPr/>
        </p:nvCxnSpPr>
        <p:spPr>
          <a:xfrm flipV="1">
            <a:off x="3359144" y="2915864"/>
            <a:ext cx="979968" cy="3049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E65DBA3-5EBE-4423-B28A-180BC3AEFC44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 flipV="1">
            <a:off x="4762203" y="2651977"/>
            <a:ext cx="1276553" cy="22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EEDE5B1-BE76-4661-9375-E1EB0EA8E19E}"/>
              </a:ext>
            </a:extLst>
          </p:cNvPr>
          <p:cNvSpPr txBox="1"/>
          <p:nvPr/>
        </p:nvSpPr>
        <p:spPr>
          <a:xfrm>
            <a:off x="6038754" y="2390365"/>
            <a:ext cx="4068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38AFE6-E69F-49E7-ABA4-DE7788648644}"/>
              </a:ext>
            </a:extLst>
          </p:cNvPr>
          <p:cNvSpPr txBox="1"/>
          <p:nvPr/>
        </p:nvSpPr>
        <p:spPr>
          <a:xfrm>
            <a:off x="2835287" y="3468834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 module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148BDC-6989-43F4-A528-1E3EA70A92FA}"/>
              </a:ext>
            </a:extLst>
          </p:cNvPr>
          <p:cNvSpPr txBox="1"/>
          <p:nvPr/>
        </p:nvSpPr>
        <p:spPr>
          <a:xfrm>
            <a:off x="5511360" y="2913584"/>
            <a:ext cx="12412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Mapping to image 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34E753-AA6A-40C9-A9B8-096736981916}"/>
              </a:ext>
            </a:extLst>
          </p:cNvPr>
          <p:cNvSpPr txBox="1"/>
          <p:nvPr/>
        </p:nvSpPr>
        <p:spPr>
          <a:xfrm>
            <a:off x="3678620" y="3900224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Composition module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B18923D-4B99-49FC-86F5-5C17A286BDE2}"/>
              </a:ext>
            </a:extLst>
          </p:cNvPr>
          <p:cNvCxnSpPr>
            <a:cxnSpLocks/>
            <a:stCxn id="21" idx="3"/>
            <a:endCxn id="10" idx="1"/>
          </p:cNvCxnSpPr>
          <p:nvPr/>
        </p:nvCxnSpPr>
        <p:spPr>
          <a:xfrm>
            <a:off x="2078550" y="2137991"/>
            <a:ext cx="656588" cy="44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FFD284A-0A7B-4D2E-87B9-92491E4EC419}"/>
              </a:ext>
            </a:extLst>
          </p:cNvPr>
          <p:cNvCxnSpPr>
            <a:cxnSpLocks/>
            <a:stCxn id="20" idx="3"/>
            <a:endCxn id="9" idx="1"/>
          </p:cNvCxnSpPr>
          <p:nvPr/>
        </p:nvCxnSpPr>
        <p:spPr>
          <a:xfrm>
            <a:off x="2064124" y="3216455"/>
            <a:ext cx="657579" cy="44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9C2A937-74A7-4B42-9B9B-2FDB6BBCE3C0}"/>
              </a:ext>
            </a:extLst>
          </p:cNvPr>
          <p:cNvSpPr txBox="1"/>
          <p:nvPr/>
        </p:nvSpPr>
        <p:spPr>
          <a:xfrm>
            <a:off x="1739996" y="2954845"/>
            <a:ext cx="324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6A8F68-0BC6-443C-A098-B38C08BA9E71}"/>
              </a:ext>
            </a:extLst>
          </p:cNvPr>
          <p:cNvSpPr txBox="1"/>
          <p:nvPr/>
        </p:nvSpPr>
        <p:spPr>
          <a:xfrm>
            <a:off x="1739996" y="190715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263D33-B61F-4014-B816-D1CA0821C2D7}"/>
              </a:ext>
            </a:extLst>
          </p:cNvPr>
          <p:cNvSpPr txBox="1"/>
          <p:nvPr/>
        </p:nvSpPr>
        <p:spPr>
          <a:xfrm>
            <a:off x="184049" y="3028890"/>
            <a:ext cx="17265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image feature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476293-4895-4826-B5BE-74A4DCFC3AEF}"/>
              </a:ext>
            </a:extLst>
          </p:cNvPr>
          <p:cNvSpPr txBox="1"/>
          <p:nvPr/>
        </p:nvSpPr>
        <p:spPr>
          <a:xfrm>
            <a:off x="230960" y="1935820"/>
            <a:ext cx="13303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text feature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1C4567-F93B-4479-8C11-6A87C3C50610}"/>
              </a:ext>
            </a:extLst>
          </p:cNvPr>
          <p:cNvSpPr txBox="1"/>
          <p:nvPr/>
        </p:nvSpPr>
        <p:spPr>
          <a:xfrm>
            <a:off x="179780" y="5032708"/>
            <a:ext cx="9142831" cy="1677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l-GR" sz="2200">
                <a:latin typeface="Times New Roman" panose="02020603050405020304" pitchFamily="18" charset="0"/>
                <a:cs typeface="Times New Roman" panose="02020603050405020304" pitchFamily="18" charset="0"/>
              </a:rPr>
              <a:t>μ(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l-GR" sz="22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MLP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; Mapping text feature to Complex module’s space.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l-GR" sz="2200">
                <a:latin typeface="Times New Roman" panose="02020603050405020304" pitchFamily="18" charset="0"/>
                <a:cs typeface="Times New Roman" panose="02020603050405020304" pitchFamily="18" charset="0"/>
              </a:rPr>
              <a:t>γ(</a:t>
            </a:r>
            <a:r>
              <a:rPr lang="en-US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l-GR" sz="22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: MLP; Mapping image feature to Complex module’s space.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l-GR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: Complex projection operation on the Complex space.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l-GR" sz="220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: MLP; Go back to image feature space to compare with target image.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2A21F8F-CE27-473E-8D68-ADD7047BC17F}"/>
                  </a:ext>
                </a:extLst>
              </p:cNvPr>
              <p:cNvSpPr txBox="1"/>
              <p:nvPr/>
            </p:nvSpPr>
            <p:spPr>
              <a:xfrm>
                <a:off x="3788812" y="2291851"/>
                <a:ext cx="2033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en-US" sz="20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2A21F8F-CE27-473E-8D68-ADD7047BC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812" y="2291851"/>
                <a:ext cx="203324" cy="307777"/>
              </a:xfrm>
              <a:prstGeom prst="rect">
                <a:avLst/>
              </a:prstGeom>
              <a:blipFill>
                <a:blip r:embed="rId2"/>
                <a:stretch>
                  <a:fillRect l="-30303" t="-24000" r="-78788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E826E5A-D8E4-4C49-833B-BA9BD6417A8A}"/>
                  </a:ext>
                </a:extLst>
              </p:cNvPr>
              <p:cNvSpPr txBox="1"/>
              <p:nvPr/>
            </p:nvSpPr>
            <p:spPr>
              <a:xfrm>
                <a:off x="3723017" y="3064289"/>
                <a:ext cx="25222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sz="20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E826E5A-D8E4-4C49-833B-BA9BD6417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017" y="3064289"/>
                <a:ext cx="252222" cy="400110"/>
              </a:xfrm>
              <a:prstGeom prst="rect">
                <a:avLst/>
              </a:prstGeom>
              <a:blipFill>
                <a:blip r:embed="rId3"/>
                <a:stretch>
                  <a:fillRect t="-6154" r="-48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61278D1-A4F5-4402-99DC-5BC93C0309BF}"/>
                  </a:ext>
                </a:extLst>
              </p:cNvPr>
              <p:cNvSpPr txBox="1"/>
              <p:nvPr/>
            </p:nvSpPr>
            <p:spPr>
              <a:xfrm>
                <a:off x="10006845" y="4904117"/>
                <a:ext cx="476290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l-GR" sz="32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Φ</a:t>
                </a:r>
                <a:r>
                  <a:rPr lang="en-US" sz="3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Concat</a:t>
                </a:r>
                <a:r>
                  <a:rPr lang="en-US" sz="3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</a:t>
                </a:r>
                <a:r>
                  <a:rPr lang="en-US" sz="3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sz="3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</a:t>
                </a:r>
                <a:r>
                  <a:rPr lang="en-US" sz="2800" i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3200" i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</a:t>
                </a:r>
                <a:r>
                  <a:rPr lang="en-US" sz="3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sz="3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))</a:t>
                </a: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61278D1-A4F5-4402-99DC-5BC93C030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6845" y="4904117"/>
                <a:ext cx="4762907" cy="492443"/>
              </a:xfrm>
              <a:prstGeom prst="rect">
                <a:avLst/>
              </a:prstGeom>
              <a:blipFill>
                <a:blip r:embed="rId4"/>
                <a:stretch>
                  <a:fillRect l="-5250" t="-25926" r="-3841" b="-48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1534DB9-28B0-4EAA-8AC0-A7C3B5D20F89}"/>
              </a:ext>
            </a:extLst>
          </p:cNvPr>
          <p:cNvCxnSpPr/>
          <p:nvPr/>
        </p:nvCxnSpPr>
        <p:spPr>
          <a:xfrm>
            <a:off x="9610149" y="3341672"/>
            <a:ext cx="471499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F3419F4-09F7-426B-9B6B-9B7E8732561D}"/>
              </a:ext>
            </a:extLst>
          </p:cNvPr>
          <p:cNvCxnSpPr/>
          <p:nvPr/>
        </p:nvCxnSpPr>
        <p:spPr>
          <a:xfrm flipV="1">
            <a:off x="10261600" y="237828"/>
            <a:ext cx="0" cy="378553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19CD51B-AF80-4E7E-881C-5E48214A04E9}"/>
              </a:ext>
            </a:extLst>
          </p:cNvPr>
          <p:cNvSpPr txBox="1"/>
          <p:nvPr/>
        </p:nvSpPr>
        <p:spPr>
          <a:xfrm>
            <a:off x="13492956" y="3472840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Real space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715652C-38A0-4181-87CD-B3381BA652C3}"/>
              </a:ext>
            </a:extLst>
          </p:cNvPr>
          <p:cNvSpPr txBox="1"/>
          <p:nvPr/>
        </p:nvSpPr>
        <p:spPr>
          <a:xfrm>
            <a:off x="9000579" y="409715"/>
            <a:ext cx="1133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Imaginary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97EAFC92-FB98-48B9-BB06-90856EF82607}"/>
              </a:ext>
            </a:extLst>
          </p:cNvPr>
          <p:cNvSpPr/>
          <p:nvPr/>
        </p:nvSpPr>
        <p:spPr>
          <a:xfrm>
            <a:off x="7186247" y="3900224"/>
            <a:ext cx="1837940" cy="10467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ϑ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Composed representation</a:t>
            </a:r>
          </a:p>
        </p:txBody>
      </p: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31A1F9CB-9E0B-4F9A-B957-15958CC552BA}"/>
              </a:ext>
            </a:extLst>
          </p:cNvPr>
          <p:cNvCxnSpPr>
            <a:cxnSpLocks/>
            <a:stCxn id="14" idx="3"/>
            <a:endCxn id="61" idx="0"/>
          </p:cNvCxnSpPr>
          <p:nvPr/>
        </p:nvCxnSpPr>
        <p:spPr>
          <a:xfrm>
            <a:off x="6445584" y="2651975"/>
            <a:ext cx="1659633" cy="1248249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478AF94C-664A-49B2-88F4-B19D3B202932}"/>
              </a:ext>
            </a:extLst>
          </p:cNvPr>
          <p:cNvSpPr/>
          <p:nvPr/>
        </p:nvSpPr>
        <p:spPr>
          <a:xfrm>
            <a:off x="12313758" y="3653500"/>
            <a:ext cx="457198" cy="41004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E8B3E83-9FF6-4252-93BF-665491A2BD4A}"/>
              </a:ext>
            </a:extLst>
          </p:cNvPr>
          <p:cNvSpPr/>
          <p:nvPr/>
        </p:nvSpPr>
        <p:spPr>
          <a:xfrm>
            <a:off x="11618035" y="1279657"/>
            <a:ext cx="457198" cy="4100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AAB9DB17-804C-47F1-8DCC-AC6089496BC7}"/>
              </a:ext>
            </a:extLst>
          </p:cNvPr>
          <p:cNvCxnSpPr>
            <a:cxnSpLocks/>
            <a:stCxn id="69" idx="6"/>
            <a:endCxn id="70" idx="6"/>
          </p:cNvCxnSpPr>
          <p:nvPr/>
        </p:nvCxnSpPr>
        <p:spPr>
          <a:xfrm flipH="1" flipV="1">
            <a:off x="12075233" y="1484678"/>
            <a:ext cx="695723" cy="2373843"/>
          </a:xfrm>
          <a:prstGeom prst="curvedConnector3">
            <a:avLst>
              <a:gd name="adj1" fmla="val -2428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CDD45597-C8D1-41CD-A765-F0FCD1316F32}"/>
              </a:ext>
            </a:extLst>
          </p:cNvPr>
          <p:cNvSpPr txBox="1"/>
          <p:nvPr/>
        </p:nvSpPr>
        <p:spPr>
          <a:xfrm>
            <a:off x="11142524" y="3766988"/>
            <a:ext cx="1552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Composed query feature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44D17E8-8AAD-4CA1-BB93-D17D6FB0EFCA}"/>
              </a:ext>
            </a:extLst>
          </p:cNvPr>
          <p:cNvSpPr txBox="1"/>
          <p:nvPr/>
        </p:nvSpPr>
        <p:spPr>
          <a:xfrm>
            <a:off x="10922312" y="644664"/>
            <a:ext cx="844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Target 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8DF0C63-DD0F-4FB1-BBBE-9BD44959B76E}"/>
              </a:ext>
            </a:extLst>
          </p:cNvPr>
          <p:cNvSpPr txBox="1"/>
          <p:nvPr/>
        </p:nvSpPr>
        <p:spPr>
          <a:xfrm>
            <a:off x="12766847" y="1992465"/>
            <a:ext cx="91488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ϑ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ECB617A-6FB0-4A51-BC49-C434F16D74A5}"/>
              </a:ext>
            </a:extLst>
          </p:cNvPr>
          <p:cNvSpPr txBox="1"/>
          <p:nvPr/>
        </p:nvSpPr>
        <p:spPr>
          <a:xfrm>
            <a:off x="1059751" y="237828"/>
            <a:ext cx="87172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Composition module</a:t>
            </a:r>
            <a:endParaRPr lang="en-US" sz="3200" i="1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31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2260E404-7E51-4E76-B0FD-BAEB7F2192E4}"/>
              </a:ext>
            </a:extLst>
          </p:cNvPr>
          <p:cNvSpPr/>
          <p:nvPr/>
        </p:nvSpPr>
        <p:spPr>
          <a:xfrm>
            <a:off x="11271506" y="851927"/>
            <a:ext cx="1482542" cy="1991502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5BE25-4B9E-43EF-B494-0CDBCEB12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BDA36-207B-4E63-941C-55D0D09C6020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0A80D5-02C0-4637-B8DA-44FB45D12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216" y="4562506"/>
            <a:ext cx="1560466" cy="18748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FEB3BF-D019-429D-99A6-A35D7FD28295}"/>
              </a:ext>
            </a:extLst>
          </p:cNvPr>
          <p:cNvSpPr txBox="1"/>
          <p:nvPr/>
        </p:nvSpPr>
        <p:spPr>
          <a:xfrm>
            <a:off x="3067982" y="236374"/>
            <a:ext cx="1329337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text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[t]</a:t>
            </a:r>
            <a:endParaRPr lang="en-US" sz="1400" dirty="0"/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B6591B89-9916-4AD2-BA48-0992130FB0D5}"/>
              </a:ext>
            </a:extLst>
          </p:cNvPr>
          <p:cNvSpPr/>
          <p:nvPr/>
        </p:nvSpPr>
        <p:spPr>
          <a:xfrm>
            <a:off x="3761018" y="472803"/>
            <a:ext cx="2672862" cy="1057581"/>
          </a:xfrm>
          <a:prstGeom prst="wedgeEllipseCallout">
            <a:avLst>
              <a:gd name="adj1" fmla="val 49050"/>
              <a:gd name="adj2" fmla="val 677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blue t-shirt but more trendy plus size graphic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16E44E-1273-4795-9B36-23B87A083877}"/>
              </a:ext>
            </a:extLst>
          </p:cNvPr>
          <p:cNvCxnSpPr>
            <a:cxnSpLocks/>
            <a:stCxn id="7" idx="8"/>
            <a:endCxn id="22" idx="1"/>
          </p:cNvCxnSpPr>
          <p:nvPr/>
        </p:nvCxnSpPr>
        <p:spPr>
          <a:xfrm flipV="1">
            <a:off x="6408488" y="1713683"/>
            <a:ext cx="406169" cy="455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FD2A0C-7C87-4F19-B0F5-D32730873998}"/>
              </a:ext>
            </a:extLst>
          </p:cNvPr>
          <p:cNvCxnSpPr>
            <a:cxnSpLocks/>
            <a:stCxn id="33" idx="3"/>
            <a:endCxn id="23" idx="1"/>
          </p:cNvCxnSpPr>
          <p:nvPr/>
        </p:nvCxnSpPr>
        <p:spPr>
          <a:xfrm>
            <a:off x="5979757" y="2853201"/>
            <a:ext cx="834900" cy="110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01D8887-08B5-4A41-9226-8A360488EEE0}"/>
              </a:ext>
            </a:extLst>
          </p:cNvPr>
          <p:cNvSpPr/>
          <p:nvPr/>
        </p:nvSpPr>
        <p:spPr>
          <a:xfrm>
            <a:off x="8224902" y="690452"/>
            <a:ext cx="4696940" cy="2589375"/>
          </a:xfrm>
          <a:prstGeom prst="roundRect">
            <a:avLst/>
          </a:prstGeom>
          <a:solidFill>
            <a:srgbClr val="000000">
              <a:alpha val="0"/>
            </a:srgb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402F6B3-4492-473C-9858-2AA55F153634}"/>
              </a:ext>
            </a:extLst>
          </p:cNvPr>
          <p:cNvSpPr/>
          <p:nvPr/>
        </p:nvSpPr>
        <p:spPr>
          <a:xfrm>
            <a:off x="8380334" y="853064"/>
            <a:ext cx="2586863" cy="2001243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0F5569-AD10-4BAD-9C65-57B3D17ABB86}"/>
              </a:ext>
            </a:extLst>
          </p:cNvPr>
          <p:cNvSpPr txBox="1"/>
          <p:nvPr/>
        </p:nvSpPr>
        <p:spPr>
          <a:xfrm>
            <a:off x="9807620" y="1393396"/>
            <a:ext cx="8461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l-G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685135E-0EA1-4A15-BA3F-4FB8980B4D42}"/>
              </a:ext>
            </a:extLst>
          </p:cNvPr>
          <p:cNvCxnSpPr>
            <a:cxnSpLocks/>
            <a:stCxn id="22" idx="3"/>
            <a:endCxn id="15" idx="1"/>
          </p:cNvCxnSpPr>
          <p:nvPr/>
        </p:nvCxnSpPr>
        <p:spPr>
          <a:xfrm flipV="1">
            <a:off x="7729057" y="1113537"/>
            <a:ext cx="884243" cy="600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9B9B2BC-43E9-40FD-9567-6E2CCB96DE72}"/>
              </a:ext>
            </a:extLst>
          </p:cNvPr>
          <p:cNvSpPr txBox="1"/>
          <p:nvPr/>
        </p:nvSpPr>
        <p:spPr>
          <a:xfrm>
            <a:off x="8613300" y="1960001"/>
            <a:ext cx="6374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247BBA-4AFC-4437-9B61-06E52E80E809}"/>
              </a:ext>
            </a:extLst>
          </p:cNvPr>
          <p:cNvSpPr txBox="1"/>
          <p:nvPr/>
        </p:nvSpPr>
        <p:spPr>
          <a:xfrm>
            <a:off x="8613300" y="851927"/>
            <a:ext cx="6374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80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l-GR" sz="20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l-GR" sz="20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D83C57-F0A0-4565-9009-ACCB4E2E14B3}"/>
              </a:ext>
            </a:extLst>
          </p:cNvPr>
          <p:cNvCxnSpPr>
            <a:cxnSpLocks/>
            <a:stCxn id="23" idx="3"/>
            <a:endCxn id="14" idx="1"/>
          </p:cNvCxnSpPr>
          <p:nvPr/>
        </p:nvCxnSpPr>
        <p:spPr>
          <a:xfrm flipV="1">
            <a:off x="7729059" y="2221611"/>
            <a:ext cx="884241" cy="6326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F93897A-A7CE-4CE8-94AD-3B1245DCC287}"/>
              </a:ext>
            </a:extLst>
          </p:cNvPr>
          <p:cNvCxnSpPr>
            <a:cxnSpLocks/>
            <a:stCxn id="15" idx="3"/>
            <a:endCxn id="12" idx="0"/>
          </p:cNvCxnSpPr>
          <p:nvPr/>
        </p:nvCxnSpPr>
        <p:spPr>
          <a:xfrm>
            <a:off x="9250741" y="1113539"/>
            <a:ext cx="979968" cy="2798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17FF1BC-A500-4925-8B6B-915D411FA9B0}"/>
              </a:ext>
            </a:extLst>
          </p:cNvPr>
          <p:cNvCxnSpPr>
            <a:cxnSpLocks/>
            <a:stCxn id="14" idx="3"/>
            <a:endCxn id="12" idx="2"/>
          </p:cNvCxnSpPr>
          <p:nvPr/>
        </p:nvCxnSpPr>
        <p:spPr>
          <a:xfrm flipV="1">
            <a:off x="9250741" y="1916618"/>
            <a:ext cx="979968" cy="3049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1782388-ABC4-4ECD-8802-88AE0F75E757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 flipV="1">
            <a:off x="10653800" y="1652731"/>
            <a:ext cx="1276553" cy="22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DB02153-BD18-4F40-9157-FD4D186398D7}"/>
              </a:ext>
            </a:extLst>
          </p:cNvPr>
          <p:cNvSpPr txBox="1"/>
          <p:nvPr/>
        </p:nvSpPr>
        <p:spPr>
          <a:xfrm>
            <a:off x="11930351" y="1391119"/>
            <a:ext cx="4068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DF0F2F-8AA8-4614-9ED6-E0C630586FB1}"/>
              </a:ext>
            </a:extLst>
          </p:cNvPr>
          <p:cNvSpPr txBox="1"/>
          <p:nvPr/>
        </p:nvSpPr>
        <p:spPr>
          <a:xfrm>
            <a:off x="8726884" y="2469588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 module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BE25FA3-88ED-4FDD-941E-F0ED8CE0533C}"/>
              </a:ext>
            </a:extLst>
          </p:cNvPr>
          <p:cNvSpPr/>
          <p:nvPr/>
        </p:nvSpPr>
        <p:spPr>
          <a:xfrm>
            <a:off x="6814657" y="1391119"/>
            <a:ext cx="914400" cy="645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l-GR" sz="20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l-GR" sz="20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A8C8F99-8D29-478D-B988-9EF6A69A8BED}"/>
              </a:ext>
            </a:extLst>
          </p:cNvPr>
          <p:cNvSpPr/>
          <p:nvPr/>
        </p:nvSpPr>
        <p:spPr>
          <a:xfrm>
            <a:off x="6814657" y="2531739"/>
            <a:ext cx="914400" cy="64512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l-GR" sz="20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l-GR" sz="20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45A459-2447-4078-801C-6F0FB545ACD9}"/>
              </a:ext>
            </a:extLst>
          </p:cNvPr>
          <p:cNvSpPr txBox="1"/>
          <p:nvPr/>
        </p:nvSpPr>
        <p:spPr>
          <a:xfrm>
            <a:off x="11402957" y="1914338"/>
            <a:ext cx="12412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Mapping to image space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9645776-BEA6-4D98-8662-199750DED710}"/>
              </a:ext>
            </a:extLst>
          </p:cNvPr>
          <p:cNvSpPr/>
          <p:nvPr/>
        </p:nvSpPr>
        <p:spPr>
          <a:xfrm>
            <a:off x="6833706" y="5177366"/>
            <a:ext cx="914400" cy="645128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l-GR" sz="20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l-GR" sz="20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D3F344-6DBF-4205-BF12-B511B5C5C546}"/>
              </a:ext>
            </a:extLst>
          </p:cNvPr>
          <p:cNvSpPr txBox="1"/>
          <p:nvPr/>
        </p:nvSpPr>
        <p:spPr>
          <a:xfrm>
            <a:off x="9570217" y="2900978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Composition module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8381DC-53F6-4F5D-8966-3C171932169D}"/>
              </a:ext>
            </a:extLst>
          </p:cNvPr>
          <p:cNvSpPr txBox="1"/>
          <p:nvPr/>
        </p:nvSpPr>
        <p:spPr>
          <a:xfrm>
            <a:off x="3079720" y="1591658"/>
            <a:ext cx="1288307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image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[x]</a:t>
            </a:r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B40B39F-5BBA-4B2D-A0ED-B934E059167D}"/>
              </a:ext>
            </a:extLst>
          </p:cNvPr>
          <p:cNvSpPr/>
          <p:nvPr/>
        </p:nvSpPr>
        <p:spPr>
          <a:xfrm>
            <a:off x="13459495" y="3617307"/>
            <a:ext cx="1837940" cy="10467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ϑ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Composed representation</a:t>
            </a:r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0A2A682A-0AE0-4378-A546-BF8C5226C7AB}"/>
              </a:ext>
            </a:extLst>
          </p:cNvPr>
          <p:cNvCxnSpPr>
            <a:cxnSpLocks/>
            <a:stCxn id="20" idx="3"/>
            <a:endCxn id="28" idx="0"/>
          </p:cNvCxnSpPr>
          <p:nvPr/>
        </p:nvCxnSpPr>
        <p:spPr>
          <a:xfrm>
            <a:off x="12337181" y="1652729"/>
            <a:ext cx="2041284" cy="1964576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F954101A-B8A0-4724-AEF1-A43198DD454E}"/>
              </a:ext>
            </a:extLst>
          </p:cNvPr>
          <p:cNvCxnSpPr>
            <a:cxnSpLocks/>
            <a:stCxn id="28" idx="2"/>
            <a:endCxn id="32" idx="3"/>
          </p:cNvCxnSpPr>
          <p:nvPr/>
        </p:nvCxnSpPr>
        <p:spPr>
          <a:xfrm rot="5400000">
            <a:off x="12510579" y="4011548"/>
            <a:ext cx="1215331" cy="2520442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95756CF2-B091-4232-9FE2-8BB245E38A28}"/>
              </a:ext>
            </a:extLst>
          </p:cNvPr>
          <p:cNvCxnSpPr>
            <a:cxnSpLocks/>
            <a:stCxn id="25" idx="3"/>
            <a:endCxn id="32" idx="1"/>
          </p:cNvCxnSpPr>
          <p:nvPr/>
        </p:nvCxnSpPr>
        <p:spPr>
          <a:xfrm>
            <a:off x="7748106" y="5499930"/>
            <a:ext cx="1224363" cy="379505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439F009-5207-4B38-9BA3-60089265CA1C}"/>
              </a:ext>
            </a:extLst>
          </p:cNvPr>
          <p:cNvSpPr/>
          <p:nvPr/>
        </p:nvSpPr>
        <p:spPr>
          <a:xfrm>
            <a:off x="8972469" y="5243391"/>
            <a:ext cx="2885554" cy="1272087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Inference: </a:t>
            </a:r>
            <a:b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similarity metric between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l-GR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ϑ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(x, t)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sz="2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l-GR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l-GR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" name="Picture 6" descr="Buy MARVEL MARVEL Avengers Women T Shirt Purple Blue Online | ZALORA  Malaysia">
            <a:extLst>
              <a:ext uri="{FF2B5EF4-FFF2-40B4-BE49-F238E27FC236}">
                <a16:creationId xmlns:a16="http://schemas.microsoft.com/office/drawing/2014/main" id="{5854FEE5-79D4-4AB9-96EA-6F22031817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9" t="31450" r="13551" b="7902"/>
          <a:stretch/>
        </p:blipFill>
        <p:spPr bwMode="auto">
          <a:xfrm>
            <a:off x="4394011" y="1837861"/>
            <a:ext cx="1585746" cy="203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079A9B2F-7F65-4CEA-AAAE-DD2723B99017}"/>
              </a:ext>
            </a:extLst>
          </p:cNvPr>
          <p:cNvSpPr txBox="1"/>
          <p:nvPr/>
        </p:nvSpPr>
        <p:spPr>
          <a:xfrm>
            <a:off x="3071291" y="4562658"/>
            <a:ext cx="132272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image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[y]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98E0C48-27D5-402B-B0D7-A10B6ECFF80C}"/>
              </a:ext>
            </a:extLst>
          </p:cNvPr>
          <p:cNvCxnSpPr>
            <a:cxnSpLocks/>
          </p:cNvCxnSpPr>
          <p:nvPr/>
        </p:nvCxnSpPr>
        <p:spPr>
          <a:xfrm flipV="1">
            <a:off x="5877687" y="5499936"/>
            <a:ext cx="956025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8D1BD92-91B2-4182-A423-3CF533106D5A}"/>
              </a:ext>
            </a:extLst>
          </p:cNvPr>
          <p:cNvSpPr txBox="1"/>
          <p:nvPr/>
        </p:nvSpPr>
        <p:spPr>
          <a:xfrm>
            <a:off x="1059751" y="237828"/>
            <a:ext cx="87172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Inference</a:t>
            </a:r>
            <a:endParaRPr lang="en-US" sz="3200" i="1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732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74E436-ADD2-4BFA-B4DB-B4F90D00F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BDA36-207B-4E63-941C-55D0D09C6020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AAF8B54-6F4C-46A6-B81B-C210453C4045}"/>
              </a:ext>
            </a:extLst>
          </p:cNvPr>
          <p:cNvSpPr/>
          <p:nvPr/>
        </p:nvSpPr>
        <p:spPr>
          <a:xfrm>
            <a:off x="8368987" y="1222116"/>
            <a:ext cx="1482542" cy="1991502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7936BB-164E-4AB9-8893-5947F4A48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959" y="4921822"/>
            <a:ext cx="1560466" cy="18748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A8407F-3F5C-4CBB-B1B1-B9E66E770E05}"/>
              </a:ext>
            </a:extLst>
          </p:cNvPr>
          <p:cNvSpPr txBox="1"/>
          <p:nvPr/>
        </p:nvSpPr>
        <p:spPr>
          <a:xfrm>
            <a:off x="217157" y="1889325"/>
            <a:ext cx="1329337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text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[t]</a:t>
            </a:r>
            <a:endParaRPr lang="en-US" sz="1400" dirty="0"/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E12F517F-B7FC-4B68-B493-EDAE7FF16D03}"/>
              </a:ext>
            </a:extLst>
          </p:cNvPr>
          <p:cNvSpPr/>
          <p:nvPr/>
        </p:nvSpPr>
        <p:spPr>
          <a:xfrm>
            <a:off x="217554" y="1070118"/>
            <a:ext cx="3335884" cy="862128"/>
          </a:xfrm>
          <a:prstGeom prst="wedgeEllipseCallout">
            <a:avLst>
              <a:gd name="adj1" fmla="val 49050"/>
              <a:gd name="adj2" fmla="val 717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blue t-shirt but more trendy plus size graphic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27F253-310F-4BA9-8C66-87F4F630CB15}"/>
              </a:ext>
            </a:extLst>
          </p:cNvPr>
          <p:cNvCxnSpPr>
            <a:cxnSpLocks/>
            <a:stCxn id="8" idx="8"/>
            <a:endCxn id="23" idx="1"/>
          </p:cNvCxnSpPr>
          <p:nvPr/>
        </p:nvCxnSpPr>
        <p:spPr>
          <a:xfrm flipV="1">
            <a:off x="3521747" y="2113667"/>
            <a:ext cx="387150" cy="600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CBD43D9-ED67-4D1D-A308-7FCD09B20B33}"/>
              </a:ext>
            </a:extLst>
          </p:cNvPr>
          <p:cNvCxnSpPr>
            <a:cxnSpLocks/>
            <a:stCxn id="47" idx="3"/>
            <a:endCxn id="24" idx="1"/>
          </p:cNvCxnSpPr>
          <p:nvPr/>
        </p:nvCxnSpPr>
        <p:spPr>
          <a:xfrm>
            <a:off x="3084500" y="3212517"/>
            <a:ext cx="834900" cy="110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EE8F33E-DEEF-4237-9D2E-897200794B39}"/>
              </a:ext>
            </a:extLst>
          </p:cNvPr>
          <p:cNvSpPr/>
          <p:nvPr/>
        </p:nvSpPr>
        <p:spPr>
          <a:xfrm>
            <a:off x="5329645" y="1049768"/>
            <a:ext cx="4696940" cy="2589375"/>
          </a:xfrm>
          <a:prstGeom prst="roundRect">
            <a:avLst/>
          </a:prstGeom>
          <a:solidFill>
            <a:srgbClr val="000000">
              <a:alpha val="0"/>
            </a:srgb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EB85B67-F9E5-4539-AB13-EDF9BA4362B9}"/>
              </a:ext>
            </a:extLst>
          </p:cNvPr>
          <p:cNvSpPr/>
          <p:nvPr/>
        </p:nvSpPr>
        <p:spPr>
          <a:xfrm>
            <a:off x="5485077" y="1212380"/>
            <a:ext cx="2586863" cy="2001243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5B7620-143D-4F0F-BDDE-F3D51FFC0B8D}"/>
              </a:ext>
            </a:extLst>
          </p:cNvPr>
          <p:cNvSpPr txBox="1"/>
          <p:nvPr/>
        </p:nvSpPr>
        <p:spPr>
          <a:xfrm>
            <a:off x="6912363" y="1752712"/>
            <a:ext cx="8461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l-G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69962D2-A5F5-4FA8-91E6-B673BBDB3FEB}"/>
              </a:ext>
            </a:extLst>
          </p:cNvPr>
          <p:cNvCxnSpPr>
            <a:cxnSpLocks/>
            <a:stCxn id="23" idx="3"/>
            <a:endCxn id="16" idx="1"/>
          </p:cNvCxnSpPr>
          <p:nvPr/>
        </p:nvCxnSpPr>
        <p:spPr>
          <a:xfrm flipV="1">
            <a:off x="4823297" y="1472853"/>
            <a:ext cx="894746" cy="6408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D26CD11-5801-4417-A749-CD09BDB570B5}"/>
              </a:ext>
            </a:extLst>
          </p:cNvPr>
          <p:cNvSpPr txBox="1"/>
          <p:nvPr/>
        </p:nvSpPr>
        <p:spPr>
          <a:xfrm>
            <a:off x="5718043" y="2319317"/>
            <a:ext cx="6374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63BC30-E405-4ACC-B64B-A48B2E934A73}"/>
              </a:ext>
            </a:extLst>
          </p:cNvPr>
          <p:cNvSpPr txBox="1"/>
          <p:nvPr/>
        </p:nvSpPr>
        <p:spPr>
          <a:xfrm>
            <a:off x="5718043" y="1211243"/>
            <a:ext cx="6374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AD53F72-7C5A-46A7-BD35-3F7B68261B69}"/>
              </a:ext>
            </a:extLst>
          </p:cNvPr>
          <p:cNvCxnSpPr>
            <a:cxnSpLocks/>
            <a:stCxn id="24" idx="3"/>
            <a:endCxn id="15" idx="1"/>
          </p:cNvCxnSpPr>
          <p:nvPr/>
        </p:nvCxnSpPr>
        <p:spPr>
          <a:xfrm flipV="1">
            <a:off x="4833802" y="2580927"/>
            <a:ext cx="884241" cy="6326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31004E2-9276-41DC-A438-F3487F5B362C}"/>
              </a:ext>
            </a:extLst>
          </p:cNvPr>
          <p:cNvCxnSpPr>
            <a:cxnSpLocks/>
            <a:stCxn id="16" idx="3"/>
            <a:endCxn id="13" idx="0"/>
          </p:cNvCxnSpPr>
          <p:nvPr/>
        </p:nvCxnSpPr>
        <p:spPr>
          <a:xfrm>
            <a:off x="6355484" y="1472855"/>
            <a:ext cx="979968" cy="2798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527CBFC-7CB9-4B5D-A633-BAF45424A522}"/>
              </a:ext>
            </a:extLst>
          </p:cNvPr>
          <p:cNvCxnSpPr>
            <a:cxnSpLocks/>
            <a:stCxn id="15" idx="3"/>
            <a:endCxn id="13" idx="2"/>
          </p:cNvCxnSpPr>
          <p:nvPr/>
        </p:nvCxnSpPr>
        <p:spPr>
          <a:xfrm flipV="1">
            <a:off x="6355484" y="2275934"/>
            <a:ext cx="979968" cy="3049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D4C42DA-5F42-4713-8CB3-066F635646FC}"/>
              </a:ext>
            </a:extLst>
          </p:cNvPr>
          <p:cNvCxnSpPr>
            <a:cxnSpLocks/>
            <a:stCxn id="13" idx="3"/>
            <a:endCxn id="21" idx="1"/>
          </p:cNvCxnSpPr>
          <p:nvPr/>
        </p:nvCxnSpPr>
        <p:spPr>
          <a:xfrm flipV="1">
            <a:off x="7758543" y="2012047"/>
            <a:ext cx="1276553" cy="22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A8FEB9A-2822-4DFF-A791-87B1562F715D}"/>
              </a:ext>
            </a:extLst>
          </p:cNvPr>
          <p:cNvSpPr txBox="1"/>
          <p:nvPr/>
        </p:nvSpPr>
        <p:spPr>
          <a:xfrm>
            <a:off x="9035094" y="1750435"/>
            <a:ext cx="4068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3B534D-4054-4B09-9535-687D4C3461A7}"/>
              </a:ext>
            </a:extLst>
          </p:cNvPr>
          <p:cNvSpPr txBox="1"/>
          <p:nvPr/>
        </p:nvSpPr>
        <p:spPr>
          <a:xfrm>
            <a:off x="5831627" y="2828904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 module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D4C196F-832C-4B52-86ED-AAB3442E7B3B}"/>
              </a:ext>
            </a:extLst>
          </p:cNvPr>
          <p:cNvSpPr/>
          <p:nvPr/>
        </p:nvSpPr>
        <p:spPr>
          <a:xfrm>
            <a:off x="3908897" y="1791103"/>
            <a:ext cx="914400" cy="645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B01485F-7099-42D4-A13B-845A7DF41FC4}"/>
              </a:ext>
            </a:extLst>
          </p:cNvPr>
          <p:cNvSpPr/>
          <p:nvPr/>
        </p:nvSpPr>
        <p:spPr>
          <a:xfrm>
            <a:off x="3919400" y="2891055"/>
            <a:ext cx="914400" cy="64512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88392C-AF28-4BC5-80C4-44C8DB450550}"/>
              </a:ext>
            </a:extLst>
          </p:cNvPr>
          <p:cNvSpPr txBox="1"/>
          <p:nvPr/>
        </p:nvSpPr>
        <p:spPr>
          <a:xfrm>
            <a:off x="8507700" y="2273654"/>
            <a:ext cx="12412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Mapping to image space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52DA28B-2C3F-4843-8638-D4BE3BE7126B}"/>
              </a:ext>
            </a:extLst>
          </p:cNvPr>
          <p:cNvSpPr/>
          <p:nvPr/>
        </p:nvSpPr>
        <p:spPr>
          <a:xfrm>
            <a:off x="3938449" y="5536682"/>
            <a:ext cx="914400" cy="645128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0B1179-914B-49B6-BDCC-C10D17284E00}"/>
              </a:ext>
            </a:extLst>
          </p:cNvPr>
          <p:cNvSpPr txBox="1"/>
          <p:nvPr/>
        </p:nvSpPr>
        <p:spPr>
          <a:xfrm>
            <a:off x="6674960" y="3260294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Composition module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23E617-6F73-4D17-9699-44FE99F364E8}"/>
              </a:ext>
            </a:extLst>
          </p:cNvPr>
          <p:cNvSpPr txBox="1"/>
          <p:nvPr/>
        </p:nvSpPr>
        <p:spPr>
          <a:xfrm>
            <a:off x="217157" y="2796163"/>
            <a:ext cx="1288307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image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[x]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24D18F8-A91B-44E5-B9BD-517CE7D2ECA5}"/>
              </a:ext>
            </a:extLst>
          </p:cNvPr>
          <p:cNvCxnSpPr>
            <a:cxnSpLocks/>
            <a:stCxn id="6" idx="3"/>
            <a:endCxn id="26" idx="1"/>
          </p:cNvCxnSpPr>
          <p:nvPr/>
        </p:nvCxnSpPr>
        <p:spPr>
          <a:xfrm flipV="1">
            <a:off x="2982430" y="5859252"/>
            <a:ext cx="956025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8F6C5FA-942B-4BE0-8DC2-4229F777EFC8}"/>
              </a:ext>
            </a:extLst>
          </p:cNvPr>
          <p:cNvSpPr/>
          <p:nvPr/>
        </p:nvSpPr>
        <p:spPr>
          <a:xfrm>
            <a:off x="10564238" y="3976623"/>
            <a:ext cx="1837940" cy="10467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ϑ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Composed representation</a:t>
            </a:r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5B671221-F343-4D2A-93E5-3E9DEEB3E629}"/>
              </a:ext>
            </a:extLst>
          </p:cNvPr>
          <p:cNvCxnSpPr>
            <a:cxnSpLocks/>
            <a:stCxn id="21" idx="3"/>
            <a:endCxn id="30" idx="0"/>
          </p:cNvCxnSpPr>
          <p:nvPr/>
        </p:nvCxnSpPr>
        <p:spPr>
          <a:xfrm>
            <a:off x="9441924" y="2012045"/>
            <a:ext cx="2041284" cy="1964576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87A11B43-C113-4A54-9FA1-7A10045DA767}"/>
              </a:ext>
            </a:extLst>
          </p:cNvPr>
          <p:cNvCxnSpPr>
            <a:cxnSpLocks/>
            <a:stCxn id="30" idx="2"/>
            <a:endCxn id="34" idx="3"/>
          </p:cNvCxnSpPr>
          <p:nvPr/>
        </p:nvCxnSpPr>
        <p:spPr>
          <a:xfrm rot="5400000">
            <a:off x="9601807" y="4244705"/>
            <a:ext cx="1102686" cy="2660117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848F2586-463B-4B02-BB39-C091B2A9FF81}"/>
              </a:ext>
            </a:extLst>
          </p:cNvPr>
          <p:cNvCxnSpPr>
            <a:cxnSpLocks/>
            <a:stCxn id="26" idx="3"/>
            <a:endCxn id="34" idx="1"/>
          </p:cNvCxnSpPr>
          <p:nvPr/>
        </p:nvCxnSpPr>
        <p:spPr>
          <a:xfrm>
            <a:off x="4852849" y="5859246"/>
            <a:ext cx="1224363" cy="266860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282CA2E-6CAF-46E4-AB2F-8F81D321E342}"/>
              </a:ext>
            </a:extLst>
          </p:cNvPr>
          <p:cNvSpPr/>
          <p:nvPr/>
        </p:nvSpPr>
        <p:spPr>
          <a:xfrm>
            <a:off x="6077212" y="5602707"/>
            <a:ext cx="2745879" cy="1046797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base-loss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l-GR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ϑ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(x, t)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sz="2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l-GR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l-GR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ACD9EBF-FA3C-4BB3-A85F-AC57C3A6F927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4852850" y="2559718"/>
            <a:ext cx="865188" cy="3299531"/>
          </a:xfrm>
          <a:prstGeom prst="straightConnector1">
            <a:avLst/>
          </a:prstGeom>
          <a:ln w="38100">
            <a:solidFill>
              <a:srgbClr val="D088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FE95732-0B57-446F-B323-4D3947F76266}"/>
              </a:ext>
            </a:extLst>
          </p:cNvPr>
          <p:cNvSpPr/>
          <p:nvPr/>
        </p:nvSpPr>
        <p:spPr>
          <a:xfrm>
            <a:off x="5802092" y="4095260"/>
            <a:ext cx="3293765" cy="81046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Rotational symmetry loss</a:t>
            </a:r>
          </a:p>
          <a:p>
            <a:pPr algn="ctr"/>
            <a:r>
              <a:rPr lang="el-GR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ϑ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*(y, t)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sz="2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l-GR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l-GR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5E1A1B3-EB17-4EF5-8934-75001F77685E}"/>
              </a:ext>
            </a:extLst>
          </p:cNvPr>
          <p:cNvCxnSpPr>
            <a:cxnSpLocks/>
            <a:stCxn id="30" idx="1"/>
            <a:endCxn id="36" idx="3"/>
          </p:cNvCxnSpPr>
          <p:nvPr/>
        </p:nvCxnSpPr>
        <p:spPr>
          <a:xfrm flipH="1">
            <a:off x="9095857" y="4500022"/>
            <a:ext cx="1468381" cy="468"/>
          </a:xfrm>
          <a:prstGeom prst="straightConnector1">
            <a:avLst/>
          </a:prstGeom>
          <a:ln w="38100">
            <a:solidFill>
              <a:srgbClr val="D088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D4BC60D-2C22-45AD-AE5C-4CA0F2995EBC}"/>
              </a:ext>
            </a:extLst>
          </p:cNvPr>
          <p:cNvCxnSpPr>
            <a:cxnSpLocks/>
            <a:stCxn id="24" idx="3"/>
            <a:endCxn id="36" idx="1"/>
          </p:cNvCxnSpPr>
          <p:nvPr/>
        </p:nvCxnSpPr>
        <p:spPr>
          <a:xfrm>
            <a:off x="4833800" y="3213619"/>
            <a:ext cx="968292" cy="1286871"/>
          </a:xfrm>
          <a:prstGeom prst="straightConnector1">
            <a:avLst/>
          </a:prstGeom>
          <a:ln w="38100">
            <a:solidFill>
              <a:srgbClr val="D088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178E104-19FB-4498-BE73-B545D9E4E2AD}"/>
              </a:ext>
            </a:extLst>
          </p:cNvPr>
          <p:cNvSpPr txBox="1"/>
          <p:nvPr/>
        </p:nvSpPr>
        <p:spPr>
          <a:xfrm>
            <a:off x="5145967" y="6278836"/>
            <a:ext cx="885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BASE 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FB7F62C-0E6D-461F-A3A8-F159E7F8B484}"/>
              </a:ext>
            </a:extLst>
          </p:cNvPr>
          <p:cNvSpPr txBox="1"/>
          <p:nvPr/>
        </p:nvSpPr>
        <p:spPr>
          <a:xfrm>
            <a:off x="7066994" y="4880193"/>
            <a:ext cx="744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409F3BDF-96C3-49DB-8D6A-EFF22F910E07}"/>
              </a:ext>
            </a:extLst>
          </p:cNvPr>
          <p:cNvSpPr/>
          <p:nvPr/>
        </p:nvSpPr>
        <p:spPr>
          <a:xfrm>
            <a:off x="13007986" y="2921562"/>
            <a:ext cx="2233814" cy="104679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Text reconstruction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module between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and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19EC2FB-90E0-462A-83A6-EAADF0695B59}"/>
              </a:ext>
            </a:extLst>
          </p:cNvPr>
          <p:cNvCxnSpPr>
            <a:cxnSpLocks/>
            <a:stCxn id="30" idx="3"/>
            <a:endCxn id="41" idx="1"/>
          </p:cNvCxnSpPr>
          <p:nvPr/>
        </p:nvCxnSpPr>
        <p:spPr>
          <a:xfrm flipV="1">
            <a:off x="12402178" y="3444961"/>
            <a:ext cx="605808" cy="105506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7D0A0C4-BD66-4A20-84D6-449F86DEA0DC}"/>
              </a:ext>
            </a:extLst>
          </p:cNvPr>
          <p:cNvSpPr/>
          <p:nvPr/>
        </p:nvSpPr>
        <p:spPr>
          <a:xfrm>
            <a:off x="12951592" y="4898824"/>
            <a:ext cx="2437677" cy="104679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reconstruction</a:t>
            </a:r>
            <a:b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module</a:t>
            </a: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ϑ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and </a:t>
            </a:r>
            <a:r>
              <a:rPr lang="el-GR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550717F-E8AC-4932-A58A-F4F21A387AAD}"/>
              </a:ext>
            </a:extLst>
          </p:cNvPr>
          <p:cNvCxnSpPr>
            <a:cxnSpLocks/>
            <a:stCxn id="30" idx="3"/>
            <a:endCxn id="43" idx="1"/>
          </p:cNvCxnSpPr>
          <p:nvPr/>
        </p:nvCxnSpPr>
        <p:spPr>
          <a:xfrm>
            <a:off x="12402179" y="4500022"/>
            <a:ext cx="549413" cy="92220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9CC2A90-5729-4A89-9B5A-12B4E3FA3285}"/>
              </a:ext>
            </a:extLst>
          </p:cNvPr>
          <p:cNvSpPr txBox="1"/>
          <p:nvPr/>
        </p:nvSpPr>
        <p:spPr>
          <a:xfrm>
            <a:off x="13872912" y="3905496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3B39730-DA6C-4091-869F-24DED8FB5003}"/>
              </a:ext>
            </a:extLst>
          </p:cNvPr>
          <p:cNvSpPr txBox="1"/>
          <p:nvPr/>
        </p:nvSpPr>
        <p:spPr>
          <a:xfrm>
            <a:off x="13895353" y="6007915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7" name="Picture 6" descr="Buy MARVEL MARVEL Avengers Women T Shirt Purple Blue Online | ZALORA  Malaysia">
            <a:extLst>
              <a:ext uri="{FF2B5EF4-FFF2-40B4-BE49-F238E27FC236}">
                <a16:creationId xmlns:a16="http://schemas.microsoft.com/office/drawing/2014/main" id="{542CADE6-641E-4AA6-A1F9-B575E57519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9" t="31450" r="13551" b="7902"/>
          <a:stretch/>
        </p:blipFill>
        <p:spPr bwMode="auto">
          <a:xfrm>
            <a:off x="1498754" y="2197177"/>
            <a:ext cx="1585746" cy="203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3F2E36CA-4E8C-42C7-A184-645297CEE153}"/>
              </a:ext>
            </a:extLst>
          </p:cNvPr>
          <p:cNvSpPr txBox="1"/>
          <p:nvPr/>
        </p:nvSpPr>
        <p:spPr>
          <a:xfrm>
            <a:off x="176034" y="4921974"/>
            <a:ext cx="132272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image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[y]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B175942-CFA6-4925-95B7-80CE2DFCC946}"/>
              </a:ext>
            </a:extLst>
          </p:cNvPr>
          <p:cNvSpPr txBox="1"/>
          <p:nvPr/>
        </p:nvSpPr>
        <p:spPr>
          <a:xfrm>
            <a:off x="1059751" y="237828"/>
            <a:ext cx="87172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endParaRPr lang="en-US" sz="3200" i="1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E12181F-652F-4802-B10B-3089D9A9C8F0}"/>
              </a:ext>
            </a:extLst>
          </p:cNvPr>
          <p:cNvSpPr txBox="1"/>
          <p:nvPr/>
        </p:nvSpPr>
        <p:spPr>
          <a:xfrm>
            <a:off x="10215156" y="383006"/>
            <a:ext cx="539320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BASE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= SoftTripletLoss(</a:t>
            </a:r>
            <a:r>
              <a:rPr lang="el-GR" sz="2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ϑ</a:t>
            </a:r>
            <a:r>
              <a:rPr lang="en-US" sz="2800" i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i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i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neg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RT     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= MSELoss(d</a:t>
            </a:r>
            <a:r>
              <a:rPr 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ϑ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   ,  </a:t>
            </a:r>
            <a:r>
              <a:rPr lang="el-GR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l-GR" sz="24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l-GR" sz="2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RI      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= MSELoss(d</a:t>
            </a:r>
            <a:r>
              <a:rPr 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ϑ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sz="24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l-GR" sz="24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l-GR" sz="2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SYM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= SoftTripletLoss(</a:t>
            </a:r>
            <a:r>
              <a:rPr lang="el-GR" sz="2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ϑ</a:t>
            </a:r>
            <a:r>
              <a:rPr lang="en-US" sz="2800" i="1" baseline="30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*i</a:t>
            </a:r>
            <a:r>
              <a:rPr lang="en-US" sz="2800" i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i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i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92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7">
            <a:extLst>
              <a:ext uri="{FF2B5EF4-FFF2-40B4-BE49-F238E27FC236}">
                <a16:creationId xmlns:a16="http://schemas.microsoft.com/office/drawing/2014/main" id="{5ADE35A9-85CF-4B2C-92B9-B0A9360D8BE2}"/>
              </a:ext>
            </a:extLst>
          </p:cNvPr>
          <p:cNvSpPr/>
          <p:nvPr/>
        </p:nvSpPr>
        <p:spPr>
          <a:xfrm>
            <a:off x="2905246" y="5318708"/>
            <a:ext cx="1481559" cy="140276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47CA15B-2C30-4512-A937-39ABEE6664C6}"/>
              </a:ext>
            </a:extLst>
          </p:cNvPr>
          <p:cNvSpPr/>
          <p:nvPr/>
        </p:nvSpPr>
        <p:spPr>
          <a:xfrm>
            <a:off x="682906" y="2511705"/>
            <a:ext cx="1840375" cy="167832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3ED79-EA4D-4F7B-BB7A-46F5799DD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BDA36-207B-4E63-941C-55D0D09C6020}" type="slidenum">
              <a:rPr lang="en-US" smtClean="0"/>
              <a:t>9</a:t>
            </a:fld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8776FAE-6C95-4961-ABC3-5915CFB9E5D0}"/>
              </a:ext>
            </a:extLst>
          </p:cNvPr>
          <p:cNvSpPr txBox="1"/>
          <p:nvPr/>
        </p:nvSpPr>
        <p:spPr>
          <a:xfrm>
            <a:off x="1059751" y="237828"/>
            <a:ext cx="87172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Training: Base Loss</a:t>
            </a:r>
            <a:endParaRPr lang="en-US" sz="3200" i="1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A92F2F5-70D5-4807-A032-68ED9064D2C1}"/>
              </a:ext>
            </a:extLst>
          </p:cNvPr>
          <p:cNvSpPr txBox="1"/>
          <p:nvPr/>
        </p:nvSpPr>
        <p:spPr>
          <a:xfrm>
            <a:off x="809063" y="3429000"/>
            <a:ext cx="1564342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image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[x]</a:t>
            </a:r>
            <a:endParaRPr lang="en-US" sz="2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94A7C70-8383-4600-90BB-A37A5D583965}"/>
              </a:ext>
            </a:extLst>
          </p:cNvPr>
          <p:cNvSpPr txBox="1"/>
          <p:nvPr/>
        </p:nvSpPr>
        <p:spPr>
          <a:xfrm>
            <a:off x="2944955" y="5543038"/>
            <a:ext cx="14021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</a:t>
            </a:r>
          </a:p>
          <a:p>
            <a:pPr algn="ctr"/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[y]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25A8EC-319B-418E-B130-7ADE9A2B8781}"/>
              </a:ext>
            </a:extLst>
          </p:cNvPr>
          <p:cNvSpPr txBox="1"/>
          <p:nvPr/>
        </p:nvSpPr>
        <p:spPr>
          <a:xfrm>
            <a:off x="938424" y="2679912"/>
            <a:ext cx="1329337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text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[t]</a:t>
            </a:r>
            <a:endParaRPr lang="en-US" sz="16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EFFBD60-466C-4E0A-A262-BD5487EB006E}"/>
              </a:ext>
            </a:extLst>
          </p:cNvPr>
          <p:cNvSpPr/>
          <p:nvPr/>
        </p:nvSpPr>
        <p:spPr>
          <a:xfrm>
            <a:off x="4678101" y="2233612"/>
            <a:ext cx="1481559" cy="14027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AA3B9F-618B-4393-BC7B-A564985F7331}"/>
              </a:ext>
            </a:extLst>
          </p:cNvPr>
          <p:cNvSpPr txBox="1"/>
          <p:nvPr/>
        </p:nvSpPr>
        <p:spPr>
          <a:xfrm>
            <a:off x="4717810" y="2457942"/>
            <a:ext cx="14021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</a:p>
          <a:p>
            <a:pPr algn="ctr"/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[y]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49058CE-3E5D-46AC-A78C-D5A059019E70}"/>
              </a:ext>
            </a:extLst>
          </p:cNvPr>
          <p:cNvSpPr/>
          <p:nvPr/>
        </p:nvSpPr>
        <p:spPr>
          <a:xfrm>
            <a:off x="9238523" y="2511704"/>
            <a:ext cx="1840375" cy="167832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C5225C6-006B-41E7-B0B6-21B63B841F15}"/>
              </a:ext>
            </a:extLst>
          </p:cNvPr>
          <p:cNvSpPr txBox="1"/>
          <p:nvPr/>
        </p:nvSpPr>
        <p:spPr>
          <a:xfrm>
            <a:off x="9401497" y="3427070"/>
            <a:ext cx="1564342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image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[x]</a:t>
            </a:r>
            <a:endParaRPr lang="en-US" sz="20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0729148-7879-40BD-ACCD-1401F22A1AB8}"/>
              </a:ext>
            </a:extLst>
          </p:cNvPr>
          <p:cNvSpPr txBox="1"/>
          <p:nvPr/>
        </p:nvSpPr>
        <p:spPr>
          <a:xfrm>
            <a:off x="9519000" y="2672009"/>
            <a:ext cx="1329337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text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[t]</a:t>
            </a:r>
            <a:endParaRPr lang="en-US" sz="1600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193721A-316F-4A92-AFCD-973DCC36C6FB}"/>
              </a:ext>
            </a:extLst>
          </p:cNvPr>
          <p:cNvSpPr/>
          <p:nvPr/>
        </p:nvSpPr>
        <p:spPr>
          <a:xfrm>
            <a:off x="13432847" y="548527"/>
            <a:ext cx="1481559" cy="14027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4B43246-4DDE-42BE-8392-38BFB782E187}"/>
              </a:ext>
            </a:extLst>
          </p:cNvPr>
          <p:cNvSpPr txBox="1"/>
          <p:nvPr/>
        </p:nvSpPr>
        <p:spPr>
          <a:xfrm>
            <a:off x="13472556" y="772857"/>
            <a:ext cx="14021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</a:p>
          <a:p>
            <a:pPr algn="ctr"/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[y]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F388705-927D-41CB-B71A-5967201D42AB}"/>
              </a:ext>
            </a:extLst>
          </p:cNvPr>
          <p:cNvSpPr/>
          <p:nvPr/>
        </p:nvSpPr>
        <p:spPr>
          <a:xfrm>
            <a:off x="11316441" y="4503317"/>
            <a:ext cx="1481559" cy="140276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6AF4393-688C-4774-9EF7-3A3BC664F7AF}"/>
              </a:ext>
            </a:extLst>
          </p:cNvPr>
          <p:cNvSpPr txBox="1"/>
          <p:nvPr/>
        </p:nvSpPr>
        <p:spPr>
          <a:xfrm>
            <a:off x="11356150" y="4788002"/>
            <a:ext cx="14021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</a:t>
            </a:r>
          </a:p>
          <a:p>
            <a:pPr algn="ctr"/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[y]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3CFB5E8-583C-4EB8-BB44-236BD23A1294}"/>
              </a:ext>
            </a:extLst>
          </p:cNvPr>
          <p:cNvCxnSpPr>
            <a:cxnSpLocks/>
            <a:stCxn id="36" idx="6"/>
            <a:endCxn id="58" idx="2"/>
          </p:cNvCxnSpPr>
          <p:nvPr/>
        </p:nvCxnSpPr>
        <p:spPr>
          <a:xfrm flipV="1">
            <a:off x="2523281" y="2934996"/>
            <a:ext cx="2154820" cy="415874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77A7FC2-9FE5-412D-B2B9-9CD079B3F0AF}"/>
              </a:ext>
            </a:extLst>
          </p:cNvPr>
          <p:cNvCxnSpPr>
            <a:cxnSpLocks/>
            <a:stCxn id="36" idx="5"/>
            <a:endCxn id="38" idx="1"/>
          </p:cNvCxnSpPr>
          <p:nvPr/>
        </p:nvCxnSpPr>
        <p:spPr>
          <a:xfrm>
            <a:off x="2253764" y="3944248"/>
            <a:ext cx="868451" cy="1579891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2987435-30E5-46F0-A1DC-086F18E342A5}"/>
              </a:ext>
            </a:extLst>
          </p:cNvPr>
          <p:cNvCxnSpPr>
            <a:cxnSpLocks/>
            <a:stCxn id="60" idx="5"/>
            <a:endCxn id="75" idx="1"/>
          </p:cNvCxnSpPr>
          <p:nvPr/>
        </p:nvCxnSpPr>
        <p:spPr>
          <a:xfrm>
            <a:off x="10809381" y="3944247"/>
            <a:ext cx="724029" cy="764501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589A04E-B752-4729-9505-070D6527AD32}"/>
              </a:ext>
            </a:extLst>
          </p:cNvPr>
          <p:cNvCxnSpPr>
            <a:cxnSpLocks/>
            <a:stCxn id="60" idx="7"/>
            <a:endCxn id="72" idx="2"/>
          </p:cNvCxnSpPr>
          <p:nvPr/>
        </p:nvCxnSpPr>
        <p:spPr>
          <a:xfrm flipV="1">
            <a:off x="10809381" y="1249911"/>
            <a:ext cx="2623466" cy="1507579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B5304C7-363C-4F1D-841D-C6A9EC0221CC}"/>
              </a:ext>
            </a:extLst>
          </p:cNvPr>
          <p:cNvCxnSpPr/>
          <p:nvPr/>
        </p:nvCxnSpPr>
        <p:spPr>
          <a:xfrm>
            <a:off x="7660640" y="1142849"/>
            <a:ext cx="0" cy="571515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714D135E-D7A0-4EB2-8135-0A3F244B545E}"/>
              </a:ext>
            </a:extLst>
          </p:cNvPr>
          <p:cNvSpPr txBox="1"/>
          <p:nvPr/>
        </p:nvSpPr>
        <p:spPr>
          <a:xfrm>
            <a:off x="2373405" y="902446"/>
            <a:ext cx="25201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Before training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9FF4AD2-3C62-4BE2-84F0-533D174AD656}"/>
              </a:ext>
            </a:extLst>
          </p:cNvPr>
          <p:cNvSpPr txBox="1"/>
          <p:nvPr/>
        </p:nvSpPr>
        <p:spPr>
          <a:xfrm>
            <a:off x="10194646" y="902446"/>
            <a:ext cx="2323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After training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5A62EE-F224-46F4-8C73-4CD672F3F120}"/>
              </a:ext>
            </a:extLst>
          </p:cNvPr>
          <p:cNvSpPr txBox="1"/>
          <p:nvPr/>
        </p:nvSpPr>
        <p:spPr>
          <a:xfrm>
            <a:off x="5212087" y="356191"/>
            <a:ext cx="498256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BASE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= SoftTripletLoss(</a:t>
            </a:r>
            <a:r>
              <a:rPr lang="el-GR" sz="2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ϑ</a:t>
            </a:r>
            <a:r>
              <a:rPr lang="en-US" sz="2800" i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i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i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neg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884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1366</TotalTime>
  <Words>1366</Words>
  <Application>Microsoft Office PowerPoint</Application>
  <PresentationFormat>Custom</PresentationFormat>
  <Paragraphs>246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Cabin</vt:lpstr>
      <vt:lpstr>Calibri</vt:lpstr>
      <vt:lpstr>Calibri Light</vt:lpstr>
      <vt:lpstr>Cambria Math</vt:lpstr>
      <vt:lpstr>Times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Trần Việt Hoàng</dc:creator>
  <cp:lastModifiedBy>Trần Việt Hoàng</cp:lastModifiedBy>
  <cp:revision>24</cp:revision>
  <dcterms:created xsi:type="dcterms:W3CDTF">2021-12-12T18:23:33Z</dcterms:created>
  <dcterms:modified xsi:type="dcterms:W3CDTF">2021-12-26T01:52:32Z</dcterms:modified>
</cp:coreProperties>
</file>