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85"/>
    <p:restoredTop sz="94677"/>
  </p:normalViewPr>
  <p:slideViewPr>
    <p:cSldViewPr snapToGrid="0">
      <p:cViewPr>
        <p:scale>
          <a:sx n="122" d="100"/>
          <a:sy n="122" d="100"/>
        </p:scale>
        <p:origin x="32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ADAB3-9FC3-A8EA-0B18-2C735F670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DE9FE-6603-1547-1781-855EB8959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C7CBE-C9CB-AA90-1A27-E32FCBA8D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160E-8C9A-274E-995A-8143517AF6D0}" type="datetimeFigureOut">
              <a:rPr lang="en-VN" smtClean="0"/>
              <a:t>06/03/2024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8D7AA-8054-DA51-146C-3AFB12EC2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434A7-AC03-E2FA-1143-3C377AFB9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E7C6-097F-9D40-9293-26F15774801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2012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A4E1D-0D49-19C1-3090-58BAD30EF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6AB59-CB2D-5B66-C474-9D76ADF28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634DB-A42E-8A69-0D3F-6888D109D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160E-8C9A-274E-995A-8143517AF6D0}" type="datetimeFigureOut">
              <a:rPr lang="en-VN" smtClean="0"/>
              <a:t>06/03/2024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89068-9A96-B4C9-1271-6FC46E7F3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C9A53-5FC9-BDC5-8239-57362C6E8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E7C6-097F-9D40-9293-26F15774801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37600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199DB7-1DEC-C13F-BFDD-30BB0A38C9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06FCEB-37F4-99D5-D979-84E5B5453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01D0F-8948-9646-5B59-CAE2DAEAE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160E-8C9A-274E-995A-8143517AF6D0}" type="datetimeFigureOut">
              <a:rPr lang="en-VN" smtClean="0"/>
              <a:t>06/03/2024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A15C2-2529-0B25-2B05-0A4C9B077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C79A3-149D-BFB7-25F3-38EBB942D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E7C6-097F-9D40-9293-26F15774801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1448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D24CE-EE36-9599-2327-CC4C338DE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3591F-C91B-0AD9-36F2-12D488317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75376-7ED4-D763-FAB3-94C33CDD9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160E-8C9A-274E-995A-8143517AF6D0}" type="datetimeFigureOut">
              <a:rPr lang="en-VN" smtClean="0"/>
              <a:t>06/03/2024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44933-89EA-B24C-D99C-284F95436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2A801-11D7-94CC-C205-A60682476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E7C6-097F-9D40-9293-26F15774801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53050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0D874-158B-9577-6892-A5AAAB142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8484D-73E4-0E7F-524A-D35CF9493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48ABB-466B-4498-949D-6A4EDD16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160E-8C9A-274E-995A-8143517AF6D0}" type="datetimeFigureOut">
              <a:rPr lang="en-VN" smtClean="0"/>
              <a:t>06/03/2024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B2728-E200-095A-3D39-07FCC1628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42A26-D4A6-4F32-D0AA-18361CB37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E7C6-097F-9D40-9293-26F15774801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69869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98B15-4639-2CEF-DC9D-E853DAB08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C8DDB-68CF-211A-8B59-026A260AC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E059E0-19B6-C06E-99F6-A8CFF09B2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D9E94-8911-CA6A-292C-C72ABBD80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160E-8C9A-274E-995A-8143517AF6D0}" type="datetimeFigureOut">
              <a:rPr lang="en-VN" smtClean="0"/>
              <a:t>06/03/2024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DD1D3-243D-865A-0513-85084756D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09B0E-F7CA-4C49-1984-1770F9366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E7C6-097F-9D40-9293-26F15774801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4931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38CC5-CA8C-F3FB-D795-4A5280981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96AB9-2D60-056D-554A-8356A82A7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535EC-313C-B2E8-1DE7-DF81967A7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04444C-BAF8-B4A7-EED9-389D3A9A30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ED1833-2DE2-6A5D-871D-0E365AF83C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4D7EBE-3653-83D8-8E95-AA2EC3B02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160E-8C9A-274E-995A-8143517AF6D0}" type="datetimeFigureOut">
              <a:rPr lang="en-VN" smtClean="0"/>
              <a:t>06/03/2024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DF529-A0BF-21C7-380E-87361D339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7D4CEB-E872-50DE-2B4E-45DCD74D4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E7C6-097F-9D40-9293-26F15774801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1558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15A4F-A1C0-7188-87D7-EB2D7E58D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B0EC39-3A04-33D0-8503-1D9B365ED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160E-8C9A-274E-995A-8143517AF6D0}" type="datetimeFigureOut">
              <a:rPr lang="en-VN" smtClean="0"/>
              <a:t>06/03/2024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E8B8B1-A3E0-4E61-8B62-E629D3168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1ECCD9-8B74-ACCD-62B3-946D05A10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E7C6-097F-9D40-9293-26F15774801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7226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4EEAB-DCD9-6C17-8C3C-E3AD85F90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160E-8C9A-274E-995A-8143517AF6D0}" type="datetimeFigureOut">
              <a:rPr lang="en-VN" smtClean="0"/>
              <a:t>06/03/2024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4F1EA1-4529-5273-0627-84ED3631B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0C5AA7-07AD-A1FA-EE3C-46E597054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E7C6-097F-9D40-9293-26F15774801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98097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CDFF3-B0D1-615A-0C9C-F38016FCA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09EC7-0DB7-4EB0-3A63-0C10704E3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C1148-8366-8E59-941D-EE3DFEBDF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EE519-9923-CE87-5D92-8E884BE01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160E-8C9A-274E-995A-8143517AF6D0}" type="datetimeFigureOut">
              <a:rPr lang="en-VN" smtClean="0"/>
              <a:t>06/03/2024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9AB0E-82B3-4157-B43E-9244F73B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15D17-9C78-151D-AB51-5EC7049EB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E7C6-097F-9D40-9293-26F15774801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1535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D9C86-E2DE-5FC6-D276-20C9F35EA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E4CB74-F607-E4A0-A957-9A4A813A40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8EB15-BCF2-4E02-CDC1-2C6C6EF59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F85B0-E662-AEE4-5574-563E2498F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160E-8C9A-274E-995A-8143517AF6D0}" type="datetimeFigureOut">
              <a:rPr lang="en-VN" smtClean="0"/>
              <a:t>06/03/2024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21B51-9693-0788-EDC4-18AB12B65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E44F9-7CAA-5019-D0DD-825B7CD22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E7C6-097F-9D40-9293-26F15774801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14144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4161DE-BE35-DD55-D262-D6B9E4C6C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142BA-9CE2-C747-5CC6-E5F2B37A2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F20E8-4437-7300-833F-1B27FBEC73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0160E-8C9A-274E-995A-8143517AF6D0}" type="datetimeFigureOut">
              <a:rPr lang="en-VN" smtClean="0"/>
              <a:t>06/03/2024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B52D8-CF9B-5916-0B90-DF5C924501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00356-CDA1-E68F-3C15-9E796C39FD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5E7C6-097F-9D40-9293-26F15774801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72763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B3CD2-2451-01E5-4CC8-4A00479DCE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VN" dirty="0"/>
              <a:t>TVM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980D4-B34D-1140-FA04-999204C4EB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VN" dirty="0"/>
              <a:t>An Automated End-to-End Optimizing Compiler for Deep Learning</a:t>
            </a:r>
          </a:p>
        </p:txBody>
      </p:sp>
    </p:spTree>
    <p:extLst>
      <p:ext uri="{BB962C8B-B14F-4D97-AF65-F5344CB8AC3E}">
        <p14:creationId xmlns:p14="http://schemas.microsoft.com/office/powerpoint/2010/main" val="2551349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E9BA8-DAAE-034C-21AB-23647BF5D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TVM: input/output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8CCB25-FD26-F0A5-68A3-3DAA74F92D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57"/>
          <a:stretch/>
        </p:blipFill>
        <p:spPr bwMode="auto">
          <a:xfrm>
            <a:off x="1760842" y="1690688"/>
            <a:ext cx="8670315" cy="38797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02418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E9BA8-DAAE-034C-21AB-23647BF5D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TVM compiler 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61D3B7-FA8A-7499-845E-584B65C54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410" y="1268743"/>
            <a:ext cx="8437179" cy="52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198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E9BA8-DAAE-034C-21AB-23647BF5D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TVM compiler flow</a:t>
            </a:r>
          </a:p>
        </p:txBody>
      </p:sp>
      <p:pic>
        <p:nvPicPr>
          <p:cNvPr id="3" name="Picture 2" descr="A High Level View of TVM">
            <a:extLst>
              <a:ext uri="{FF2B5EF4-FFF2-40B4-BE49-F238E27FC236}">
                <a16:creationId xmlns:a16="http://schemas.microsoft.com/office/drawing/2014/main" id="{5911B6D6-383B-5329-6371-50A070660E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025" y="1690688"/>
            <a:ext cx="8565949" cy="132556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AFADB9-476F-CD53-085C-E5D241B226C2}"/>
              </a:ext>
            </a:extLst>
          </p:cNvPr>
          <p:cNvSpPr txBox="1"/>
          <p:nvPr/>
        </p:nvSpPr>
        <p:spPr>
          <a:xfrm>
            <a:off x="838200" y="3244334"/>
            <a:ext cx="4871847" cy="46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VN" dirty="0"/>
              <a:t>1. Input model from ONNX, Pytorch, Tensorflow,...</a:t>
            </a:r>
          </a:p>
        </p:txBody>
      </p:sp>
    </p:spTree>
    <p:extLst>
      <p:ext uri="{BB962C8B-B14F-4D97-AF65-F5344CB8AC3E}">
        <p14:creationId xmlns:p14="http://schemas.microsoft.com/office/powerpoint/2010/main" val="539550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E9BA8-DAAE-034C-21AB-23647BF5D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TVM compiler flow</a:t>
            </a:r>
          </a:p>
        </p:txBody>
      </p:sp>
      <p:pic>
        <p:nvPicPr>
          <p:cNvPr id="3" name="Picture 2" descr="A High Level View of TVM">
            <a:extLst>
              <a:ext uri="{FF2B5EF4-FFF2-40B4-BE49-F238E27FC236}">
                <a16:creationId xmlns:a16="http://schemas.microsoft.com/office/drawing/2014/main" id="{5911B6D6-383B-5329-6371-50A070660E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025" y="1690688"/>
            <a:ext cx="8565949" cy="132556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AFADB9-476F-CD53-085C-E5D241B226C2}"/>
              </a:ext>
            </a:extLst>
          </p:cNvPr>
          <p:cNvSpPr txBox="1"/>
          <p:nvPr/>
        </p:nvSpPr>
        <p:spPr>
          <a:xfrm>
            <a:off x="838200" y="3244334"/>
            <a:ext cx="7787004" cy="88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VN" dirty="0"/>
              <a:t>2. Parse model to Relay, a kind of Directed Acyclic Graph </a:t>
            </a:r>
          </a:p>
          <a:p>
            <a:pPr>
              <a:lnSpc>
                <a:spcPct val="150000"/>
              </a:lnSpc>
            </a:pPr>
            <a:r>
              <a:rPr lang="en-VN" dirty="0"/>
              <a:t>and apply Relay transformations, such as Operator Fusion, Layout Transformation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B6AEFC-7547-BE33-B8BD-7E1160478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850" y="4124703"/>
            <a:ext cx="7460298" cy="268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40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E9BA8-DAAE-034C-21AB-23647BF5D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TVM compiler flow</a:t>
            </a:r>
          </a:p>
        </p:txBody>
      </p:sp>
      <p:pic>
        <p:nvPicPr>
          <p:cNvPr id="3" name="Picture 2" descr="A High Level View of TVM">
            <a:extLst>
              <a:ext uri="{FF2B5EF4-FFF2-40B4-BE49-F238E27FC236}">
                <a16:creationId xmlns:a16="http://schemas.microsoft.com/office/drawing/2014/main" id="{5911B6D6-383B-5329-6371-50A070660E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025" y="1690688"/>
            <a:ext cx="8565949" cy="132556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AFADB9-476F-CD53-085C-E5D241B226C2}"/>
              </a:ext>
            </a:extLst>
          </p:cNvPr>
          <p:cNvSpPr txBox="1"/>
          <p:nvPr/>
        </p:nvSpPr>
        <p:spPr>
          <a:xfrm>
            <a:off x="344213" y="3191782"/>
            <a:ext cx="6434960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VN" dirty="0"/>
              <a:t>3. Model is lowered to TE (Tensor Expression) by </a:t>
            </a:r>
            <a:r>
              <a:rPr lang="en-VN" b="1" dirty="0"/>
              <a:t>FuseOps pass</a:t>
            </a:r>
          </a:p>
          <a:p>
            <a:pPr>
              <a:lnSpc>
                <a:spcPct val="150000"/>
              </a:lnSpc>
            </a:pPr>
            <a:r>
              <a:rPr lang="en-VN" dirty="0"/>
              <a:t> TE is a domain-specific language to describe tensor computation.</a:t>
            </a:r>
          </a:p>
          <a:p>
            <a:pPr>
              <a:lnSpc>
                <a:spcPct val="150000"/>
              </a:lnSpc>
            </a:pPr>
            <a:r>
              <a:rPr lang="en-VN" dirty="0"/>
              <a:t>TVM provides </a:t>
            </a:r>
            <a:r>
              <a:rPr lang="en-VN" b="1" dirty="0"/>
              <a:t>schedule primitives </a:t>
            </a:r>
            <a:r>
              <a:rPr lang="en-VN" dirty="0"/>
              <a:t>to implement low-level (hardware-aware) optimization.</a:t>
            </a:r>
          </a:p>
          <a:p>
            <a:pPr>
              <a:lnSpc>
                <a:spcPct val="150000"/>
              </a:lnSpc>
            </a:pPr>
            <a:br>
              <a:rPr lang="en-VN" b="1" dirty="0"/>
            </a:br>
            <a:r>
              <a:rPr lang="en-VN" b="1" dirty="0"/>
              <a:t>schedule primitives </a:t>
            </a:r>
            <a:r>
              <a:rPr lang="en-VN" dirty="0"/>
              <a:t>is a set of transformations used </a:t>
            </a:r>
            <a:br>
              <a:rPr lang="en-VN" dirty="0"/>
            </a:br>
            <a:r>
              <a:rPr lang="en-VN" dirty="0"/>
              <a:t>to simplify and optimize tensor computation to hardware.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BB9D4B-4FE7-2588-B660-818C046B2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611938"/>
            <a:ext cx="5665423" cy="16753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2224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E9BA8-DAAE-034C-21AB-23647BF5D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TVM compiler flow</a:t>
            </a:r>
          </a:p>
        </p:txBody>
      </p:sp>
      <p:pic>
        <p:nvPicPr>
          <p:cNvPr id="3" name="Picture 2" descr="A High Level View of TVM">
            <a:extLst>
              <a:ext uri="{FF2B5EF4-FFF2-40B4-BE49-F238E27FC236}">
                <a16:creationId xmlns:a16="http://schemas.microsoft.com/office/drawing/2014/main" id="{5911B6D6-383B-5329-6371-50A070660E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025" y="1690688"/>
            <a:ext cx="8565949" cy="132556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E4DE54-43D7-28B0-0008-FF92C2CC19C0}"/>
              </a:ext>
            </a:extLst>
          </p:cNvPr>
          <p:cNvSpPr txBox="1"/>
          <p:nvPr/>
        </p:nvSpPr>
        <p:spPr>
          <a:xfrm>
            <a:off x="675943" y="3238314"/>
            <a:ext cx="5420057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VN" dirty="0"/>
              <a:t>4. Find the best way to deploy schedule primitives for</a:t>
            </a:r>
            <a:br>
              <a:rPr lang="en-VN" dirty="0"/>
            </a:br>
            <a:r>
              <a:rPr lang="en-VN" dirty="0"/>
              <a:t> tensor-expressed model to the target hardware.</a:t>
            </a:r>
          </a:p>
          <a:p>
            <a:pPr>
              <a:lnSpc>
                <a:spcPct val="150000"/>
              </a:lnSpc>
            </a:pPr>
            <a:endParaRPr lang="en-VN" dirty="0"/>
          </a:p>
          <a:p>
            <a:pPr>
              <a:lnSpc>
                <a:spcPct val="150000"/>
              </a:lnSpc>
            </a:pPr>
            <a:r>
              <a:rPr lang="en-VN" dirty="0"/>
              <a:t>Schedule Exporer examines the schedule space </a:t>
            </a:r>
            <a:br>
              <a:rPr lang="en-VN" dirty="0"/>
            </a:br>
            <a:r>
              <a:rPr lang="en-VN" dirty="0"/>
              <a:t>using an ML-cost model and </a:t>
            </a:r>
            <a:r>
              <a:rPr lang="en-US" sz="1800" dirty="0">
                <a:effectLst/>
                <a:latin typeface="NimbusRomNo9L"/>
              </a:rPr>
              <a:t>chooses experiments </a:t>
            </a:r>
            <a:br>
              <a:rPr lang="en-US" sz="1800" dirty="0">
                <a:effectLst/>
                <a:latin typeface="NimbusRomNo9L"/>
              </a:rPr>
            </a:br>
            <a:r>
              <a:rPr lang="en-US" sz="1800" dirty="0">
                <a:effectLst/>
                <a:latin typeface="NimbusRomNo9L"/>
              </a:rPr>
              <a:t>to run on distributed device cluster via </a:t>
            </a:r>
            <a:r>
              <a:rPr lang="en-US" sz="1800" b="1" dirty="0">
                <a:effectLst/>
                <a:latin typeface="NimbusRomNo9L"/>
              </a:rPr>
              <a:t>RPC</a:t>
            </a:r>
            <a:r>
              <a:rPr lang="en-US" sz="1800" dirty="0">
                <a:effectLst/>
                <a:latin typeface="NimbusRomNo9L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NimbusRomNo9L"/>
              </a:rPr>
              <a:t>Measurement data is collected during exploration.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NimbusRomNo9L"/>
              </a:rPr>
              <a:t>Not require detailed hardware configuration.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EC4FFE-852A-F3E5-B196-57F3D477B2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787"/>
          <a:stretch/>
        </p:blipFill>
        <p:spPr bwMode="auto">
          <a:xfrm>
            <a:off x="6096000" y="4214438"/>
            <a:ext cx="5843752" cy="179747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46388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E9BA8-DAAE-034C-21AB-23647BF5D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TVM compiler flow</a:t>
            </a:r>
          </a:p>
        </p:txBody>
      </p:sp>
      <p:pic>
        <p:nvPicPr>
          <p:cNvPr id="3" name="Picture 2" descr="A High Level View of TVM">
            <a:extLst>
              <a:ext uri="{FF2B5EF4-FFF2-40B4-BE49-F238E27FC236}">
                <a16:creationId xmlns:a16="http://schemas.microsoft.com/office/drawing/2014/main" id="{5911B6D6-383B-5329-6371-50A070660E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025" y="1690688"/>
            <a:ext cx="8565949" cy="132556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E4DE54-43D7-28B0-0008-FF92C2CC19C0}"/>
              </a:ext>
            </a:extLst>
          </p:cNvPr>
          <p:cNvSpPr txBox="1"/>
          <p:nvPr/>
        </p:nvSpPr>
        <p:spPr>
          <a:xfrm>
            <a:off x="675943" y="3238314"/>
            <a:ext cx="5420057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VN" dirty="0"/>
              <a:t>4. Find the best way to deploy schedule primitives for</a:t>
            </a:r>
            <a:br>
              <a:rPr lang="en-VN" dirty="0"/>
            </a:br>
            <a:r>
              <a:rPr lang="en-VN" dirty="0"/>
              <a:t> tensor-expressed model to the target hardware.</a:t>
            </a:r>
          </a:p>
          <a:p>
            <a:pPr>
              <a:lnSpc>
                <a:spcPct val="150000"/>
              </a:lnSpc>
            </a:pPr>
            <a:endParaRPr lang="en-VN" dirty="0"/>
          </a:p>
          <a:p>
            <a:pPr>
              <a:lnSpc>
                <a:spcPct val="150000"/>
              </a:lnSpc>
            </a:pPr>
            <a:r>
              <a:rPr lang="en-US" dirty="0"/>
              <a:t>ML-cost model: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gradient-boosting model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predicts running time on hardware backend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trained by real measurement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inference time = 1000x faster than real measurement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084256-4798-0860-2DCA-5719BF40E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764" y="3535349"/>
            <a:ext cx="5247293" cy="276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78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E9BA8-DAAE-034C-21AB-23647BF5D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TVM compiler flow</a:t>
            </a:r>
          </a:p>
        </p:txBody>
      </p:sp>
      <p:pic>
        <p:nvPicPr>
          <p:cNvPr id="3" name="Picture 2" descr="A High Level View of TVM">
            <a:extLst>
              <a:ext uri="{FF2B5EF4-FFF2-40B4-BE49-F238E27FC236}">
                <a16:creationId xmlns:a16="http://schemas.microsoft.com/office/drawing/2014/main" id="{5911B6D6-383B-5329-6371-50A070660E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025" y="1690688"/>
            <a:ext cx="8565949" cy="132556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E4DE54-43D7-28B0-0008-FF92C2CC19C0}"/>
              </a:ext>
            </a:extLst>
          </p:cNvPr>
          <p:cNvSpPr txBox="1"/>
          <p:nvPr/>
        </p:nvSpPr>
        <p:spPr>
          <a:xfrm>
            <a:off x="675943" y="3238314"/>
            <a:ext cx="5420057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VN" dirty="0"/>
              <a:t>4. Find the best way to deploy schedule primitives for</a:t>
            </a:r>
            <a:br>
              <a:rPr lang="en-VN" dirty="0"/>
            </a:br>
            <a:r>
              <a:rPr lang="en-VN" dirty="0"/>
              <a:t> tensor-expressed model to the target hardware.</a:t>
            </a:r>
          </a:p>
          <a:p>
            <a:pPr>
              <a:lnSpc>
                <a:spcPct val="150000"/>
              </a:lnSpc>
            </a:pPr>
            <a:endParaRPr lang="en-VN" dirty="0"/>
          </a:p>
          <a:p>
            <a:pPr>
              <a:lnSpc>
                <a:spcPct val="150000"/>
              </a:lnSpc>
            </a:pPr>
            <a:r>
              <a:rPr lang="en-US" dirty="0"/>
              <a:t>ML-cost model: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gradient-boosting model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predicts running time on hardware backend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trained by real measurement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inference time = 1000x faster than real measurement </a:t>
            </a:r>
          </a:p>
        </p:txBody>
      </p:sp>
    </p:spTree>
    <p:extLst>
      <p:ext uri="{BB962C8B-B14F-4D97-AF65-F5344CB8AC3E}">
        <p14:creationId xmlns:p14="http://schemas.microsoft.com/office/powerpoint/2010/main" val="3635822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272</Words>
  <Application>Microsoft Macintosh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NimbusRomNo9L</vt:lpstr>
      <vt:lpstr>Office Theme</vt:lpstr>
      <vt:lpstr>TVM</vt:lpstr>
      <vt:lpstr>TVM: input/output</vt:lpstr>
      <vt:lpstr>TVM compiler flow</vt:lpstr>
      <vt:lpstr>TVM compiler flow</vt:lpstr>
      <vt:lpstr>TVM compiler flow</vt:lpstr>
      <vt:lpstr>TVM compiler flow</vt:lpstr>
      <vt:lpstr>TVM compiler flow</vt:lpstr>
      <vt:lpstr>TVM compiler flow</vt:lpstr>
      <vt:lpstr>TVM compiler 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TVM</dc:title>
  <dc:creator>Trần Việt Hoàng</dc:creator>
  <cp:lastModifiedBy>Trần Việt Hoàng</cp:lastModifiedBy>
  <cp:revision>5</cp:revision>
  <dcterms:created xsi:type="dcterms:W3CDTF">2024-03-06T03:03:20Z</dcterms:created>
  <dcterms:modified xsi:type="dcterms:W3CDTF">2024-03-06T06:15:22Z</dcterms:modified>
</cp:coreProperties>
</file>