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5"/>
    <p:restoredTop sz="94677"/>
  </p:normalViewPr>
  <p:slideViewPr>
    <p:cSldViewPr snapToGrid="0">
      <p:cViewPr>
        <p:scale>
          <a:sx n="75" d="100"/>
          <a:sy n="75" d="100"/>
        </p:scale>
        <p:origin x="198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DAB3-9FC3-A8EA-0B18-2C735F670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DE9FE-6603-1547-1781-855EB895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7CBE-C9CB-AA90-1A27-E32FCBA8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D7AA-8054-DA51-146C-3AFB12EC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34A7-AC03-E2FA-1143-3C377AFB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01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4E1D-0D49-19C1-3090-58BAD30E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6AB59-CB2D-5B66-C474-9D76ADF2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34DB-A42E-8A69-0D3F-6888D109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9068-9A96-B4C9-1271-6FC46E7F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C9A53-5FC9-BDC5-8239-57362C6E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76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99DB7-1DEC-C13F-BFDD-30BB0A38C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6FCEB-37F4-99D5-D979-84E5B545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01D0F-8948-9646-5B59-CAE2DAE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15C2-2529-0B25-2B05-0A4C9B0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79A3-149D-BFB7-25F3-38EBB942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44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24CE-EE36-9599-2327-CC4C338D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591F-C91B-0AD9-36F2-12D48831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5376-7ED4-D763-FAB3-94C33CDD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4933-89EA-B24C-D99C-284F9543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A801-11D7-94CC-C205-A6068247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305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D874-158B-9577-6892-A5AAAB14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484D-73E4-0E7F-524A-D35CF949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8ABB-466B-4498-949D-6A4EDD1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2728-E200-095A-3D39-07FCC162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2A26-D4A6-4F32-D0AA-18361CB3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98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8B15-4639-2CEF-DC9D-E853DAB0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8DDB-68CF-211A-8B59-026A260A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59E0-19B6-C06E-99F6-A8CFF09B2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D9E94-8911-CA6A-292C-C72ABBD8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D1D3-243D-865A-0513-85084756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9B0E-F7CA-4C49-1984-1770F936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93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8CC5-CA8C-F3FB-D795-4A528098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6AB9-2D60-056D-554A-8356A82A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535EC-313C-B2E8-1DE7-DF81967A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4444C-BAF8-B4A7-EED9-389D3A9A3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D1833-2DE2-6A5D-871D-0E365AF83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D7EBE-3653-83D8-8E95-AA2EC3B0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DF529-A0BF-21C7-380E-87361D3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D4CEB-E872-50DE-2B4E-45DCD74D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558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5A4F-A1C0-7188-87D7-EB2D7E58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0EC39-3A04-33D0-8503-1D9B365E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B8B1-A3E0-4E61-8B62-E629D316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ECCD9-8B74-ACCD-62B3-946D05A1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22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EEAB-DCD9-6C17-8C3C-E3AD85F9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1EA1-4529-5273-0627-84ED3631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5AA7-07AD-A1FA-EE3C-46E59705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809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DFF3-B0D1-615A-0C9C-F38016FC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9EC7-0DB7-4EB0-3A63-0C10704E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1148-8366-8E59-941D-EE3DFEBDF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E519-9923-CE87-5D92-8E884BE0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AB0E-82B3-4157-B43E-9244F73B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5D17-9C78-151D-AB51-5EC7049E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53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9C86-E2DE-5FC6-D276-20C9F35E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4CB74-F607-E4A0-A957-9A4A813A4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EB15-BCF2-4E02-CDC1-2C6C6EF5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F85B0-E662-AEE4-5574-563E249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21B51-9693-0788-EDC4-18AB12B6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44F9-7CAA-5019-D0DD-825B7CD2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41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1DE-BE35-DD55-D262-D6B9E4C6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142BA-9CE2-C747-5CC6-E5F2B37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20E8-4437-7300-833F-1B27FBEC7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160E-8C9A-274E-995A-8143517AF6D0}" type="datetimeFigureOut">
              <a:rPr lang="en-VN" smtClean="0"/>
              <a:t>03/06/2024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52D8-CF9B-5916-0B90-DF5C92450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0356-CDA1-E68F-3C15-9E796C39F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E7C6-097F-9D40-9293-26F15774801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276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CD2-2451-01E5-4CC8-4A00479DC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TVM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80D4-B34D-1140-FA04-999204C4E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An Automated End-to-End Optimizing Compiler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55134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Device/Target Interactions</a:t>
            </a:r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838201" y="1536304"/>
            <a:ext cx="10515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Compile low-level </a:t>
            </a:r>
            <a:r>
              <a:rPr lang="en-US" b="1" err="1" smtClean="0"/>
              <a:t>TIR</a:t>
            </a:r>
            <a:r>
              <a:rPr lang="en-US" b="1" smtClean="0"/>
              <a:t> to </a:t>
            </a:r>
            <a:r>
              <a:rPr lang="en-US" b="1" err="1" smtClean="0"/>
              <a:t>TVM</a:t>
            </a:r>
            <a:r>
              <a:rPr lang="en-US" b="1" smtClean="0"/>
              <a:t> runtime on hardware</a:t>
            </a:r>
          </a:p>
          <a:p>
            <a:pPr>
              <a:lnSpc>
                <a:spcPct val="150000"/>
              </a:lnSpc>
            </a:pPr>
            <a:r>
              <a:rPr lang="en-US" smtClean="0"/>
              <a:t>How </a:t>
            </a:r>
            <a:r>
              <a:rPr lang="en-US"/>
              <a:t>the </a:t>
            </a:r>
            <a:r>
              <a:rPr lang="en-US" err="1"/>
              <a:t>TVM</a:t>
            </a:r>
            <a:r>
              <a:rPr lang="en-US"/>
              <a:t> framework interacts with specific device APIs, </a:t>
            </a:r>
            <a:r>
              <a:rPr lang="en-US" smtClean="0"/>
              <a:t>or </a:t>
            </a:r>
            <a:r>
              <a:rPr lang="en-US"/>
              <a:t>who may want to implement support for 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a </a:t>
            </a:r>
            <a:r>
              <a:rPr lang="en-US"/>
              <a:t>new API or new </a:t>
            </a:r>
            <a:r>
              <a:rPr lang="en-US" smtClean="0"/>
              <a:t>hardware.</a:t>
            </a:r>
          </a:p>
          <a:p>
            <a:pPr>
              <a:lnSpc>
                <a:spcPct val="150000"/>
              </a:lnSpc>
            </a:pPr>
            <a:r>
              <a:rPr lang="en-US" smtClean="0"/>
              <a:t>3 main aspects: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 smtClean="0"/>
              <a:t>DeviceAPI</a:t>
            </a:r>
            <a:r>
              <a:rPr lang="en-US" b="1"/>
              <a:t> </a:t>
            </a:r>
            <a:r>
              <a:rPr lang="en-US" b="1" smtClean="0"/>
              <a:t> </a:t>
            </a:r>
            <a:r>
              <a:rPr lang="en-US" smtClean="0"/>
              <a:t>for </a:t>
            </a:r>
            <a:r>
              <a:rPr lang="en-US" u="sng" smtClean="0"/>
              <a:t>querying device parameters </a:t>
            </a:r>
            <a:r>
              <a:rPr lang="en-US" smtClean="0"/>
              <a:t>(avail. </a:t>
            </a:r>
            <a:r>
              <a:rPr lang="en-US"/>
              <a:t>m</a:t>
            </a:r>
            <a:r>
              <a:rPr lang="en-US" smtClean="0"/>
              <a:t>emory, num. of threads,…) and simple actions (copy mem.</a:t>
            </a:r>
            <a:br>
              <a:rPr lang="en-US" smtClean="0"/>
            </a:br>
            <a:r>
              <a:rPr lang="en-US" smtClean="0"/>
              <a:t>from host or between buffers on the device).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smtClean="0"/>
              <a:t>Target </a:t>
            </a:r>
            <a:r>
              <a:rPr lang="en-US" smtClean="0"/>
              <a:t>contains </a:t>
            </a:r>
            <a:r>
              <a:rPr lang="en-US" u="sng" smtClean="0"/>
              <a:t>description of device </a:t>
            </a:r>
            <a:r>
              <a:rPr lang="en-US" smtClean="0"/>
              <a:t>on which functions will run. </a:t>
            </a:r>
            <a:br>
              <a:rPr lang="en-US" smtClean="0"/>
            </a:br>
            <a:r>
              <a:rPr lang="en-US" smtClean="0"/>
              <a:t>Target exposes both to target code generators and to optimization passes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The target code generators</a:t>
            </a:r>
            <a:r>
              <a:rPr lang="en-US"/>
              <a:t> construct a </a:t>
            </a:r>
            <a:r>
              <a:rPr lang="en-US" u="sng"/>
              <a:t>Module</a:t>
            </a:r>
            <a:r>
              <a:rPr lang="en-US"/>
              <a:t> consisting of one or more </a:t>
            </a:r>
            <a:r>
              <a:rPr lang="en-US" u="sng"/>
              <a:t>PackedFunc</a:t>
            </a:r>
            <a:r>
              <a:rPr lang="en-US"/>
              <a:t>, from an IRModule.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VN" b="1"/>
          </a:p>
        </p:txBody>
      </p:sp>
    </p:spTree>
    <p:extLst>
      <p:ext uri="{BB962C8B-B14F-4D97-AF65-F5344CB8AC3E}">
        <p14:creationId xmlns:p14="http://schemas.microsoft.com/office/powerpoint/2010/main" val="34698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Device/Target Interactions</a:t>
            </a:r>
            <a:endParaRPr lang="en-VN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t="2690" r="318"/>
          <a:stretch/>
        </p:blipFill>
        <p:spPr bwMode="auto">
          <a:xfrm>
            <a:off x="936319" y="1690688"/>
            <a:ext cx="9987598" cy="45126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87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23700" cy="1325563"/>
          </a:xfrm>
        </p:spPr>
        <p:txBody>
          <a:bodyPr/>
          <a:lstStyle/>
          <a:p>
            <a:r>
              <a:rPr lang="en-US"/>
              <a:t>UMA: Universal Modular Accelerator Interface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35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TVM to gencode C for ASIP</a:t>
            </a:r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838201" y="1536304"/>
            <a:ext cx="10515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Known approaches to add ASIP hardware to TVM: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1. TVM BYOC: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A bridge </a:t>
            </a:r>
            <a:r>
              <a:rPr lang="en-US"/>
              <a:t>from hardware provider to </a:t>
            </a:r>
            <a:r>
              <a:rPr lang="en-US"/>
              <a:t>user</a:t>
            </a:r>
            <a:r>
              <a:rPr lang="en-US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Hardware </a:t>
            </a:r>
            <a:r>
              <a:rPr lang="en-US"/>
              <a:t>backend </a:t>
            </a:r>
            <a:r>
              <a:rPr lang="en-US" smtClean="0"/>
              <a:t>provider can </a:t>
            </a:r>
            <a:r>
              <a:rPr lang="en-US"/>
              <a:t>easily implement your own codegen and register it as a Relay backend compiler to support your </a:t>
            </a:r>
            <a:r>
              <a:rPr lang="en-US"/>
              <a:t>hardware </a:t>
            </a:r>
            <a:r>
              <a:rPr lang="en-US" smtClean="0"/>
              <a:t>device/library.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 smtClean="0"/>
              <a:t>	=&gt; CHALLENGING!  Need someone who has backend and codegen background!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2. Generate code C for ASIP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Can generate from .tflte and .onnx model to pure code 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TVM Runtime (no external libraries are used) checks generated code C by random input tensor.</a:t>
            </a:r>
            <a:br>
              <a:rPr lang="en-US" smtClean="0"/>
            </a:br>
            <a:r>
              <a:rPr lang="en-US" b="1" smtClean="0"/>
              <a:t>	=&gt; Generated code are compatible with LLVM front-end.</a:t>
            </a:r>
            <a:br>
              <a:rPr lang="en-US" b="1" smtClean="0"/>
            </a:br>
            <a:r>
              <a:rPr lang="en-US" b="1" smtClean="0"/>
              <a:t>	=&gt; Generated code can not use custom variables or functions of ASIP.</a:t>
            </a:r>
          </a:p>
        </p:txBody>
      </p:sp>
    </p:spTree>
    <p:extLst>
      <p:ext uri="{BB962C8B-B14F-4D97-AF65-F5344CB8AC3E}">
        <p14:creationId xmlns:p14="http://schemas.microsoft.com/office/powerpoint/2010/main" val="36563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TVM: input/output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CCB25-FD26-F0A5-68A3-3DAA74F92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7"/>
          <a:stretch/>
        </p:blipFill>
        <p:spPr bwMode="auto">
          <a:xfrm>
            <a:off x="1760842" y="1690688"/>
            <a:ext cx="8670315" cy="3879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24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 compiler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1D3B7-FA8A-7499-845E-584B65C5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10" y="1268743"/>
            <a:ext cx="8437179" cy="52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838200" y="3244334"/>
            <a:ext cx="4875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b="1"/>
              <a:t>1. </a:t>
            </a:r>
            <a:r>
              <a:rPr lang="en-VN"/>
              <a:t>Input model from ONNX, Pytorch, Tensorflow,...</a:t>
            </a:r>
          </a:p>
        </p:txBody>
      </p:sp>
    </p:spTree>
    <p:extLst>
      <p:ext uri="{BB962C8B-B14F-4D97-AF65-F5344CB8AC3E}">
        <p14:creationId xmlns:p14="http://schemas.microsoft.com/office/powerpoint/2010/main" val="5395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838200" y="3244334"/>
            <a:ext cx="778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b="1"/>
              <a:t>2. </a:t>
            </a:r>
            <a:r>
              <a:rPr lang="en-VN"/>
              <a:t>Parse model to Relay, a kind of Directed Acyclic Graph </a:t>
            </a:r>
          </a:p>
          <a:p>
            <a:pPr>
              <a:lnSpc>
                <a:spcPct val="150000"/>
              </a:lnSpc>
            </a:pPr>
            <a:r>
              <a:rPr lang="en-VN"/>
              <a:t>and apply Relay transformations, such as Operator Fusion, Layout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6AEFC-7547-BE33-B8BD-7E116047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50" y="4124703"/>
            <a:ext cx="7460298" cy="26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ADB9-476F-CD53-085C-E5D241B226C2}"/>
              </a:ext>
            </a:extLst>
          </p:cNvPr>
          <p:cNvSpPr txBox="1"/>
          <p:nvPr/>
        </p:nvSpPr>
        <p:spPr>
          <a:xfrm>
            <a:off x="344213" y="3191782"/>
            <a:ext cx="64349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b="1"/>
              <a:t>3. </a:t>
            </a:r>
            <a:r>
              <a:rPr lang="en-VN"/>
              <a:t>Model is lowered to TE (Tensor Expression) by </a:t>
            </a:r>
            <a:r>
              <a:rPr lang="en-VN" b="1"/>
              <a:t>FuseOps pass</a:t>
            </a:r>
          </a:p>
          <a:p>
            <a:pPr>
              <a:lnSpc>
                <a:spcPct val="150000"/>
              </a:lnSpc>
            </a:pPr>
            <a:r>
              <a:rPr lang="en-VN"/>
              <a:t> TE is a domain-specific language to describe tensor computation.</a:t>
            </a:r>
          </a:p>
          <a:p>
            <a:pPr>
              <a:lnSpc>
                <a:spcPct val="150000"/>
              </a:lnSpc>
            </a:pPr>
            <a:r>
              <a:rPr lang="en-VN"/>
              <a:t>TVM provides </a:t>
            </a:r>
            <a:r>
              <a:rPr lang="en-VN" b="1"/>
              <a:t>schedule primitives </a:t>
            </a:r>
            <a:r>
              <a:rPr lang="en-VN"/>
              <a:t>to implement low-level (hardware-aware) optimization.</a:t>
            </a:r>
          </a:p>
          <a:p>
            <a:pPr>
              <a:lnSpc>
                <a:spcPct val="150000"/>
              </a:lnSpc>
            </a:pPr>
            <a:r>
              <a:rPr lang="en-VN" b="1"/>
              <a:t/>
            </a:r>
            <a:br>
              <a:rPr lang="en-VN" b="1"/>
            </a:br>
            <a:r>
              <a:rPr lang="en-VN" b="1"/>
              <a:t>schedule primitives </a:t>
            </a:r>
            <a:r>
              <a:rPr lang="en-VN"/>
              <a:t>is a set of transformations used </a:t>
            </a:r>
            <a:br>
              <a:rPr lang="en-VN"/>
            </a:br>
            <a:r>
              <a:rPr lang="en-VN"/>
              <a:t>to simplify and optimize tensor computation to hardware.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B9D4B-4FE7-2588-B660-818C046B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11938"/>
            <a:ext cx="5665423" cy="167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2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4DE54-43D7-28B0-0008-FF92C2CC19C0}"/>
              </a:ext>
            </a:extLst>
          </p:cNvPr>
          <p:cNvSpPr txBox="1"/>
          <p:nvPr/>
        </p:nvSpPr>
        <p:spPr>
          <a:xfrm>
            <a:off x="675943" y="3238314"/>
            <a:ext cx="5420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b="1"/>
              <a:t>4. </a:t>
            </a:r>
            <a:r>
              <a:rPr lang="en-VN"/>
              <a:t>Find the best way to deploy schedule primitives for</a:t>
            </a:r>
            <a:br>
              <a:rPr lang="en-VN"/>
            </a:br>
            <a:r>
              <a:rPr lang="en-VN"/>
              <a:t> tensor-expressed model to the target hardware</a:t>
            </a:r>
            <a:r>
              <a:rPr lang="en-VN" smtClean="0"/>
              <a:t>.</a:t>
            </a:r>
            <a:endParaRPr lang="en-US" smtClean="0"/>
          </a:p>
          <a:p>
            <a:pPr>
              <a:lnSpc>
                <a:spcPct val="150000"/>
              </a:lnSpc>
            </a:pPr>
            <a:endParaRPr lang="en-VN" smtClean="0"/>
          </a:p>
          <a:p>
            <a:pPr>
              <a:lnSpc>
                <a:spcPct val="150000"/>
              </a:lnSpc>
            </a:pPr>
            <a:r>
              <a:rPr lang="en-VN" b="1" smtClean="0"/>
              <a:t>Schedule </a:t>
            </a:r>
            <a:r>
              <a:rPr lang="en-VN" b="1"/>
              <a:t>Exporer </a:t>
            </a:r>
            <a:r>
              <a:rPr lang="en-VN"/>
              <a:t>examines the schedule space </a:t>
            </a:r>
            <a:br>
              <a:rPr lang="en-VN"/>
            </a:br>
            <a:r>
              <a:rPr lang="en-VN"/>
              <a:t>using an ML-cost model and </a:t>
            </a:r>
            <a:r>
              <a:rPr lang="en-US"/>
              <a:t>chooses experiments </a:t>
            </a:r>
            <a:br>
              <a:rPr lang="en-US"/>
            </a:br>
            <a:r>
              <a:rPr lang="en-US"/>
              <a:t>to run on distributed device cluster via </a:t>
            </a:r>
            <a:r>
              <a:rPr lang="en-US" b="1"/>
              <a:t>RPC</a:t>
            </a:r>
            <a:r>
              <a:rPr lang="en-US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Measurement data is collected during exploration.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Not require detailed hardware configuration.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C4FFE-852A-F3E5-B196-57F3D477B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87"/>
          <a:stretch/>
        </p:blipFill>
        <p:spPr bwMode="auto">
          <a:xfrm>
            <a:off x="6096000" y="4214438"/>
            <a:ext cx="5843752" cy="17974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63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4DE54-43D7-28B0-0008-FF92C2CC19C0}"/>
              </a:ext>
            </a:extLst>
          </p:cNvPr>
          <p:cNvSpPr txBox="1"/>
          <p:nvPr/>
        </p:nvSpPr>
        <p:spPr>
          <a:xfrm>
            <a:off x="675943" y="3238314"/>
            <a:ext cx="5420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b="1"/>
              <a:t>4. </a:t>
            </a:r>
            <a:r>
              <a:rPr lang="en-VN"/>
              <a:t>Find the best way to deploy schedule primitives for</a:t>
            </a:r>
            <a:br>
              <a:rPr lang="en-VN"/>
            </a:br>
            <a:r>
              <a:rPr lang="en-VN"/>
              <a:t> tensor-expressed model to the target hardware.</a:t>
            </a:r>
          </a:p>
          <a:p>
            <a:pPr>
              <a:lnSpc>
                <a:spcPct val="150000"/>
              </a:lnSpc>
            </a:pPr>
            <a:endParaRPr lang="en-VN"/>
          </a:p>
          <a:p>
            <a:pPr>
              <a:lnSpc>
                <a:spcPct val="150000"/>
              </a:lnSpc>
            </a:pPr>
            <a:r>
              <a:rPr lang="en-US"/>
              <a:t>ML-cost model: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gradient-boosting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predicts running time on hardware backend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trained by real measurement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inference time = 1000x faster than real measurement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84256-4798-0860-2DCA-5719BF40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64" y="3535349"/>
            <a:ext cx="5247293" cy="27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9BA8-DAAE-034C-21AB-23647B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TVM compiler flow</a:t>
            </a:r>
          </a:p>
        </p:txBody>
      </p:sp>
      <p:pic>
        <p:nvPicPr>
          <p:cNvPr id="3" name="Picture 2" descr="A High Level View of TVM">
            <a:extLst>
              <a:ext uri="{FF2B5EF4-FFF2-40B4-BE49-F238E27FC236}">
                <a16:creationId xmlns:a16="http://schemas.microsoft.com/office/drawing/2014/main" id="{5911B6D6-383B-5329-6371-50A070660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25" y="1690688"/>
            <a:ext cx="856594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4DE54-43D7-28B0-0008-FF92C2CC19C0}"/>
              </a:ext>
            </a:extLst>
          </p:cNvPr>
          <p:cNvSpPr txBox="1"/>
          <p:nvPr/>
        </p:nvSpPr>
        <p:spPr>
          <a:xfrm>
            <a:off x="675943" y="3238314"/>
            <a:ext cx="54200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5</a:t>
            </a:r>
            <a:r>
              <a:rPr lang="en-VN" b="1" smtClean="0"/>
              <a:t>. </a:t>
            </a:r>
            <a:r>
              <a:rPr lang="en-US" smtClean="0"/>
              <a:t>Computation graph of model after optimization is saved to “.</a:t>
            </a:r>
            <a:r>
              <a:rPr lang="en-US" err="1" smtClean="0"/>
              <a:t>json</a:t>
            </a:r>
            <a:r>
              <a:rPr lang="en-US" smtClean="0"/>
              <a:t>” file.</a:t>
            </a:r>
          </a:p>
          <a:p>
            <a:pPr algn="just">
              <a:lnSpc>
                <a:spcPct val="150000"/>
              </a:lnSpc>
            </a:pPr>
            <a:r>
              <a:rPr lang="en-US" smtClean="0"/>
              <a:t> Lower to </a:t>
            </a:r>
            <a:r>
              <a:rPr lang="en-US" b="1" err="1" smtClean="0"/>
              <a:t>TIR</a:t>
            </a:r>
            <a:r>
              <a:rPr lang="en-US" smtClean="0"/>
              <a:t> </a:t>
            </a:r>
            <a:r>
              <a:rPr lang="en-US"/>
              <a:t>(Tensor Intermediate Representation</a:t>
            </a:r>
            <a:r>
              <a:rPr lang="en-US" smtClean="0"/>
              <a:t>) and apply low-level optimization such as </a:t>
            </a:r>
            <a:r>
              <a:rPr lang="en-US"/>
              <a:t>access index simplification </a:t>
            </a:r>
            <a:r>
              <a:rPr lang="en-US"/>
              <a:t>&amp;</a:t>
            </a:r>
            <a:r>
              <a:rPr lang="en-US" smtClean="0"/>
              <a:t> </a:t>
            </a:r>
            <a:r>
              <a:rPr lang="en-US"/>
              <a:t>dead code elimination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4DE54-43D7-28B0-0008-FF92C2CC19C0}"/>
              </a:ext>
            </a:extLst>
          </p:cNvPr>
          <p:cNvSpPr txBox="1"/>
          <p:nvPr/>
        </p:nvSpPr>
        <p:spPr>
          <a:xfrm>
            <a:off x="6314743" y="3238313"/>
            <a:ext cx="6314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6</a:t>
            </a:r>
            <a:r>
              <a:rPr lang="en-VN" b="1"/>
              <a:t>. </a:t>
            </a:r>
            <a:r>
              <a:rPr lang="en-US" smtClean="0"/>
              <a:t>Compile </a:t>
            </a:r>
            <a:r>
              <a:rPr lang="en-US" err="1" smtClean="0"/>
              <a:t>TIR</a:t>
            </a:r>
            <a:r>
              <a:rPr lang="en-US" smtClean="0"/>
              <a:t> to hardware, </a:t>
            </a:r>
            <a:r>
              <a:rPr lang="en-US" err="1" smtClean="0"/>
              <a:t>TVM</a:t>
            </a:r>
            <a:r>
              <a:rPr lang="en-US" smtClean="0"/>
              <a:t> supports: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/>
              <a:t>LLVM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/>
              <a:t>NVCC</a:t>
            </a:r>
            <a:r>
              <a:rPr lang="en-US" smtClean="0"/>
              <a:t> (NVIDIA’s </a:t>
            </a:r>
            <a:r>
              <a:rPr lang="en-US" err="1" smtClean="0"/>
              <a:t>CUDA</a:t>
            </a:r>
            <a:r>
              <a:rPr lang="en-US" smtClean="0"/>
              <a:t> Compiler), </a:t>
            </a:r>
            <a:r>
              <a:rPr lang="en-US" err="1" smtClean="0"/>
              <a:t>OpenCL</a:t>
            </a:r>
            <a:endParaRPr lang="en-US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 smtClean="0"/>
              <a:t>Customed</a:t>
            </a:r>
            <a:r>
              <a:rPr lang="en-US" smtClean="0"/>
              <a:t> compiler (via </a:t>
            </a:r>
            <a:r>
              <a:rPr lang="en-US" b="1" err="1" smtClean="0"/>
              <a:t>TVM</a:t>
            </a:r>
            <a:r>
              <a:rPr lang="en-US" b="1" smtClean="0"/>
              <a:t> Bring Your Own </a:t>
            </a:r>
            <a:r>
              <a:rPr lang="en-US" b="1" err="1" smtClean="0"/>
              <a:t>Codegen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315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TVM</vt:lpstr>
      <vt:lpstr>TVM: input/output</vt:lpstr>
      <vt:lpstr>TVM compiler flow</vt:lpstr>
      <vt:lpstr>TVM compiler flow</vt:lpstr>
      <vt:lpstr>TVM compiler flow</vt:lpstr>
      <vt:lpstr>TVM compiler flow</vt:lpstr>
      <vt:lpstr>TVM compiler flow</vt:lpstr>
      <vt:lpstr>TVM compiler flow</vt:lpstr>
      <vt:lpstr>TVM compiler flow</vt:lpstr>
      <vt:lpstr>Device/Target Interactions</vt:lpstr>
      <vt:lpstr>Device/Target Interactions</vt:lpstr>
      <vt:lpstr>UMA: Universal Modular Accelerator Interface</vt:lpstr>
      <vt:lpstr>Applying TVM to gencode C for ASIP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TVM</dc:title>
  <dc:creator>Trần Việt Hoàng</dc:creator>
  <cp:lastModifiedBy>nhunglth27</cp:lastModifiedBy>
  <cp:revision>30</cp:revision>
  <dcterms:created xsi:type="dcterms:W3CDTF">2024-03-06T03:03:20Z</dcterms:created>
  <dcterms:modified xsi:type="dcterms:W3CDTF">2024-03-07T10:39:18Z</dcterms:modified>
</cp:coreProperties>
</file>