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Lst>
  <p:sldSz cx="12192000" cy="6858000"/>
  <p:notesSz cx="6858000" cy="9144000"/>
  <p:embeddedFontLst>
    <p:embeddedFont>
      <p:font typeface="Avenir Next LT Pro" panose="020B0504020202020204" pitchFamily="34" charset="0"/>
      <p:regular r:id="rId18"/>
      <p:bold r:id="rId19"/>
    </p:embeddedFont>
    <p:embeddedFont>
      <p:font typeface="Calibri" panose="020F0502020204030204" pitchFamily="34"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Lustria"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g6cyDXpSTYBEaYdAlPLs47Ya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825156-D947-4E70-B73C-69C90F159588}">
  <a:tblStyle styleId="{04825156-D947-4E70-B73C-69C90F159588}"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8E7"/>
          </a:solidFill>
        </a:fill>
      </a:tcStyle>
    </a:wholeTbl>
    <a:band1H>
      <a:tcTxStyle b="off" i="off"/>
      <a:tcStyle>
        <a:tcBdr/>
        <a:fill>
          <a:solidFill>
            <a:srgbClr val="F8CECC"/>
          </a:solidFill>
        </a:fill>
      </a:tcStyle>
    </a:band1H>
    <a:band2H>
      <a:tcTxStyle b="off" i="off"/>
      <a:tcStyle>
        <a:tcBdr/>
      </a:tcStyle>
    </a:band2H>
    <a:band1V>
      <a:tcTxStyle b="off" i="off"/>
      <a:tcStyle>
        <a:tcBdr/>
        <a:fill>
          <a:solidFill>
            <a:srgbClr val="F8CECC"/>
          </a:solidFill>
        </a:fill>
      </a:tcStyle>
    </a:band1V>
    <a:band2V>
      <a:tcTxStyle b="off" i="off"/>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C0F743E-F7BB-4931-9A2D-4F22722834D1}" styleName="Table_1">
    <a:wholeTbl>
      <a:tcTxStyle b="off" i="off">
        <a:font>
          <a:latin typeface="Avenir Next LT Pro"/>
          <a:ea typeface="Avenir Next LT Pro"/>
          <a:cs typeface="Avenir Next LT Pro"/>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83" d="100"/>
          <a:sy n="83" d="100"/>
        </p:scale>
        <p:origin x="6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716F-117A-4C00-8EC1-DE0CE4669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93EA6-B1CB-48F7-B994-608468523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B4340-0B00-4D0C-A312-77C388F092D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FFEF796-BE1C-40BB-A215-682355A74C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C0F357-3767-41F2-9737-F72DA43B42A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0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5238-5A9C-43E3-A002-2BCD633D1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B5D929-ADFB-4396-A32F-2F13C6F82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B5C61-7AFF-4562-8CEC-1C6005E95D2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BFD6ABA-E4A4-47D7-A03D-13A2D3C2B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AF3BF3-B177-426B-A8F5-6441B4108E88}"/>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8145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C1F6E-9EC2-4453-99BD-CB9C85195D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0F5379-7EEE-4292-9A84-DA66A46FA5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DBD61-065D-4067-BCE8-3787E8D8933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AF79706-D6AD-4E5D-8BFD-AFB481B280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C0F2B0-2C7B-4C42-A9ED-F1DE515847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51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589C-0BF7-45D2-9FB6-D134C2B6D3C4}"/>
              </a:ext>
            </a:extLst>
          </p:cNvPr>
          <p:cNvSpPr>
            <a:spLocks noGrp="1"/>
          </p:cNvSpPr>
          <p:nvPr>
            <p:ph type="title"/>
          </p:nvPr>
        </p:nvSpPr>
        <p:spPr>
          <a:xfrm>
            <a:off x="838200" y="136525"/>
            <a:ext cx="10515600" cy="64692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63CE18-7C50-438A-B02E-C012D9F50472}"/>
              </a:ext>
            </a:extLst>
          </p:cNvPr>
          <p:cNvSpPr>
            <a:spLocks noGrp="1"/>
          </p:cNvSpPr>
          <p:nvPr>
            <p:ph idx="1"/>
          </p:nvPr>
        </p:nvSpPr>
        <p:spPr>
          <a:xfrm>
            <a:off x="838200" y="976544"/>
            <a:ext cx="10515600" cy="5200419"/>
          </a:xfrm>
        </p:spPr>
        <p:txBody>
          <a:bodyPr/>
          <a:lstStyle>
            <a:lvl5pPr>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8A5FF-CAD5-4751-A6C4-9F50C778861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7198EA1-131C-4A0B-9618-D736085A3D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CCAEEE-3C38-4025-9A0B-2F75F4889F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35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54C9-003B-452A-8F6D-712ED044C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B2835-822E-4C3A-90F1-6F650E987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1229D-A736-44EA-9F53-54E79F2F6B6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61AA0E4-1383-4C34-B84F-98D5135B85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1F8D-F12D-4ADE-A484-56FD6F693A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38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D941-426A-40E0-BBC1-8E7E148B8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15BF1-B16A-4687-92D5-C2EEE2DE6150}"/>
              </a:ext>
            </a:extLst>
          </p:cNvPr>
          <p:cNvSpPr>
            <a:spLocks noGrp="1"/>
          </p:cNvSpPr>
          <p:nvPr>
            <p:ph sz="half" idx="1"/>
          </p:nvPr>
        </p:nvSpPr>
        <p:spPr>
          <a:xfrm>
            <a:off x="838200" y="1825625"/>
            <a:ext cx="5181600" cy="4351338"/>
          </a:xfrm>
        </p:spPr>
        <p:txBody>
          <a:bodyPr/>
          <a:lstStyle>
            <a:lvl4pPr>
              <a:buFontTx/>
              <a:buNone/>
              <a:defRPr/>
            </a:lvl4pPr>
            <a:lvl5pPr>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2F73B-1E2D-4F85-918F-889CAA074E1C}"/>
              </a:ext>
            </a:extLst>
          </p:cNvPr>
          <p:cNvSpPr>
            <a:spLocks noGrp="1"/>
          </p:cNvSpPr>
          <p:nvPr>
            <p:ph sz="half" idx="2"/>
          </p:nvPr>
        </p:nvSpPr>
        <p:spPr>
          <a:xfrm>
            <a:off x="6172200" y="1825625"/>
            <a:ext cx="5181600" cy="4351338"/>
          </a:xfrm>
        </p:spPr>
        <p:txBody>
          <a:bodyPr/>
          <a:lstStyle>
            <a:lvl5pPr>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9E852-52A5-48A4-A3AA-B9406D53684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20DD69C-1E16-43CF-8649-86E2C400F9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F2325B-3ECF-4301-93DC-8134B0C49DBF}"/>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3364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393-05C1-443B-989D-C8D5485B8F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CF66B-FD76-481E-B015-000C78408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BDC42-3341-4360-B67A-96C6FADCB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71D83-2E81-4478-A58E-896181212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C6E0C-3C61-4BDB-8505-19D836602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8AB7D-C3B8-43CF-803F-D9CFE4877D50}"/>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77F85E8-D46B-466A-86FF-68130637DA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18D926-02F4-48FD-A956-9602F48D35B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0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B2F5-6952-44F0-8846-0CFE42FD796F}"/>
              </a:ext>
            </a:extLst>
          </p:cNvPr>
          <p:cNvSpPr>
            <a:spLocks noGrp="1"/>
          </p:cNvSpPr>
          <p:nvPr>
            <p:ph type="title"/>
          </p:nvPr>
        </p:nvSpPr>
        <p:spPr>
          <a:xfrm>
            <a:off x="838200" y="175396"/>
            <a:ext cx="10515600" cy="726828"/>
          </a:xfrm>
        </p:spPr>
        <p:txBody>
          <a:bodyPr/>
          <a:lstStyle/>
          <a:p>
            <a:r>
              <a:rPr lang="en-US"/>
              <a:t>Click to edit Master title style</a:t>
            </a:r>
          </a:p>
        </p:txBody>
      </p:sp>
      <p:sp>
        <p:nvSpPr>
          <p:cNvPr id="3" name="Date Placeholder 2">
            <a:extLst>
              <a:ext uri="{FF2B5EF4-FFF2-40B4-BE49-F238E27FC236}">
                <a16:creationId xmlns:a16="http://schemas.microsoft.com/office/drawing/2014/main" id="{45F23E5C-F33B-423D-8C24-D54B657E27B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85C14D3A-3D9B-4E95-A000-C829E8AADD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B88B52-B60A-49FC-AB83-956575D3A7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39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0A0D8-BE27-4709-BB80-38D41E015D65}"/>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796B0ED-D681-42F3-B64E-949235BCE76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16EF6E-F2D3-4704-B6F1-4523718DF0D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58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B1A9-2450-4F52-BAAC-2AF881324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69EE63-51CE-474D-91D7-97166D85D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4DB42-8744-4B98-B820-779247DE1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4D1E1-E6A8-41E4-9375-8288C253634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234C4B2-B96B-42B9-AAD3-EEDB9C39E0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30E8F-D2A7-49E9-8A10-1749C50F9D65}"/>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8796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FE32-F350-4C57-BB88-C4CE4D9D2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8A119E-DCA1-4725-AC7D-4B95AEF07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2023F5-369A-49F0-BDB8-2235FDBC5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A4C99-DA53-4ADB-8EF5-E2A6A97B0D3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5F8D34B-ECEA-4AB8-892E-B513D74AB3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F09004-8C33-4CDB-AA4B-DCCE47A5A7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11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5491D-FCBA-4C08-9141-DC8589311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42EF04-DEAA-4AAC-B998-0A5A5083E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0DE18-C9C0-4180-96D9-269135DF40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B11A0B88-F833-4E99-9462-0FFA90DCC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428110-02BE-4F8E-835E-384993276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807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pic>
        <p:nvPicPr>
          <p:cNvPr id="111" name="Google Shape;111;p1" descr="abstract image"/>
          <p:cNvPicPr preferRelativeResize="0"/>
          <p:nvPr/>
        </p:nvPicPr>
        <p:blipFill rotWithShape="1">
          <a:blip r:embed="rId3">
            <a:alphaModFix/>
          </a:blip>
          <a:srcRect/>
          <a:stretch/>
        </p:blipFill>
        <p:spPr>
          <a:xfrm>
            <a:off x="21" y="10"/>
            <a:ext cx="12191979" cy="6857990"/>
          </a:xfrm>
          <a:prstGeom prst="rect">
            <a:avLst/>
          </a:prstGeom>
          <a:noFill/>
          <a:ln>
            <a:noFill/>
          </a:ln>
        </p:spPr>
      </p:pic>
      <p:sp>
        <p:nvSpPr>
          <p:cNvPr id="112" name="Google Shape;112;p1"/>
          <p:cNvSpPr/>
          <p:nvPr/>
        </p:nvSpPr>
        <p:spPr>
          <a:xfrm>
            <a:off x="937329" y="1808532"/>
            <a:ext cx="5452527" cy="3240936"/>
          </a:xfrm>
          <a:prstGeom prst="rect">
            <a:avLst/>
          </a:pr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103272" y="1975104"/>
            <a:ext cx="5120640" cy="2907792"/>
          </a:xfrm>
          <a:prstGeom prst="rect">
            <a:avLst/>
          </a:prstGeom>
          <a:noFill/>
          <a:ln w="9525" cap="sq"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1"/>
          <p:cNvPicPr preferRelativeResize="0"/>
          <p:nvPr/>
        </p:nvPicPr>
        <p:blipFill rotWithShape="1">
          <a:blip r:embed="rId4">
            <a:alphaModFix/>
          </a:blip>
          <a:srcRect/>
          <a:stretch/>
        </p:blipFill>
        <p:spPr>
          <a:xfrm>
            <a:off x="842011" y="1493520"/>
            <a:ext cx="6127749" cy="3555948"/>
          </a:xfrm>
          <a:prstGeom prst="rect">
            <a:avLst/>
          </a:prstGeom>
          <a:noFill/>
          <a:ln>
            <a:noFill/>
          </a:ln>
        </p:spPr>
      </p:pic>
      <p:sp>
        <p:nvSpPr>
          <p:cNvPr id="115" name="Google Shape;115;p1"/>
          <p:cNvSpPr txBox="1">
            <a:spLocks noGrp="1"/>
          </p:cNvSpPr>
          <p:nvPr>
            <p:ph type="ctrTitle"/>
          </p:nvPr>
        </p:nvSpPr>
        <p:spPr>
          <a:xfrm>
            <a:off x="1021266" y="1506582"/>
            <a:ext cx="5768445" cy="19733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PHÂN TÍCH &amp; THIẾT KẾ THUẬT TOÁN</a:t>
            </a:r>
            <a:endParaRPr sz="4400">
              <a:solidFill>
                <a:schemeClr val="dk1"/>
              </a:solidFill>
              <a:latin typeface="Arial"/>
              <a:ea typeface="Arial"/>
              <a:cs typeface="Arial"/>
              <a:sym typeface="Arial"/>
            </a:endParaRPr>
          </a:p>
        </p:txBody>
      </p:sp>
      <p:sp>
        <p:nvSpPr>
          <p:cNvPr id="117" name="Google Shape;117;p1"/>
          <p:cNvSpPr txBox="1">
            <a:spLocks noGrp="1"/>
          </p:cNvSpPr>
          <p:nvPr>
            <p:ph type="subTitle" idx="1"/>
          </p:nvPr>
        </p:nvSpPr>
        <p:spPr>
          <a:xfrm>
            <a:off x="1538861" y="3118486"/>
            <a:ext cx="4775075" cy="46952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US" sz="2400">
                <a:solidFill>
                  <a:schemeClr val="dk1"/>
                </a:solidFill>
                <a:latin typeface="Cambria"/>
                <a:ea typeface="Cambria"/>
                <a:cs typeface="Cambria"/>
                <a:sym typeface="Cambria"/>
              </a:rPr>
              <a:t>Luyện tập</a:t>
            </a:r>
            <a:endParaRPr sz="2400">
              <a:solidFill>
                <a:schemeClr val="dk1"/>
              </a:solidFill>
              <a:latin typeface="Cambria"/>
              <a:ea typeface="Cambria"/>
              <a:cs typeface="Cambria"/>
              <a:sym typeface="Cambria"/>
            </a:endParaRPr>
          </a:p>
        </p:txBody>
      </p:sp>
      <p:sp>
        <p:nvSpPr>
          <p:cNvPr id="118" name="Google Shape;118;p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a:t>
            </a:fld>
            <a:endParaRPr/>
          </a:p>
        </p:txBody>
      </p:sp>
      <p:sp>
        <p:nvSpPr>
          <p:cNvPr id="116" name="Google Shape;116;p1"/>
          <p:cNvSpPr txBox="1"/>
          <p:nvPr/>
        </p:nvSpPr>
        <p:spPr>
          <a:xfrm>
            <a:off x="1802229" y="3731543"/>
            <a:ext cx="4206514" cy="10617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mbria"/>
                <a:ea typeface="Cambria"/>
                <a:cs typeface="Cambria"/>
                <a:sym typeface="Cambria"/>
              </a:rPr>
              <a:t>Trần Việt Hoàng	 18520785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mbria"/>
                <a:ea typeface="Cambria"/>
                <a:cs typeface="Cambria"/>
                <a:sym typeface="Cambria"/>
              </a:rPr>
              <a:t>Đặng Hoàng Minh	 18520311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mbria"/>
                <a:ea typeface="Cambria"/>
                <a:cs typeface="Cambria"/>
                <a:sym typeface="Cambria"/>
              </a:rPr>
              <a:t>Lê Trung Hiếu		 18520738</a:t>
            </a:r>
            <a:endParaRPr sz="1400" b="0" i="0" u="none" strike="noStrike" cap="non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16"/>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Phương pháp Brute-force</a:t>
            </a:r>
            <a:endParaRPr/>
          </a:p>
        </p:txBody>
      </p:sp>
      <p:sp>
        <p:nvSpPr>
          <p:cNvPr id="289" name="Google Shape;289;p16"/>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10</a:t>
            </a:fld>
            <a:endParaRPr/>
          </a:p>
        </p:txBody>
      </p:sp>
      <p:graphicFrame>
        <p:nvGraphicFramePr>
          <p:cNvPr id="281" name="Google Shape;281;p16"/>
          <p:cNvGraphicFramePr/>
          <p:nvPr/>
        </p:nvGraphicFramePr>
        <p:xfrm>
          <a:off x="660812"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82" name="Google Shape;282;p16"/>
          <p:cNvGraphicFramePr/>
          <p:nvPr/>
        </p:nvGraphicFramePr>
        <p:xfrm>
          <a:off x="4499016" y="1755575"/>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83" name="Google Shape;283;p16"/>
          <p:cNvSpPr txBox="1"/>
          <p:nvPr/>
        </p:nvSpPr>
        <p:spPr>
          <a:xfrm>
            <a:off x="3957394" y="2564847"/>
            <a:ext cx="4156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graphicFrame>
        <p:nvGraphicFramePr>
          <p:cNvPr id="284" name="Google Shape;284;p16"/>
          <p:cNvGraphicFramePr/>
          <p:nvPr/>
        </p:nvGraphicFramePr>
        <p:xfrm>
          <a:off x="1691201" y="2011710"/>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85" name="Google Shape;285;p16"/>
          <p:cNvSpPr txBox="1"/>
          <p:nvPr/>
        </p:nvSpPr>
        <p:spPr>
          <a:xfrm>
            <a:off x="5867367" y="3019840"/>
            <a:ext cx="37869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graphicFrame>
        <p:nvGraphicFramePr>
          <p:cNvPr id="286" name="Google Shape;286;p16"/>
          <p:cNvGraphicFramePr/>
          <p:nvPr/>
        </p:nvGraphicFramePr>
        <p:xfrm>
          <a:off x="6692729" y="2006736"/>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5</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87" name="Google Shape;287;p16"/>
          <p:cNvSpPr txBox="1"/>
          <p:nvPr/>
        </p:nvSpPr>
        <p:spPr>
          <a:xfrm>
            <a:off x="10500798" y="3987328"/>
            <a:ext cx="79609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Sum</a:t>
            </a:r>
            <a:endParaRPr sz="1400" b="0" i="0" u="none" strike="noStrike" cap="none">
              <a:solidFill>
                <a:srgbClr val="000000"/>
              </a:solidFill>
              <a:latin typeface="Arial"/>
              <a:ea typeface="Arial"/>
              <a:cs typeface="Arial"/>
              <a:sym typeface="Arial"/>
            </a:endParaRPr>
          </a:p>
        </p:txBody>
      </p:sp>
      <p:sp>
        <p:nvSpPr>
          <p:cNvPr id="288" name="Google Shape;288;p16"/>
          <p:cNvSpPr txBox="1"/>
          <p:nvPr/>
        </p:nvSpPr>
        <p:spPr>
          <a:xfrm>
            <a:off x="1109968" y="3987327"/>
            <a:ext cx="116246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M</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8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8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17"/>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Phương pháp Brute-force</a:t>
            </a:r>
            <a:endParaRPr/>
          </a:p>
        </p:txBody>
      </p:sp>
      <p:sp>
        <p:nvSpPr>
          <p:cNvPr id="312" name="Google Shape;312;p17"/>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11</a:t>
            </a:fld>
            <a:endParaRPr/>
          </a:p>
        </p:txBody>
      </p:sp>
      <p:sp>
        <p:nvSpPr>
          <p:cNvPr id="295" name="Google Shape;295;p17"/>
          <p:cNvSpPr txBox="1"/>
          <p:nvPr/>
        </p:nvSpPr>
        <p:spPr>
          <a:xfrm>
            <a:off x="1066800" y="1643651"/>
            <a:ext cx="100584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Bước 2: </a:t>
            </a:r>
            <a:r>
              <a:rPr lang="en-US" sz="2400" b="0" i="0" u="none" strike="noStrike" cap="none">
                <a:solidFill>
                  <a:srgbClr val="000000"/>
                </a:solidFill>
                <a:latin typeface="Cambria"/>
                <a:ea typeface="Cambria"/>
                <a:cs typeface="Cambria"/>
                <a:sym typeface="Cambria"/>
              </a:rPr>
              <a:t>Từ ma trận Sum, tính tổng và lưu trữ vị trí từng hàng và cột của mọi ma trận con. Từ đó trả về tổng và vị trí mảng con lớn nhất. Cần 4 tham số để xác định vị trí của hàng và cột trong ma trận.</a:t>
            </a:r>
            <a:endParaRPr sz="1400" b="0" i="0" u="none" strike="noStrike" cap="none">
              <a:solidFill>
                <a:srgbClr val="000000"/>
              </a:solidFill>
              <a:latin typeface="Arial"/>
              <a:ea typeface="Arial"/>
              <a:cs typeface="Arial"/>
              <a:sym typeface="Arial"/>
            </a:endParaRPr>
          </a:p>
        </p:txBody>
      </p:sp>
      <p:graphicFrame>
        <p:nvGraphicFramePr>
          <p:cNvPr id="296" name="Google Shape;296;p17"/>
          <p:cNvGraphicFramePr/>
          <p:nvPr/>
        </p:nvGraphicFramePr>
        <p:xfrm>
          <a:off x="1066800" y="1747385"/>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97" name="Google Shape;297;p17"/>
          <p:cNvSpPr txBox="1"/>
          <p:nvPr/>
        </p:nvSpPr>
        <p:spPr>
          <a:xfrm>
            <a:off x="4267201" y="2599192"/>
            <a:ext cx="38985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venir"/>
                <a:ea typeface="Avenir"/>
                <a:cs typeface="Avenir"/>
                <a:sym typeface="Avenir"/>
              </a:rPr>
              <a:t>=</a:t>
            </a:r>
            <a:endParaRPr sz="1400" b="0" i="0" u="none" strike="noStrike" cap="none">
              <a:solidFill>
                <a:srgbClr val="000000"/>
              </a:solidFill>
              <a:latin typeface="Arial"/>
              <a:ea typeface="Arial"/>
              <a:cs typeface="Arial"/>
              <a:sym typeface="Arial"/>
            </a:endParaRPr>
          </a:p>
        </p:txBody>
      </p:sp>
      <p:graphicFrame>
        <p:nvGraphicFramePr>
          <p:cNvPr id="298" name="Google Shape;298;p17"/>
          <p:cNvGraphicFramePr/>
          <p:nvPr/>
        </p:nvGraphicFramePr>
        <p:xfrm>
          <a:off x="4755436" y="1755577"/>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99" name="Google Shape;299;p17"/>
          <p:cNvSpPr txBox="1"/>
          <p:nvPr/>
        </p:nvSpPr>
        <p:spPr>
          <a:xfrm>
            <a:off x="7944325" y="2586573"/>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a:t>
            </a:r>
            <a:endParaRPr sz="1800" b="0" i="0" u="none" strike="noStrike" cap="none">
              <a:solidFill>
                <a:schemeClr val="dk1"/>
              </a:solidFill>
              <a:latin typeface="Avenir"/>
              <a:ea typeface="Avenir"/>
              <a:cs typeface="Avenir"/>
              <a:sym typeface="Avenir"/>
            </a:endParaRPr>
          </a:p>
        </p:txBody>
      </p:sp>
      <p:graphicFrame>
        <p:nvGraphicFramePr>
          <p:cNvPr id="300" name="Google Shape;300;p17"/>
          <p:cNvGraphicFramePr/>
          <p:nvPr/>
        </p:nvGraphicFramePr>
        <p:xfrm>
          <a:off x="8418686" y="1747385"/>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301" name="Google Shape;301;p17"/>
          <p:cNvGraphicFramePr/>
          <p:nvPr/>
        </p:nvGraphicFramePr>
        <p:xfrm>
          <a:off x="4755436" y="4255510"/>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302" name="Google Shape;302;p17"/>
          <p:cNvSpPr txBox="1"/>
          <p:nvPr/>
        </p:nvSpPr>
        <p:spPr>
          <a:xfrm>
            <a:off x="7974593" y="5078770"/>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1800" b="0" i="0" u="none" strike="noStrike" cap="none">
              <a:solidFill>
                <a:schemeClr val="dk1"/>
              </a:solidFill>
              <a:latin typeface="Avenir"/>
              <a:ea typeface="Avenir"/>
              <a:cs typeface="Avenir"/>
              <a:sym typeface="Avenir"/>
            </a:endParaRPr>
          </a:p>
        </p:txBody>
      </p:sp>
      <p:graphicFrame>
        <p:nvGraphicFramePr>
          <p:cNvPr id="303" name="Google Shape;303;p17"/>
          <p:cNvGraphicFramePr/>
          <p:nvPr/>
        </p:nvGraphicFramePr>
        <p:xfrm>
          <a:off x="8413805" y="4255510"/>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304" name="Google Shape;304;p17"/>
          <p:cNvGraphicFramePr/>
          <p:nvPr/>
        </p:nvGraphicFramePr>
        <p:xfrm>
          <a:off x="4755436" y="1752533"/>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5</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305" name="Google Shape;305;p17"/>
          <p:cNvSpPr txBox="1"/>
          <p:nvPr/>
        </p:nvSpPr>
        <p:spPr>
          <a:xfrm>
            <a:off x="4250210" y="5077540"/>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a:t>
            </a:r>
            <a:endParaRPr sz="1800" b="0" i="0" u="none" strike="noStrike" cap="none">
              <a:solidFill>
                <a:schemeClr val="dk1"/>
              </a:solidFill>
              <a:latin typeface="Avenir"/>
              <a:ea typeface="Avenir"/>
              <a:cs typeface="Avenir"/>
              <a:sym typeface="Avenir"/>
            </a:endParaRPr>
          </a:p>
        </p:txBody>
      </p:sp>
      <p:graphicFrame>
        <p:nvGraphicFramePr>
          <p:cNvPr id="306" name="Google Shape;306;p17"/>
          <p:cNvGraphicFramePr/>
          <p:nvPr/>
        </p:nvGraphicFramePr>
        <p:xfrm>
          <a:off x="8416695" y="1749285"/>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5</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graphicFrame>
        <p:nvGraphicFramePr>
          <p:cNvPr id="307" name="Google Shape;307;p17"/>
          <p:cNvGraphicFramePr/>
          <p:nvPr/>
        </p:nvGraphicFramePr>
        <p:xfrm>
          <a:off x="4755436" y="4252467"/>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5</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graphicFrame>
        <p:nvGraphicFramePr>
          <p:cNvPr id="308" name="Google Shape;308;p17"/>
          <p:cNvGraphicFramePr/>
          <p:nvPr/>
        </p:nvGraphicFramePr>
        <p:xfrm>
          <a:off x="8413805" y="425246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5</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10</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graphicFrame>
        <p:nvGraphicFramePr>
          <p:cNvPr id="309" name="Google Shape;309;p17"/>
          <p:cNvGraphicFramePr/>
          <p:nvPr/>
        </p:nvGraphicFramePr>
        <p:xfrm>
          <a:off x="4462126" y="3489097"/>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310" name="Google Shape;310;p17"/>
          <p:cNvSpPr txBox="1"/>
          <p:nvPr/>
        </p:nvSpPr>
        <p:spPr>
          <a:xfrm>
            <a:off x="5359872" y="3010530"/>
            <a:ext cx="23038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rS        →           rE</a:t>
            </a:r>
            <a:endParaRPr sz="1400" b="0" i="0" u="none" strike="noStrike" cap="none">
              <a:solidFill>
                <a:srgbClr val="000000"/>
              </a:solidFill>
              <a:latin typeface="Arial"/>
              <a:ea typeface="Arial"/>
              <a:cs typeface="Arial"/>
              <a:sym typeface="Arial"/>
            </a:endParaRPr>
          </a:p>
        </p:txBody>
      </p:sp>
      <p:sp>
        <p:nvSpPr>
          <p:cNvPr id="311" name="Google Shape;311;p17"/>
          <p:cNvSpPr txBox="1"/>
          <p:nvPr/>
        </p:nvSpPr>
        <p:spPr>
          <a:xfrm>
            <a:off x="3950541" y="3705974"/>
            <a:ext cx="535933"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cE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9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30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3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1"/>
                                          </p:stCondLst>
                                        </p:cTn>
                                        <p:tgtEl>
                                          <p:spTgt spid="3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Phương pháp Brute-force</a:t>
            </a:r>
            <a:endParaRPr/>
          </a:p>
        </p:txBody>
      </p:sp>
      <p:sp>
        <p:nvSpPr>
          <p:cNvPr id="322" name="Google Shape;322;p18"/>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12</a:t>
            </a:fld>
            <a:endParaRPr/>
          </a:p>
        </p:txBody>
      </p:sp>
      <p:graphicFrame>
        <p:nvGraphicFramePr>
          <p:cNvPr id="318" name="Google Shape;318;p18"/>
          <p:cNvGraphicFramePr/>
          <p:nvPr/>
        </p:nvGraphicFramePr>
        <p:xfrm>
          <a:off x="1066800"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319" name="Google Shape;319;p18"/>
          <p:cNvSpPr txBox="1"/>
          <p:nvPr/>
        </p:nvSpPr>
        <p:spPr>
          <a:xfrm>
            <a:off x="4287521" y="2528058"/>
            <a:ext cx="100698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a:ea typeface="Cambria"/>
                <a:cs typeface="Cambria"/>
                <a:sym typeface="Cambria"/>
              </a:rPr>
              <a:t>=15 </a:t>
            </a:r>
            <a:endParaRPr sz="2400" b="0" i="0" u="none" strike="noStrike" cap="none">
              <a:solidFill>
                <a:schemeClr val="dk1"/>
              </a:solidFill>
              <a:latin typeface="Avenir"/>
              <a:ea typeface="Avenir"/>
              <a:cs typeface="Avenir"/>
              <a:sym typeface="Avenir"/>
            </a:endParaRPr>
          </a:p>
        </p:txBody>
      </p:sp>
      <p:sp>
        <p:nvSpPr>
          <p:cNvPr id="320" name="Google Shape;320;p18"/>
          <p:cNvSpPr txBox="1"/>
          <p:nvPr/>
        </p:nvSpPr>
        <p:spPr>
          <a:xfrm>
            <a:off x="5413205" y="1753472"/>
            <a:ext cx="6057433" cy="45243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Nhận định:</a:t>
            </a: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Bước 1: Bước duyệt ma trận M để tính ma trận Sum có độ phức tạp theo không gian là O(1).</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Bước 2:   Bước xét từng ma trận con với vị trí được xác định là 4 tham số có độ phức tạp theo thời gian là </a:t>
            </a:r>
            <a:r>
              <a:rPr lang="en-US" sz="2400" b="1" i="0" u="none" strike="noStrike" cap="none">
                <a:solidFill>
                  <a:srgbClr val="000000"/>
                </a:solidFill>
                <a:latin typeface="Cambria"/>
                <a:ea typeface="Cambria"/>
                <a:cs typeface="Cambria"/>
                <a:sym typeface="Cambria"/>
              </a:rPr>
              <a:t>O(n</a:t>
            </a:r>
            <a:r>
              <a:rPr lang="en-US" sz="2400" b="1" i="0" u="none" strike="noStrike" cap="none" baseline="30000">
                <a:solidFill>
                  <a:srgbClr val="000000"/>
                </a:solidFill>
                <a:latin typeface="Cambria"/>
                <a:ea typeface="Cambria"/>
                <a:cs typeface="Cambria"/>
                <a:sym typeface="Cambria"/>
              </a:rPr>
              <a:t>4</a:t>
            </a:r>
            <a:r>
              <a:rPr lang="en-US" sz="2400" b="1" i="0" u="none" strike="noStrike" cap="none">
                <a:solidFill>
                  <a:srgbClr val="000000"/>
                </a:solidFill>
                <a:latin typeface="Cambria"/>
                <a:ea typeface="Cambria"/>
                <a:cs typeface="Cambria"/>
                <a:sym typeface="Cambria"/>
              </a:rPr>
              <a:t>).</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Nếu không có bước tính Sum ma trận mà thực hiện Brute-force theo cách ngây thơ thì độ phức tạp của thuật toán theo thời gian sẽ lên tới </a:t>
            </a:r>
            <a:r>
              <a:rPr lang="en-US" sz="2400" b="1" i="0" u="none" strike="noStrike" cap="none">
                <a:solidFill>
                  <a:srgbClr val="000000"/>
                </a:solidFill>
                <a:latin typeface="Cambria"/>
                <a:ea typeface="Cambria"/>
                <a:cs typeface="Cambria"/>
                <a:sym typeface="Cambria"/>
              </a:rPr>
              <a:t>O(n</a:t>
            </a:r>
            <a:r>
              <a:rPr lang="en-US" sz="2400" b="1" i="0" u="none" strike="noStrike" cap="none" baseline="30000">
                <a:solidFill>
                  <a:srgbClr val="000000"/>
                </a:solidFill>
                <a:latin typeface="Cambria"/>
                <a:ea typeface="Cambria"/>
                <a:cs typeface="Cambria"/>
                <a:sym typeface="Cambria"/>
              </a:rPr>
              <a:t>6</a:t>
            </a:r>
            <a:r>
              <a:rPr lang="en-US" sz="2400" b="1" i="0" u="none" strike="noStrike" cap="none">
                <a:solidFill>
                  <a:srgbClr val="000000"/>
                </a:solidFill>
                <a:latin typeface="Cambria"/>
                <a:ea typeface="Cambria"/>
                <a:cs typeface="Cambria"/>
                <a:sym typeface="Cambria"/>
              </a:rPr>
              <a:t>)</a:t>
            </a:r>
            <a:r>
              <a:rPr lang="en-US" sz="2400" b="0" i="0" u="none" strike="noStrike" cap="none">
                <a:solidFill>
                  <a:srgbClr val="000000"/>
                </a:solidFill>
                <a:latin typeface="Cambria"/>
                <a:ea typeface="Cambria"/>
                <a:cs typeface="Cambria"/>
                <a:sym typeface="Cambria"/>
              </a:rPr>
              <a:t>.</a:t>
            </a:r>
            <a:endParaRPr sz="1400" b="1" i="0" u="none" strike="noStrike" cap="none">
              <a:solidFill>
                <a:srgbClr val="000000"/>
              </a:solidFill>
              <a:latin typeface="Arial"/>
              <a:ea typeface="Arial"/>
              <a:cs typeface="Arial"/>
              <a:sym typeface="Arial"/>
            </a:endParaRPr>
          </a:p>
        </p:txBody>
      </p:sp>
      <p:sp>
        <p:nvSpPr>
          <p:cNvPr id="321" name="Google Shape;321;p18"/>
          <p:cNvSpPr txBox="1"/>
          <p:nvPr/>
        </p:nvSpPr>
        <p:spPr>
          <a:xfrm>
            <a:off x="1066800" y="4657798"/>
            <a:ext cx="3849501"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Liệu quy hoạch động có thể làm tốt hơn không?</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anim calcmode="lin" valueType="num">
                                      <p:cBhvr additive="base">
                                        <p:cTn id="11" dur="500"/>
                                        <p:tgtEl>
                                          <p:spTgt spid="3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19"/>
          <p:cNvSpPr txBox="1"/>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62626"/>
              </a:buClr>
              <a:buSzPts val="4000"/>
              <a:buFont typeface="Arial"/>
              <a:buNone/>
            </a:pPr>
            <a:r>
              <a:rPr lang="en-US" sz="4000" b="0" i="0" u="none" strike="noStrike" cap="none">
                <a:solidFill>
                  <a:srgbClr val="262626"/>
                </a:solidFill>
                <a:latin typeface="Arial"/>
                <a:ea typeface="Arial"/>
                <a:cs typeface="Arial"/>
                <a:sym typeface="Arial"/>
              </a:rPr>
              <a:t>Phương pháp Quy hoạch động</a:t>
            </a:r>
            <a:endParaRPr sz="4000" b="0" i="0" u="none" strike="noStrike" cap="none">
              <a:solidFill>
                <a:srgbClr val="262626"/>
              </a:solidFill>
              <a:latin typeface="Avenir"/>
              <a:ea typeface="Avenir"/>
              <a:cs typeface="Avenir"/>
              <a:sym typeface="Avenir"/>
            </a:endParaRPr>
          </a:p>
        </p:txBody>
      </p:sp>
      <p:sp>
        <p:nvSpPr>
          <p:cNvPr id="328" name="Google Shape;328;p19"/>
          <p:cNvSpPr txBox="1"/>
          <p:nvPr/>
        </p:nvSpPr>
        <p:spPr>
          <a:xfrm>
            <a:off x="740780" y="1755576"/>
            <a:ext cx="1069500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Thuật toán Kadane có thể tìm mảng con có tổng lớn nhất với độ phức tạp tuyến tính. Cách thực hiện thuật toán Kadane cho mảng 1 chiều:</a:t>
            </a:r>
            <a:endParaRPr sz="1400" b="0" i="0" u="none" strike="noStrike" cap="none">
              <a:solidFill>
                <a:srgbClr val="000000"/>
              </a:solidFill>
              <a:latin typeface="Arial"/>
              <a:ea typeface="Arial"/>
              <a:cs typeface="Arial"/>
              <a:sym typeface="Arial"/>
            </a:endParaRPr>
          </a:p>
        </p:txBody>
      </p:sp>
      <p:graphicFrame>
        <p:nvGraphicFramePr>
          <p:cNvPr id="329" name="Google Shape;329;p19"/>
          <p:cNvGraphicFramePr/>
          <p:nvPr/>
        </p:nvGraphicFramePr>
        <p:xfrm>
          <a:off x="2618508" y="2971800"/>
          <a:ext cx="6955000" cy="457210"/>
        </p:xfrm>
        <a:graphic>
          <a:graphicData uri="http://schemas.openxmlformats.org/drawingml/2006/table">
            <a:tbl>
              <a:tblPr firstRow="1" bandRow="1">
                <a:noFill/>
                <a:tableStyleId>{04825156-D947-4E70-B73C-69C90F159588}</a:tableStyleId>
              </a:tblPr>
              <a:tblGrid>
                <a:gridCol w="869375">
                  <a:extLst>
                    <a:ext uri="{9D8B030D-6E8A-4147-A177-3AD203B41FA5}">
                      <a16:colId xmlns:a16="http://schemas.microsoft.com/office/drawing/2014/main" val="20000"/>
                    </a:ext>
                  </a:extLst>
                </a:gridCol>
                <a:gridCol w="869375">
                  <a:extLst>
                    <a:ext uri="{9D8B030D-6E8A-4147-A177-3AD203B41FA5}">
                      <a16:colId xmlns:a16="http://schemas.microsoft.com/office/drawing/2014/main" val="20001"/>
                    </a:ext>
                  </a:extLst>
                </a:gridCol>
                <a:gridCol w="869375">
                  <a:extLst>
                    <a:ext uri="{9D8B030D-6E8A-4147-A177-3AD203B41FA5}">
                      <a16:colId xmlns:a16="http://schemas.microsoft.com/office/drawing/2014/main" val="20002"/>
                    </a:ext>
                  </a:extLst>
                </a:gridCol>
                <a:gridCol w="869375">
                  <a:extLst>
                    <a:ext uri="{9D8B030D-6E8A-4147-A177-3AD203B41FA5}">
                      <a16:colId xmlns:a16="http://schemas.microsoft.com/office/drawing/2014/main" val="20003"/>
                    </a:ext>
                  </a:extLst>
                </a:gridCol>
                <a:gridCol w="869375">
                  <a:extLst>
                    <a:ext uri="{9D8B030D-6E8A-4147-A177-3AD203B41FA5}">
                      <a16:colId xmlns:a16="http://schemas.microsoft.com/office/drawing/2014/main" val="20004"/>
                    </a:ext>
                  </a:extLst>
                </a:gridCol>
                <a:gridCol w="869375">
                  <a:extLst>
                    <a:ext uri="{9D8B030D-6E8A-4147-A177-3AD203B41FA5}">
                      <a16:colId xmlns:a16="http://schemas.microsoft.com/office/drawing/2014/main" val="20005"/>
                    </a:ext>
                  </a:extLst>
                </a:gridCol>
                <a:gridCol w="869375">
                  <a:extLst>
                    <a:ext uri="{9D8B030D-6E8A-4147-A177-3AD203B41FA5}">
                      <a16:colId xmlns:a16="http://schemas.microsoft.com/office/drawing/2014/main" val="20006"/>
                    </a:ext>
                  </a:extLst>
                </a:gridCol>
                <a:gridCol w="869375">
                  <a:extLst>
                    <a:ext uri="{9D8B030D-6E8A-4147-A177-3AD203B41FA5}">
                      <a16:colId xmlns:a16="http://schemas.microsoft.com/office/drawing/2014/main" val="20007"/>
                    </a:ext>
                  </a:extLst>
                </a:gridCol>
              </a:tblGrid>
              <a:tr h="33660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0"/>
                  </a:ext>
                </a:extLst>
              </a:tr>
            </a:tbl>
          </a:graphicData>
        </a:graphic>
      </p:graphicFrame>
      <p:sp>
        <p:nvSpPr>
          <p:cNvPr id="330" name="Google Shape;330;p19"/>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graphicFrame>
        <p:nvGraphicFramePr>
          <p:cNvPr id="335" name="Google Shape;335;p20"/>
          <p:cNvGraphicFramePr/>
          <p:nvPr/>
        </p:nvGraphicFramePr>
        <p:xfrm>
          <a:off x="914400" y="833438"/>
          <a:ext cx="6955000" cy="3200470"/>
        </p:xfrm>
        <a:graphic>
          <a:graphicData uri="http://schemas.openxmlformats.org/drawingml/2006/table">
            <a:tbl>
              <a:tblPr firstRow="1" bandRow="1">
                <a:noFill/>
                <a:tableStyleId>{04825156-D947-4E70-B73C-69C90F159588}</a:tableStyleId>
              </a:tblPr>
              <a:tblGrid>
                <a:gridCol w="869375">
                  <a:extLst>
                    <a:ext uri="{9D8B030D-6E8A-4147-A177-3AD203B41FA5}">
                      <a16:colId xmlns:a16="http://schemas.microsoft.com/office/drawing/2014/main" val="20000"/>
                    </a:ext>
                  </a:extLst>
                </a:gridCol>
                <a:gridCol w="869375">
                  <a:extLst>
                    <a:ext uri="{9D8B030D-6E8A-4147-A177-3AD203B41FA5}">
                      <a16:colId xmlns:a16="http://schemas.microsoft.com/office/drawing/2014/main" val="20001"/>
                    </a:ext>
                  </a:extLst>
                </a:gridCol>
                <a:gridCol w="869375">
                  <a:extLst>
                    <a:ext uri="{9D8B030D-6E8A-4147-A177-3AD203B41FA5}">
                      <a16:colId xmlns:a16="http://schemas.microsoft.com/office/drawing/2014/main" val="20002"/>
                    </a:ext>
                  </a:extLst>
                </a:gridCol>
                <a:gridCol w="869375">
                  <a:extLst>
                    <a:ext uri="{9D8B030D-6E8A-4147-A177-3AD203B41FA5}">
                      <a16:colId xmlns:a16="http://schemas.microsoft.com/office/drawing/2014/main" val="20003"/>
                    </a:ext>
                  </a:extLst>
                </a:gridCol>
                <a:gridCol w="869375">
                  <a:extLst>
                    <a:ext uri="{9D8B030D-6E8A-4147-A177-3AD203B41FA5}">
                      <a16:colId xmlns:a16="http://schemas.microsoft.com/office/drawing/2014/main" val="20004"/>
                    </a:ext>
                  </a:extLst>
                </a:gridCol>
                <a:gridCol w="869375">
                  <a:extLst>
                    <a:ext uri="{9D8B030D-6E8A-4147-A177-3AD203B41FA5}">
                      <a16:colId xmlns:a16="http://schemas.microsoft.com/office/drawing/2014/main" val="20005"/>
                    </a:ext>
                  </a:extLst>
                </a:gridCol>
                <a:gridCol w="869375">
                  <a:extLst>
                    <a:ext uri="{9D8B030D-6E8A-4147-A177-3AD203B41FA5}">
                      <a16:colId xmlns:a16="http://schemas.microsoft.com/office/drawing/2014/main" val="20006"/>
                    </a:ext>
                  </a:extLst>
                </a:gridCol>
                <a:gridCol w="869375">
                  <a:extLst>
                    <a:ext uri="{9D8B030D-6E8A-4147-A177-3AD203B41FA5}">
                      <a16:colId xmlns:a16="http://schemas.microsoft.com/office/drawing/2014/main" val="20007"/>
                    </a:ext>
                  </a:extLst>
                </a:gridCol>
              </a:tblGrid>
              <a:tr h="420275">
                <a:tc gridSpan="8">
                  <a:txBody>
                    <a:bodyPr/>
                    <a:lstStyle/>
                    <a:p>
                      <a:pPr marL="0" marR="0" lvl="0" indent="0" algn="l" rtl="0">
                        <a:lnSpc>
                          <a:spcPct val="100000"/>
                        </a:lnSpc>
                        <a:spcBef>
                          <a:spcPts val="0"/>
                        </a:spcBef>
                        <a:spcAft>
                          <a:spcPts val="0"/>
                        </a:spcAft>
                        <a:buClr>
                          <a:schemeClr val="dk1"/>
                        </a:buClr>
                        <a:buSzPts val="2400"/>
                        <a:buFont typeface="Cambria"/>
                        <a:buNone/>
                      </a:pPr>
                      <a:r>
                        <a:rPr lang="en-US" sz="2400" b="0" u="none" strike="noStrike" cap="none">
                          <a:solidFill>
                            <a:schemeClr val="dk1"/>
                          </a:solidFill>
                          <a:latin typeface="Cambria"/>
                          <a:ea typeface="Cambria"/>
                          <a:cs typeface="Cambria"/>
                          <a:sym typeface="Cambria"/>
                        </a:rPr>
                        <a:t>Kadane Algorithm process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1"/>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2"/>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3"/>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4"/>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extLst>
                  <a:ext uri="{0D108BD9-81ED-4DB2-BD59-A6C34878D82A}">
                    <a16:rowId xmlns:a16="http://schemas.microsoft.com/office/drawing/2014/main" val="10005"/>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6"/>
                  </a:ext>
                </a:extLst>
              </a:tr>
            </a:tbl>
          </a:graphicData>
        </a:graphic>
      </p:graphicFrame>
      <p:graphicFrame>
        <p:nvGraphicFramePr>
          <p:cNvPr id="336" name="Google Shape;336;p20"/>
          <p:cNvGraphicFramePr/>
          <p:nvPr/>
        </p:nvGraphicFramePr>
        <p:xfrm>
          <a:off x="8224520" y="833438"/>
          <a:ext cx="2880350" cy="3200400"/>
        </p:xfrm>
        <a:graphic>
          <a:graphicData uri="http://schemas.openxmlformats.org/drawingml/2006/table">
            <a:tbl>
              <a:tblPr firstRow="1" bandRow="1">
                <a:noFill/>
                <a:tableStyleId>{04825156-D947-4E70-B73C-69C90F159588}</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Current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Max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3"/>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4"/>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5"/>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6"/>
                  </a:ext>
                </a:extLst>
              </a:tr>
            </a:tbl>
          </a:graphicData>
        </a:graphic>
      </p:graphicFrame>
      <p:graphicFrame>
        <p:nvGraphicFramePr>
          <p:cNvPr id="337" name="Google Shape;337;p20"/>
          <p:cNvGraphicFramePr/>
          <p:nvPr/>
        </p:nvGraphicFramePr>
        <p:xfrm>
          <a:off x="914400" y="833438"/>
          <a:ext cx="6955000" cy="5486520"/>
        </p:xfrm>
        <a:graphic>
          <a:graphicData uri="http://schemas.openxmlformats.org/drawingml/2006/table">
            <a:tbl>
              <a:tblPr firstRow="1" bandRow="1">
                <a:noFill/>
                <a:tableStyleId>{04825156-D947-4E70-B73C-69C90F159588}</a:tableStyleId>
              </a:tblPr>
              <a:tblGrid>
                <a:gridCol w="869375">
                  <a:extLst>
                    <a:ext uri="{9D8B030D-6E8A-4147-A177-3AD203B41FA5}">
                      <a16:colId xmlns:a16="http://schemas.microsoft.com/office/drawing/2014/main" val="20000"/>
                    </a:ext>
                  </a:extLst>
                </a:gridCol>
                <a:gridCol w="869375">
                  <a:extLst>
                    <a:ext uri="{9D8B030D-6E8A-4147-A177-3AD203B41FA5}">
                      <a16:colId xmlns:a16="http://schemas.microsoft.com/office/drawing/2014/main" val="20001"/>
                    </a:ext>
                  </a:extLst>
                </a:gridCol>
                <a:gridCol w="869375">
                  <a:extLst>
                    <a:ext uri="{9D8B030D-6E8A-4147-A177-3AD203B41FA5}">
                      <a16:colId xmlns:a16="http://schemas.microsoft.com/office/drawing/2014/main" val="20002"/>
                    </a:ext>
                  </a:extLst>
                </a:gridCol>
                <a:gridCol w="869375">
                  <a:extLst>
                    <a:ext uri="{9D8B030D-6E8A-4147-A177-3AD203B41FA5}">
                      <a16:colId xmlns:a16="http://schemas.microsoft.com/office/drawing/2014/main" val="20003"/>
                    </a:ext>
                  </a:extLst>
                </a:gridCol>
                <a:gridCol w="869375">
                  <a:extLst>
                    <a:ext uri="{9D8B030D-6E8A-4147-A177-3AD203B41FA5}">
                      <a16:colId xmlns:a16="http://schemas.microsoft.com/office/drawing/2014/main" val="20004"/>
                    </a:ext>
                  </a:extLst>
                </a:gridCol>
                <a:gridCol w="869375">
                  <a:extLst>
                    <a:ext uri="{9D8B030D-6E8A-4147-A177-3AD203B41FA5}">
                      <a16:colId xmlns:a16="http://schemas.microsoft.com/office/drawing/2014/main" val="20005"/>
                    </a:ext>
                  </a:extLst>
                </a:gridCol>
                <a:gridCol w="869375">
                  <a:extLst>
                    <a:ext uri="{9D8B030D-6E8A-4147-A177-3AD203B41FA5}">
                      <a16:colId xmlns:a16="http://schemas.microsoft.com/office/drawing/2014/main" val="20006"/>
                    </a:ext>
                  </a:extLst>
                </a:gridCol>
                <a:gridCol w="869375">
                  <a:extLst>
                    <a:ext uri="{9D8B030D-6E8A-4147-A177-3AD203B41FA5}">
                      <a16:colId xmlns:a16="http://schemas.microsoft.com/office/drawing/2014/main" val="20007"/>
                    </a:ext>
                  </a:extLst>
                </a:gridCol>
              </a:tblGrid>
              <a:tr h="420275">
                <a:tc gridSpan="8">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Kadane Algorithm process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1"/>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2"/>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3"/>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4"/>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5"/>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6"/>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7"/>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8"/>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09"/>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10"/>
                  </a:ext>
                </a:extLst>
              </a:tr>
              <a:tr h="420275">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BFAD2"/>
                    </a:solidFill>
                  </a:tcPr>
                </a:tc>
                <a:extLst>
                  <a:ext uri="{0D108BD9-81ED-4DB2-BD59-A6C34878D82A}">
                    <a16:rowId xmlns:a16="http://schemas.microsoft.com/office/drawing/2014/main" val="10011"/>
                  </a:ext>
                </a:extLst>
              </a:tr>
            </a:tbl>
          </a:graphicData>
        </a:graphic>
      </p:graphicFrame>
      <p:graphicFrame>
        <p:nvGraphicFramePr>
          <p:cNvPr id="338" name="Google Shape;338;p20"/>
          <p:cNvGraphicFramePr/>
          <p:nvPr/>
        </p:nvGraphicFramePr>
        <p:xfrm>
          <a:off x="8224520" y="833438"/>
          <a:ext cx="2880350" cy="5486410"/>
        </p:xfrm>
        <a:graphic>
          <a:graphicData uri="http://schemas.openxmlformats.org/drawingml/2006/table">
            <a:tbl>
              <a:tblPr firstRow="1" bandRow="1">
                <a:noFill/>
                <a:tableStyleId>{04825156-D947-4E70-B73C-69C90F159588}</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Current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Max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-inf</a:t>
                      </a:r>
                      <a:endParaRPr sz="2400"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3"/>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4"/>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5"/>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6"/>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7"/>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8"/>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9"/>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10"/>
                  </a:ext>
                </a:extLst>
              </a:tr>
              <a:tr h="457200">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chemeClr val="dk1"/>
                          </a:solidFill>
                          <a:latin typeface="Cambria"/>
                          <a:ea typeface="Cambria"/>
                          <a:cs typeface="Cambria"/>
                          <a:sym typeface="Cambri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11"/>
                  </a:ext>
                </a:extLst>
              </a:tr>
            </a:tbl>
          </a:graphicData>
        </a:graphic>
      </p:graphicFrame>
      <p:sp>
        <p:nvSpPr>
          <p:cNvPr id="339" name="Google Shape;339;p20"/>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3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graphicFrame>
        <p:nvGraphicFramePr>
          <p:cNvPr id="345" name="Google Shape;345;p21"/>
          <p:cNvGraphicFramePr/>
          <p:nvPr/>
        </p:nvGraphicFramePr>
        <p:xfrm>
          <a:off x="8244840" y="2810312"/>
          <a:ext cx="2880350" cy="2145300"/>
        </p:xfrm>
        <a:graphic>
          <a:graphicData uri="http://schemas.openxmlformats.org/drawingml/2006/table">
            <a:tbl>
              <a:tblPr firstRow="1" bandRow="1">
                <a:noFill/>
                <a:tableStyleId>{4C0F743E-F7BB-4931-9A2D-4F22722834D1}</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5363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Max rS</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0"/>
                  </a:ext>
                </a:extLst>
              </a:tr>
              <a:tr h="5363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Max rE</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1"/>
                  </a:ext>
                </a:extLst>
              </a:tr>
              <a:tr h="536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Max cS</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0</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2"/>
                  </a:ext>
                </a:extLst>
              </a:tr>
              <a:tr h="536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Max cE</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0</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3"/>
                  </a:ext>
                </a:extLst>
              </a:tr>
            </a:tbl>
          </a:graphicData>
        </a:graphic>
      </p:graphicFrame>
      <p:graphicFrame>
        <p:nvGraphicFramePr>
          <p:cNvPr id="346" name="Google Shape;346;p21"/>
          <p:cNvGraphicFramePr/>
          <p:nvPr/>
        </p:nvGraphicFramePr>
        <p:xfrm>
          <a:off x="8244840" y="5300293"/>
          <a:ext cx="2880350" cy="1049200"/>
        </p:xfrm>
        <a:graphic>
          <a:graphicData uri="http://schemas.openxmlformats.org/drawingml/2006/table">
            <a:tbl>
              <a:tblPr firstRow="1" bandRow="1">
                <a:noFill/>
                <a:tableStyleId>{04825156-D947-4E70-B73C-69C90F159588}</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5246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Current Sum</a:t>
                      </a:r>
                      <a:endParaRPr sz="1800"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Max Sum</a:t>
                      </a:r>
                      <a:endParaRPr sz="1800"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52460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0</a:t>
                      </a:r>
                      <a:endParaRPr sz="2400"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400" u="none" strike="noStrike" cap="none">
                          <a:latin typeface="Cambria"/>
                          <a:ea typeface="Cambria"/>
                          <a:cs typeface="Cambria"/>
                          <a:sym typeface="Cambria"/>
                        </a:rPr>
                        <a:t>-inf</a:t>
                      </a:r>
                      <a:endParaRPr sz="2400"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1"/>
                  </a:ext>
                </a:extLst>
              </a:tr>
            </a:tbl>
          </a:graphicData>
        </a:graphic>
      </p:graphicFrame>
      <p:graphicFrame>
        <p:nvGraphicFramePr>
          <p:cNvPr id="347" name="Google Shape;347;p21"/>
          <p:cNvGraphicFramePr/>
          <p:nvPr/>
        </p:nvGraphicFramePr>
        <p:xfrm>
          <a:off x="5607838" y="2810312"/>
          <a:ext cx="1904025" cy="2442250"/>
        </p:xfrm>
        <a:graphic>
          <a:graphicData uri="http://schemas.openxmlformats.org/drawingml/2006/table">
            <a:tbl>
              <a:tblPr firstRow="1" bandRow="1">
                <a:noFill/>
                <a:tableStyleId>{4C0F743E-F7BB-4931-9A2D-4F22722834D1}</a:tableStyleId>
              </a:tblPr>
              <a:tblGrid>
                <a:gridCol w="956700">
                  <a:extLst>
                    <a:ext uri="{9D8B030D-6E8A-4147-A177-3AD203B41FA5}">
                      <a16:colId xmlns:a16="http://schemas.microsoft.com/office/drawing/2014/main" val="20000"/>
                    </a:ext>
                  </a:extLst>
                </a:gridCol>
                <a:gridCol w="947325">
                  <a:extLst>
                    <a:ext uri="{9D8B030D-6E8A-4147-A177-3AD203B41FA5}">
                      <a16:colId xmlns:a16="http://schemas.microsoft.com/office/drawing/2014/main" val="20001"/>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cS/cE</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348" name="Google Shape;348;p21"/>
          <p:cNvGraphicFramePr/>
          <p:nvPr/>
        </p:nvGraphicFramePr>
        <p:xfrm>
          <a:off x="1066800" y="2810602"/>
          <a:ext cx="3808075" cy="3053225"/>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rS/rE</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4"/>
                  </a:ext>
                </a:extLst>
              </a:tr>
            </a:tbl>
          </a:graphicData>
        </a:graphic>
      </p:graphicFrame>
      <p:sp>
        <p:nvSpPr>
          <p:cNvPr id="349" name="Google Shape;349;p21"/>
          <p:cNvSpPr txBox="1"/>
          <p:nvPr/>
        </p:nvSpPr>
        <p:spPr>
          <a:xfrm>
            <a:off x="748496" y="1689787"/>
            <a:ext cx="1069500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Ứng dụng cách hoạt động của thuật toán Kadane để tìm ma trận con có tổng lớn nhất: </a:t>
            </a:r>
            <a:endParaRPr sz="1400" b="0" i="0" u="none" strike="noStrike" cap="none">
              <a:solidFill>
                <a:srgbClr val="000000"/>
              </a:solidFill>
              <a:latin typeface="Arial"/>
              <a:ea typeface="Arial"/>
              <a:cs typeface="Arial"/>
              <a:sym typeface="Arial"/>
            </a:endParaRPr>
          </a:p>
        </p:txBody>
      </p:sp>
      <p:sp>
        <p:nvSpPr>
          <p:cNvPr id="350" name="Google Shape;350;p21"/>
          <p:cNvSpPr txBox="1"/>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62626"/>
              </a:buClr>
              <a:buSzPts val="4000"/>
              <a:buFont typeface="Arial"/>
              <a:buNone/>
            </a:pPr>
            <a:r>
              <a:rPr lang="en-US" sz="4000" b="0" i="0" u="none" strike="noStrike" cap="none">
                <a:solidFill>
                  <a:srgbClr val="262626"/>
                </a:solidFill>
                <a:latin typeface="Arial"/>
                <a:ea typeface="Arial"/>
                <a:cs typeface="Arial"/>
                <a:sym typeface="Arial"/>
              </a:rPr>
              <a:t>Phương pháp Quy hoạch động</a:t>
            </a:r>
            <a:endParaRPr sz="4000" b="0" i="0" u="none" strike="noStrike" cap="none">
              <a:solidFill>
                <a:srgbClr val="262626"/>
              </a:solidFill>
              <a:latin typeface="Avenir"/>
              <a:ea typeface="Avenir"/>
              <a:cs typeface="Avenir"/>
              <a:sym typeface="Avenir"/>
            </a:endParaRPr>
          </a:p>
        </p:txBody>
      </p:sp>
      <p:graphicFrame>
        <p:nvGraphicFramePr>
          <p:cNvPr id="351" name="Google Shape;351;p21"/>
          <p:cNvGraphicFramePr/>
          <p:nvPr/>
        </p:nvGraphicFramePr>
        <p:xfrm>
          <a:off x="1066799" y="2810312"/>
          <a:ext cx="3808075" cy="244280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Cambria"/>
                        <a:buNone/>
                      </a:pPr>
                      <a:r>
                        <a:rPr lang="en-US" sz="2400" u="none" strike="noStrike" cap="none">
                          <a:solidFill>
                            <a:schemeClr val="dk1"/>
                          </a:solidFill>
                          <a:latin typeface="Cambria"/>
                          <a:ea typeface="Cambria"/>
                          <a:cs typeface="Cambria"/>
                          <a:sym typeface="Cambria"/>
                        </a:rPr>
                        <a:t>rS/rE</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352" name="Google Shape;352;p21"/>
          <p:cNvGraphicFramePr/>
          <p:nvPr/>
        </p:nvGraphicFramePr>
        <p:xfrm>
          <a:off x="5607838" y="2810312"/>
          <a:ext cx="1904025" cy="2442250"/>
        </p:xfrm>
        <a:graphic>
          <a:graphicData uri="http://schemas.openxmlformats.org/drawingml/2006/table">
            <a:tbl>
              <a:tblPr firstRow="1" bandRow="1">
                <a:noFill/>
                <a:tableStyleId>{4C0F743E-F7BB-4931-9A2D-4F22722834D1}</a:tableStyleId>
              </a:tblPr>
              <a:tblGrid>
                <a:gridCol w="956700">
                  <a:extLst>
                    <a:ext uri="{9D8B030D-6E8A-4147-A177-3AD203B41FA5}">
                      <a16:colId xmlns:a16="http://schemas.microsoft.com/office/drawing/2014/main" val="20000"/>
                    </a:ext>
                  </a:extLst>
                </a:gridCol>
                <a:gridCol w="947325">
                  <a:extLst>
                    <a:ext uri="{9D8B030D-6E8A-4147-A177-3AD203B41FA5}">
                      <a16:colId xmlns:a16="http://schemas.microsoft.com/office/drawing/2014/main" val="20001"/>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dk1"/>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chemeClr val="dk1"/>
                        </a:buClr>
                        <a:buSzPts val="2400"/>
                        <a:buFont typeface="Cambria"/>
                        <a:buNone/>
                      </a:pPr>
                      <a:r>
                        <a:rPr lang="en-US" sz="2400" u="none" strike="noStrike" cap="none">
                          <a:solidFill>
                            <a:schemeClr val="dk1"/>
                          </a:solidFill>
                          <a:latin typeface="Cambria"/>
                          <a:ea typeface="Cambria"/>
                          <a:cs typeface="Cambria"/>
                          <a:sym typeface="Cambria"/>
                        </a:rPr>
                        <a:t>cS/cE</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353" name="Google Shape;353;p21"/>
          <p:cNvGraphicFramePr/>
          <p:nvPr/>
        </p:nvGraphicFramePr>
        <p:xfrm>
          <a:off x="8244840" y="2810312"/>
          <a:ext cx="2880350" cy="2145300"/>
        </p:xfrm>
        <a:graphic>
          <a:graphicData uri="http://schemas.openxmlformats.org/drawingml/2006/table">
            <a:tbl>
              <a:tblPr firstRow="1" bandRow="1">
                <a:noFill/>
                <a:tableStyleId>{4C0F743E-F7BB-4931-9A2D-4F22722834D1}</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5363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Max rS</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0"/>
                  </a:ext>
                </a:extLst>
              </a:tr>
              <a:tr h="53632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Max rE</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1"/>
                  </a:ext>
                </a:extLst>
              </a:tr>
              <a:tr h="536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Max cS</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2"/>
                  </a:ext>
                </a:extLst>
              </a:tr>
              <a:tr h="536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Max cE</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00B0F0"/>
                    </a:solidFill>
                  </a:tcPr>
                </a:tc>
                <a:extLst>
                  <a:ext uri="{0D108BD9-81ED-4DB2-BD59-A6C34878D82A}">
                    <a16:rowId xmlns:a16="http://schemas.microsoft.com/office/drawing/2014/main" val="10003"/>
                  </a:ext>
                </a:extLst>
              </a:tr>
            </a:tbl>
          </a:graphicData>
        </a:graphic>
      </p:graphicFrame>
      <p:graphicFrame>
        <p:nvGraphicFramePr>
          <p:cNvPr id="354" name="Google Shape;354;p21"/>
          <p:cNvGraphicFramePr/>
          <p:nvPr/>
        </p:nvGraphicFramePr>
        <p:xfrm>
          <a:off x="8244830" y="5300293"/>
          <a:ext cx="2880350" cy="1049200"/>
        </p:xfrm>
        <a:graphic>
          <a:graphicData uri="http://schemas.openxmlformats.org/drawingml/2006/table">
            <a:tbl>
              <a:tblPr firstRow="1" bandRow="1">
                <a:noFill/>
                <a:tableStyleId>{04825156-D947-4E70-B73C-69C90F159588}</a:tableStyleId>
              </a:tblPr>
              <a:tblGrid>
                <a:gridCol w="1440175">
                  <a:extLst>
                    <a:ext uri="{9D8B030D-6E8A-4147-A177-3AD203B41FA5}">
                      <a16:colId xmlns:a16="http://schemas.microsoft.com/office/drawing/2014/main" val="20000"/>
                    </a:ext>
                  </a:extLst>
                </a:gridCol>
                <a:gridCol w="1440175">
                  <a:extLst>
                    <a:ext uri="{9D8B030D-6E8A-4147-A177-3AD203B41FA5}">
                      <a16:colId xmlns:a16="http://schemas.microsoft.com/office/drawing/2014/main" val="20001"/>
                    </a:ext>
                  </a:extLst>
                </a:gridCol>
              </a:tblGrid>
              <a:tr h="5246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Current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chemeClr val="dk1"/>
                          </a:solidFill>
                          <a:latin typeface="Cambria"/>
                          <a:ea typeface="Cambria"/>
                          <a:cs typeface="Cambria"/>
                          <a:sym typeface="Cambria"/>
                        </a:rPr>
                        <a:t>Max Sum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52460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chemeClr val="dk1"/>
                          </a:solidFill>
                          <a:latin typeface="Cambria"/>
                          <a:ea typeface="Cambria"/>
                          <a:cs typeface="Cambria"/>
                          <a:sym typeface="Cambria"/>
                        </a:rPr>
                        <a:t>15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extLst>
                  <a:ext uri="{0D108BD9-81ED-4DB2-BD59-A6C34878D82A}">
                    <a16:rowId xmlns:a16="http://schemas.microsoft.com/office/drawing/2014/main" val="10001"/>
                  </a:ext>
                </a:extLst>
              </a:tr>
            </a:tbl>
          </a:graphicData>
        </a:graphic>
      </p:graphicFrame>
      <p:sp>
        <p:nvSpPr>
          <p:cNvPr id="355" name="Google Shape;355;p2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15</a:t>
            </a:fld>
            <a:endParaRPr/>
          </a:p>
        </p:txBody>
      </p:sp>
      <p:sp>
        <p:nvSpPr>
          <p:cNvPr id="356" name="Google Shape;356;p21"/>
          <p:cNvSpPr txBox="1"/>
          <p:nvPr/>
        </p:nvSpPr>
        <p:spPr>
          <a:xfrm>
            <a:off x="3334619" y="6035040"/>
            <a:ext cx="45993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Cambria"/>
                <a:ea typeface="Cambria"/>
                <a:cs typeface="Cambria"/>
                <a:sym typeface="Cambria"/>
              </a:rPr>
              <a:t>Độ phức tạp theo thời gian: </a:t>
            </a:r>
            <a:r>
              <a:rPr lang="en-US" sz="2400" b="1" i="0" u="none" strike="noStrike" cap="none">
                <a:solidFill>
                  <a:srgbClr val="000000"/>
                </a:solidFill>
                <a:latin typeface="Cambria"/>
                <a:ea typeface="Cambria"/>
                <a:cs typeface="Cambria"/>
                <a:sym typeface="Cambria"/>
              </a:rPr>
              <a:t>O(n</a:t>
            </a:r>
            <a:r>
              <a:rPr lang="en-US" sz="2400" b="1" i="0" u="none" strike="noStrike" cap="none" baseline="30000">
                <a:solidFill>
                  <a:srgbClr val="000000"/>
                </a:solidFill>
                <a:latin typeface="Cambria"/>
                <a:ea typeface="Cambria"/>
                <a:cs typeface="Cambria"/>
                <a:sym typeface="Cambria"/>
              </a:rPr>
              <a:t>3</a:t>
            </a:r>
            <a:r>
              <a:rPr lang="en-US" sz="2400" b="1" i="0" u="none" strike="noStrike" cap="none">
                <a:solidFill>
                  <a:srgbClr val="000000"/>
                </a:solidFill>
                <a:latin typeface="Cambria"/>
                <a:ea typeface="Cambria"/>
                <a:cs typeface="Cambria"/>
                <a:sym typeface="Cambria"/>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9"/>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pic>
        <p:nvPicPr>
          <p:cNvPr id="123" name="Google Shape;123;p2" descr="abstract image"/>
          <p:cNvPicPr preferRelativeResize="0"/>
          <p:nvPr/>
        </p:nvPicPr>
        <p:blipFill rotWithShape="1">
          <a:blip r:embed="rId3">
            <a:alphaModFix/>
          </a:blip>
          <a:srcRect/>
          <a:stretch/>
        </p:blipFill>
        <p:spPr>
          <a:xfrm>
            <a:off x="0" y="0"/>
            <a:ext cx="12191979" cy="6857990"/>
          </a:xfrm>
          <a:prstGeom prst="rect">
            <a:avLst/>
          </a:prstGeom>
          <a:noFill/>
          <a:ln>
            <a:noFill/>
          </a:ln>
        </p:spPr>
      </p:pic>
      <p:sp>
        <p:nvSpPr>
          <p:cNvPr id="124" name="Google Shape;124;p2"/>
          <p:cNvSpPr/>
          <p:nvPr/>
        </p:nvSpPr>
        <p:spPr>
          <a:xfrm>
            <a:off x="4279943" y="237744"/>
            <a:ext cx="7652977" cy="6382512"/>
          </a:xfrm>
          <a:prstGeom prst="rect">
            <a:avLst/>
          </a:prstGeom>
          <a:solidFill>
            <a:schemeClr val="lt1">
              <a:alpha val="9294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4417103" y="374904"/>
            <a:ext cx="7340156" cy="6108192"/>
          </a:xfrm>
          <a:prstGeom prst="rect">
            <a:avLst/>
          </a:prstGeom>
          <a:noFill/>
          <a:ln w="9525" cap="sq" cmpd="sng">
            <a:solidFill>
              <a:srgbClr val="59595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txBox="1">
            <a:spLocks noGrp="1"/>
          </p:cNvSpPr>
          <p:nvPr>
            <p:ph type="title"/>
          </p:nvPr>
        </p:nvSpPr>
        <p:spPr>
          <a:xfrm>
            <a:off x="4740751" y="642594"/>
            <a:ext cx="6718433" cy="174650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Arial"/>
              <a:buNone/>
            </a:pPr>
            <a:r>
              <a:rPr lang="en-US">
                <a:solidFill>
                  <a:srgbClr val="3F3F3F"/>
                </a:solidFill>
                <a:latin typeface="Arial"/>
                <a:ea typeface="Arial"/>
                <a:cs typeface="Arial"/>
                <a:sym typeface="Arial"/>
              </a:rPr>
              <a:t>Các bài toán</a:t>
            </a:r>
            <a:endParaRPr>
              <a:solidFill>
                <a:srgbClr val="3F3F3F"/>
              </a:solidFill>
              <a:latin typeface="Arial"/>
              <a:ea typeface="Arial"/>
              <a:cs typeface="Arial"/>
              <a:sym typeface="Arial"/>
            </a:endParaRPr>
          </a:p>
        </p:txBody>
      </p:sp>
      <p:sp>
        <p:nvSpPr>
          <p:cNvPr id="148" name="Google Shape;148;p2"/>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2</a:t>
            </a:fld>
            <a:endParaRPr/>
          </a:p>
        </p:txBody>
      </p:sp>
      <p:grpSp>
        <p:nvGrpSpPr>
          <p:cNvPr id="127" name="Google Shape;127;p2"/>
          <p:cNvGrpSpPr/>
          <p:nvPr/>
        </p:nvGrpSpPr>
        <p:grpSpPr>
          <a:xfrm>
            <a:off x="4526357" y="2189018"/>
            <a:ext cx="7160146" cy="3919912"/>
            <a:chOff x="3499" y="0"/>
            <a:chExt cx="7160146" cy="3919912"/>
          </a:xfrm>
        </p:grpSpPr>
        <p:sp>
          <p:nvSpPr>
            <p:cNvPr id="128" name="Google Shape;128;p2"/>
            <p:cNvSpPr/>
            <p:nvPr/>
          </p:nvSpPr>
          <p:spPr>
            <a:xfrm>
              <a:off x="337639" y="1724761"/>
              <a:ext cx="1718435" cy="470389"/>
            </a:xfrm>
            <a:prstGeom prst="homePlate">
              <a:avLst>
                <a:gd name="adj" fmla="val 40000"/>
              </a:avLst>
            </a:prstGeom>
            <a:solidFill>
              <a:srgbClr val="EE432A"/>
            </a:solidFill>
            <a:ln w="12700" cap="flat" cmpd="sng">
              <a:solidFill>
                <a:srgbClr val="EE432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txBox="1"/>
            <p:nvPr/>
          </p:nvSpPr>
          <p:spPr>
            <a:xfrm>
              <a:off x="337639" y="1724761"/>
              <a:ext cx="1624357" cy="470389"/>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0" i="0" u="none" strike="noStrike" cap="none">
                  <a:solidFill>
                    <a:schemeClr val="lt1"/>
                  </a:solidFill>
                  <a:latin typeface="Cambria"/>
                  <a:ea typeface="Cambria"/>
                  <a:cs typeface="Cambria"/>
                  <a:sym typeface="Cambria"/>
                </a:rPr>
                <a:t>I</a:t>
              </a:r>
              <a:endParaRPr sz="2000" b="0" i="0" u="none" strike="noStrike" cap="none">
                <a:solidFill>
                  <a:schemeClr val="lt1"/>
                </a:solidFill>
                <a:latin typeface="Cambria"/>
                <a:ea typeface="Cambria"/>
                <a:cs typeface="Cambria"/>
                <a:sym typeface="Cambria"/>
              </a:endParaRPr>
            </a:p>
          </p:txBody>
        </p:sp>
        <p:sp>
          <p:nvSpPr>
            <p:cNvPr id="130" name="Google Shape;130;p2"/>
            <p:cNvSpPr/>
            <p:nvPr/>
          </p:nvSpPr>
          <p:spPr>
            <a:xfrm>
              <a:off x="3499" y="0"/>
              <a:ext cx="2386715" cy="125437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txBox="1"/>
            <p:nvPr/>
          </p:nvSpPr>
          <p:spPr>
            <a:xfrm>
              <a:off x="3499" y="0"/>
              <a:ext cx="2386715" cy="1254372"/>
            </a:xfrm>
            <a:prstGeom prst="rect">
              <a:avLst/>
            </a:prstGeom>
            <a:noFill/>
            <a:ln>
              <a:noFill/>
            </a:ln>
          </p:spPr>
          <p:txBody>
            <a:bodyPr spcFirstLastPara="1" wrap="square" lIns="0" tIns="213350" rIns="0" bIns="213350" anchor="b" anchorCtr="1">
              <a:noAutofit/>
            </a:bodyPr>
            <a:lstStyle/>
            <a:p>
              <a:pPr marL="0" marR="0" lvl="0" indent="0" algn="ctr" rtl="0">
                <a:lnSpc>
                  <a:spcPct val="90000"/>
                </a:lnSpc>
                <a:spcBef>
                  <a:spcPts val="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Bài toán</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Mua sắm </a:t>
              </a:r>
              <a:endParaRPr sz="2400" b="0" i="0" u="none" strike="noStrike" cap="none">
                <a:solidFill>
                  <a:schemeClr val="dk1"/>
                </a:solidFill>
                <a:latin typeface="Cambria"/>
                <a:ea typeface="Cambria"/>
                <a:cs typeface="Cambria"/>
                <a:sym typeface="Cambria"/>
              </a:endParaRPr>
            </a:p>
          </p:txBody>
        </p:sp>
        <p:sp>
          <p:nvSpPr>
            <p:cNvPr id="132" name="Google Shape;132;p2"/>
            <p:cNvSpPr/>
            <p:nvPr/>
          </p:nvSpPr>
          <p:spPr>
            <a:xfrm>
              <a:off x="2056075" y="1959956"/>
              <a:ext cx="668280" cy="0"/>
            </a:xfrm>
            <a:custGeom>
              <a:avLst/>
              <a:gdLst/>
              <a:ahLst/>
              <a:cxnLst/>
              <a:rect l="l" t="t" r="r" b="b"/>
              <a:pathLst>
                <a:path w="120000" h="120000" extrusionOk="0">
                  <a:moveTo>
                    <a:pt x="0" y="0"/>
                  </a:moveTo>
                  <a:lnTo>
                    <a:pt x="120000" y="0"/>
                  </a:lnTo>
                </a:path>
              </a:pathLst>
            </a:custGeom>
            <a:noFill/>
            <a:ln w="12700" cap="flat" cmpd="sng">
              <a:solidFill>
                <a:srgbClr val="EE432A"/>
              </a:solidFill>
              <a:prstDash val="solid"/>
              <a:round/>
              <a:headEnd type="none" w="sm" len="sm"/>
              <a:tailEnd type="none" w="sm" len="sm"/>
            </a:ln>
          </p:spPr>
        </p:sp>
        <p:cxnSp>
          <p:nvCxnSpPr>
            <p:cNvPr id="133" name="Google Shape;133;p2"/>
            <p:cNvCxnSpPr/>
            <p:nvPr/>
          </p:nvCxnSpPr>
          <p:spPr>
            <a:xfrm>
              <a:off x="1196857" y="1332770"/>
              <a:ext cx="0" cy="391991"/>
            </a:xfrm>
            <a:prstGeom prst="straightConnector1">
              <a:avLst/>
            </a:prstGeom>
            <a:noFill/>
            <a:ln w="12700" cap="flat" cmpd="sng">
              <a:solidFill>
                <a:srgbClr val="EE432A"/>
              </a:solidFill>
              <a:prstDash val="dash"/>
              <a:round/>
              <a:headEnd type="none" w="sm" len="sm"/>
              <a:tailEnd type="none" w="sm" len="sm"/>
            </a:ln>
          </p:spPr>
        </p:cxnSp>
        <p:sp>
          <p:nvSpPr>
            <p:cNvPr id="134" name="Google Shape;134;p2"/>
            <p:cNvSpPr/>
            <p:nvPr/>
          </p:nvSpPr>
          <p:spPr>
            <a:xfrm>
              <a:off x="1157658" y="1254372"/>
              <a:ext cx="78398" cy="78398"/>
            </a:xfrm>
            <a:prstGeom prst="rect">
              <a:avLst/>
            </a:prstGeom>
            <a:solidFill>
              <a:srgbClr val="EE432A"/>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2724355" y="1724761"/>
              <a:ext cx="1718435" cy="470389"/>
            </a:xfrm>
            <a:prstGeom prst="hexagon">
              <a:avLst>
                <a:gd name="adj" fmla="val 40000"/>
                <a:gd name="vf" fmla="val 115470"/>
              </a:avLst>
            </a:prstGeom>
            <a:solidFill>
              <a:srgbClr val="EE432A"/>
            </a:solidFill>
            <a:ln w="12700" cap="flat" cmpd="sng">
              <a:solidFill>
                <a:srgbClr val="EE432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txBox="1"/>
            <p:nvPr/>
          </p:nvSpPr>
          <p:spPr>
            <a:xfrm>
              <a:off x="2930276" y="1781128"/>
              <a:ext cx="1306593" cy="357655"/>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0" i="0" u="none" strike="noStrike" cap="none">
                  <a:solidFill>
                    <a:schemeClr val="lt1"/>
                  </a:solidFill>
                  <a:latin typeface="Cambria"/>
                  <a:ea typeface="Cambria"/>
                  <a:cs typeface="Cambria"/>
                  <a:sym typeface="Cambria"/>
                </a:rPr>
                <a:t>II</a:t>
              </a:r>
              <a:endParaRPr sz="2000" b="0" i="0" u="none" strike="noStrike" cap="none">
                <a:solidFill>
                  <a:schemeClr val="lt1"/>
                </a:solidFill>
                <a:latin typeface="Cambria"/>
                <a:ea typeface="Cambria"/>
                <a:cs typeface="Cambria"/>
                <a:sym typeface="Cambria"/>
              </a:endParaRPr>
            </a:p>
          </p:txBody>
        </p:sp>
        <p:sp>
          <p:nvSpPr>
            <p:cNvPr id="137" name="Google Shape;137;p2"/>
            <p:cNvSpPr/>
            <p:nvPr/>
          </p:nvSpPr>
          <p:spPr>
            <a:xfrm>
              <a:off x="2390215" y="2665540"/>
              <a:ext cx="2386715" cy="125437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
            <p:cNvSpPr txBox="1"/>
            <p:nvPr/>
          </p:nvSpPr>
          <p:spPr>
            <a:xfrm>
              <a:off x="2390215" y="2665540"/>
              <a:ext cx="2386715" cy="1254372"/>
            </a:xfrm>
            <a:prstGeom prst="rect">
              <a:avLst/>
            </a:prstGeom>
            <a:noFill/>
            <a:ln>
              <a:noFill/>
            </a:ln>
          </p:spPr>
          <p:txBody>
            <a:bodyPr spcFirstLastPara="1" wrap="square" lIns="0" tIns="213350" rIns="0" bIns="213350" anchor="t" anchorCtr="1">
              <a:noAutofit/>
            </a:bodyPr>
            <a:lstStyle/>
            <a:p>
              <a:pPr marL="0" marR="0" lvl="0" indent="0" algn="ctr" rtl="0">
                <a:lnSpc>
                  <a:spcPct val="90000"/>
                </a:lnSpc>
                <a:spcBef>
                  <a:spcPts val="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Bài toán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Đất long mạch</a:t>
              </a:r>
              <a:endParaRPr sz="2400" b="0" i="0" u="none" strike="noStrike" cap="none">
                <a:solidFill>
                  <a:schemeClr val="dk1"/>
                </a:solidFill>
                <a:latin typeface="Cambria"/>
                <a:ea typeface="Cambria"/>
                <a:cs typeface="Cambria"/>
                <a:sym typeface="Cambria"/>
              </a:endParaRPr>
            </a:p>
          </p:txBody>
        </p:sp>
        <p:sp>
          <p:nvSpPr>
            <p:cNvPr id="139" name="Google Shape;139;p2"/>
            <p:cNvSpPr/>
            <p:nvPr/>
          </p:nvSpPr>
          <p:spPr>
            <a:xfrm>
              <a:off x="4442790" y="1959956"/>
              <a:ext cx="668280" cy="0"/>
            </a:xfrm>
            <a:custGeom>
              <a:avLst/>
              <a:gdLst/>
              <a:ahLst/>
              <a:cxnLst/>
              <a:rect l="l" t="t" r="r" b="b"/>
              <a:pathLst>
                <a:path w="120000" h="120000" extrusionOk="0">
                  <a:moveTo>
                    <a:pt x="0" y="0"/>
                  </a:moveTo>
                  <a:lnTo>
                    <a:pt x="120000" y="0"/>
                  </a:lnTo>
                </a:path>
              </a:pathLst>
            </a:custGeom>
            <a:noFill/>
            <a:ln w="12700" cap="flat" cmpd="sng">
              <a:solidFill>
                <a:srgbClr val="EE432A"/>
              </a:solidFill>
              <a:prstDash val="solid"/>
              <a:round/>
              <a:headEnd type="none" w="sm" len="sm"/>
              <a:tailEnd type="none" w="sm" len="sm"/>
            </a:ln>
          </p:spPr>
        </p:sp>
        <p:cxnSp>
          <p:nvCxnSpPr>
            <p:cNvPr id="140" name="Google Shape;140;p2"/>
            <p:cNvCxnSpPr/>
            <p:nvPr/>
          </p:nvCxnSpPr>
          <p:spPr>
            <a:xfrm>
              <a:off x="3583572" y="2195151"/>
              <a:ext cx="0" cy="391991"/>
            </a:xfrm>
            <a:prstGeom prst="straightConnector1">
              <a:avLst/>
            </a:prstGeom>
            <a:noFill/>
            <a:ln w="12700" cap="flat" cmpd="sng">
              <a:solidFill>
                <a:srgbClr val="EE432A"/>
              </a:solidFill>
              <a:prstDash val="dash"/>
              <a:round/>
              <a:headEnd type="none" w="sm" len="sm"/>
              <a:tailEnd type="none" w="sm" len="sm"/>
            </a:ln>
          </p:spPr>
        </p:cxnSp>
        <p:sp>
          <p:nvSpPr>
            <p:cNvPr id="141" name="Google Shape;141;p2"/>
            <p:cNvSpPr/>
            <p:nvPr/>
          </p:nvSpPr>
          <p:spPr>
            <a:xfrm>
              <a:off x="3544373" y="2587142"/>
              <a:ext cx="78398" cy="78398"/>
            </a:xfrm>
            <a:prstGeom prst="rect">
              <a:avLst/>
            </a:prstGeom>
            <a:solidFill>
              <a:srgbClr val="EE432A"/>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rot="10800000">
              <a:off x="5111070" y="1724761"/>
              <a:ext cx="1718435" cy="470389"/>
            </a:xfrm>
            <a:prstGeom prst="homePlate">
              <a:avLst>
                <a:gd name="adj" fmla="val 40000"/>
              </a:avLst>
            </a:prstGeom>
            <a:solidFill>
              <a:srgbClr val="EE432A"/>
            </a:solidFill>
            <a:ln w="12700" cap="flat" cmpd="sng">
              <a:solidFill>
                <a:srgbClr val="EE432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txBox="1"/>
            <p:nvPr/>
          </p:nvSpPr>
          <p:spPr>
            <a:xfrm>
              <a:off x="5205148" y="1724761"/>
              <a:ext cx="1624357" cy="470389"/>
            </a:xfrm>
            <a:prstGeom prst="rect">
              <a:avLst/>
            </a:prstGeom>
            <a:noFill/>
            <a:ln>
              <a:noFill/>
            </a:ln>
          </p:spPr>
          <p:txBody>
            <a:bodyPr spcFirstLastPara="1" wrap="square" lIns="152400" tIns="152400" rIns="152400" bIns="152400" anchor="ctr" anchorCtr="0">
              <a:noAutofit/>
            </a:bodyPr>
            <a:lstStyle/>
            <a:p>
              <a:pPr marL="0" marR="0" lvl="0" indent="0" algn="ctr" rtl="0">
                <a:lnSpc>
                  <a:spcPct val="90000"/>
                </a:lnSpc>
                <a:spcBef>
                  <a:spcPts val="0"/>
                </a:spcBef>
                <a:spcAft>
                  <a:spcPts val="0"/>
                </a:spcAft>
                <a:buClr>
                  <a:schemeClr val="lt1"/>
                </a:buClr>
                <a:buSzPts val="2000"/>
                <a:buFont typeface="Cambria"/>
                <a:buNone/>
              </a:pPr>
              <a:r>
                <a:rPr lang="en-US" sz="2000" b="0" i="0" u="none" strike="noStrike" cap="none">
                  <a:solidFill>
                    <a:schemeClr val="lt1"/>
                  </a:solidFill>
                  <a:latin typeface="Cambria"/>
                  <a:ea typeface="Cambria"/>
                  <a:cs typeface="Cambria"/>
                  <a:sym typeface="Cambria"/>
                </a:rPr>
                <a:t>III</a:t>
              </a:r>
              <a:endParaRPr sz="2000" b="0" i="0" u="none" strike="noStrike" cap="none">
                <a:solidFill>
                  <a:schemeClr val="lt1"/>
                </a:solidFill>
                <a:latin typeface="Avenir"/>
                <a:ea typeface="Avenir"/>
                <a:cs typeface="Avenir"/>
                <a:sym typeface="Avenir"/>
              </a:endParaRPr>
            </a:p>
          </p:txBody>
        </p:sp>
        <p:sp>
          <p:nvSpPr>
            <p:cNvPr id="144" name="Google Shape;144;p2"/>
            <p:cNvSpPr/>
            <p:nvPr/>
          </p:nvSpPr>
          <p:spPr>
            <a:xfrm>
              <a:off x="4776930" y="0"/>
              <a:ext cx="2386715" cy="125437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txBox="1"/>
            <p:nvPr/>
          </p:nvSpPr>
          <p:spPr>
            <a:xfrm>
              <a:off x="4776930" y="0"/>
              <a:ext cx="2386715" cy="1254372"/>
            </a:xfrm>
            <a:prstGeom prst="rect">
              <a:avLst/>
            </a:prstGeom>
            <a:noFill/>
            <a:ln>
              <a:noFill/>
            </a:ln>
          </p:spPr>
          <p:txBody>
            <a:bodyPr spcFirstLastPara="1" wrap="square" lIns="0" tIns="213350" rIns="0" bIns="213350" anchor="b" anchorCtr="1">
              <a:noAutofit/>
            </a:bodyPr>
            <a:lstStyle/>
            <a:p>
              <a:pPr marL="0" marR="0" lvl="0" indent="0" algn="ctr" rtl="0">
                <a:lnSpc>
                  <a:spcPct val="90000"/>
                </a:lnSpc>
                <a:spcBef>
                  <a:spcPts val="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Bài toán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40"/>
                </a:spcBef>
                <a:spcAft>
                  <a:spcPts val="0"/>
                </a:spcAft>
                <a:buClr>
                  <a:schemeClr val="dk1"/>
                </a:buClr>
                <a:buSzPts val="2400"/>
                <a:buFont typeface="Cambria"/>
                <a:buNone/>
              </a:pPr>
              <a:r>
                <a:rPr lang="en-US" sz="2400" b="0" i="0" u="none" strike="noStrike" cap="none">
                  <a:solidFill>
                    <a:schemeClr val="dk1"/>
                  </a:solidFill>
                  <a:latin typeface="Cambria"/>
                  <a:ea typeface="Cambria"/>
                  <a:cs typeface="Cambria"/>
                  <a:sym typeface="Cambria"/>
                </a:rPr>
                <a:t>Best time to buy and sell stock</a:t>
              </a:r>
              <a:endParaRPr sz="2400" b="0" i="0" u="none" strike="noStrike" cap="none">
                <a:solidFill>
                  <a:schemeClr val="dk1"/>
                </a:solidFill>
                <a:latin typeface="Cambria"/>
                <a:ea typeface="Cambria"/>
                <a:cs typeface="Cambria"/>
                <a:sym typeface="Cambria"/>
              </a:endParaRPr>
            </a:p>
          </p:txBody>
        </p:sp>
        <p:cxnSp>
          <p:nvCxnSpPr>
            <p:cNvPr id="146" name="Google Shape;146;p2"/>
            <p:cNvCxnSpPr/>
            <p:nvPr/>
          </p:nvCxnSpPr>
          <p:spPr>
            <a:xfrm>
              <a:off x="5970288" y="1332770"/>
              <a:ext cx="0" cy="391991"/>
            </a:xfrm>
            <a:prstGeom prst="straightConnector1">
              <a:avLst/>
            </a:prstGeom>
            <a:noFill/>
            <a:ln w="12700" cap="flat" cmpd="sng">
              <a:solidFill>
                <a:srgbClr val="EE432A"/>
              </a:solidFill>
              <a:prstDash val="dash"/>
              <a:round/>
              <a:headEnd type="none" w="sm" len="sm"/>
              <a:tailEnd type="none" w="sm" len="sm"/>
            </a:ln>
          </p:spPr>
        </p:cxnSp>
        <p:sp>
          <p:nvSpPr>
            <p:cNvPr id="147" name="Google Shape;147;p2"/>
            <p:cNvSpPr/>
            <p:nvPr/>
          </p:nvSpPr>
          <p:spPr>
            <a:xfrm>
              <a:off x="5931089" y="1254372"/>
              <a:ext cx="78398" cy="78398"/>
            </a:xfrm>
            <a:prstGeom prst="rect">
              <a:avLst/>
            </a:prstGeom>
            <a:solidFill>
              <a:srgbClr val="EE432A"/>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pic>
        <p:nvPicPr>
          <p:cNvPr id="205" name="Google Shape;205;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6" name="Google Shape;206;p9"/>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0"/>
          <p:cNvSpPr txBox="1"/>
          <p:nvPr/>
        </p:nvSpPr>
        <p:spPr>
          <a:xfrm>
            <a:off x="697349" y="1761760"/>
            <a:ext cx="10797300" cy="415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Đề.</a:t>
            </a:r>
            <a:r>
              <a:rPr lang="en-US" sz="2400" b="0" i="0" u="none" strike="noStrike" cap="none">
                <a:solidFill>
                  <a:srgbClr val="000000"/>
                </a:solidFill>
                <a:latin typeface="Cambria"/>
                <a:ea typeface="Cambria"/>
                <a:cs typeface="Cambria"/>
                <a:sym typeface="Cambria"/>
              </a:rPr>
              <a:t> Có một vị triệu phú nọ về quê mua một lô đất hình chữ nhật có long mạch để xây nhà. Ông muốn phần đất để xây nhà ở sẽ là có diện tích lớn nhất và chứa nhiều long mạch nhất, phần đất còn lại để làm khuôn viên để nuôi cá và trồng thêm rau. Vì muốn tìm thế đất chính xác nhất, ông mời nhà tiên tri vũ trụ đến để khảo sát phong thủy. Bằng tài nghệ cao cường của mình, nhà tiên tri có thể định lượng được long mạch của từng mét vuông đất. Số được định lượng có thể dương, âm hoặc bằng 0.</a:t>
            </a: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Từ kết quả định lượng long mạch, hãy giúp vị triệu phú mô phỏng phần đất nên dùng để xây nhà, biết rằng phần đất này cũng là hình chữ nhật. Đồng thời cho biết tổng lượng long mạch có trong phần đất đó.</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Lustria"/>
              <a:ea typeface="Lustria"/>
              <a:cs typeface="Lustria"/>
              <a:sym typeface="Lustria"/>
            </a:endParaRPr>
          </a:p>
        </p:txBody>
      </p:sp>
      <p:sp>
        <p:nvSpPr>
          <p:cNvPr id="212" name="Google Shape;212;p10"/>
          <p:cNvSpPr txBox="1">
            <a:spLocks noGrp="1"/>
          </p:cNvSpPr>
          <p:nvPr>
            <p:ph type="title"/>
          </p:nvPr>
        </p:nvSpPr>
        <p:spPr>
          <a:xfrm>
            <a:off x="1066799" y="39016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Đất long mạch </a:t>
            </a:r>
            <a:endParaRPr/>
          </a:p>
        </p:txBody>
      </p:sp>
      <p:sp>
        <p:nvSpPr>
          <p:cNvPr id="213" name="Google Shape;213;p10"/>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sp>
        <p:nvSpPr>
          <p:cNvPr id="214" name="Google Shape;214;p10"/>
          <p:cNvSpPr txBox="1"/>
          <p:nvPr/>
        </p:nvSpPr>
        <p:spPr>
          <a:xfrm>
            <a:off x="697349" y="1761760"/>
            <a:ext cx="10797300" cy="831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Tiếp cận: </a:t>
            </a:r>
            <a:r>
              <a:rPr lang="en-US" sz="2400" b="0" i="0" u="none" strike="noStrike" cap="none">
                <a:solidFill>
                  <a:srgbClr val="000000"/>
                </a:solidFill>
                <a:latin typeface="Cambria"/>
                <a:ea typeface="Cambria"/>
                <a:cs typeface="Cambria"/>
                <a:sym typeface="Cambria"/>
              </a:rPr>
              <a:t>Bài toán tìm ma trận con có tổng các phần tử lớn nhất từ ma trận M cho trước.</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11"/>
          <p:cNvSpPr txBox="1">
            <a:spLocks noGrp="1"/>
          </p:cNvSpPr>
          <p:nvPr>
            <p:ph type="title"/>
          </p:nvPr>
        </p:nvSpPr>
        <p:spPr>
          <a:xfrm>
            <a:off x="1066799" y="390160"/>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Đất long mạch </a:t>
            </a:r>
            <a:endParaRPr/>
          </a:p>
        </p:txBody>
      </p:sp>
      <p:sp>
        <p:nvSpPr>
          <p:cNvPr id="221" name="Google Shape;221;p11"/>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5</a:t>
            </a:fld>
            <a:endParaRPr/>
          </a:p>
        </p:txBody>
      </p:sp>
      <p:sp>
        <p:nvSpPr>
          <p:cNvPr id="220" name="Google Shape;220;p11"/>
          <p:cNvSpPr txBox="1"/>
          <p:nvPr/>
        </p:nvSpPr>
        <p:spPr>
          <a:xfrm>
            <a:off x="1066800" y="1761760"/>
            <a:ext cx="10058399" cy="45243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Input:</a:t>
            </a:r>
            <a:r>
              <a:rPr lang="en-US" sz="2400" b="0" i="0" u="none" strike="noStrike" cap="none">
                <a:solidFill>
                  <a:srgbClr val="000000"/>
                </a:solidFill>
                <a:latin typeface="Cambria"/>
                <a:ea typeface="Cambria"/>
                <a:cs typeface="Cambria"/>
                <a:sym typeface="Cambria"/>
              </a:rPr>
              <a:t> Vào từ thiết bị nhập chuẩn: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Dòng đầu tiên chứa 2 số nguyên m và n (2 ≤ n ≤ m ≤ 100).</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Dòng thứ 2 là mảng a chứa m*n số nguyên cách nhau ( với mỗi phần tử trong khoảng giá trị: 2</a:t>
            </a:r>
            <a:r>
              <a:rPr lang="en-US" sz="2400" b="0" i="0" u="none" strike="noStrike" cap="none" baseline="30000">
                <a:solidFill>
                  <a:srgbClr val="000000"/>
                </a:solidFill>
                <a:latin typeface="Cambria"/>
                <a:ea typeface="Cambria"/>
                <a:cs typeface="Cambria"/>
                <a:sym typeface="Cambria"/>
              </a:rPr>
              <a:t>31</a:t>
            </a:r>
            <a:r>
              <a:rPr lang="en-US" sz="2400" b="0" i="0" u="none" strike="noStrike" cap="none">
                <a:solidFill>
                  <a:srgbClr val="000000"/>
                </a:solidFill>
                <a:latin typeface="Cambria"/>
                <a:ea typeface="Cambria"/>
                <a:cs typeface="Cambria"/>
                <a:sym typeface="Cambria"/>
              </a:rPr>
              <a:t> ≤ a[i] ≤ 2</a:t>
            </a:r>
            <a:r>
              <a:rPr lang="en-US" sz="2400" b="0" i="0" u="none" strike="noStrike" cap="none" baseline="30000">
                <a:solidFill>
                  <a:srgbClr val="000000"/>
                </a:solidFill>
                <a:latin typeface="Cambria"/>
                <a:ea typeface="Cambria"/>
                <a:cs typeface="Cambria"/>
                <a:sym typeface="Cambria"/>
              </a:rPr>
              <a:t>31</a:t>
            </a:r>
            <a:r>
              <a:rPr lang="en-US" sz="2400" b="0" i="0" u="none" strike="noStrike" cap="none">
                <a:solidFill>
                  <a:srgbClr val="000000"/>
                </a:solidFill>
                <a:latin typeface="Cambria"/>
                <a:ea typeface="Cambria"/>
                <a:cs typeface="Cambria"/>
                <a:sym typeface="Cambria"/>
              </a:rPr>
              <a:t>).</a:t>
            </a: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Output:</a:t>
            </a:r>
            <a:r>
              <a:rPr lang="en-US" sz="2400" b="0" i="0" u="none" strike="noStrike" cap="none">
                <a:solidFill>
                  <a:srgbClr val="000000"/>
                </a:solidFill>
                <a:latin typeface="Cambria"/>
                <a:ea typeface="Cambria"/>
                <a:cs typeface="Cambria"/>
                <a:sym typeface="Cambria"/>
              </a:rPr>
              <a:t> Đưa ra thiết bị xuất chuẩn: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Dòng đầu tiên được viết theo định dạng: “rowStart(rS)“, “rowEnd(rE)", “colStart(cS)" “colEnd(cE)".</a:t>
            </a:r>
            <a:endParaRPr sz="2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Dòng thứ 2 thông báo tổng của các phần tử ma trận con có trọng số lớn nhất.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1066798" y="389581"/>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Đất long mạch </a:t>
            </a:r>
            <a:endParaRPr/>
          </a:p>
        </p:txBody>
      </p:sp>
      <p:sp>
        <p:nvSpPr>
          <p:cNvPr id="232" name="Google Shape;232;p12"/>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6</a:t>
            </a:fld>
            <a:endParaRPr/>
          </a:p>
        </p:txBody>
      </p:sp>
      <p:graphicFrame>
        <p:nvGraphicFramePr>
          <p:cNvPr id="228" name="Google Shape;228;p12"/>
          <p:cNvGraphicFramePr/>
          <p:nvPr/>
        </p:nvGraphicFramePr>
        <p:xfrm>
          <a:off x="3514844" y="2554918"/>
          <a:ext cx="5162300" cy="3137500"/>
        </p:xfrm>
        <a:graphic>
          <a:graphicData uri="http://schemas.openxmlformats.org/drawingml/2006/table">
            <a:tbl>
              <a:tblPr firstRow="1" bandRow="1">
                <a:noFill/>
                <a:tableStyleId>{4C0F743E-F7BB-4931-9A2D-4F22722834D1}</a:tableStyleId>
              </a:tblPr>
              <a:tblGrid>
                <a:gridCol w="1290575">
                  <a:extLst>
                    <a:ext uri="{9D8B030D-6E8A-4147-A177-3AD203B41FA5}">
                      <a16:colId xmlns:a16="http://schemas.microsoft.com/office/drawing/2014/main" val="20000"/>
                    </a:ext>
                  </a:extLst>
                </a:gridCol>
                <a:gridCol w="1290575">
                  <a:extLst>
                    <a:ext uri="{9D8B030D-6E8A-4147-A177-3AD203B41FA5}">
                      <a16:colId xmlns:a16="http://schemas.microsoft.com/office/drawing/2014/main" val="20001"/>
                    </a:ext>
                  </a:extLst>
                </a:gridCol>
                <a:gridCol w="1296925">
                  <a:extLst>
                    <a:ext uri="{9D8B030D-6E8A-4147-A177-3AD203B41FA5}">
                      <a16:colId xmlns:a16="http://schemas.microsoft.com/office/drawing/2014/main" val="20002"/>
                    </a:ext>
                  </a:extLst>
                </a:gridCol>
                <a:gridCol w="1284225">
                  <a:extLst>
                    <a:ext uri="{9D8B030D-6E8A-4147-A177-3AD203B41FA5}">
                      <a16:colId xmlns:a16="http://schemas.microsoft.com/office/drawing/2014/main" val="20003"/>
                    </a:ext>
                  </a:extLst>
                </a:gridCol>
              </a:tblGrid>
              <a:tr h="7849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29" name="Google Shape;229;p12"/>
          <p:cNvGraphicFramePr/>
          <p:nvPr/>
        </p:nvGraphicFramePr>
        <p:xfrm>
          <a:off x="3514842" y="2554918"/>
          <a:ext cx="5162300" cy="3137500"/>
        </p:xfrm>
        <a:graphic>
          <a:graphicData uri="http://schemas.openxmlformats.org/drawingml/2006/table">
            <a:tbl>
              <a:tblPr firstRow="1" bandRow="1">
                <a:noFill/>
                <a:tableStyleId>{4C0F743E-F7BB-4931-9A2D-4F22722834D1}</a:tableStyleId>
              </a:tblPr>
              <a:tblGrid>
                <a:gridCol w="1290575">
                  <a:extLst>
                    <a:ext uri="{9D8B030D-6E8A-4147-A177-3AD203B41FA5}">
                      <a16:colId xmlns:a16="http://schemas.microsoft.com/office/drawing/2014/main" val="20000"/>
                    </a:ext>
                  </a:extLst>
                </a:gridCol>
                <a:gridCol w="1290575">
                  <a:extLst>
                    <a:ext uri="{9D8B030D-6E8A-4147-A177-3AD203B41FA5}">
                      <a16:colId xmlns:a16="http://schemas.microsoft.com/office/drawing/2014/main" val="20001"/>
                    </a:ext>
                  </a:extLst>
                </a:gridCol>
                <a:gridCol w="1296925">
                  <a:extLst>
                    <a:ext uri="{9D8B030D-6E8A-4147-A177-3AD203B41FA5}">
                      <a16:colId xmlns:a16="http://schemas.microsoft.com/office/drawing/2014/main" val="20002"/>
                    </a:ext>
                  </a:extLst>
                </a:gridCol>
                <a:gridCol w="1284225">
                  <a:extLst>
                    <a:ext uri="{9D8B030D-6E8A-4147-A177-3AD203B41FA5}">
                      <a16:colId xmlns:a16="http://schemas.microsoft.com/office/drawing/2014/main" val="20003"/>
                    </a:ext>
                  </a:extLst>
                </a:gridCol>
              </a:tblGrid>
              <a:tr h="7849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784200">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30" name="Google Shape;230;p12"/>
          <p:cNvSpPr txBox="1"/>
          <p:nvPr/>
        </p:nvSpPr>
        <p:spPr>
          <a:xfrm>
            <a:off x="983925" y="1771125"/>
            <a:ext cx="6094070" cy="461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Ví dụ:</a:t>
            </a:r>
            <a:endParaRPr sz="2400" b="0" i="0" u="none" strike="noStrike" cap="none">
              <a:solidFill>
                <a:srgbClr val="000000"/>
              </a:solidFill>
              <a:latin typeface="Cambria"/>
              <a:ea typeface="Cambria"/>
              <a:cs typeface="Cambria"/>
              <a:sym typeface="Cambria"/>
            </a:endParaRPr>
          </a:p>
        </p:txBody>
      </p:sp>
      <p:graphicFrame>
        <p:nvGraphicFramePr>
          <p:cNvPr id="231" name="Google Shape;231;p12"/>
          <p:cNvGraphicFramePr/>
          <p:nvPr/>
        </p:nvGraphicFramePr>
        <p:xfrm>
          <a:off x="2613909" y="2547695"/>
          <a:ext cx="6964200" cy="1688925"/>
        </p:xfrm>
        <a:graphic>
          <a:graphicData uri="http://schemas.openxmlformats.org/drawingml/2006/table">
            <a:tbl>
              <a:tblPr firstRow="1" bandRow="1">
                <a:noFill/>
                <a:tableStyleId>{04825156-D947-4E70-B73C-69C90F159588}</a:tableStyleId>
              </a:tblPr>
              <a:tblGrid>
                <a:gridCol w="5702550">
                  <a:extLst>
                    <a:ext uri="{9D8B030D-6E8A-4147-A177-3AD203B41FA5}">
                      <a16:colId xmlns:a16="http://schemas.microsoft.com/office/drawing/2014/main" val="20000"/>
                    </a:ext>
                  </a:extLst>
                </a:gridCol>
                <a:gridCol w="1261650">
                  <a:extLst>
                    <a:ext uri="{9D8B030D-6E8A-4147-A177-3AD203B41FA5}">
                      <a16:colId xmlns:a16="http://schemas.microsoft.com/office/drawing/2014/main" val="20001"/>
                    </a:ext>
                  </a:extLst>
                </a:gridCol>
              </a:tblGrid>
              <a:tr h="471750">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000000"/>
                          </a:solidFill>
                          <a:latin typeface="Cambria"/>
                          <a:ea typeface="Cambria"/>
                          <a:cs typeface="Cambria"/>
                          <a:sym typeface="Cambria"/>
                        </a:rPr>
                        <a:t>Input</a:t>
                      </a:r>
                      <a:endParaRPr sz="2400" u="none" strike="noStrike" cap="none">
                        <a:solidFill>
                          <a:schemeClr val="dk1"/>
                        </a:solidFill>
                        <a:latin typeface="Cambria"/>
                        <a:ea typeface="Cambria"/>
                        <a:cs typeface="Cambria"/>
                        <a:sym typeface="Cambria"/>
                      </a:endParaRPr>
                    </a:p>
                  </a:txBody>
                  <a:tcPr marL="91450" marR="91450" marT="45725" marB="45725">
                    <a:solidFill>
                      <a:srgbClr val="F58F7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Output</a:t>
                      </a:r>
                      <a:endParaRPr sz="1400" u="none" strike="noStrike" cap="none"/>
                    </a:p>
                  </a:txBody>
                  <a:tcPr marL="91450" marR="91450" marT="45725" marB="45725">
                    <a:solidFill>
                      <a:srgbClr val="F58F7F"/>
                    </a:solidFill>
                  </a:tcPr>
                </a:tc>
                <a:extLst>
                  <a:ext uri="{0D108BD9-81ED-4DB2-BD59-A6C34878D82A}">
                    <a16:rowId xmlns:a16="http://schemas.microsoft.com/office/drawing/2014/main" val="10000"/>
                  </a:ext>
                </a:extLst>
              </a:tr>
              <a:tr h="1217175">
                <a:tc>
                  <a:txBody>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4</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4</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1  -3  0  -1  -2  6  4  3  2  3  -1  -2  -3  1  2  -4 </a:t>
                      </a:r>
                      <a:endParaRPr sz="2400" b="0" i="0" u="none" strike="noStrike" cap="none">
                        <a:solidFill>
                          <a:schemeClr val="dk1"/>
                        </a:solidFill>
                        <a:latin typeface="Cambria"/>
                        <a:ea typeface="Cambria"/>
                        <a:cs typeface="Cambria"/>
                        <a:sym typeface="Cambria"/>
                      </a:endParaRPr>
                    </a:p>
                  </a:txBody>
                  <a:tcPr marL="91450" marR="91450" marT="45725" marB="45725">
                    <a:solidFill>
                      <a:srgbClr val="FBD9D4"/>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1  2  1  3</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15</a:t>
                      </a:r>
                      <a:endParaRPr sz="1400" u="none" strike="noStrike" cap="none"/>
                    </a:p>
                  </a:txBody>
                  <a:tcPr marL="91450" marR="91450" marT="45725" marB="45725">
                    <a:solidFill>
                      <a:srgbClr val="FBD9D4"/>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13"/>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Đất long mạch </a:t>
            </a:r>
            <a:endParaRPr/>
          </a:p>
        </p:txBody>
      </p:sp>
      <p:sp>
        <p:nvSpPr>
          <p:cNvPr id="239" name="Google Shape;239;p13"/>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7</a:t>
            </a:fld>
            <a:endParaRPr/>
          </a:p>
        </p:txBody>
      </p:sp>
      <p:sp>
        <p:nvSpPr>
          <p:cNvPr id="238" name="Google Shape;238;p13"/>
          <p:cNvSpPr txBox="1"/>
          <p:nvPr/>
        </p:nvSpPr>
        <p:spPr>
          <a:xfrm>
            <a:off x="1066800" y="1761760"/>
            <a:ext cx="10058399"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Hướng giải quyết: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1.    Phương pháp </a:t>
            </a:r>
            <a:r>
              <a:rPr lang="en-US" sz="2400" b="1" i="0" u="none" strike="noStrike" cap="none">
                <a:solidFill>
                  <a:srgbClr val="000000"/>
                </a:solidFill>
                <a:latin typeface="Cambria"/>
                <a:ea typeface="Cambria"/>
                <a:cs typeface="Cambria"/>
                <a:sym typeface="Cambria"/>
              </a:rPr>
              <a:t>Brute-force: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Quan sát và tính tổng mọi ma trận con trong ma trận cho trước và trả về ma trận con có tổng lớn nhất.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2.    Phương pháp </a:t>
            </a:r>
            <a:r>
              <a:rPr lang="en-US" sz="2400" b="1" i="0" u="none" strike="noStrike" cap="none">
                <a:solidFill>
                  <a:srgbClr val="000000"/>
                </a:solidFill>
                <a:latin typeface="Cambria"/>
                <a:ea typeface="Cambria"/>
                <a:cs typeface="Cambria"/>
                <a:sym typeface="Cambria"/>
              </a:rPr>
              <a:t>Quy hoạch động:  </a:t>
            </a:r>
            <a:r>
              <a:rPr lang="en-US" sz="2400" b="0" i="0" u="none" strike="noStrike" cap="none">
                <a:solidFill>
                  <a:srgbClr val="000000"/>
                </a:solidFill>
                <a:latin typeface="Cambria"/>
                <a:ea typeface="Cambria"/>
                <a:cs typeface="Cambria"/>
                <a:sym typeface="Cambria"/>
              </a:rPr>
              <a:t>Tính toán dựa trên cấu trúc con tối ưu.</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Trong bài toán này, chúng ta tính toán và cập nhật kết quả tối ưu (gồm vị trí của ma trận con và tổng của nó) dựa trên các kết quả đã thu được trước đó.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mbria"/>
              <a:ea typeface="Cambria"/>
              <a:cs typeface="Cambria"/>
              <a:sym typeface="Cambria"/>
            </a:endParaRPr>
          </a:p>
          <a:p>
            <a:pPr marL="457200" marR="0" lvl="0" indent="-304800" algn="just" rtl="0">
              <a:lnSpc>
                <a:spcPct val="100000"/>
              </a:lnSpc>
              <a:spcBef>
                <a:spcPts val="0"/>
              </a:spcBef>
              <a:spcAft>
                <a:spcPts val="0"/>
              </a:spcAft>
              <a:buClr>
                <a:schemeClr val="dk1"/>
              </a:buClr>
              <a:buSzPts val="2400"/>
              <a:buFont typeface="Avenir"/>
              <a:buNone/>
            </a:pPr>
            <a:endParaRPr sz="2400" b="1" i="0" u="none" strike="noStrike" cap="non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14"/>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Phương pháp Brute-force</a:t>
            </a:r>
            <a:endParaRPr/>
          </a:p>
        </p:txBody>
      </p:sp>
      <p:sp>
        <p:nvSpPr>
          <p:cNvPr id="254" name="Google Shape;254;p14"/>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sp>
        <p:nvSpPr>
          <p:cNvPr id="245" name="Google Shape;245;p14"/>
          <p:cNvSpPr txBox="1"/>
          <p:nvPr/>
        </p:nvSpPr>
        <p:spPr>
          <a:xfrm>
            <a:off x="1066800" y="1761760"/>
            <a:ext cx="10058399"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Chúng ta sẽ thực hiện phương pháp Brute-force với thuật toán tính tổng của ma trận con bất kỳ với độ phức tạp theo thời gian là O(1).</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Các bước thực hiện thuật toán tính tổng như sau:</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Bước 1</a:t>
            </a:r>
            <a:r>
              <a:rPr lang="en-US" sz="2400" b="0" i="0" u="none" strike="noStrike" cap="none">
                <a:solidFill>
                  <a:srgbClr val="000000"/>
                </a:solidFill>
                <a:latin typeface="Cambria"/>
                <a:ea typeface="Cambria"/>
                <a:cs typeface="Cambria"/>
                <a:sym typeface="Cambria"/>
              </a:rPr>
              <a:t>: Tạo một ma trận Sum, từng phần tử ma trận Sum[i][j] này sẽ lưu trữ tổng từ hàng [0→i] và cột [0→j] của ma trận ban đầu.    </a:t>
            </a:r>
            <a:endParaRPr sz="1400" b="0" i="0" u="none" strike="noStrike" cap="none">
              <a:solidFill>
                <a:srgbClr val="000000"/>
              </a:solidFill>
              <a:latin typeface="Arial"/>
              <a:ea typeface="Arial"/>
              <a:cs typeface="Arial"/>
              <a:sym typeface="Arial"/>
            </a:endParaRPr>
          </a:p>
        </p:txBody>
      </p:sp>
      <p:graphicFrame>
        <p:nvGraphicFramePr>
          <p:cNvPr id="246" name="Google Shape;246;p14"/>
          <p:cNvGraphicFramePr/>
          <p:nvPr/>
        </p:nvGraphicFramePr>
        <p:xfrm>
          <a:off x="1632029" y="3865945"/>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47" name="Google Shape;247;p14"/>
          <p:cNvGraphicFramePr/>
          <p:nvPr/>
        </p:nvGraphicFramePr>
        <p:xfrm>
          <a:off x="6483751" y="3865944"/>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9</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12</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8</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16</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48" name="Google Shape;248;p14"/>
          <p:cNvSpPr txBox="1"/>
          <p:nvPr/>
        </p:nvSpPr>
        <p:spPr>
          <a:xfrm>
            <a:off x="5798916" y="4826643"/>
            <a:ext cx="29708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sp>
        <p:nvSpPr>
          <p:cNvPr id="249" name="Google Shape;249;p14"/>
          <p:cNvSpPr txBox="1"/>
          <p:nvPr/>
        </p:nvSpPr>
        <p:spPr>
          <a:xfrm>
            <a:off x="588378" y="5798914"/>
            <a:ext cx="99735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Ví dụ:</a:t>
            </a:r>
            <a:endParaRPr sz="1800" b="0" i="0" u="none" strike="noStrike" cap="none">
              <a:solidFill>
                <a:schemeClr val="dk1"/>
              </a:solidFill>
              <a:latin typeface="Cambria"/>
              <a:ea typeface="Cambria"/>
              <a:cs typeface="Cambria"/>
              <a:sym typeface="Cambria"/>
            </a:endParaRPr>
          </a:p>
        </p:txBody>
      </p:sp>
      <p:sp>
        <p:nvSpPr>
          <p:cNvPr id="250" name="Google Shape;250;p14"/>
          <p:cNvSpPr txBox="1"/>
          <p:nvPr/>
        </p:nvSpPr>
        <p:spPr>
          <a:xfrm>
            <a:off x="10291822" y="5798915"/>
            <a:ext cx="87919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Sum</a:t>
            </a:r>
            <a:endParaRPr sz="1400" b="0" i="0" u="none" strike="noStrike" cap="none">
              <a:solidFill>
                <a:srgbClr val="000000"/>
              </a:solidFill>
              <a:latin typeface="Arial"/>
              <a:ea typeface="Arial"/>
              <a:cs typeface="Arial"/>
              <a:sym typeface="Arial"/>
            </a:endParaRPr>
          </a:p>
        </p:txBody>
      </p:sp>
      <p:graphicFrame>
        <p:nvGraphicFramePr>
          <p:cNvPr id="251" name="Google Shape;251;p14"/>
          <p:cNvGraphicFramePr/>
          <p:nvPr/>
        </p:nvGraphicFramePr>
        <p:xfrm>
          <a:off x="1632028" y="3865944"/>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52" name="Google Shape;252;p14"/>
          <p:cNvGraphicFramePr/>
          <p:nvPr/>
        </p:nvGraphicFramePr>
        <p:xfrm>
          <a:off x="6483751" y="3865944"/>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graphicFrame>
        <p:nvGraphicFramePr>
          <p:cNvPr id="253" name="Google Shape;253;p14"/>
          <p:cNvGraphicFramePr/>
          <p:nvPr/>
        </p:nvGraphicFramePr>
        <p:xfrm>
          <a:off x="6483750" y="3865944"/>
          <a:ext cx="3808075" cy="2442250"/>
        </p:xfrm>
        <a:graphic>
          <a:graphicData uri="http://schemas.openxmlformats.org/drawingml/2006/table">
            <a:tbl>
              <a:tblPr firstRow="1" bandRow="1">
                <a:noFill/>
                <a:tableStyleId>{4C0F743E-F7BB-4931-9A2D-4F22722834D1}</a:tableStyleId>
              </a:tblPr>
              <a:tblGrid>
                <a:gridCol w="952025">
                  <a:extLst>
                    <a:ext uri="{9D8B030D-6E8A-4147-A177-3AD203B41FA5}">
                      <a16:colId xmlns:a16="http://schemas.microsoft.com/office/drawing/2014/main" val="20000"/>
                    </a:ext>
                  </a:extLst>
                </a:gridCol>
                <a:gridCol w="952025">
                  <a:extLst>
                    <a:ext uri="{9D8B030D-6E8A-4147-A177-3AD203B41FA5}">
                      <a16:colId xmlns:a16="http://schemas.microsoft.com/office/drawing/2014/main" val="20001"/>
                    </a:ext>
                  </a:extLst>
                </a:gridCol>
                <a:gridCol w="956700">
                  <a:extLst>
                    <a:ext uri="{9D8B030D-6E8A-4147-A177-3AD203B41FA5}">
                      <a16:colId xmlns:a16="http://schemas.microsoft.com/office/drawing/2014/main" val="20002"/>
                    </a:ext>
                  </a:extLst>
                </a:gridCol>
                <a:gridCol w="947325">
                  <a:extLst>
                    <a:ext uri="{9D8B030D-6E8A-4147-A177-3AD203B41FA5}">
                      <a16:colId xmlns:a16="http://schemas.microsoft.com/office/drawing/2014/main" val="20003"/>
                    </a:ext>
                  </a:extLst>
                </a:gridCol>
              </a:tblGrid>
              <a:tr h="610975">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610425">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610425">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000"/>
                        <a:buFont typeface="Cambria"/>
                        <a:buNone/>
                      </a:pPr>
                      <a:r>
                        <a:rPr lang="en-US" sz="2000" b="0" i="0" u="none" strike="noStrike" cap="none">
                          <a:solidFill>
                            <a:srgbClr val="000000"/>
                          </a:solidFill>
                          <a:latin typeface="Cambria"/>
                          <a:ea typeface="Cambria"/>
                          <a:cs typeface="Cambria"/>
                          <a:sym typeface="Cambria"/>
                        </a:rPr>
                        <a:t>known</a:t>
                      </a: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6104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graphicFrame>
        <p:nvGraphicFramePr>
          <p:cNvPr id="259" name="Google Shape;259;p15"/>
          <p:cNvGraphicFramePr/>
          <p:nvPr/>
        </p:nvGraphicFramePr>
        <p:xfrm>
          <a:off x="4505563"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60" name="Google Shape;260;p15"/>
          <p:cNvSpPr txBox="1">
            <a:spLocks noGrp="1"/>
          </p:cNvSpPr>
          <p:nvPr>
            <p:ph type="title"/>
          </p:nvPr>
        </p:nvSpPr>
        <p:spPr>
          <a:xfrm>
            <a:off x="1066800" y="383976"/>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latin typeface="Arial"/>
                <a:ea typeface="Arial"/>
                <a:cs typeface="Arial"/>
                <a:sym typeface="Arial"/>
              </a:rPr>
              <a:t>Phương pháp Brute-force</a:t>
            </a:r>
            <a:endParaRPr/>
          </a:p>
        </p:txBody>
      </p:sp>
      <p:sp>
        <p:nvSpPr>
          <p:cNvPr id="275" name="Google Shape;275;p15"/>
          <p:cNvSpPr txBox="1">
            <a:spLocks noGrp="1"/>
          </p:cNvSpPr>
          <p:nvPr>
            <p:ph type="sldNum" sz="quarter"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graphicFrame>
        <p:nvGraphicFramePr>
          <p:cNvPr id="261" name="Google Shape;261;p15"/>
          <p:cNvGraphicFramePr/>
          <p:nvPr/>
        </p:nvGraphicFramePr>
        <p:xfrm>
          <a:off x="660812"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62" name="Google Shape;262;p15"/>
          <p:cNvSpPr txBox="1"/>
          <p:nvPr/>
        </p:nvSpPr>
        <p:spPr>
          <a:xfrm>
            <a:off x="3950154" y="2568657"/>
            <a:ext cx="36153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graphicFrame>
        <p:nvGraphicFramePr>
          <p:cNvPr id="263" name="Google Shape;263;p15"/>
          <p:cNvGraphicFramePr/>
          <p:nvPr/>
        </p:nvGraphicFramePr>
        <p:xfrm>
          <a:off x="4503599"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graphicFrame>
        <p:nvGraphicFramePr>
          <p:cNvPr id="264" name="Google Shape;264;p15"/>
          <p:cNvGraphicFramePr/>
          <p:nvPr/>
        </p:nvGraphicFramePr>
        <p:xfrm>
          <a:off x="8337220" y="1783283"/>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65" name="Google Shape;265;p15"/>
          <p:cNvSpPr txBox="1"/>
          <p:nvPr/>
        </p:nvSpPr>
        <p:spPr>
          <a:xfrm>
            <a:off x="7810048" y="2527710"/>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1800" b="0" i="0" u="none" strike="noStrike" cap="none">
              <a:solidFill>
                <a:schemeClr val="dk1"/>
              </a:solidFill>
              <a:latin typeface="Avenir"/>
              <a:ea typeface="Avenir"/>
              <a:cs typeface="Avenir"/>
              <a:sym typeface="Avenir"/>
            </a:endParaRPr>
          </a:p>
        </p:txBody>
      </p:sp>
      <p:graphicFrame>
        <p:nvGraphicFramePr>
          <p:cNvPr id="266" name="Google Shape;266;p15"/>
          <p:cNvGraphicFramePr/>
          <p:nvPr/>
        </p:nvGraphicFramePr>
        <p:xfrm>
          <a:off x="4499016" y="4130839"/>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
        <p:nvSpPr>
          <p:cNvPr id="267" name="Google Shape;267;p15"/>
          <p:cNvSpPr txBox="1"/>
          <p:nvPr/>
        </p:nvSpPr>
        <p:spPr>
          <a:xfrm>
            <a:off x="7810048" y="4964876"/>
            <a:ext cx="38260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graphicFrame>
        <p:nvGraphicFramePr>
          <p:cNvPr id="268" name="Google Shape;268;p15"/>
          <p:cNvGraphicFramePr/>
          <p:nvPr/>
        </p:nvGraphicFramePr>
        <p:xfrm>
          <a:off x="8337220" y="4130839"/>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-2</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7</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a:t>
                      </a:r>
                      <a:endParaRPr sz="1400" u="none" strike="noStrike" cap="none"/>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FFCCFF"/>
                    </a:solidFill>
                  </a:tcPr>
                </a:tc>
                <a:extLst>
                  <a:ext uri="{0D108BD9-81ED-4DB2-BD59-A6C34878D82A}">
                    <a16:rowId xmlns:a16="http://schemas.microsoft.com/office/drawing/2014/main" val="10003"/>
                  </a:ext>
                </a:extLst>
              </a:tr>
            </a:tbl>
          </a:graphicData>
        </a:graphic>
      </p:graphicFrame>
      <p:sp>
        <p:nvSpPr>
          <p:cNvPr id="269" name="Google Shape;269;p15"/>
          <p:cNvSpPr txBox="1"/>
          <p:nvPr/>
        </p:nvSpPr>
        <p:spPr>
          <a:xfrm>
            <a:off x="3950154" y="2568657"/>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2400" b="0" i="0" u="none" strike="noStrike" cap="none">
              <a:solidFill>
                <a:schemeClr val="dk1"/>
              </a:solidFill>
              <a:latin typeface="Avenir"/>
              <a:ea typeface="Avenir"/>
              <a:cs typeface="Avenir"/>
              <a:sym typeface="Avenir"/>
            </a:endParaRPr>
          </a:p>
        </p:txBody>
      </p:sp>
      <p:sp>
        <p:nvSpPr>
          <p:cNvPr id="270" name="Google Shape;270;p15"/>
          <p:cNvSpPr txBox="1"/>
          <p:nvPr/>
        </p:nvSpPr>
        <p:spPr>
          <a:xfrm>
            <a:off x="3920487" y="4964876"/>
            <a:ext cx="38260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a:t>
            </a:r>
            <a:endParaRPr sz="1800" b="0" i="0" u="none" strike="noStrike" cap="none">
              <a:solidFill>
                <a:schemeClr val="dk1"/>
              </a:solidFill>
              <a:latin typeface="Avenir"/>
              <a:ea typeface="Avenir"/>
              <a:cs typeface="Avenir"/>
              <a:sym typeface="Avenir"/>
            </a:endParaRPr>
          </a:p>
        </p:txBody>
      </p:sp>
      <p:graphicFrame>
        <p:nvGraphicFramePr>
          <p:cNvPr id="271" name="Google Shape;271;p15"/>
          <p:cNvGraphicFramePr/>
          <p:nvPr/>
        </p:nvGraphicFramePr>
        <p:xfrm>
          <a:off x="4505563" y="1755576"/>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72" name="Google Shape;272;p15"/>
          <p:cNvGraphicFramePr/>
          <p:nvPr/>
        </p:nvGraphicFramePr>
        <p:xfrm>
          <a:off x="8337220" y="1783283"/>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73" name="Google Shape;273;p15"/>
          <p:cNvGraphicFramePr/>
          <p:nvPr/>
        </p:nvGraphicFramePr>
        <p:xfrm>
          <a:off x="8337220" y="4130838"/>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FF0000"/>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graphicFrame>
        <p:nvGraphicFramePr>
          <p:cNvPr id="274" name="Google Shape;274;p15"/>
          <p:cNvGraphicFramePr/>
          <p:nvPr/>
        </p:nvGraphicFramePr>
        <p:xfrm>
          <a:off x="4499015" y="4130838"/>
          <a:ext cx="3102000" cy="2129775"/>
        </p:xfrm>
        <a:graphic>
          <a:graphicData uri="http://schemas.openxmlformats.org/drawingml/2006/table">
            <a:tbl>
              <a:tblPr firstRow="1" bandRow="1">
                <a:noFill/>
                <a:tableStyleId>{4C0F743E-F7BB-4931-9A2D-4F22722834D1}</a:tableStyleId>
              </a:tblPr>
              <a:tblGrid>
                <a:gridCol w="775500">
                  <a:extLst>
                    <a:ext uri="{9D8B030D-6E8A-4147-A177-3AD203B41FA5}">
                      <a16:colId xmlns:a16="http://schemas.microsoft.com/office/drawing/2014/main" val="20000"/>
                    </a:ext>
                  </a:extLst>
                </a:gridCol>
                <a:gridCol w="775500">
                  <a:extLst>
                    <a:ext uri="{9D8B030D-6E8A-4147-A177-3AD203B41FA5}">
                      <a16:colId xmlns:a16="http://schemas.microsoft.com/office/drawing/2014/main" val="20001"/>
                    </a:ext>
                  </a:extLst>
                </a:gridCol>
                <a:gridCol w="779325">
                  <a:extLst>
                    <a:ext uri="{9D8B030D-6E8A-4147-A177-3AD203B41FA5}">
                      <a16:colId xmlns:a16="http://schemas.microsoft.com/office/drawing/2014/main" val="20002"/>
                    </a:ext>
                  </a:extLst>
                </a:gridCol>
                <a:gridCol w="771675">
                  <a:extLst>
                    <a:ext uri="{9D8B030D-6E8A-4147-A177-3AD203B41FA5}">
                      <a16:colId xmlns:a16="http://schemas.microsoft.com/office/drawing/2014/main" val="20003"/>
                    </a:ext>
                  </a:extLst>
                </a:gridCol>
              </a:tblGrid>
              <a:tr h="532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1</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1"/>
                          </a:solidFill>
                          <a:latin typeface="Cambria"/>
                          <a:ea typeface="Cambria"/>
                          <a:cs typeface="Cambria"/>
                          <a:sym typeface="Cambria"/>
                        </a:rPr>
                        <a:t>0</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0"/>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6</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4</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1"/>
                  </a:ext>
                </a:extLst>
              </a:tr>
              <a:tr h="532325">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2</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3</a:t>
                      </a:r>
                      <a:endParaRPr sz="1400" u="none" strike="noStrike" cap="none"/>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rgbClr val="000000"/>
                        </a:buClr>
                        <a:buSzPts val="2400"/>
                        <a:buFont typeface="Cambria"/>
                        <a:buNone/>
                      </a:pPr>
                      <a:r>
                        <a:rPr lang="en-US" sz="2400" b="0" i="0" u="none" strike="noStrike" cap="none">
                          <a:solidFill>
                            <a:srgbClr val="000000"/>
                          </a:solidFill>
                          <a:latin typeface="Cambria"/>
                          <a:ea typeface="Cambria"/>
                          <a:cs typeface="Cambria"/>
                          <a:sym typeface="Cambria"/>
                        </a:rPr>
                        <a:t>-1</a:t>
                      </a:r>
                      <a:endParaRPr sz="1400" u="none" strike="noStrike" cap="none"/>
                    </a:p>
                  </a:txBody>
                  <a:tcPr marL="91450" marR="91450" marT="45725" marB="45725">
                    <a:solidFill>
                      <a:srgbClr val="00B050"/>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2"/>
                  </a:ext>
                </a:extLst>
              </a:tr>
              <a:tr h="532325">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tc>
                  <a:txBody>
                    <a:bodyPr/>
                    <a:lstStyle/>
                    <a:p>
                      <a:pPr marL="0" marR="0" lvl="0" indent="0" algn="l" rtl="0">
                        <a:lnSpc>
                          <a:spcPct val="100000"/>
                        </a:lnSpc>
                        <a:spcBef>
                          <a:spcPts val="0"/>
                        </a:spcBef>
                        <a:spcAft>
                          <a:spcPts val="0"/>
                        </a:spcAft>
                        <a:buClr>
                          <a:schemeClr val="dk1"/>
                        </a:buClr>
                        <a:buSzPts val="2400"/>
                        <a:buFont typeface="Avenir"/>
                        <a:buNone/>
                      </a:pPr>
                      <a:endParaRPr sz="2400" b="0" i="0" u="none" strike="noStrike" cap="none">
                        <a:solidFill>
                          <a:srgbClr val="000000"/>
                        </a:solidFill>
                        <a:latin typeface="Cambria"/>
                        <a:ea typeface="Cambria"/>
                        <a:cs typeface="Cambria"/>
                        <a:sym typeface="Cambria"/>
                      </a:endParaRPr>
                    </a:p>
                  </a:txBody>
                  <a:tcPr marL="91450" marR="91450" marT="45725" marB="45725">
                    <a:solidFill>
                      <a:srgbClr val="DBFAD2"/>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lde_Max_Min.potx" id="{E0CD07C8-826F-4665-995B-B404BBD6D9B7}" vid="{44B7E5C3-7850-4B7B-8E95-D7A00CE929D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1804</Words>
  <Application>Microsoft Office PowerPoint</Application>
  <PresentationFormat>Widescreen</PresentationFormat>
  <Paragraphs>779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Avenir</vt:lpstr>
      <vt:lpstr>Lustria</vt:lpstr>
      <vt:lpstr>Arial</vt:lpstr>
      <vt:lpstr>Calibri</vt:lpstr>
      <vt:lpstr>Cambria</vt:lpstr>
      <vt:lpstr>Avenir Next LT Pro</vt:lpstr>
      <vt:lpstr>1_Office Theme</vt:lpstr>
      <vt:lpstr>PHÂN TÍCH &amp; THIẾT KẾ THUẬT TOÁN</vt:lpstr>
      <vt:lpstr>Các bài toán</vt:lpstr>
      <vt:lpstr>PowerPoint Presentation</vt:lpstr>
      <vt:lpstr>Đất long mạch </vt:lpstr>
      <vt:lpstr>Đất long mạch </vt:lpstr>
      <vt:lpstr>Đất long mạch </vt:lpstr>
      <vt:lpstr>Đất long mạch </vt:lpstr>
      <vt:lpstr>Phương pháp Brute-force</vt:lpstr>
      <vt:lpstr>Phương pháp Brute-force</vt:lpstr>
      <vt:lpstr>Phương pháp Brute-force</vt:lpstr>
      <vt:lpstr>Phương pháp Brute-force</vt:lpstr>
      <vt:lpstr>Phương pháp Brute-force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&amp; THIẾT KẾ THUẬT TOÁN</dc:title>
  <dc:creator>Trần Việt Hoàng</dc:creator>
  <cp:lastModifiedBy>Trần Việt Hoàng</cp:lastModifiedBy>
  <cp:revision>18</cp:revision>
  <dcterms:created xsi:type="dcterms:W3CDTF">2020-12-09T16:25:18Z</dcterms:created>
  <dcterms:modified xsi:type="dcterms:W3CDTF">2021-02-08T07:17:40Z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