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2"/>
  </p:notesMasterIdLst>
  <p:handoutMasterIdLst>
    <p:handoutMasterId r:id="rId23"/>
  </p:handoutMasterIdLst>
  <p:sldIdLst>
    <p:sldId id="267" r:id="rId5"/>
    <p:sldId id="278" r:id="rId6"/>
    <p:sldId id="283" r:id="rId7"/>
    <p:sldId id="284" r:id="rId8"/>
    <p:sldId id="286" r:id="rId9"/>
    <p:sldId id="287" r:id="rId10"/>
    <p:sldId id="288" r:id="rId11"/>
    <p:sldId id="285" r:id="rId12"/>
    <p:sldId id="279" r:id="rId13"/>
    <p:sldId id="280" r:id="rId14"/>
    <p:sldId id="281" r:id="rId15"/>
    <p:sldId id="269" r:id="rId16"/>
    <p:sldId id="271" r:id="rId17"/>
    <p:sldId id="272" r:id="rId18"/>
    <p:sldId id="273" r:id="rId19"/>
    <p:sldId id="282" r:id="rId20"/>
    <p:sldId id="277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20" y="17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4-4EFA-8242-05C3FB47F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14-4EFA-8242-05C3FB47F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14-4EFA-8242-05C3FB47F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03895568"/>
        <c:axId val="603889296"/>
      </c:barChart>
      <c:catAx>
        <c:axId val="60389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89296"/>
        <c:crosses val="autoZero"/>
        <c:auto val="1"/>
        <c:lblAlgn val="ctr"/>
        <c:lblOffset val="100"/>
        <c:noMultiLvlLbl val="0"/>
      </c:catAx>
      <c:valAx>
        <c:axId val="6038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79567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379567"/>
        <a:ext cx="4773612" cy="1107225"/>
      </dsp:txXfrm>
    </dsp:sp>
    <dsp:sp modelId="{674922F1-7266-4681-AD4F-1C618A5FFF23}">
      <dsp:nvSpPr>
        <dsp:cNvPr id="0" name=""/>
        <dsp:cNvSpPr/>
      </dsp:nvSpPr>
      <dsp:spPr>
        <a:xfrm>
          <a:off x="238680" y="99127"/>
          <a:ext cx="334152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A</a:t>
          </a:r>
          <a:endParaRPr lang="en-US" sz="1900" kern="1200" dirty="0"/>
        </a:p>
      </dsp:txBody>
      <dsp:txXfrm>
        <a:off x="266060" y="126507"/>
        <a:ext cx="3286768" cy="506120"/>
      </dsp:txXfrm>
    </dsp:sp>
    <dsp:sp modelId="{5282638F-EFF2-4770-BB1A-21455422E45D}">
      <dsp:nvSpPr>
        <dsp:cNvPr id="0" name=""/>
        <dsp:cNvSpPr/>
      </dsp:nvSpPr>
      <dsp:spPr>
        <a:xfrm>
          <a:off x="0" y="1869832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1207"/>
              <a:satOff val="-33630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1869832"/>
        <a:ext cx="4773612" cy="1107225"/>
      </dsp:txXfrm>
    </dsp:sp>
    <dsp:sp modelId="{21EEBBE2-729F-4D85-8CAE-C2B30FF126D2}">
      <dsp:nvSpPr>
        <dsp:cNvPr id="0" name=""/>
        <dsp:cNvSpPr/>
      </dsp:nvSpPr>
      <dsp:spPr>
        <a:xfrm>
          <a:off x="238680" y="1589392"/>
          <a:ext cx="3341528" cy="560880"/>
        </a:xfrm>
        <a:prstGeom prst="round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B</a:t>
          </a:r>
        </a:p>
      </dsp:txBody>
      <dsp:txXfrm>
        <a:off x="266060" y="1616772"/>
        <a:ext cx="3286768" cy="506120"/>
      </dsp:txXfrm>
    </dsp:sp>
    <dsp:sp modelId="{964E6811-5072-4466-B721-689C35A65029}">
      <dsp:nvSpPr>
        <dsp:cNvPr id="0" name=""/>
        <dsp:cNvSpPr/>
      </dsp:nvSpPr>
      <dsp:spPr>
        <a:xfrm>
          <a:off x="0" y="3360097"/>
          <a:ext cx="47736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</dsp:txBody>
      <dsp:txXfrm>
        <a:off x="0" y="3360097"/>
        <a:ext cx="4773612" cy="807975"/>
      </dsp:txXfrm>
    </dsp:sp>
    <dsp:sp modelId="{5B203A22-00AF-46E7-9415-C6DAFD7E01CC}">
      <dsp:nvSpPr>
        <dsp:cNvPr id="0" name=""/>
        <dsp:cNvSpPr/>
      </dsp:nvSpPr>
      <dsp:spPr>
        <a:xfrm>
          <a:off x="238680" y="3079657"/>
          <a:ext cx="3341528" cy="56088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C</a:t>
          </a:r>
        </a:p>
      </dsp:txBody>
      <dsp:txXfrm>
        <a:off x="266060" y="3107037"/>
        <a:ext cx="328676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12-Mar-20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12-Mar-20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BB6228-A043-41EF-B092-F6A225A3F4B4}" type="datetime1">
              <a:rPr lang="en-US" smtClean="0"/>
              <a:t>12-Mar-20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4BF1-4EDF-492E-B286-54E183A81CB9}" type="datetime1">
              <a:rPr lang="en-US" smtClean="0"/>
              <a:t>12-Mar-20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1916-F6FF-42CC-B436-B3F8C9FEDAE7}" type="datetime1">
              <a:rPr lang="en-US" smtClean="0"/>
              <a:t>12-Mar-20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B663-54D9-425A-91A0-3B7C922CF320}" type="datetime1">
              <a:rPr lang="en-US" smtClean="0"/>
              <a:t>12-Mar-20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1D7C-5D62-4100-BC7D-EC61FE6B9F41}" type="datetime1">
              <a:rPr lang="en-US" smtClean="0"/>
              <a:t>12-Mar-20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50E0-12D1-4FEA-8E3A-8738AD787ADA}" type="datetime1">
              <a:rPr lang="en-US" smtClean="0"/>
              <a:t>12-Mar-20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6BB3-60A4-41F4-9B77-F2A88E2FD5AD}" type="datetime1">
              <a:rPr lang="en-US" smtClean="0"/>
              <a:t>12-Mar-20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5C51-9E98-4C1E-B4F1-866E21026C0D}" type="datetime1">
              <a:rPr lang="en-US" smtClean="0"/>
              <a:t>12-Mar-20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882F-A234-4687-9EFE-EDB35BBFC71D}" type="datetime1">
              <a:rPr lang="en-US" smtClean="0"/>
              <a:t>12-Mar-20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l">
              <a:defRPr sz="3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476E-A3BA-491F-A861-5BCF1CAF8282}" type="datetime1">
              <a:rPr lang="en-US" smtClean="0"/>
              <a:t>12-Mar-20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3F55-3024-4B3F-A943-54FFBE753BD1}" type="datetime1">
              <a:rPr lang="en-US" smtClean="0"/>
              <a:t>12-Mar-20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25BD97E-1CC8-48FD-8D52-0519143A1B9B}" type="datetime1">
              <a:rPr lang="en-US" smtClean="0"/>
              <a:t>12-Mar-20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pt.vn/en/business/services/internet-leased-lin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(Inter-networking)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432CC-4205-4206-A8F0-311CF7D3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416969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7890F-BED6-479F-9EB0-9B9E746B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 descr="Vertical Box List showing 3 groups arranged one below the other and bullet points are present under each group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3444386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ADC9B-7C8E-44D9-8E92-71C9371D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9DA7A-32A3-4494-8396-2AD7A16A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52051-594A-4E37-9120-F334E027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DD38E-03E2-47B7-B567-786676B6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6A572-BBFB-42E6-AB12-7784AC23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89992-A65F-49A8-AB6B-5003AAD2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85F32-467B-4DB6-8592-35D826DE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9751060" cy="4699000"/>
          </a:xfrm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/>
              <a:t>Internet backbone &amp;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backbone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business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backbone</a:t>
            </a:r>
          </a:p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Gateway</a:t>
            </a:r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IP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(end-to-end)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D922-3ADA-473A-AC07-EEB3FDC6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loud">
            <a:extLst>
              <a:ext uri="{FF2B5EF4-FFF2-40B4-BE49-F238E27FC236}">
                <a16:creationId xmlns:a16="http://schemas.microsoft.com/office/drawing/2014/main" id="{C5791294-DF74-4984-B7C4-E6728FA5C0E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224418" y="975531"/>
            <a:ext cx="5434834" cy="146286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1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Cloud">
            <a:extLst>
              <a:ext uri="{FF2B5EF4-FFF2-40B4-BE49-F238E27FC236}">
                <a16:creationId xmlns:a16="http://schemas.microsoft.com/office/drawing/2014/main" id="{79DF12AF-A17E-47A0-B732-1AC4959EC09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0753486" y="1000825"/>
            <a:ext cx="349034" cy="17855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" name="Cloud">
            <a:extLst>
              <a:ext uri="{FF2B5EF4-FFF2-40B4-BE49-F238E27FC236}">
                <a16:creationId xmlns:a16="http://schemas.microsoft.com/office/drawing/2014/main" id="{3D55B093-6721-4AEA-80EC-F2D2042B09C1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0531300" y="1093477"/>
            <a:ext cx="349034" cy="17855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Cloud">
            <a:extLst>
              <a:ext uri="{FF2B5EF4-FFF2-40B4-BE49-F238E27FC236}">
                <a16:creationId xmlns:a16="http://schemas.microsoft.com/office/drawing/2014/main" id="{74AFFD51-D692-4A36-B4A9-7B8E348C2DC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170612" y="2644292"/>
            <a:ext cx="4940461" cy="118330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2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(internetworking)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18883" y="1600200"/>
            <a:ext cx="4773956" cy="4470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Internet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“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”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(router)</a:t>
            </a:r>
          </a:p>
          <a:p>
            <a:r>
              <a:rPr lang="en-US" dirty="0"/>
              <a:t>“zoom out”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“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n”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router)</a:t>
            </a:r>
          </a:p>
          <a:p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lúp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(</a:t>
            </a:r>
            <a:r>
              <a:rPr lang="en-US" dirty="0" err="1"/>
              <a:t>whiteshark</a:t>
            </a:r>
            <a:r>
              <a:rPr lang="en-US" dirty="0"/>
              <a:t> [1]): 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qua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 err="1"/>
              <a:t>Gói</a:t>
            </a:r>
            <a:r>
              <a:rPr lang="en-US" dirty="0"/>
              <a:t> tin IP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bradcast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LAN 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router)</a:t>
            </a:r>
          </a:p>
          <a:p>
            <a:pPr lvl="1"/>
            <a:r>
              <a:rPr lang="en-US" dirty="0"/>
              <a:t>Router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routing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IP)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router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6" name="Elbow Connector 3">
            <a:extLst>
              <a:ext uri="{FF2B5EF4-FFF2-40B4-BE49-F238E27FC236}">
                <a16:creationId xmlns:a16="http://schemas.microsoft.com/office/drawing/2014/main" id="{6701CC0B-E949-4353-8ACE-6EE3D38E106A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7447360" y="3215467"/>
            <a:ext cx="176379" cy="28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HP\AppData\Local\Microsoft\Windows\Temporary Internet Files\Content.IE5\XHC0ZJ3B\router-30140_640[1].png">
            <a:extLst>
              <a:ext uri="{FF2B5EF4-FFF2-40B4-BE49-F238E27FC236}">
                <a16:creationId xmlns:a16="http://schemas.microsoft.com/office/drawing/2014/main" id="{60B3738E-8216-43D5-9357-E09B28FB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739" y="3096788"/>
            <a:ext cx="431559" cy="23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">
            <a:extLst>
              <a:ext uri="{FF2B5EF4-FFF2-40B4-BE49-F238E27FC236}">
                <a16:creationId xmlns:a16="http://schemas.microsoft.com/office/drawing/2014/main" id="{0057C06F-CACC-428B-A624-A33427D22B3D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613086" y="2913197"/>
            <a:ext cx="815839" cy="57606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0B919-EA7B-4FDD-8A4E-FC08698B361B}"/>
              </a:ext>
            </a:extLst>
          </p:cNvPr>
          <p:cNvSpPr txBox="1"/>
          <p:nvPr/>
        </p:nvSpPr>
        <p:spPr>
          <a:xfrm>
            <a:off x="6682406" y="3036127"/>
            <a:ext cx="7649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Network </a:t>
            </a:r>
            <a:br>
              <a:rPr lang="en-US" sz="1000" b="1" dirty="0"/>
            </a:br>
            <a:r>
              <a:rPr lang="en-US" sz="1000" b="1" dirty="0"/>
              <a:t>#1</a:t>
            </a:r>
            <a:endParaRPr lang="en-GB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2D129-AA81-4BFE-8E6A-E646ADC5FB94}"/>
              </a:ext>
            </a:extLst>
          </p:cNvPr>
          <p:cNvSpPr txBox="1"/>
          <p:nvPr/>
        </p:nvSpPr>
        <p:spPr>
          <a:xfrm>
            <a:off x="7549190" y="3264406"/>
            <a:ext cx="543739" cy="20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Router</a:t>
            </a:r>
            <a:endParaRPr lang="en-GB" sz="1000" b="1" i="1" dirty="0"/>
          </a:p>
        </p:txBody>
      </p:sp>
      <p:cxnSp>
        <p:nvCxnSpPr>
          <p:cNvPr id="14" name="Elbow Connector 33">
            <a:extLst>
              <a:ext uri="{FF2B5EF4-FFF2-40B4-BE49-F238E27FC236}">
                <a16:creationId xmlns:a16="http://schemas.microsoft.com/office/drawing/2014/main" id="{062E21B4-14F4-415B-8813-E0684D70E8B5}"/>
              </a:ext>
            </a:extLst>
          </p:cNvPr>
          <p:cNvCxnSpPr>
            <a:stCxn id="16" idx="1"/>
            <a:endCxn id="7" idx="3"/>
          </p:cNvCxnSpPr>
          <p:nvPr/>
        </p:nvCxnSpPr>
        <p:spPr>
          <a:xfrm rot="10800000">
            <a:off x="8055298" y="3215468"/>
            <a:ext cx="211284" cy="28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">
            <a:extLst>
              <a:ext uri="{FF2B5EF4-FFF2-40B4-BE49-F238E27FC236}">
                <a16:creationId xmlns:a16="http://schemas.microsoft.com/office/drawing/2014/main" id="{264B1B7D-C510-47BE-9E26-FAD0DEA3EC4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8197262" y="2913197"/>
            <a:ext cx="815839" cy="57606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8F9B-8A3C-438D-96E5-BF28F7B4A2AB}"/>
              </a:ext>
            </a:extLst>
          </p:cNvPr>
          <p:cNvSpPr txBox="1"/>
          <p:nvPr/>
        </p:nvSpPr>
        <p:spPr>
          <a:xfrm>
            <a:off x="8266582" y="3036127"/>
            <a:ext cx="7649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Network </a:t>
            </a:r>
            <a:br>
              <a:rPr lang="en-US" sz="1000" b="1" dirty="0"/>
            </a:br>
            <a:r>
              <a:rPr lang="en-US" sz="1000" b="1" dirty="0"/>
              <a:t>#2</a:t>
            </a:r>
            <a:endParaRPr lang="en-GB" sz="1000" b="1" dirty="0"/>
          </a:p>
        </p:txBody>
      </p:sp>
      <p:sp>
        <p:nvSpPr>
          <p:cNvPr id="17" name="Cloud">
            <a:extLst>
              <a:ext uri="{FF2B5EF4-FFF2-40B4-BE49-F238E27FC236}">
                <a16:creationId xmlns:a16="http://schemas.microsoft.com/office/drawing/2014/main" id="{FC64145E-222E-4FFB-8079-26DB1076460D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8434691" y="1580519"/>
            <a:ext cx="1294476" cy="662221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ED4B0B-8C69-4299-8521-A0EED4E9FB5D}"/>
              </a:ext>
            </a:extLst>
          </p:cNvPr>
          <p:cNvSpPr txBox="1"/>
          <p:nvPr/>
        </p:nvSpPr>
        <p:spPr>
          <a:xfrm>
            <a:off x="8572176" y="1752216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One Network</a:t>
            </a:r>
            <a:endParaRPr lang="en-GB" sz="1000" b="1" dirty="0"/>
          </a:p>
        </p:txBody>
      </p:sp>
      <p:cxnSp>
        <p:nvCxnSpPr>
          <p:cNvPr id="19" name="Elbow Connector 41">
            <a:extLst>
              <a:ext uri="{FF2B5EF4-FFF2-40B4-BE49-F238E27FC236}">
                <a16:creationId xmlns:a16="http://schemas.microsoft.com/office/drawing/2014/main" id="{23A8B261-0514-46AA-A0D8-9E9185278C4B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 flipV="1">
            <a:off x="9031536" y="3215467"/>
            <a:ext cx="150879" cy="28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HP\AppData\Local\Microsoft\Windows\Temporary Internet Files\Content.IE5\XHC0ZJ3B\router-30140_640[1].png">
            <a:extLst>
              <a:ext uri="{FF2B5EF4-FFF2-40B4-BE49-F238E27FC236}">
                <a16:creationId xmlns:a16="http://schemas.microsoft.com/office/drawing/2014/main" id="{48F46F1C-EBD8-44EA-AD23-F92E6F63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415" y="3096788"/>
            <a:ext cx="431559" cy="23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5304D0-3D2C-455F-A5B2-1B2F4C69DE54}"/>
              </a:ext>
            </a:extLst>
          </p:cNvPr>
          <p:cNvSpPr txBox="1"/>
          <p:nvPr/>
        </p:nvSpPr>
        <p:spPr>
          <a:xfrm>
            <a:off x="9107866" y="3264406"/>
            <a:ext cx="543739" cy="20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Router</a:t>
            </a:r>
            <a:endParaRPr lang="en-GB" sz="1000" b="1" i="1" dirty="0"/>
          </a:p>
        </p:txBody>
      </p:sp>
      <p:cxnSp>
        <p:nvCxnSpPr>
          <p:cNvPr id="22" name="Elbow Connector 56">
            <a:extLst>
              <a:ext uri="{FF2B5EF4-FFF2-40B4-BE49-F238E27FC236}">
                <a16:creationId xmlns:a16="http://schemas.microsoft.com/office/drawing/2014/main" id="{D9FAFC32-3ADE-45B1-9768-B2B57D9676D7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rot="10800000">
            <a:off x="9613974" y="3215468"/>
            <a:ext cx="211284" cy="28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">
            <a:extLst>
              <a:ext uri="{FF2B5EF4-FFF2-40B4-BE49-F238E27FC236}">
                <a16:creationId xmlns:a16="http://schemas.microsoft.com/office/drawing/2014/main" id="{FF0AACAA-D65F-4BC4-B5F0-902ED0F7227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9755938" y="2913197"/>
            <a:ext cx="815839" cy="57606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FFA9A0-F19C-4291-B9E5-93C79C14E45F}"/>
              </a:ext>
            </a:extLst>
          </p:cNvPr>
          <p:cNvSpPr txBox="1"/>
          <p:nvPr/>
        </p:nvSpPr>
        <p:spPr>
          <a:xfrm>
            <a:off x="9825258" y="3036127"/>
            <a:ext cx="7649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Network </a:t>
            </a:r>
            <a:br>
              <a:rPr lang="en-US" sz="1000" b="1" dirty="0"/>
            </a:br>
            <a:r>
              <a:rPr lang="en-US" sz="1000" b="1" dirty="0"/>
              <a:t>#3</a:t>
            </a:r>
            <a:endParaRPr lang="en-GB" sz="1000" b="1" dirty="0"/>
          </a:p>
        </p:txBody>
      </p:sp>
      <p:pic>
        <p:nvPicPr>
          <p:cNvPr id="25" name="Picture 2" descr="C:\Users\HP\AppData\Local\Microsoft\Windows\Temporary Internet Files\Content.IE5\XHC0ZJ3B\router-30140_640[1].png">
            <a:extLst>
              <a:ext uri="{FF2B5EF4-FFF2-40B4-BE49-F238E27FC236}">
                <a16:creationId xmlns:a16="http://schemas.microsoft.com/office/drawing/2014/main" id="{F924849C-4643-4782-8F7C-9368BE1A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934" y="4887973"/>
            <a:ext cx="522187" cy="28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BC89BF-73AC-4380-8AB9-FF20E2D43A32}"/>
              </a:ext>
            </a:extLst>
          </p:cNvPr>
          <p:cNvCxnSpPr/>
          <p:nvPr/>
        </p:nvCxnSpPr>
        <p:spPr>
          <a:xfrm flipV="1">
            <a:off x="8317255" y="5255095"/>
            <a:ext cx="1285798" cy="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1">
            <a:extLst>
              <a:ext uri="{FF2B5EF4-FFF2-40B4-BE49-F238E27FC236}">
                <a16:creationId xmlns:a16="http://schemas.microsoft.com/office/drawing/2014/main" id="{F244BABB-3ACD-4AD3-8C6D-23E7C520FE56}"/>
              </a:ext>
            </a:extLst>
          </p:cNvPr>
          <p:cNvCxnSpPr>
            <a:stCxn id="25" idx="3"/>
          </p:cNvCxnSpPr>
          <p:nvPr/>
        </p:nvCxnSpPr>
        <p:spPr>
          <a:xfrm>
            <a:off x="8220121" y="5031575"/>
            <a:ext cx="377913" cy="2235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9B502A-4AD6-4F93-8F49-6765545A4F4B}"/>
              </a:ext>
            </a:extLst>
          </p:cNvPr>
          <p:cNvCxnSpPr/>
          <p:nvPr/>
        </p:nvCxnSpPr>
        <p:spPr>
          <a:xfrm>
            <a:off x="6329782" y="5255095"/>
            <a:ext cx="1296144" cy="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4">
            <a:extLst>
              <a:ext uri="{FF2B5EF4-FFF2-40B4-BE49-F238E27FC236}">
                <a16:creationId xmlns:a16="http://schemas.microsoft.com/office/drawing/2014/main" id="{496581F8-FCB6-4F1E-8A2B-E4CEDD1124D6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7376172" y="5031574"/>
            <a:ext cx="321762" cy="223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5">
            <a:extLst>
              <a:ext uri="{FF2B5EF4-FFF2-40B4-BE49-F238E27FC236}">
                <a16:creationId xmlns:a16="http://schemas.microsoft.com/office/drawing/2014/main" id="{B228FC36-995F-43A2-8FA4-64DEAD075C38}"/>
              </a:ext>
            </a:extLst>
          </p:cNvPr>
          <p:cNvCxnSpPr>
            <a:endCxn id="31" idx="7"/>
          </p:cNvCxnSpPr>
          <p:nvPr/>
        </p:nvCxnSpPr>
        <p:spPr>
          <a:xfrm rot="5400000">
            <a:off x="6546899" y="5364412"/>
            <a:ext cx="286090" cy="67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mputr2">
            <a:extLst>
              <a:ext uri="{FF2B5EF4-FFF2-40B4-BE49-F238E27FC236}">
                <a16:creationId xmlns:a16="http://schemas.microsoft.com/office/drawing/2014/main" id="{BDE93671-53C7-4D25-A76A-E2D2DACA1F4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382712" y="5449384"/>
            <a:ext cx="340963" cy="34096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32" name="Elbow Connector 44">
            <a:extLst>
              <a:ext uri="{FF2B5EF4-FFF2-40B4-BE49-F238E27FC236}">
                <a16:creationId xmlns:a16="http://schemas.microsoft.com/office/drawing/2014/main" id="{96170FFE-6ECC-4C7C-AEFB-A66D97CFDB3C}"/>
              </a:ext>
            </a:extLst>
          </p:cNvPr>
          <p:cNvCxnSpPr>
            <a:endCxn id="33" idx="7"/>
          </p:cNvCxnSpPr>
          <p:nvPr/>
        </p:nvCxnSpPr>
        <p:spPr>
          <a:xfrm rot="5400000">
            <a:off x="7266861" y="5364411"/>
            <a:ext cx="286092" cy="67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mputr2">
            <a:extLst>
              <a:ext uri="{FF2B5EF4-FFF2-40B4-BE49-F238E27FC236}">
                <a16:creationId xmlns:a16="http://schemas.microsoft.com/office/drawing/2014/main" id="{7EE9FC54-DCBF-49D2-9D1A-3A2B45B962E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102675" y="5449384"/>
            <a:ext cx="340963" cy="34096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34" name="Elbow Connector 50">
            <a:extLst>
              <a:ext uri="{FF2B5EF4-FFF2-40B4-BE49-F238E27FC236}">
                <a16:creationId xmlns:a16="http://schemas.microsoft.com/office/drawing/2014/main" id="{D5233EE5-A45A-4F30-9EA9-7C7569172A64}"/>
              </a:ext>
            </a:extLst>
          </p:cNvPr>
          <p:cNvCxnSpPr>
            <a:endCxn id="35" idx="7"/>
          </p:cNvCxnSpPr>
          <p:nvPr/>
        </p:nvCxnSpPr>
        <p:spPr>
          <a:xfrm rot="5400000">
            <a:off x="8481444" y="5364414"/>
            <a:ext cx="286086" cy="67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mputr2">
            <a:extLst>
              <a:ext uri="{FF2B5EF4-FFF2-40B4-BE49-F238E27FC236}">
                <a16:creationId xmlns:a16="http://schemas.microsoft.com/office/drawing/2014/main" id="{7BB3708D-4E05-4875-BA00-8EE710B0F66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17255" y="5449384"/>
            <a:ext cx="340963" cy="34096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36" name="Elbow Connector 52">
            <a:extLst>
              <a:ext uri="{FF2B5EF4-FFF2-40B4-BE49-F238E27FC236}">
                <a16:creationId xmlns:a16="http://schemas.microsoft.com/office/drawing/2014/main" id="{65B9981A-E1DE-4DBB-B99A-F27E91D14457}"/>
              </a:ext>
            </a:extLst>
          </p:cNvPr>
          <p:cNvCxnSpPr>
            <a:endCxn id="37" idx="7"/>
          </p:cNvCxnSpPr>
          <p:nvPr/>
        </p:nvCxnSpPr>
        <p:spPr>
          <a:xfrm rot="5400000">
            <a:off x="9182689" y="5347588"/>
            <a:ext cx="286084" cy="1011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mputr2">
            <a:extLst>
              <a:ext uri="{FF2B5EF4-FFF2-40B4-BE49-F238E27FC236}">
                <a16:creationId xmlns:a16="http://schemas.microsoft.com/office/drawing/2014/main" id="{2EEEDD96-A9C0-41FB-A62E-E4A4A01FC90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001673" y="5449384"/>
            <a:ext cx="340963" cy="34096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55C6B4-3B32-48C0-87B6-5C1FFE798E33}"/>
              </a:ext>
            </a:extLst>
          </p:cNvPr>
          <p:cNvSpPr txBox="1"/>
          <p:nvPr/>
        </p:nvSpPr>
        <p:spPr>
          <a:xfrm>
            <a:off x="6489000" y="500887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192.168.1.0/25</a:t>
            </a:r>
            <a:endParaRPr lang="en-GB" sz="1000" b="1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C35FD2-5AA9-4D20-844F-ADC9E016416E}"/>
              </a:ext>
            </a:extLst>
          </p:cNvPr>
          <p:cNvSpPr txBox="1"/>
          <p:nvPr/>
        </p:nvSpPr>
        <p:spPr>
          <a:xfrm>
            <a:off x="8418014" y="5008873"/>
            <a:ext cx="11304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192.168.1.128/25</a:t>
            </a:r>
            <a:endParaRPr lang="en-GB" sz="1000" b="1" i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91AEF9-4541-4415-8FA4-13734D8BB416}"/>
              </a:ext>
            </a:extLst>
          </p:cNvPr>
          <p:cNvCxnSpPr/>
          <p:nvPr/>
        </p:nvCxnSpPr>
        <p:spPr>
          <a:xfrm flipV="1">
            <a:off x="9903243" y="4271967"/>
            <a:ext cx="1534854" cy="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9">
            <a:extLst>
              <a:ext uri="{FF2B5EF4-FFF2-40B4-BE49-F238E27FC236}">
                <a16:creationId xmlns:a16="http://schemas.microsoft.com/office/drawing/2014/main" id="{62ADF6B9-5F2A-400C-BC82-DC4FA4ADF9AD}"/>
              </a:ext>
            </a:extLst>
          </p:cNvPr>
          <p:cNvCxnSpPr>
            <a:endCxn id="42" idx="7"/>
          </p:cNvCxnSpPr>
          <p:nvPr/>
        </p:nvCxnSpPr>
        <p:spPr>
          <a:xfrm rot="5400000">
            <a:off x="10315909" y="4381859"/>
            <a:ext cx="302919" cy="831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mputr2">
            <a:extLst>
              <a:ext uri="{FF2B5EF4-FFF2-40B4-BE49-F238E27FC236}">
                <a16:creationId xmlns:a16="http://schemas.microsoft.com/office/drawing/2014/main" id="{C9EA973A-2580-4825-A13A-BA6B83FF68F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0152299" y="4483083"/>
            <a:ext cx="340963" cy="34096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43" name="Elbow Connector 31">
            <a:extLst>
              <a:ext uri="{FF2B5EF4-FFF2-40B4-BE49-F238E27FC236}">
                <a16:creationId xmlns:a16="http://schemas.microsoft.com/office/drawing/2014/main" id="{22ECACDD-7D77-4507-A75F-FD296A6BC2D9}"/>
              </a:ext>
            </a:extLst>
          </p:cNvPr>
          <p:cNvCxnSpPr>
            <a:endCxn id="44" idx="7"/>
          </p:cNvCxnSpPr>
          <p:nvPr/>
        </p:nvCxnSpPr>
        <p:spPr>
          <a:xfrm rot="5400000">
            <a:off x="10992488" y="4389695"/>
            <a:ext cx="302922" cy="67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mputr2">
            <a:extLst>
              <a:ext uri="{FF2B5EF4-FFF2-40B4-BE49-F238E27FC236}">
                <a16:creationId xmlns:a16="http://schemas.microsoft.com/office/drawing/2014/main" id="{3D121FA0-205B-4DD3-B48E-E7B90486E47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0836717" y="4483083"/>
            <a:ext cx="340963" cy="34096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1CBC44-0CFC-49CF-BF4A-0267B0246DCF}"/>
              </a:ext>
            </a:extLst>
          </p:cNvPr>
          <p:cNvSpPr txBox="1"/>
          <p:nvPr/>
        </p:nvSpPr>
        <p:spPr>
          <a:xfrm>
            <a:off x="10194711" y="4025745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/>
              <a:t>192.168.2.0/24</a:t>
            </a:r>
            <a:endParaRPr lang="en-GB" sz="1000" b="1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B5636-CDFA-432C-8831-0F18EFEA00F3}"/>
              </a:ext>
            </a:extLst>
          </p:cNvPr>
          <p:cNvSpPr txBox="1"/>
          <p:nvPr/>
        </p:nvSpPr>
        <p:spPr>
          <a:xfrm>
            <a:off x="10714011" y="4771115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192.168.2.15</a:t>
            </a:r>
            <a:endParaRPr lang="en-GB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94806F-1ADE-41BB-9BE1-EFD9676D5C1B}"/>
              </a:ext>
            </a:extLst>
          </p:cNvPr>
          <p:cNvSpPr txBox="1"/>
          <p:nvPr/>
        </p:nvSpPr>
        <p:spPr>
          <a:xfrm>
            <a:off x="8634038" y="5737416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192.168.1.135/25</a:t>
            </a:r>
            <a:endParaRPr lang="en-GB" sz="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912F48-A523-4603-BE42-8D3305C448E1}"/>
              </a:ext>
            </a:extLst>
          </p:cNvPr>
          <p:cNvSpPr txBox="1"/>
          <p:nvPr/>
        </p:nvSpPr>
        <p:spPr>
          <a:xfrm>
            <a:off x="6041750" y="5737416"/>
            <a:ext cx="950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192.168.1.20/25</a:t>
            </a:r>
            <a:endParaRPr lang="en-GB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28A02A-7532-4582-9122-43E21E80F9DA}"/>
              </a:ext>
            </a:extLst>
          </p:cNvPr>
          <p:cNvSpPr txBox="1"/>
          <p:nvPr/>
        </p:nvSpPr>
        <p:spPr>
          <a:xfrm>
            <a:off x="7779880" y="5089344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R1</a:t>
            </a:r>
            <a:endParaRPr lang="en-GB" sz="1000" b="1" i="1" dirty="0"/>
          </a:p>
        </p:txBody>
      </p:sp>
      <p:pic>
        <p:nvPicPr>
          <p:cNvPr id="50" name="Picture 2" descr="C:\Users\HP\AppData\Local\Microsoft\Windows\Temporary Internet Files\Content.IE5\XHC0ZJ3B\router-30140_640[1].png">
            <a:extLst>
              <a:ext uri="{FF2B5EF4-FFF2-40B4-BE49-F238E27FC236}">
                <a16:creationId xmlns:a16="http://schemas.microsoft.com/office/drawing/2014/main" id="{4F10984A-9D53-4F7C-90B5-D57EF5EB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150" y="4844780"/>
            <a:ext cx="522187" cy="28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5587D95-7ECE-44C6-AFCE-57FF33FA352B}"/>
              </a:ext>
            </a:extLst>
          </p:cNvPr>
          <p:cNvSpPr txBox="1"/>
          <p:nvPr/>
        </p:nvSpPr>
        <p:spPr>
          <a:xfrm>
            <a:off x="9714158" y="501733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R2</a:t>
            </a:r>
            <a:endParaRPr lang="en-GB" sz="1000" b="1" i="1" dirty="0"/>
          </a:p>
        </p:txBody>
      </p:sp>
      <p:cxnSp>
        <p:nvCxnSpPr>
          <p:cNvPr id="52" name="Elbow Connector 61">
            <a:extLst>
              <a:ext uri="{FF2B5EF4-FFF2-40B4-BE49-F238E27FC236}">
                <a16:creationId xmlns:a16="http://schemas.microsoft.com/office/drawing/2014/main" id="{CF6CD1BD-C2D0-4C68-9A57-1AE8EB14A15D}"/>
              </a:ext>
            </a:extLst>
          </p:cNvPr>
          <p:cNvCxnSpPr>
            <a:stCxn id="50" idx="1"/>
          </p:cNvCxnSpPr>
          <p:nvPr/>
        </p:nvCxnSpPr>
        <p:spPr>
          <a:xfrm rot="10800000" flipV="1">
            <a:off x="9342636" y="4988381"/>
            <a:ext cx="299514" cy="2667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62">
            <a:extLst>
              <a:ext uri="{FF2B5EF4-FFF2-40B4-BE49-F238E27FC236}">
                <a16:creationId xmlns:a16="http://schemas.microsoft.com/office/drawing/2014/main" id="{4BCFD489-6B70-499E-8E92-6E30A3E499E7}"/>
              </a:ext>
            </a:extLst>
          </p:cNvPr>
          <p:cNvCxnSpPr>
            <a:endCxn id="50" idx="0"/>
          </p:cNvCxnSpPr>
          <p:nvPr/>
        </p:nvCxnSpPr>
        <p:spPr>
          <a:xfrm rot="5400000">
            <a:off x="9697471" y="4477745"/>
            <a:ext cx="572809" cy="1612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43">
            <a:extLst>
              <a:ext uri="{FF2B5EF4-FFF2-40B4-BE49-F238E27FC236}">
                <a16:creationId xmlns:a16="http://schemas.microsoft.com/office/drawing/2014/main" id="{5363C650-2CE9-4CD9-92A7-992547FCB57B}"/>
              </a:ext>
            </a:extLst>
          </p:cNvPr>
          <p:cNvCxnSpPr>
            <a:stCxn id="48" idx="2"/>
            <a:endCxn id="46" idx="2"/>
          </p:cNvCxnSpPr>
          <p:nvPr/>
        </p:nvCxnSpPr>
        <p:spPr>
          <a:xfrm rot="5400000" flipH="1" flipV="1">
            <a:off x="8330105" y="3189042"/>
            <a:ext cx="966301" cy="4592111"/>
          </a:xfrm>
          <a:prstGeom prst="bentConnector3">
            <a:avLst>
              <a:gd name="adj1" fmla="val -11722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EE403-4EB7-4079-A5A9-2811F3F4FEA3}"/>
              </a:ext>
            </a:extLst>
          </p:cNvPr>
          <p:cNvSpPr txBox="1"/>
          <p:nvPr/>
        </p:nvSpPr>
        <p:spPr>
          <a:xfrm>
            <a:off x="8195137" y="6078379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Định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tuyến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gián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tiếp</a:t>
            </a:r>
            <a:endParaRPr lang="en-GB" sz="10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6" name="Elbow Connector 64">
            <a:extLst>
              <a:ext uri="{FF2B5EF4-FFF2-40B4-BE49-F238E27FC236}">
                <a16:creationId xmlns:a16="http://schemas.microsoft.com/office/drawing/2014/main" id="{AF3EFD0B-BBEE-46CD-941F-B7B86CD12BDF}"/>
              </a:ext>
            </a:extLst>
          </p:cNvPr>
          <p:cNvCxnSpPr>
            <a:stCxn id="31" idx="0"/>
            <a:endCxn id="25" idx="0"/>
          </p:cNvCxnSpPr>
          <p:nvPr/>
        </p:nvCxnSpPr>
        <p:spPr>
          <a:xfrm flipV="1">
            <a:off x="6553194" y="4887973"/>
            <a:ext cx="1405834" cy="561411"/>
          </a:xfrm>
          <a:prstGeom prst="bentConnector4">
            <a:avLst>
              <a:gd name="adj1" fmla="val -39"/>
              <a:gd name="adj2" fmla="val 140719"/>
            </a:avLst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8705C1-FF4D-491D-A6C3-616170DFAC73}"/>
              </a:ext>
            </a:extLst>
          </p:cNvPr>
          <p:cNvSpPr txBox="1"/>
          <p:nvPr/>
        </p:nvSpPr>
        <p:spPr>
          <a:xfrm>
            <a:off x="6595595" y="4423429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Định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tuyến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trực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tiếp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#1</a:t>
            </a:r>
            <a:endParaRPr lang="en-GB" sz="10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8" name="Elbow Connector 71">
            <a:extLst>
              <a:ext uri="{FF2B5EF4-FFF2-40B4-BE49-F238E27FC236}">
                <a16:creationId xmlns:a16="http://schemas.microsoft.com/office/drawing/2014/main" id="{79F676FF-BBDB-4190-B62D-15434E3AC329}"/>
              </a:ext>
            </a:extLst>
          </p:cNvPr>
          <p:cNvCxnSpPr/>
          <p:nvPr/>
        </p:nvCxnSpPr>
        <p:spPr>
          <a:xfrm flipV="1">
            <a:off x="8201990" y="4844505"/>
            <a:ext cx="144016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43D363-D91C-4B7A-852A-F6680C38D641}"/>
              </a:ext>
            </a:extLst>
          </p:cNvPr>
          <p:cNvSpPr txBox="1"/>
          <p:nvPr/>
        </p:nvSpPr>
        <p:spPr>
          <a:xfrm>
            <a:off x="8129982" y="4619404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Định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tuyến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trực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tiếp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#2</a:t>
            </a:r>
            <a:endParaRPr lang="en-GB" sz="10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60" name="Elbow Connector 77">
            <a:extLst>
              <a:ext uri="{FF2B5EF4-FFF2-40B4-BE49-F238E27FC236}">
                <a16:creationId xmlns:a16="http://schemas.microsoft.com/office/drawing/2014/main" id="{7908CB44-76BA-4853-845F-6A8C1D81CD78}"/>
              </a:ext>
            </a:extLst>
          </p:cNvPr>
          <p:cNvCxnSpPr>
            <a:stCxn id="50" idx="3"/>
            <a:endCxn id="46" idx="1"/>
          </p:cNvCxnSpPr>
          <p:nvPr/>
        </p:nvCxnSpPr>
        <p:spPr>
          <a:xfrm flipV="1">
            <a:off x="10164337" y="4886531"/>
            <a:ext cx="549674" cy="1018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769033-7C01-40DA-8C0F-2938D3FAA520}"/>
              </a:ext>
            </a:extLst>
          </p:cNvPr>
          <p:cNvSpPr txBox="1"/>
          <p:nvPr/>
        </p:nvSpPr>
        <p:spPr>
          <a:xfrm>
            <a:off x="10074198" y="4961878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Định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tuyến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br>
              <a:rPr lang="en-US" sz="1000" dirty="0">
                <a:latin typeface="+mj-lt"/>
                <a:cs typeface="Times New Roman" panose="02020603050405020304" pitchFamily="18" charset="0"/>
              </a:rPr>
            </a:b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trực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+mj-lt"/>
                <a:cs typeface="Times New Roman" panose="02020603050405020304" pitchFamily="18" charset="0"/>
              </a:rPr>
              <a:t>tiếp</a:t>
            </a:r>
            <a:r>
              <a:rPr lang="en-US" sz="1000" dirty="0">
                <a:latin typeface="+mj-lt"/>
                <a:cs typeface="Times New Roman" panose="02020603050405020304" pitchFamily="18" charset="0"/>
              </a:rPr>
              <a:t> #3</a:t>
            </a:r>
            <a:endParaRPr lang="en-GB" sz="1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2" name="Cloud">
            <a:extLst>
              <a:ext uri="{FF2B5EF4-FFF2-40B4-BE49-F238E27FC236}">
                <a16:creationId xmlns:a16="http://schemas.microsoft.com/office/drawing/2014/main" id="{85807499-7685-4C66-8124-8CEAD93C7AAB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566527" y="1613307"/>
            <a:ext cx="1294476" cy="662221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EE1589-2584-4B7B-A048-66AAF1B08516}"/>
              </a:ext>
            </a:extLst>
          </p:cNvPr>
          <p:cNvSpPr txBox="1"/>
          <p:nvPr/>
        </p:nvSpPr>
        <p:spPr>
          <a:xfrm>
            <a:off x="6704012" y="178500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One Network</a:t>
            </a:r>
            <a:endParaRPr lang="en-GB" sz="1000" b="1" dirty="0"/>
          </a:p>
        </p:txBody>
      </p:sp>
      <p:cxnSp>
        <p:nvCxnSpPr>
          <p:cNvPr id="66" name="Elbow Connector 3">
            <a:extLst>
              <a:ext uri="{FF2B5EF4-FFF2-40B4-BE49-F238E27FC236}">
                <a16:creationId xmlns:a16="http://schemas.microsoft.com/office/drawing/2014/main" id="{F451CE5C-3C00-4A24-82C8-CECEB82A80D8}"/>
              </a:ext>
            </a:extLst>
          </p:cNvPr>
          <p:cNvCxnSpPr>
            <a:cxnSpLocks/>
          </p:cNvCxnSpPr>
          <p:nvPr/>
        </p:nvCxnSpPr>
        <p:spPr>
          <a:xfrm>
            <a:off x="7708844" y="2100920"/>
            <a:ext cx="194814" cy="12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HP\AppData\Local\Microsoft\Windows\Temporary Internet Files\Content.IE5\XHC0ZJ3B\router-30140_640[1].png">
            <a:extLst>
              <a:ext uri="{FF2B5EF4-FFF2-40B4-BE49-F238E27FC236}">
                <a16:creationId xmlns:a16="http://schemas.microsoft.com/office/drawing/2014/main" id="{7C2D1E8C-CC50-4427-99E3-62A5580E3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68" y="1983524"/>
            <a:ext cx="431559" cy="23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A0146B9-54BF-45E3-996B-D0F3EE14788B}"/>
              </a:ext>
            </a:extLst>
          </p:cNvPr>
          <p:cNvSpPr txBox="1"/>
          <p:nvPr/>
        </p:nvSpPr>
        <p:spPr>
          <a:xfrm>
            <a:off x="7820174" y="2129776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/>
              <a:t>Router</a:t>
            </a:r>
            <a:endParaRPr lang="en-GB" sz="900" b="1" i="1" dirty="0"/>
          </a:p>
        </p:txBody>
      </p:sp>
      <p:cxnSp>
        <p:nvCxnSpPr>
          <p:cNvPr id="69" name="Elbow Connector 33">
            <a:extLst>
              <a:ext uri="{FF2B5EF4-FFF2-40B4-BE49-F238E27FC236}">
                <a16:creationId xmlns:a16="http://schemas.microsoft.com/office/drawing/2014/main" id="{D9F557C8-9139-4E3A-A1A9-FD4631691E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15648" y="2100913"/>
            <a:ext cx="229729" cy="1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3">
            <a:extLst>
              <a:ext uri="{FF2B5EF4-FFF2-40B4-BE49-F238E27FC236}">
                <a16:creationId xmlns:a16="http://schemas.microsoft.com/office/drawing/2014/main" id="{7C60C7C9-0D81-4FF9-B198-9F49CBA87D8F}"/>
              </a:ext>
            </a:extLst>
          </p:cNvPr>
          <p:cNvCxnSpPr>
            <a:cxnSpLocks/>
          </p:cNvCxnSpPr>
          <p:nvPr/>
        </p:nvCxnSpPr>
        <p:spPr>
          <a:xfrm>
            <a:off x="9558697" y="2100920"/>
            <a:ext cx="194814" cy="12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C:\Users\HP\AppData\Local\Microsoft\Windows\Temporary Internet Files\Content.IE5\XHC0ZJ3B\router-30140_640[1].png">
            <a:extLst>
              <a:ext uri="{FF2B5EF4-FFF2-40B4-BE49-F238E27FC236}">
                <a16:creationId xmlns:a16="http://schemas.microsoft.com/office/drawing/2014/main" id="{77221BC6-358D-4226-89F2-3957EF1B5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321" y="1983524"/>
            <a:ext cx="431559" cy="23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D503633-2173-49EE-B921-C4695BB2EB74}"/>
              </a:ext>
            </a:extLst>
          </p:cNvPr>
          <p:cNvSpPr txBox="1"/>
          <p:nvPr/>
        </p:nvSpPr>
        <p:spPr>
          <a:xfrm>
            <a:off x="9670027" y="2129776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/>
              <a:t>Router</a:t>
            </a:r>
            <a:endParaRPr lang="en-GB" sz="900" b="1" i="1" dirty="0"/>
          </a:p>
        </p:txBody>
      </p:sp>
      <p:cxnSp>
        <p:nvCxnSpPr>
          <p:cNvPr id="73" name="Elbow Connector 33">
            <a:extLst>
              <a:ext uri="{FF2B5EF4-FFF2-40B4-BE49-F238E27FC236}">
                <a16:creationId xmlns:a16="http://schemas.microsoft.com/office/drawing/2014/main" id="{E37D366E-42C3-4ECA-BAAD-7350F50CB6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65501" y="2100913"/>
            <a:ext cx="229729" cy="1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Down 3">
            <a:extLst>
              <a:ext uri="{FF2B5EF4-FFF2-40B4-BE49-F238E27FC236}">
                <a16:creationId xmlns:a16="http://schemas.microsoft.com/office/drawing/2014/main" id="{2E42F3FF-3B97-4782-8A1B-D75A04DC6E18}"/>
              </a:ext>
            </a:extLst>
          </p:cNvPr>
          <p:cNvSpPr/>
          <p:nvPr/>
        </p:nvSpPr>
        <p:spPr>
          <a:xfrm>
            <a:off x="7125137" y="2218550"/>
            <a:ext cx="192805" cy="476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DAF57215-A443-4026-9470-92B9D95EFBFF}"/>
              </a:ext>
            </a:extLst>
          </p:cNvPr>
          <p:cNvSpPr/>
          <p:nvPr/>
        </p:nvSpPr>
        <p:spPr>
          <a:xfrm>
            <a:off x="10085019" y="3522797"/>
            <a:ext cx="173909" cy="562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 descr="C:\Users\HP\AppData\Local\Microsoft\Windows\Temporary Internet Files\Content.IE5\XHC0ZJ3B\router-30140_640[1].png">
            <a:extLst>
              <a:ext uri="{FF2B5EF4-FFF2-40B4-BE49-F238E27FC236}">
                <a16:creationId xmlns:a16="http://schemas.microsoft.com/office/drawing/2014/main" id="{EFC6746A-EA74-4B53-9742-C2B0EC95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065" y="3522797"/>
            <a:ext cx="522187" cy="28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ACD8833-7029-49DB-82A6-55B27AAD82F6}"/>
              </a:ext>
            </a:extLst>
          </p:cNvPr>
          <p:cNvSpPr txBox="1"/>
          <p:nvPr/>
        </p:nvSpPr>
        <p:spPr>
          <a:xfrm>
            <a:off x="11204264" y="3733800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R3</a:t>
            </a:r>
            <a:endParaRPr lang="en-GB" sz="1000" b="1" i="1" dirty="0"/>
          </a:p>
        </p:txBody>
      </p:sp>
      <p:cxnSp>
        <p:nvCxnSpPr>
          <p:cNvPr id="78" name="Elbow Connector 62">
            <a:extLst>
              <a:ext uri="{FF2B5EF4-FFF2-40B4-BE49-F238E27FC236}">
                <a16:creationId xmlns:a16="http://schemas.microsoft.com/office/drawing/2014/main" id="{E8FC4242-B5BD-4B67-B693-F7A358234BEF}"/>
              </a:ext>
            </a:extLst>
          </p:cNvPr>
          <p:cNvCxnSpPr>
            <a:cxnSpLocks/>
            <a:endCxn id="77" idx="2"/>
          </p:cNvCxnSpPr>
          <p:nvPr/>
        </p:nvCxnSpPr>
        <p:spPr>
          <a:xfrm rot="5400000" flipH="1" flipV="1">
            <a:off x="11177201" y="4078834"/>
            <a:ext cx="291946" cy="943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62">
            <a:extLst>
              <a:ext uri="{FF2B5EF4-FFF2-40B4-BE49-F238E27FC236}">
                <a16:creationId xmlns:a16="http://schemas.microsoft.com/office/drawing/2014/main" id="{6494A0B0-C57C-4098-B4E5-2C7348AF9E46}"/>
              </a:ext>
            </a:extLst>
          </p:cNvPr>
          <p:cNvCxnSpPr>
            <a:cxnSpLocks/>
            <a:stCxn id="76" idx="0"/>
            <a:endCxn id="24" idx="3"/>
          </p:cNvCxnSpPr>
          <p:nvPr/>
        </p:nvCxnSpPr>
        <p:spPr>
          <a:xfrm rot="16200000" flipV="1">
            <a:off x="10854726" y="2979363"/>
            <a:ext cx="278921" cy="8079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607759A7-0EAF-4F3B-BBA1-44ECF70A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D854B5A-DCDE-4067-8512-8A107DEB445E}"/>
              </a:ext>
            </a:extLst>
          </p:cNvPr>
          <p:cNvSpPr txBox="1"/>
          <p:nvPr/>
        </p:nvSpPr>
        <p:spPr>
          <a:xfrm>
            <a:off x="531812" y="6172200"/>
            <a:ext cx="18341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https://www.wireshark.org</a:t>
            </a:r>
          </a:p>
        </p:txBody>
      </p:sp>
      <p:cxnSp>
        <p:nvCxnSpPr>
          <p:cNvPr id="96" name="Elbow Connector 3">
            <a:extLst>
              <a:ext uri="{FF2B5EF4-FFF2-40B4-BE49-F238E27FC236}">
                <a16:creationId xmlns:a16="http://schemas.microsoft.com/office/drawing/2014/main" id="{03CA2FC4-8ABA-4587-ADA2-1800DA20EF5E}"/>
              </a:ext>
            </a:extLst>
          </p:cNvPr>
          <p:cNvCxnSpPr>
            <a:cxnSpLocks/>
            <a:stCxn id="105" idx="0"/>
            <a:endCxn id="97" idx="0"/>
          </p:cNvCxnSpPr>
          <p:nvPr/>
        </p:nvCxnSpPr>
        <p:spPr>
          <a:xfrm flipH="1">
            <a:off x="10227485" y="1331179"/>
            <a:ext cx="135541" cy="37291"/>
          </a:xfrm>
          <a:prstGeom prst="bentConnector4">
            <a:avLst>
              <a:gd name="adj1" fmla="val -78550"/>
              <a:gd name="adj2" fmla="val -1083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2" descr="C:\Users\HP\AppData\Local\Microsoft\Windows\Temporary Internet Files\Content.IE5\XHC0ZJ3B\router-30140_640[1].png">
            <a:extLst>
              <a:ext uri="{FF2B5EF4-FFF2-40B4-BE49-F238E27FC236}">
                <a16:creationId xmlns:a16="http://schemas.microsoft.com/office/drawing/2014/main" id="{FA700199-4B03-4F07-912D-D47B23EA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367" y="1368470"/>
            <a:ext cx="324236" cy="1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EC42F1F5-93FB-49FF-B4BD-CC1D06D0E27F}"/>
              </a:ext>
            </a:extLst>
          </p:cNvPr>
          <p:cNvSpPr txBox="1"/>
          <p:nvPr/>
        </p:nvSpPr>
        <p:spPr>
          <a:xfrm>
            <a:off x="9904412" y="1445568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i="1" dirty="0"/>
              <a:t>Router</a:t>
            </a:r>
            <a:endParaRPr lang="en-GB" sz="900" b="1" i="1" dirty="0"/>
          </a:p>
        </p:txBody>
      </p:sp>
      <p:cxnSp>
        <p:nvCxnSpPr>
          <p:cNvPr id="99" name="Elbow Connector 33">
            <a:extLst>
              <a:ext uri="{FF2B5EF4-FFF2-40B4-BE49-F238E27FC236}">
                <a16:creationId xmlns:a16="http://schemas.microsoft.com/office/drawing/2014/main" id="{B3077B17-F2E7-47AD-A24F-675129939879}"/>
              </a:ext>
            </a:extLst>
          </p:cNvPr>
          <p:cNvCxnSpPr>
            <a:cxnSpLocks/>
            <a:stCxn id="65" idx="1"/>
            <a:endCxn id="98" idx="2"/>
          </p:cNvCxnSpPr>
          <p:nvPr/>
        </p:nvCxnSpPr>
        <p:spPr>
          <a:xfrm rot="10800000">
            <a:off x="10185098" y="1676401"/>
            <a:ext cx="197344" cy="1989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">
            <a:extLst>
              <a:ext uri="{FF2B5EF4-FFF2-40B4-BE49-F238E27FC236}">
                <a16:creationId xmlns:a16="http://schemas.microsoft.com/office/drawing/2014/main" id="{5D51C408-7357-4CC6-8517-891DC4D907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0244957" y="1580519"/>
            <a:ext cx="1294476" cy="662221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8495B3-3604-4A68-A580-73D45ACC9CAC}"/>
              </a:ext>
            </a:extLst>
          </p:cNvPr>
          <p:cNvSpPr txBox="1"/>
          <p:nvPr/>
        </p:nvSpPr>
        <p:spPr>
          <a:xfrm>
            <a:off x="10382442" y="1752216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One Network</a:t>
            </a:r>
            <a:endParaRPr lang="en-GB" sz="1000" b="1" dirty="0"/>
          </a:p>
        </p:txBody>
      </p:sp>
      <p:sp>
        <p:nvSpPr>
          <p:cNvPr id="105" name="Cloud">
            <a:extLst>
              <a:ext uri="{FF2B5EF4-FFF2-40B4-BE49-F238E27FC236}">
                <a16:creationId xmlns:a16="http://schemas.microsoft.com/office/drawing/2014/main" id="{0F32FB50-C1B8-4DED-AE33-4997E7835CC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0361612" y="1214558"/>
            <a:ext cx="455930" cy="23324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B87DA66-5518-4B60-B31A-F040AB1D2A81}"/>
              </a:ext>
            </a:extLst>
          </p:cNvPr>
          <p:cNvSpPr txBox="1"/>
          <p:nvPr/>
        </p:nvSpPr>
        <p:spPr>
          <a:xfrm>
            <a:off x="7723780" y="1182282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  N  T  E  R  N  E  T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60905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1B22-ACA3-4CB7-A1CC-D814C319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backbone &gt; &lt; Local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796B-79E4-49C6-A29A-4EDD8B4AA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295400"/>
            <a:ext cx="4773956" cy="4775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IP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)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Internet.</a:t>
            </a:r>
          </a:p>
          <a:p>
            <a:r>
              <a:rPr lang="en-US" dirty="0"/>
              <a:t>Internet = 1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tải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LAN ~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/>
              <a:t>Lưu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VN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~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giữa</a:t>
            </a:r>
            <a:r>
              <a:rPr lang="en-US" dirty="0"/>
              <a:t> VN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Tổ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một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truyền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biệt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r>
              <a:rPr lang="en-US" dirty="0">
                <a:sym typeface="Wingdings" panose="05000000000000000000" pitchFamily="2" charset="2"/>
              </a:rPr>
              <a:t> l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u l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E28EC-FE09-4241-AA68-C6ED2CB3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NSFNET 1991">
            <a:extLst>
              <a:ext uri="{FF2B5EF4-FFF2-40B4-BE49-F238E27FC236}">
                <a16:creationId xmlns:a16="http://schemas.microsoft.com/office/drawing/2014/main" id="{49916635-880E-490B-9A7C-BBB5C41AB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t="4918" r="2858" b="12022"/>
          <a:stretch/>
        </p:blipFill>
        <p:spPr bwMode="auto">
          <a:xfrm>
            <a:off x="6018212" y="2260600"/>
            <a:ext cx="56388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>
            <a:extLst>
              <a:ext uri="{FF2B5EF4-FFF2-40B4-BE49-F238E27FC236}">
                <a16:creationId xmlns:a16="http://schemas.microsoft.com/office/drawing/2014/main" id="{16FF094D-FAFB-4499-BAC3-686D3D9B5B7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488866">
            <a:off x="6367495" y="2366823"/>
            <a:ext cx="5058960" cy="137935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3175">
            <a:solidFill>
              <a:srgbClr val="FFFF00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CA24E-D0AF-4446-93B1-1E6E6673D340}"/>
              </a:ext>
            </a:extLst>
          </p:cNvPr>
          <p:cNvSpPr txBox="1"/>
          <p:nvPr/>
        </p:nvSpPr>
        <p:spPr>
          <a:xfrm>
            <a:off x="5985732" y="5750925"/>
            <a:ext cx="3717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solidFill>
                  <a:schemeClr val="bg1"/>
                </a:solidFill>
              </a:rPr>
              <a:t>Phổ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giao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thông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trên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mạng</a:t>
            </a:r>
            <a:r>
              <a:rPr lang="en-US" sz="1000" i="1" dirty="0">
                <a:solidFill>
                  <a:schemeClr val="bg1"/>
                </a:solidFill>
              </a:rPr>
              <a:t> NSFNET </a:t>
            </a:r>
            <a:r>
              <a:rPr lang="en-US" sz="1000" i="1" dirty="0" err="1">
                <a:solidFill>
                  <a:schemeClr val="bg1"/>
                </a:solidFill>
              </a:rPr>
              <a:t>năm</a:t>
            </a:r>
            <a:r>
              <a:rPr lang="en-US" sz="1000" i="1" dirty="0">
                <a:solidFill>
                  <a:schemeClr val="bg1"/>
                </a:solidFill>
              </a:rPr>
              <a:t> 1991 (</a:t>
            </a:r>
            <a:r>
              <a:rPr lang="en-US" sz="1000" i="1" dirty="0" err="1">
                <a:solidFill>
                  <a:schemeClr val="bg1"/>
                </a:solidFill>
              </a:rPr>
              <a:t>nguồn</a:t>
            </a:r>
            <a:r>
              <a:rPr lang="en-US" sz="1000" i="1" dirty="0">
                <a:solidFill>
                  <a:schemeClr val="bg1"/>
                </a:solidFill>
              </a:rPr>
              <a:t>: </a:t>
            </a:r>
            <a:r>
              <a:rPr lang="en-US" sz="1000" i="1" dirty="0" err="1">
                <a:solidFill>
                  <a:schemeClr val="bg1"/>
                </a:solidFill>
              </a:rPr>
              <a:t>wikipedia</a:t>
            </a:r>
            <a:r>
              <a:rPr lang="en-US" sz="1000" i="1" dirty="0">
                <a:solidFill>
                  <a:schemeClr val="bg1"/>
                </a:solidFill>
              </a:rPr>
              <a:t>)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767D6-7F9B-4ECA-BE25-58B6C6327EF5}"/>
              </a:ext>
            </a:extLst>
          </p:cNvPr>
          <p:cNvSpPr txBox="1"/>
          <p:nvPr/>
        </p:nvSpPr>
        <p:spPr>
          <a:xfrm>
            <a:off x="6602627" y="1371600"/>
            <a:ext cx="466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con”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l</a:t>
            </a:r>
            <a:r>
              <a:rPr lang="vi-V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switch/router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mạng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backbone (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mạng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</a:t>
            </a:r>
            <a:r>
              <a:rPr lang="vi-VN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ơng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F70AD96-7F79-42DE-8F56-F6720EB2023A}"/>
              </a:ext>
            </a:extLst>
          </p:cNvPr>
          <p:cNvSpPr/>
          <p:nvPr/>
        </p:nvSpPr>
        <p:spPr>
          <a:xfrm rot="16200000">
            <a:off x="9107829" y="2168183"/>
            <a:ext cx="457200" cy="235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D36E-6A3C-44E7-939F-438F405F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backbone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52E3-E286-4B0D-A6D9-0E4E98629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116940"/>
            <a:ext cx="4773956" cy="495366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, v.v..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/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24/7 </a:t>
            </a:r>
            <a:r>
              <a:rPr lang="en-US" dirty="0" err="1"/>
              <a:t>cũng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Mỗi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tổ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riêng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backbone </a:t>
            </a:r>
            <a:r>
              <a:rPr lang="en-US" dirty="0" err="1">
                <a:sym typeface="Wingdings" panose="05000000000000000000" pitchFamily="2" charset="2"/>
              </a:rPr>
              <a:t>riêng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backbone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trò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sẵn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nối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truyền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hỗ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l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truyền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nội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tổ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chức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backbone </a:t>
            </a:r>
            <a:r>
              <a:rPr lang="en-US" dirty="0" err="1">
                <a:sym typeface="Wingdings" panose="05000000000000000000" pitchFamily="2" charset="2"/>
              </a:rPr>
              <a:t>riêng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backbone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ngoài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ngoài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284A9-FD05-409C-BF20-227DCA6A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3735A96-BA42-45F9-9D8D-D723D466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19" y="1421740"/>
            <a:ext cx="5548945" cy="414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9D307E-D198-4276-80EB-F04E2D1C9E47}"/>
              </a:ext>
            </a:extLst>
          </p:cNvPr>
          <p:cNvSpPr/>
          <p:nvPr/>
        </p:nvSpPr>
        <p:spPr>
          <a:xfrm>
            <a:off x="6096001" y="5590400"/>
            <a:ext cx="51038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https://fpt.vn/en/business/services/internet-leased-line.html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71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example backbone and LAN map">
            <a:extLst>
              <a:ext uri="{FF2B5EF4-FFF2-40B4-BE49-F238E27FC236}">
                <a16:creationId xmlns:a16="http://schemas.microsoft.com/office/drawing/2014/main" id="{B1485D92-1370-46A5-A75D-3637020F7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/>
          <a:stretch/>
        </p:blipFill>
        <p:spPr bwMode="auto">
          <a:xfrm>
            <a:off x="5992838" y="1066800"/>
            <a:ext cx="5664173" cy="515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4A4413-FCBB-4643-97B2-28790CBA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business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backbone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2C18-D540-4F02-87F7-498CA46B1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371600"/>
            <a:ext cx="4773956" cy="4699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Mạng</a:t>
            </a:r>
            <a:r>
              <a:rPr lang="en-US" dirty="0"/>
              <a:t> business: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business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business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“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”,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business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backbone</a:t>
            </a:r>
          </a:p>
          <a:p>
            <a:r>
              <a:rPr lang="en-US" dirty="0" err="1">
                <a:sym typeface="Wingdings" panose="05000000000000000000" pitchFamily="2" charset="2"/>
              </a:rPr>
              <a:t>Bài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lớp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đồ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cạnh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Đâu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backbone?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ngoài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business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tổ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nằm</a:t>
            </a:r>
            <a:r>
              <a:rPr lang="en-US" dirty="0">
                <a:sym typeface="Wingdings" panose="05000000000000000000" pitchFamily="2" charset="2"/>
              </a:rPr>
              <a:t> ở </a:t>
            </a:r>
            <a:r>
              <a:rPr lang="en-US" dirty="0" err="1">
                <a:sym typeface="Wingdings" panose="05000000000000000000" pitchFamily="2" charset="2"/>
              </a:rPr>
              <a:t>đâu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business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backbone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Trạm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biệt</a:t>
            </a:r>
            <a:r>
              <a:rPr lang="en-US" dirty="0">
                <a:sym typeface="Wingdings" panose="05000000000000000000" pitchFamily="2" charset="2"/>
              </a:rPr>
              <a:t> (gateway)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trò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chuyển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tiếp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gói</a:t>
            </a:r>
            <a:r>
              <a:rPr lang="en-US" dirty="0">
                <a:sym typeface="Wingdings" panose="05000000000000000000" pitchFamily="2" charset="2"/>
              </a:rPr>
              <a:t> tin IP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business ra </a:t>
            </a:r>
            <a:r>
              <a:rPr lang="en-US" dirty="0" err="1">
                <a:sym typeface="Wingdings" panose="05000000000000000000" pitchFamily="2" charset="2"/>
              </a:rPr>
              <a:t>ngoài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1F97F-CA50-4598-AD1D-FDDE235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B40A-9D0A-4604-9C0C-77AE4F9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“Zoom in”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00C7-E8EB-400E-8C98-13EC5CAC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2" y="1295401"/>
            <a:ext cx="6519437" cy="513079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mạng</a:t>
            </a:r>
            <a:r>
              <a:rPr lang="en-US" dirty="0"/>
              <a:t> business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IP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)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Gateway &amp;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business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routing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IP:</a:t>
            </a:r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IP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hay </a:t>
            </a:r>
            <a:r>
              <a:rPr lang="en-US" dirty="0" err="1"/>
              <a:t>gửi</a:t>
            </a:r>
            <a:r>
              <a:rPr lang="en-US" dirty="0"/>
              <a:t> ra </a:t>
            </a:r>
            <a:r>
              <a:rPr lang="en-US" dirty="0" err="1"/>
              <a:t>ngoài</a:t>
            </a:r>
            <a:endParaRPr lang="en-US" dirty="0"/>
          </a:p>
          <a:p>
            <a:pPr lvl="1"/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chuyển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đổi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IP </a:t>
            </a:r>
            <a:r>
              <a:rPr lang="en-US" dirty="0" err="1">
                <a:sym typeface="Wingdings" panose="05000000000000000000" pitchFamily="2" charset="2"/>
              </a:rPr>
              <a:t>trạm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MAC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trạm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dirty="0" err="1">
                <a:sym typeface="Wingdings" panose="05000000000000000000" pitchFamily="2" charset="2"/>
              </a:rPr>
              <a:t>gửi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xuống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tầng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broadcast </a:t>
            </a:r>
            <a:r>
              <a:rPr lang="en-US" dirty="0" err="1">
                <a:sym typeface="Wingdings" panose="05000000000000000000" pitchFamily="2" charset="2"/>
              </a:rPr>
              <a:t>lên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truyền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Ra </a:t>
            </a:r>
            <a:r>
              <a:rPr lang="en-US" dirty="0" err="1">
                <a:sym typeface="Wingdings" panose="05000000000000000000" pitchFamily="2" charset="2"/>
              </a:rPr>
              <a:t>ngoài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gửi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xuống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tầng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MAC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trạm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Gateway</a:t>
            </a:r>
          </a:p>
          <a:p>
            <a:r>
              <a:rPr lang="en-US" dirty="0" err="1">
                <a:sym typeface="Wingdings" panose="05000000000000000000" pitchFamily="2" charset="2"/>
              </a:rPr>
              <a:t>Thuật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gói</a:t>
            </a:r>
            <a:r>
              <a:rPr lang="en-US" dirty="0">
                <a:sym typeface="Wingdings" panose="05000000000000000000" pitchFamily="2" charset="2"/>
              </a:rPr>
              <a:t> tin IP: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Trạm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chủ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tầng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gói</a:t>
            </a:r>
            <a:r>
              <a:rPr lang="en-US" dirty="0">
                <a:sym typeface="Wingdings" panose="05000000000000000000" pitchFamily="2" charset="2"/>
              </a:rPr>
              <a:t> tin (frame) </a:t>
            </a:r>
            <a:r>
              <a:rPr lang="en-US" dirty="0" err="1">
                <a:sym typeface="Wingdings" panose="05000000000000000000" pitchFamily="2" charset="2"/>
              </a:rPr>
              <a:t>vừa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&amp; so </a:t>
            </a:r>
            <a:r>
              <a:rPr lang="en-US" dirty="0" err="1">
                <a:sym typeface="Wingdings" panose="05000000000000000000" pitchFamily="2" charset="2"/>
              </a:rPr>
              <a:t>sánh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MAC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gói</a:t>
            </a:r>
            <a:r>
              <a:rPr lang="en-US" dirty="0">
                <a:sym typeface="Wingdings" panose="05000000000000000000" pitchFamily="2" charset="2"/>
              </a:rPr>
              <a:t> tin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MAC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quyết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tiếp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chuyển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tầng</a:t>
            </a:r>
            <a:r>
              <a:rPr lang="en-US" dirty="0">
                <a:sym typeface="Wingdings" panose="05000000000000000000" pitchFamily="2" charset="2"/>
              </a:rPr>
              <a:t> 3) </a:t>
            </a:r>
            <a:r>
              <a:rPr lang="en-US" dirty="0" err="1">
                <a:sym typeface="Wingdings" panose="05000000000000000000" pitchFamily="2" charset="2"/>
              </a:rPr>
              <a:t>hoặc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bỏ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Trạm</a:t>
            </a:r>
            <a:r>
              <a:rPr lang="en-US" dirty="0">
                <a:sym typeface="Wingdings" panose="05000000000000000000" pitchFamily="2" charset="2"/>
              </a:rPr>
              <a:t> Gateway: </a:t>
            </a:r>
            <a:r>
              <a:rPr lang="en-US" dirty="0" err="1">
                <a:sym typeface="Wingdings" panose="05000000000000000000" pitchFamily="2" charset="2"/>
              </a:rPr>
              <a:t>nhận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gói</a:t>
            </a:r>
            <a:r>
              <a:rPr lang="en-US" dirty="0">
                <a:sym typeface="Wingdings" panose="05000000000000000000" pitchFamily="2" charset="2"/>
              </a:rPr>
              <a:t> tin IP, </a:t>
            </a:r>
            <a:r>
              <a:rPr lang="en-US" dirty="0" err="1">
                <a:sym typeface="Wingdings" panose="05000000000000000000" pitchFamily="2" charset="2"/>
              </a:rPr>
              <a:t>trích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xuất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tin </a:t>
            </a:r>
            <a:r>
              <a:rPr lang="en-US" dirty="0" err="1">
                <a:sym typeface="Wingdings" panose="05000000000000000000" pitchFamily="2" charset="2"/>
              </a:rPr>
              <a:t>địa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IP </a:t>
            </a:r>
            <a:r>
              <a:rPr lang="en-US" dirty="0" err="1">
                <a:sym typeface="Wingdings" panose="05000000000000000000" pitchFamily="2" charset="2"/>
              </a:rPr>
              <a:t>đích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gói</a:t>
            </a:r>
            <a:r>
              <a:rPr lang="en-US" dirty="0">
                <a:sym typeface="Wingdings" panose="05000000000000000000" pitchFamily="2" charset="2"/>
              </a:rPr>
              <a:t> tin, so </a:t>
            </a:r>
            <a:r>
              <a:rPr lang="en-US" dirty="0" err="1">
                <a:sym typeface="Wingdings" panose="05000000000000000000" pitchFamily="2" charset="2"/>
              </a:rPr>
              <a:t>sánh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r>
              <a:rPr lang="en-US" dirty="0">
                <a:sym typeface="Wingdings" panose="05000000000000000000" pitchFamily="2" charset="2"/>
              </a:rPr>
              <a:t> (routing table), </a:t>
            </a:r>
            <a:r>
              <a:rPr lang="en-US" dirty="0" err="1">
                <a:sym typeface="Wingdings" panose="05000000000000000000" pitchFamily="2" charset="2"/>
              </a:rPr>
              <a:t>chuyển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tiếp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gói</a:t>
            </a:r>
            <a:r>
              <a:rPr lang="en-US" dirty="0">
                <a:sym typeface="Wingdings" panose="05000000000000000000" pitchFamily="2" charset="2"/>
              </a:rPr>
              <a:t> tin </a:t>
            </a:r>
            <a:r>
              <a:rPr lang="en-US" dirty="0" err="1">
                <a:sym typeface="Wingdings" panose="05000000000000000000" pitchFamily="2" charset="2"/>
              </a:rPr>
              <a:t>đến</a:t>
            </a:r>
            <a:r>
              <a:rPr lang="en-US" dirty="0">
                <a:sym typeface="Wingdings" panose="05000000000000000000" pitchFamily="2" charset="2"/>
              </a:rPr>
              <a:t> router t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ứng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mô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sẵn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Làm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sao</a:t>
            </a:r>
            <a:r>
              <a:rPr lang="en-US" dirty="0">
                <a:sym typeface="Wingdings" panose="05000000000000000000" pitchFamily="2" charset="2"/>
              </a:rPr>
              <a:t> Gateway </a:t>
            </a:r>
            <a:r>
              <a:rPr lang="en-US" dirty="0" err="1">
                <a:sym typeface="Wingdings" panose="05000000000000000000" pitchFamily="2" charset="2"/>
              </a:rPr>
              <a:t>liết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kê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hết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trên</a:t>
            </a:r>
            <a:r>
              <a:rPr lang="en-US" dirty="0">
                <a:sym typeface="Wingdings" panose="05000000000000000000" pitchFamily="2" charset="2"/>
              </a:rPr>
              <a:t> Internet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vụ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đ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8F4D2-17B0-44FB-A383-6D8678CC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 descr="Image result for example backbone and LAN map">
            <a:extLst>
              <a:ext uri="{FF2B5EF4-FFF2-40B4-BE49-F238E27FC236}">
                <a16:creationId xmlns:a16="http://schemas.microsoft.com/office/drawing/2014/main" id="{EACDD76F-CA82-41FB-9448-9F486C4CE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/>
          <a:stretch/>
        </p:blipFill>
        <p:spPr bwMode="auto">
          <a:xfrm>
            <a:off x="9973042" y="390031"/>
            <a:ext cx="1749250" cy="159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>
            <a:extLst>
              <a:ext uri="{FF2B5EF4-FFF2-40B4-BE49-F238E27FC236}">
                <a16:creationId xmlns:a16="http://schemas.microsoft.com/office/drawing/2014/main" id="{10D16420-6242-4550-BCA9-47DC523A6CA3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0895013" y="1219200"/>
            <a:ext cx="914400" cy="914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6350">
            <a:solidFill>
              <a:schemeClr val="tx2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2" descr="C:\Users\HP\AppData\Local\Microsoft\Windows\Temporary Internet Files\Content.IE5\XHC0ZJ3B\router-30140_640[1].png">
            <a:extLst>
              <a:ext uri="{FF2B5EF4-FFF2-40B4-BE49-F238E27FC236}">
                <a16:creationId xmlns:a16="http://schemas.microsoft.com/office/drawing/2014/main" id="{96A5FB7B-25F1-4F14-9A8A-D1884B2D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045" y="3425313"/>
            <a:ext cx="522187" cy="287203"/>
          </a:xfrm>
          <a:prstGeom prst="rect">
            <a:avLst/>
          </a:prstGeom>
          <a:noFill/>
          <a:effectLst>
            <a:glow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7C45D-FBD8-4C89-9A17-1D465FB4363E}"/>
              </a:ext>
            </a:extLst>
          </p:cNvPr>
          <p:cNvCxnSpPr>
            <a:cxnSpLocks/>
          </p:cNvCxnSpPr>
          <p:nvPr/>
        </p:nvCxnSpPr>
        <p:spPr>
          <a:xfrm>
            <a:off x="8225307" y="4089045"/>
            <a:ext cx="21234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4">
            <a:extLst>
              <a:ext uri="{FF2B5EF4-FFF2-40B4-BE49-F238E27FC236}">
                <a16:creationId xmlns:a16="http://schemas.microsoft.com/office/drawing/2014/main" id="{61E35A9C-D49D-41AC-B19C-2AEFD3490787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10117778" y="3812993"/>
            <a:ext cx="372839" cy="1718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5">
            <a:extLst>
              <a:ext uri="{FF2B5EF4-FFF2-40B4-BE49-F238E27FC236}">
                <a16:creationId xmlns:a16="http://schemas.microsoft.com/office/drawing/2014/main" id="{9CD2325F-1107-4639-A6FC-11DFF45244A3}"/>
              </a:ext>
            </a:extLst>
          </p:cNvPr>
          <p:cNvCxnSpPr>
            <a:endCxn id="13" idx="7"/>
          </p:cNvCxnSpPr>
          <p:nvPr/>
        </p:nvCxnSpPr>
        <p:spPr>
          <a:xfrm rot="5400000">
            <a:off x="8719343" y="4653964"/>
            <a:ext cx="286090" cy="67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utr2">
            <a:extLst>
              <a:ext uri="{FF2B5EF4-FFF2-40B4-BE49-F238E27FC236}">
                <a16:creationId xmlns:a16="http://schemas.microsoft.com/office/drawing/2014/main" id="{33290323-1EAA-4637-AE93-291C80DB21F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555156" y="4738936"/>
            <a:ext cx="340963" cy="34096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4" name="Elbow Connector 44">
            <a:extLst>
              <a:ext uri="{FF2B5EF4-FFF2-40B4-BE49-F238E27FC236}">
                <a16:creationId xmlns:a16="http://schemas.microsoft.com/office/drawing/2014/main" id="{F23369FD-EA77-482C-95F1-1121F9B057BB}"/>
              </a:ext>
            </a:extLst>
          </p:cNvPr>
          <p:cNvCxnSpPr>
            <a:endCxn id="15" idx="7"/>
          </p:cNvCxnSpPr>
          <p:nvPr/>
        </p:nvCxnSpPr>
        <p:spPr>
          <a:xfrm rot="5400000">
            <a:off x="10865106" y="4897344"/>
            <a:ext cx="286092" cy="67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mputr2">
            <a:extLst>
              <a:ext uri="{FF2B5EF4-FFF2-40B4-BE49-F238E27FC236}">
                <a16:creationId xmlns:a16="http://schemas.microsoft.com/office/drawing/2014/main" id="{AD3494B6-54A0-4008-8EA2-D063F99253F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0700920" y="4982317"/>
            <a:ext cx="340963" cy="34096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13AC1-8FAC-446D-85F9-61B1B80FE8C7}"/>
              </a:ext>
            </a:extLst>
          </p:cNvPr>
          <p:cNvSpPr txBox="1"/>
          <p:nvPr/>
        </p:nvSpPr>
        <p:spPr>
          <a:xfrm>
            <a:off x="8619200" y="385818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192.168.4.0/24</a:t>
            </a:r>
            <a:endParaRPr lang="en-GB" sz="10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AD5D5E-EDD0-40BF-8096-421973F731D0}"/>
              </a:ext>
            </a:extLst>
          </p:cNvPr>
          <p:cNvSpPr txBox="1"/>
          <p:nvPr/>
        </p:nvSpPr>
        <p:spPr>
          <a:xfrm>
            <a:off x="8259338" y="509478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IP = 192.168.4.20</a:t>
            </a:r>
            <a:br>
              <a:rPr lang="en-US" sz="900" dirty="0"/>
            </a:br>
            <a:r>
              <a:rPr lang="en-US" sz="900" dirty="0"/>
              <a:t>GW = </a:t>
            </a:r>
            <a:r>
              <a:rPr lang="en-US" sz="900" dirty="0" err="1"/>
              <a:t>IPr</a:t>
            </a:r>
            <a:endParaRPr lang="en-GB" sz="900" dirty="0"/>
          </a:p>
        </p:txBody>
      </p:sp>
      <p:sp>
        <p:nvSpPr>
          <p:cNvPr id="23" name="tower">
            <a:extLst>
              <a:ext uri="{FF2B5EF4-FFF2-40B4-BE49-F238E27FC236}">
                <a16:creationId xmlns:a16="http://schemas.microsoft.com/office/drawing/2014/main" id="{A3D9B6CE-C571-485C-9EC3-03E27219427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999412" y="3313355"/>
            <a:ext cx="293675" cy="476121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5" name="Elbow Connector 14">
            <a:extLst>
              <a:ext uri="{FF2B5EF4-FFF2-40B4-BE49-F238E27FC236}">
                <a16:creationId xmlns:a16="http://schemas.microsoft.com/office/drawing/2014/main" id="{905BFD1F-DC9C-43DB-BBCD-2D4B0A0BCB1B}"/>
              </a:ext>
            </a:extLst>
          </p:cNvPr>
          <p:cNvCxnSpPr>
            <a:cxnSpLocks/>
            <a:endCxn id="23" idx="4"/>
          </p:cNvCxnSpPr>
          <p:nvPr/>
        </p:nvCxnSpPr>
        <p:spPr>
          <a:xfrm rot="16200000" flipV="1">
            <a:off x="8091383" y="3771835"/>
            <a:ext cx="518915" cy="1155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Users\HP\AppData\Local\Microsoft\Windows\Temporary Internet Files\Content.IE5\XHC0ZJ3B\router-30140_640[1].png">
            <a:extLst>
              <a:ext uri="{FF2B5EF4-FFF2-40B4-BE49-F238E27FC236}">
                <a16:creationId xmlns:a16="http://schemas.microsoft.com/office/drawing/2014/main" id="{93B35414-CAEB-4021-88E3-AE162049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168" y="2904130"/>
            <a:ext cx="522187" cy="287203"/>
          </a:xfrm>
          <a:prstGeom prst="rect">
            <a:avLst/>
          </a:prstGeom>
          <a:noFill/>
        </p:spPr>
      </p:pic>
      <p:pic>
        <p:nvPicPr>
          <p:cNvPr id="35" name="Picture 2" descr="C:\Users\HP\AppData\Local\Microsoft\Windows\Temporary Internet Files\Content.IE5\XHC0ZJ3B\router-30140_640[1].png">
            <a:extLst>
              <a:ext uri="{FF2B5EF4-FFF2-40B4-BE49-F238E27FC236}">
                <a16:creationId xmlns:a16="http://schemas.microsoft.com/office/drawing/2014/main" id="{0A0BF94A-60B7-4F23-BCE1-D9278878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044" y="2999418"/>
            <a:ext cx="522187" cy="287203"/>
          </a:xfrm>
          <a:prstGeom prst="rect">
            <a:avLst/>
          </a:prstGeom>
          <a:noFill/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5465E4-724B-4B68-BC97-3A339D383225}"/>
              </a:ext>
            </a:extLst>
          </p:cNvPr>
          <p:cNvCxnSpPr>
            <a:cxnSpLocks/>
          </p:cNvCxnSpPr>
          <p:nvPr/>
        </p:nvCxnSpPr>
        <p:spPr>
          <a:xfrm>
            <a:off x="8106035" y="4553107"/>
            <a:ext cx="16042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FFB89D-475B-4F24-912C-1D06D3788A26}"/>
              </a:ext>
            </a:extLst>
          </p:cNvPr>
          <p:cNvCxnSpPr>
            <a:cxnSpLocks/>
          </p:cNvCxnSpPr>
          <p:nvPr/>
        </p:nvCxnSpPr>
        <p:spPr>
          <a:xfrm>
            <a:off x="9619202" y="4774788"/>
            <a:ext cx="15389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">
            <a:extLst>
              <a:ext uri="{FF2B5EF4-FFF2-40B4-BE49-F238E27FC236}">
                <a16:creationId xmlns:a16="http://schemas.microsoft.com/office/drawing/2014/main" id="{01733A7E-1D69-406C-A41B-1FEBBE8E9D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16531" y="4278998"/>
            <a:ext cx="440247" cy="910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4">
            <a:extLst>
              <a:ext uri="{FF2B5EF4-FFF2-40B4-BE49-F238E27FC236}">
                <a16:creationId xmlns:a16="http://schemas.microsoft.com/office/drawing/2014/main" id="{49EA761B-B2EF-488A-9933-E0D5773519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17834" y="4363577"/>
            <a:ext cx="689432" cy="1329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44">
            <a:extLst>
              <a:ext uri="{FF2B5EF4-FFF2-40B4-BE49-F238E27FC236}">
                <a16:creationId xmlns:a16="http://schemas.microsoft.com/office/drawing/2014/main" id="{7A70227E-092B-4092-A753-E303AC4EEC1D}"/>
              </a:ext>
            </a:extLst>
          </p:cNvPr>
          <p:cNvCxnSpPr>
            <a:endCxn id="57" idx="7"/>
          </p:cNvCxnSpPr>
          <p:nvPr/>
        </p:nvCxnSpPr>
        <p:spPr>
          <a:xfrm rot="5400000">
            <a:off x="9839998" y="4908064"/>
            <a:ext cx="286092" cy="67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mputr2">
            <a:extLst>
              <a:ext uri="{FF2B5EF4-FFF2-40B4-BE49-F238E27FC236}">
                <a16:creationId xmlns:a16="http://schemas.microsoft.com/office/drawing/2014/main" id="{BDFC211A-DA2D-4E1B-8DBD-6E594165A90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675812" y="4993037"/>
            <a:ext cx="340963" cy="34096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75D39C-2805-46C9-9D0E-761BBFDD0009}"/>
              </a:ext>
            </a:extLst>
          </p:cNvPr>
          <p:cNvSpPr txBox="1"/>
          <p:nvPr/>
        </p:nvSpPr>
        <p:spPr>
          <a:xfrm>
            <a:off x="10349707" y="3668103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IPr</a:t>
            </a:r>
            <a:r>
              <a:rPr lang="en-US" sz="900" dirty="0"/>
              <a:t> = ???</a:t>
            </a:r>
            <a:endParaRPr lang="en-GB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76CE84-B1FC-45F4-B06E-20B04CC1EDE0}"/>
              </a:ext>
            </a:extLst>
          </p:cNvPr>
          <p:cNvSpPr txBox="1"/>
          <p:nvPr/>
        </p:nvSpPr>
        <p:spPr>
          <a:xfrm>
            <a:off x="8257887" y="31944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IPs = ???</a:t>
            </a:r>
            <a:br>
              <a:rPr lang="en-US" sz="900" dirty="0"/>
            </a:br>
            <a:r>
              <a:rPr lang="en-US" sz="900" dirty="0" err="1"/>
              <a:t>Gw</a:t>
            </a:r>
            <a:r>
              <a:rPr lang="en-US" sz="900" dirty="0"/>
              <a:t> = </a:t>
            </a:r>
            <a:r>
              <a:rPr lang="en-US" sz="900" dirty="0" err="1"/>
              <a:t>IPr</a:t>
            </a:r>
            <a:endParaRPr lang="en-GB" sz="9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2279F3-0ED7-47C4-B6AE-5361418A12F8}"/>
              </a:ext>
            </a:extLst>
          </p:cNvPr>
          <p:cNvSpPr/>
          <p:nvPr/>
        </p:nvSpPr>
        <p:spPr>
          <a:xfrm>
            <a:off x="10969942" y="2897818"/>
            <a:ext cx="777180" cy="401552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10C88DD-ACCD-43CD-8FE8-F2F6E8D5254E}"/>
              </a:ext>
            </a:extLst>
          </p:cNvPr>
          <p:cNvSpPr/>
          <p:nvPr/>
        </p:nvSpPr>
        <p:spPr>
          <a:xfrm>
            <a:off x="9066212" y="2819400"/>
            <a:ext cx="777180" cy="401552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4CB856-E0A2-42C5-8D41-9E79278D8E5E}"/>
              </a:ext>
            </a:extLst>
          </p:cNvPr>
          <p:cNvCxnSpPr>
            <a:cxnSpLocks/>
          </p:cNvCxnSpPr>
          <p:nvPr/>
        </p:nvCxnSpPr>
        <p:spPr>
          <a:xfrm flipH="1">
            <a:off x="10614437" y="3238104"/>
            <a:ext cx="427446" cy="211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A8E722-FA34-42CC-A0E8-5BC7B8D4AD11}"/>
              </a:ext>
            </a:extLst>
          </p:cNvPr>
          <p:cNvCxnSpPr>
            <a:cxnSpLocks/>
          </p:cNvCxnSpPr>
          <p:nvPr/>
        </p:nvCxnSpPr>
        <p:spPr>
          <a:xfrm>
            <a:off x="9619202" y="3172442"/>
            <a:ext cx="443348" cy="26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6C73748-F412-4300-A3FE-D262595FF0B2}"/>
              </a:ext>
            </a:extLst>
          </p:cNvPr>
          <p:cNvSpPr txBox="1"/>
          <p:nvPr/>
        </p:nvSpPr>
        <p:spPr>
          <a:xfrm>
            <a:off x="9475149" y="542446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IP = 192.168.4.21</a:t>
            </a:r>
            <a:br>
              <a:rPr lang="en-US" sz="900" dirty="0"/>
            </a:br>
            <a:r>
              <a:rPr lang="en-US" sz="900" dirty="0"/>
              <a:t>GW = </a:t>
            </a:r>
            <a:r>
              <a:rPr lang="en-US" sz="900" dirty="0" err="1"/>
              <a:t>IPr</a:t>
            </a:r>
            <a:endParaRPr lang="en-GB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02E2BE-0F27-4825-8EBF-CFD4F1068398}"/>
              </a:ext>
            </a:extLst>
          </p:cNvPr>
          <p:cNvSpPr txBox="1"/>
          <p:nvPr/>
        </p:nvSpPr>
        <p:spPr>
          <a:xfrm>
            <a:off x="10531865" y="542446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IP = 192.168.4.22</a:t>
            </a:r>
            <a:br>
              <a:rPr lang="en-US" sz="900" dirty="0"/>
            </a:br>
            <a:r>
              <a:rPr lang="en-US" sz="900" dirty="0"/>
              <a:t>GW = </a:t>
            </a:r>
            <a:r>
              <a:rPr lang="en-US" sz="900" dirty="0" err="1"/>
              <a:t>IPr</a:t>
            </a:r>
            <a:endParaRPr lang="en-GB" sz="9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DA309B-1A66-417D-BFF2-C03E8D8856FE}"/>
              </a:ext>
            </a:extLst>
          </p:cNvPr>
          <p:cNvSpPr txBox="1"/>
          <p:nvPr/>
        </p:nvSpPr>
        <p:spPr>
          <a:xfrm>
            <a:off x="8745866" y="4310726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192.168.4.0/24</a:t>
            </a:r>
            <a:endParaRPr lang="en-GB" sz="1000" b="1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B937FF-5E17-447E-AFB3-A8F2F52AE0E4}"/>
              </a:ext>
            </a:extLst>
          </p:cNvPr>
          <p:cNvSpPr txBox="1"/>
          <p:nvPr/>
        </p:nvSpPr>
        <p:spPr>
          <a:xfrm>
            <a:off x="10209439" y="4549140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i="1" dirty="0"/>
              <a:t>192.168.4.0/24</a:t>
            </a:r>
            <a:endParaRPr lang="en-GB" sz="1000" b="1" i="1" dirty="0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CBA3FC05-A377-48B9-B002-8BE792496E85}"/>
              </a:ext>
            </a:extLst>
          </p:cNvPr>
          <p:cNvSpPr/>
          <p:nvPr/>
        </p:nvSpPr>
        <p:spPr>
          <a:xfrm rot="1479355">
            <a:off x="10852827" y="2114180"/>
            <a:ext cx="189574" cy="843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5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3001-3119-4A39-B662-35D425A1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EE122A-8866-4846-BDA8-5F0685742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business &amp; Gateway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FA1EA-97DD-46FE-9D6C-025B2023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841904"/>
              </p:ext>
            </p:extLst>
          </p:nvPr>
        </p:nvGraphicFramePr>
        <p:xfrm>
          <a:off x="1219200" y="1803400"/>
          <a:ext cx="97504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0D2803-FAF5-41D0-A13E-59F04980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F7AC4BD9C6143ABC1999F4FA02D06" ma:contentTypeVersion="0" ma:contentTypeDescription="Create a new document." ma:contentTypeScope="" ma:versionID="6e38bba9b6eb7877768359e3942816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50C006-9F0E-41B2-AD91-3BAC3956CCE3}"/>
</file>

<file path=customXml/itemProps2.xml><?xml version="1.0" encoding="utf-8"?>
<ds:datastoreItem xmlns:ds="http://schemas.openxmlformats.org/officeDocument/2006/customXml" ds:itemID="{46CE5DE3-BB07-4340-9A3A-F134FD137657}"/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openxmlformats.org/package/2006/metadata/core-properties"/>
    <ds:schemaRef ds:uri="4873beb7-5857-4685-be1f-d57550cc96cc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153</TotalTime>
  <Words>961</Words>
  <Application>Microsoft Office PowerPoint</Application>
  <PresentationFormat>Custom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Constantia</vt:lpstr>
      <vt:lpstr>Times New Roman</vt:lpstr>
      <vt:lpstr>Books Classic 16x9</vt:lpstr>
      <vt:lpstr> Thiết kế mạng IP</vt:lpstr>
      <vt:lpstr>Nội dung</vt:lpstr>
      <vt:lpstr>Khái niệm kết nối liên mạng (internetworking)</vt:lpstr>
      <vt:lpstr>Internet backbone &gt; &lt; Local network</vt:lpstr>
      <vt:lpstr>Các mạng backbone</vt:lpstr>
      <vt:lpstr>Kết nối các mạng business vào mạng backbone</vt:lpstr>
      <vt:lpstr>“Zoom in” một mạng business</vt:lpstr>
      <vt:lpstr>Bài thực hành số 1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mạng IP</dc:title>
  <dc:creator>Pham Huy Hoang</dc:creator>
  <cp:lastModifiedBy>Pham Huy Hoang</cp:lastModifiedBy>
  <cp:revision>59</cp:revision>
  <dcterms:created xsi:type="dcterms:W3CDTF">2020-03-12T04:30:52Z</dcterms:created>
  <dcterms:modified xsi:type="dcterms:W3CDTF">2020-03-12T07:04:14Z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0x010100F7EF7AC4BD9C6143ABC1999F4FA02D06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