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Van Hoang 20173129" initials="TVH2" lastIdx="1" clrIdx="0">
    <p:extLst>
      <p:ext uri="{19B8F6BF-5375-455C-9EA6-DF929625EA0E}">
        <p15:presenceInfo xmlns:p15="http://schemas.microsoft.com/office/powerpoint/2012/main" userId="S::hoang.tv173129@sis.hust.edu.vn::8b9dbfcc-0f84-4576-86a5-2f33c0ea19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240284"/>
            <a:ext cx="80086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70800" y="4330700"/>
            <a:ext cx="7002398" cy="723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1228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1113" y="2682746"/>
            <a:ext cx="5041772" cy="1181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2598" y="1339850"/>
            <a:ext cx="8045450" cy="4220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70240" y="6449957"/>
            <a:ext cx="19177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ebook.com/groups/trungtv.student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495"/>
            <a:ext cx="9144000" cy="6553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487045" marR="5080" indent="-474980">
              <a:lnSpc>
                <a:spcPts val="4300"/>
              </a:lnSpc>
              <a:spcBef>
                <a:spcPts val="660"/>
              </a:spcBef>
            </a:pPr>
            <a:r>
              <a:rPr spc="-10" dirty="0"/>
              <a:t>Introduction </a:t>
            </a:r>
            <a:r>
              <a:rPr spc="-25" dirty="0"/>
              <a:t>to </a:t>
            </a:r>
            <a:r>
              <a:rPr spc="-30" dirty="0"/>
              <a:t>Systems  </a:t>
            </a:r>
            <a:r>
              <a:rPr spc="-5" dirty="0"/>
              <a:t>analysis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62721" y="4170577"/>
            <a:ext cx="5619115" cy="131889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2800" spc="-35" dirty="0">
                <a:solidFill>
                  <a:srgbClr val="FFFFFF"/>
                </a:solidFill>
                <a:latin typeface="Carlito"/>
                <a:cs typeface="Carlito"/>
              </a:rPr>
              <a:t>Viet-Trung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Carlito"/>
                <a:cs typeface="Carlito"/>
              </a:rPr>
              <a:t>Tran</a:t>
            </a:r>
            <a:endParaRPr sz="2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sz="2000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trungtv.github.io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School of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Information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and Communication</a:t>
            </a:r>
            <a:r>
              <a:rPr sz="20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Technology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52476"/>
            <a:ext cx="2159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Examples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7690" y="1261364"/>
            <a:ext cx="7522209" cy="250440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C</a:t>
            </a:r>
            <a:r>
              <a:rPr lang="vi-VN" sz="2400" spc="-5" dirty="0">
                <a:solidFill>
                  <a:srgbClr val="404040"/>
                </a:solidFill>
                <a:latin typeface="Carlito"/>
                <a:cs typeface="Carlito"/>
              </a:rPr>
              <a:t>ơ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thể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con ng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đại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diện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cho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1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tự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nhiên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hoàn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chỉnh</a:t>
            </a:r>
            <a:endParaRPr sz="2400" dirty="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chính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trị</a:t>
            </a:r>
            <a:endParaRPr sz="2400" dirty="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kinh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tế</a:t>
            </a:r>
            <a:endParaRPr sz="2400" dirty="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giáo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dục</a:t>
            </a:r>
            <a:endParaRPr sz="2400" dirty="0">
              <a:latin typeface="Carlito"/>
              <a:cs typeface="Carlito"/>
            </a:endParaRPr>
          </a:p>
          <a:p>
            <a:pPr marL="184150" marR="5080" indent="-171450">
              <a:lnSpc>
                <a:spcPct val="90400"/>
              </a:lnSpc>
              <a:spcBef>
                <a:spcPts val="78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Một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dc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thiết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kế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tốt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cũng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bao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gồm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yếu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tố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“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điều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khiển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”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cung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cấp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phản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hồi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để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đạt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đc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mục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tiêu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mong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muốn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52476"/>
            <a:ext cx="85001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633334" cy="104528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84150" marR="5080" indent="-171450" algn="just">
              <a:lnSpc>
                <a:spcPct val="90400"/>
              </a:lnSpc>
              <a:spcBef>
                <a:spcPts val="37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Một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tập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hợp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thành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phần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có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liên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quan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với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nhau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để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thu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thập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xử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lý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, l</a:t>
            </a:r>
            <a:r>
              <a:rPr lang="vi-VN" sz="240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u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trữ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cung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cấp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đầu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ra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thông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tin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cần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thiết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để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hoàn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thành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buniness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tasks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0" y="2840265"/>
            <a:ext cx="6470650" cy="3155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690" y="240284"/>
            <a:ext cx="5662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FFFFF"/>
                </a:solidFill>
                <a:latin typeface="Carlito"/>
                <a:cs typeface="Carlito"/>
              </a:rPr>
              <a:t>Computer </a:t>
            </a:r>
            <a:r>
              <a:rPr sz="3600" b="1" spc="-5" dirty="0">
                <a:solidFill>
                  <a:srgbClr val="FFFFFF"/>
                </a:solidFill>
                <a:latin typeface="Carlito"/>
                <a:cs typeface="Carlito"/>
              </a:rPr>
              <a:t>Applications</a:t>
            </a:r>
            <a:r>
              <a:rPr sz="36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Carlito"/>
                <a:cs typeface="Carlito"/>
              </a:rPr>
              <a:t>(apps)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6500" y="3340100"/>
            <a:ext cx="1638300" cy="92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8" name="Tiêu đề phụ 7">
            <a:extLst>
              <a:ext uri="{FF2B5EF4-FFF2-40B4-BE49-F238E27FC236}">
                <a16:creationId xmlns:a16="http://schemas.microsoft.com/office/drawing/2014/main" id="{EB91792F-C08B-4B70-A86A-C65156EF5F2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70800" y="4330700"/>
            <a:ext cx="7199440" cy="1107996"/>
          </a:xfrm>
        </p:spPr>
        <p:txBody>
          <a:bodyPr/>
          <a:lstStyle/>
          <a:p>
            <a:pPr algn="l"/>
            <a:r>
              <a:rPr lang="vi-VN" dirty="0" err="1"/>
              <a:t>Một</a:t>
            </a:r>
            <a:r>
              <a:rPr lang="vi-VN" dirty="0"/>
              <a:t> chương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chạy</a:t>
            </a:r>
            <a:r>
              <a:rPr lang="vi-VN" dirty="0"/>
              <a:t> trên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1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liên quan</a:t>
            </a:r>
            <a:endParaRPr lang="vi-VN"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73564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>
                <a:solidFill>
                  <a:schemeClr val="bg1"/>
                </a:solidFill>
              </a:rPr>
              <a:t>Ví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dụ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về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hệ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thống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hỗ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trợ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khách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hàng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9796" y="1576252"/>
            <a:ext cx="7924282" cy="4426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57569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30" dirty="0" err="1">
                <a:solidFill>
                  <a:srgbClr val="FFFFFF"/>
                </a:solidFill>
              </a:rPr>
              <a:t>Phân</a:t>
            </a:r>
            <a:r>
              <a:rPr lang="en-US" sz="3600" spc="-30" dirty="0">
                <a:solidFill>
                  <a:srgbClr val="FFFFFF"/>
                </a:solidFill>
              </a:rPr>
              <a:t> </a:t>
            </a:r>
            <a:r>
              <a:rPr lang="en-US" sz="3600" spc="-30" dirty="0" err="1">
                <a:solidFill>
                  <a:srgbClr val="FFFFFF"/>
                </a:solidFill>
              </a:rPr>
              <a:t>tích</a:t>
            </a:r>
            <a:r>
              <a:rPr lang="en-US" sz="3600" spc="-30" dirty="0">
                <a:solidFill>
                  <a:srgbClr val="FFFFFF"/>
                </a:solidFill>
              </a:rPr>
              <a:t> </a:t>
            </a:r>
            <a:r>
              <a:rPr lang="en-US" sz="3600" spc="-30" dirty="0" err="1">
                <a:solidFill>
                  <a:srgbClr val="FFFFFF"/>
                </a:solidFill>
              </a:rPr>
              <a:t>và</a:t>
            </a:r>
            <a:r>
              <a:rPr lang="en-US" sz="3600" spc="-30" dirty="0">
                <a:solidFill>
                  <a:srgbClr val="FFFFFF"/>
                </a:solidFill>
              </a:rPr>
              <a:t> </a:t>
            </a:r>
            <a:r>
              <a:rPr lang="en-US" sz="3600" spc="-30" dirty="0" err="1">
                <a:solidFill>
                  <a:srgbClr val="FFFFFF"/>
                </a:solidFill>
              </a:rPr>
              <a:t>thiết</a:t>
            </a:r>
            <a:r>
              <a:rPr lang="en-US" sz="3600" spc="-30" dirty="0">
                <a:solidFill>
                  <a:srgbClr val="FFFFFF"/>
                </a:solidFill>
              </a:rPr>
              <a:t> </a:t>
            </a:r>
            <a:r>
              <a:rPr lang="en-US" sz="3600" spc="-30" dirty="0" err="1">
                <a:solidFill>
                  <a:srgbClr val="FFFFFF"/>
                </a:solidFill>
              </a:rPr>
              <a:t>kế</a:t>
            </a:r>
            <a:r>
              <a:rPr lang="en-US" sz="3600" spc="-30" dirty="0">
                <a:solidFill>
                  <a:srgbClr val="FFFFFF"/>
                </a:solidFill>
              </a:rPr>
              <a:t> </a:t>
            </a:r>
            <a:r>
              <a:rPr lang="en-US" sz="3600" spc="-30" dirty="0" err="1">
                <a:solidFill>
                  <a:srgbClr val="FFFFFF"/>
                </a:solidFill>
              </a:rPr>
              <a:t>hệ</a:t>
            </a:r>
            <a:r>
              <a:rPr lang="en-US" sz="3600" spc="-30" dirty="0">
                <a:solidFill>
                  <a:srgbClr val="FFFFFF"/>
                </a:solidFill>
              </a:rPr>
              <a:t> </a:t>
            </a:r>
            <a:r>
              <a:rPr lang="en-US" sz="3600" spc="-30" dirty="0" err="1">
                <a:solidFill>
                  <a:srgbClr val="FFFFFF"/>
                </a:solidFill>
              </a:rPr>
              <a:t>thống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724775" cy="38792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84150" marR="5080" indent="-17145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Môn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này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tìm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hiểu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cách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tạo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ra 1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thốn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tin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3723" y="2848003"/>
            <a:ext cx="7858157" cy="2755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3218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Systems</a:t>
            </a:r>
            <a:r>
              <a:rPr sz="3600" spc="-5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Analysis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837805" cy="104528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84150" marR="5080" indent="-171450">
              <a:lnSpc>
                <a:spcPct val="90400"/>
              </a:lnSpc>
              <a:spcBef>
                <a:spcPts val="37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Phân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tích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thiết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kế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là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tập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hợp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hoạt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động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chúng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ta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thực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hiện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để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hiểu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chỉ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ra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những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gì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1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sẽ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có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thể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làm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hoặc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hoàn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thành</a:t>
            </a:r>
            <a:endParaRPr lang="en-US"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0150" y="2940050"/>
            <a:ext cx="6750050" cy="93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52476"/>
            <a:ext cx="1905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5950585" cy="249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Một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quản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lý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khách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hàng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nên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:</a:t>
            </a:r>
            <a:endParaRPr sz="24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Theo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dõi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khách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hàng</a:t>
            </a:r>
            <a:endParaRPr sz="20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Đăng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kí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sản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phầm</a:t>
            </a:r>
            <a:endParaRPr sz="20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Khảo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sát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bảo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hành</a:t>
            </a:r>
            <a:endParaRPr sz="20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Theo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dõi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mức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độ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dịch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vụ</a:t>
            </a:r>
            <a:endParaRPr sz="2000" dirty="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...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Phần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tích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còn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nhiều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h</a:t>
            </a:r>
            <a:r>
              <a:rPr lang="vi-VN" sz="2400" spc="-20" dirty="0">
                <a:solidFill>
                  <a:srgbClr val="404040"/>
                </a:solidFill>
                <a:latin typeface="Carlito"/>
                <a:cs typeface="Carlito"/>
              </a:rPr>
              <a:t>ơ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n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nhiều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danh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sách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này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!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2943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Systems</a:t>
            </a:r>
            <a:r>
              <a:rPr sz="3600" spc="-6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Design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800340" cy="104528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84150" marR="5080" indent="-171450">
              <a:lnSpc>
                <a:spcPct val="90400"/>
              </a:lnSpc>
              <a:spcBef>
                <a:spcPts val="37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Thiết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kế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là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tập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hợp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hoạt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động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mà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chúng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ta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thực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hiện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để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mô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tả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chi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tiết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cách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thức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thông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tin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thực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sự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sẽ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đ</a:t>
            </a:r>
            <a:r>
              <a:rPr lang="vi-VN" sz="2400" spc="-2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ợc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triển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khai</a:t>
            </a:r>
            <a:endParaRPr lang="en-US"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5419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Systems </a:t>
            </a:r>
            <a:r>
              <a:rPr sz="3600" spc="-5" dirty="0">
                <a:solidFill>
                  <a:srgbClr val="FFFFFF"/>
                </a:solidFill>
              </a:rPr>
              <a:t>Analysis </a:t>
            </a:r>
            <a:r>
              <a:rPr sz="3600" dirty="0">
                <a:solidFill>
                  <a:srgbClr val="FFFFFF"/>
                </a:solidFill>
              </a:rPr>
              <a:t>and</a:t>
            </a:r>
            <a:r>
              <a:rPr sz="3600" spc="-1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Design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60828" y="2293847"/>
            <a:ext cx="7858684" cy="3024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3362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Building a</a:t>
            </a:r>
            <a:r>
              <a:rPr sz="3600" spc="-70" dirty="0">
                <a:solidFill>
                  <a:srgbClr val="FFFFFF"/>
                </a:solidFill>
              </a:rPr>
              <a:t> </a:t>
            </a:r>
            <a:r>
              <a:rPr sz="3600" spc="-30" dirty="0">
                <a:solidFill>
                  <a:srgbClr val="FFFFFF"/>
                </a:solidFill>
              </a:rPr>
              <a:t>System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603631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Xây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dựng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1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cũng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nh</a:t>
            </a:r>
            <a:r>
              <a:rPr lang="vi-VN" sz="2400" spc="-5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xây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dựng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1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tòa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nhà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8900" y="2439306"/>
            <a:ext cx="6407150" cy="314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52476"/>
            <a:ext cx="401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Abous this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course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2598" y="1339850"/>
          <a:ext cx="8045450" cy="4220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5563">
                <a:tc>
                  <a:txBody>
                    <a:bodyPr/>
                    <a:lstStyle/>
                    <a:p>
                      <a:pPr marL="68580">
                        <a:lnSpc>
                          <a:spcPts val="2050"/>
                        </a:lnSpc>
                      </a:pPr>
                      <a:r>
                        <a:rPr sz="1800" b="1" spc="-60" dirty="0">
                          <a:latin typeface="Carlito"/>
                          <a:cs typeface="Carlito"/>
                        </a:rPr>
                        <a:t>Tên </a:t>
                      </a:r>
                      <a:r>
                        <a:rPr sz="1800" b="1" spc="-5" dirty="0">
                          <a:latin typeface="Carlito"/>
                          <a:cs typeface="Carlito"/>
                        </a:rPr>
                        <a:t>học</a:t>
                      </a:r>
                      <a:r>
                        <a:rPr sz="1800" b="1" spc="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latin typeface="Carlito"/>
                          <a:cs typeface="Carlito"/>
                        </a:rPr>
                        <a:t>phần: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5B9BD5"/>
                      </a:solidFill>
                      <a:prstDash val="solid"/>
                    </a:lnL>
                    <a:lnR w="19050">
                      <a:solidFill>
                        <a:srgbClr val="5B9BD5"/>
                      </a:solidFill>
                      <a:prstDash val="solid"/>
                    </a:lnR>
                    <a:lnT w="19050">
                      <a:solidFill>
                        <a:srgbClr val="5B9BD5"/>
                      </a:solidFill>
                      <a:prstDash val="solid"/>
                    </a:lnT>
                    <a:lnB w="28575">
                      <a:solidFill>
                        <a:srgbClr val="5B9B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5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Phân tích </a:t>
                      </a:r>
                      <a:r>
                        <a:rPr sz="1800" b="1" spc="-10" dirty="0">
                          <a:latin typeface="Carlito"/>
                          <a:cs typeface="Carlito"/>
                        </a:rPr>
                        <a:t>thiết </a:t>
                      </a:r>
                      <a:r>
                        <a:rPr sz="1800" b="1" spc="-30" dirty="0">
                          <a:latin typeface="Carlito"/>
                          <a:cs typeface="Carlito"/>
                        </a:rPr>
                        <a:t>kế </a:t>
                      </a:r>
                      <a:r>
                        <a:rPr sz="1800" b="1" spc="-5" dirty="0">
                          <a:latin typeface="Carlito"/>
                          <a:cs typeface="Carlito"/>
                        </a:rPr>
                        <a:t>hệ thống thông</a:t>
                      </a:r>
                      <a:r>
                        <a:rPr sz="1800" b="1" spc="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latin typeface="Carlito"/>
                          <a:cs typeface="Carlito"/>
                        </a:rPr>
                        <a:t>tin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b="1" spc="-15" dirty="0">
                          <a:latin typeface="Carlito"/>
                          <a:cs typeface="Carlito"/>
                        </a:rPr>
                        <a:t>(Systems </a:t>
                      </a:r>
                      <a:r>
                        <a:rPr sz="1800" b="1" spc="-10" dirty="0">
                          <a:latin typeface="Carlito"/>
                          <a:cs typeface="Carlito"/>
                        </a:rPr>
                        <a:t>analysis </a:t>
                      </a:r>
                      <a:r>
                        <a:rPr sz="1800" b="1" spc="-5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sz="1800" b="1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0" dirty="0">
                          <a:latin typeface="Carlito"/>
                          <a:cs typeface="Carlito"/>
                        </a:rPr>
                        <a:t>design)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5B9BD5"/>
                      </a:solidFill>
                      <a:prstDash val="solid"/>
                    </a:lnL>
                    <a:lnR w="19050">
                      <a:solidFill>
                        <a:srgbClr val="5B9BD5"/>
                      </a:solidFill>
                      <a:prstDash val="solid"/>
                    </a:lnR>
                    <a:lnT w="19050">
                      <a:solidFill>
                        <a:srgbClr val="5B9BD5"/>
                      </a:solidFill>
                      <a:prstDash val="solid"/>
                    </a:lnT>
                    <a:lnB w="28575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077">
                <a:tc>
                  <a:txBody>
                    <a:bodyPr/>
                    <a:lstStyle/>
                    <a:p>
                      <a:pPr marL="6858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Mã số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học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phần: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5B9BD5"/>
                      </a:solidFill>
                      <a:prstDash val="solid"/>
                    </a:lnL>
                    <a:lnR w="19050">
                      <a:solidFill>
                        <a:srgbClr val="5B9BD5"/>
                      </a:solidFill>
                      <a:prstDash val="solid"/>
                    </a:lnR>
                    <a:lnT w="28575">
                      <a:solidFill>
                        <a:srgbClr val="5B9BD5"/>
                      </a:solidFill>
                      <a:prstDash val="solid"/>
                    </a:lnT>
                    <a:lnB w="19050">
                      <a:solidFill>
                        <a:srgbClr val="5B9BD5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IT3120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5B9BD5"/>
                      </a:solidFill>
                      <a:prstDash val="solid"/>
                    </a:lnL>
                    <a:lnR w="19050">
                      <a:solidFill>
                        <a:srgbClr val="5B9BD5"/>
                      </a:solidFill>
                      <a:prstDash val="solid"/>
                    </a:lnR>
                    <a:lnT w="28575">
                      <a:solidFill>
                        <a:srgbClr val="5B9BD5"/>
                      </a:solidFill>
                      <a:prstDash val="solid"/>
                    </a:lnT>
                    <a:lnB w="19050">
                      <a:solidFill>
                        <a:srgbClr val="5B9BD5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480"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Khối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lượng: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5B9BD5"/>
                      </a:solidFill>
                      <a:prstDash val="solid"/>
                    </a:lnL>
                    <a:lnR w="19050">
                      <a:solidFill>
                        <a:srgbClr val="5B9BD5"/>
                      </a:solidFill>
                      <a:prstDash val="solid"/>
                    </a:lnR>
                    <a:lnT w="19050">
                      <a:solidFill>
                        <a:srgbClr val="5B9BD5"/>
                      </a:solidFill>
                      <a:prstDash val="solid"/>
                    </a:lnT>
                    <a:lnB w="19050">
                      <a:solidFill>
                        <a:srgbClr val="5B9B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6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2(2-1-0-4)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411480" indent="-343535">
                        <a:lnSpc>
                          <a:spcPct val="100000"/>
                        </a:lnSpc>
                        <a:spcBef>
                          <a:spcPts val="525"/>
                        </a:spcBef>
                        <a:buFont typeface="Symbol"/>
                        <a:buChar char=""/>
                        <a:tabLst>
                          <a:tab pos="410845" algn="l"/>
                          <a:tab pos="411480" algn="l"/>
                        </a:tabLst>
                      </a:pPr>
                      <a:r>
                        <a:rPr sz="1800" spc="-35" dirty="0">
                          <a:latin typeface="Carlito"/>
                          <a:cs typeface="Carlito"/>
                        </a:rPr>
                        <a:t>Lý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thuyết: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30</a:t>
                      </a:r>
                      <a:r>
                        <a:rPr sz="1800" spc="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tiết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411480" indent="-343535">
                        <a:lnSpc>
                          <a:spcPct val="100000"/>
                        </a:lnSpc>
                        <a:spcBef>
                          <a:spcPts val="50"/>
                        </a:spcBef>
                        <a:buFont typeface="Symbol"/>
                        <a:buChar char=""/>
                        <a:tabLst>
                          <a:tab pos="410845" algn="l"/>
                          <a:tab pos="411480" algn="l"/>
                        </a:tabLst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BTL: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15</a:t>
                      </a:r>
                      <a:r>
                        <a:rPr sz="18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tiết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411480" indent="-343535">
                        <a:lnSpc>
                          <a:spcPts val="2130"/>
                        </a:lnSpc>
                        <a:spcBef>
                          <a:spcPts val="50"/>
                        </a:spcBef>
                        <a:buFont typeface="Symbol"/>
                        <a:buChar char=""/>
                        <a:tabLst>
                          <a:tab pos="410845" algn="l"/>
                          <a:tab pos="411480" algn="l"/>
                        </a:tabLst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Thí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nghiệm: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tiết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5B9BD5"/>
                      </a:solidFill>
                      <a:prstDash val="solid"/>
                    </a:lnL>
                    <a:lnR w="19050">
                      <a:solidFill>
                        <a:srgbClr val="5B9BD5"/>
                      </a:solidFill>
                      <a:prstDash val="solid"/>
                    </a:lnR>
                    <a:lnT w="19050">
                      <a:solidFill>
                        <a:srgbClr val="5B9BD5"/>
                      </a:solidFill>
                      <a:prstDash val="solid"/>
                    </a:lnT>
                    <a:lnB w="190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1160"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Group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sinh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viên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B9BD5"/>
                      </a:solidFill>
                      <a:prstDash val="solid"/>
                    </a:lnL>
                    <a:lnR w="19050">
                      <a:solidFill>
                        <a:srgbClr val="5B9BD5"/>
                      </a:solidFill>
                      <a:prstDash val="solid"/>
                    </a:lnR>
                    <a:lnT w="19050">
                      <a:solidFill>
                        <a:srgbClr val="5B9BD5"/>
                      </a:solidFill>
                      <a:prstDash val="solid"/>
                    </a:lnT>
                    <a:lnB w="19050">
                      <a:solidFill>
                        <a:srgbClr val="5B9BD5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marL="411480" indent="-343535">
                        <a:lnSpc>
                          <a:spcPts val="2065"/>
                        </a:lnSpc>
                        <a:buClr>
                          <a:srgbClr val="000000"/>
                        </a:buClr>
                        <a:buFont typeface="Symbol"/>
                        <a:buChar char=""/>
                        <a:tabLst>
                          <a:tab pos="410845" algn="l"/>
                          <a:tab pos="411480" algn="l"/>
                        </a:tabLst>
                      </a:pPr>
                      <a:r>
                        <a:rPr sz="1800" u="sng" spc="-1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Times New Roman"/>
                          <a:cs typeface="Times New Roman"/>
                        </a:rPr>
                        <a:t>https:</a:t>
                      </a:r>
                      <a:r>
                        <a:rPr sz="1800" u="sng" spc="-1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//ww</a:t>
                      </a:r>
                      <a:r>
                        <a:rPr sz="1800" u="sng" spc="-1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Times New Roman"/>
                          <a:cs typeface="Times New Roman"/>
                        </a:rPr>
                        <a:t>w.</a:t>
                      </a:r>
                      <a:r>
                        <a:rPr sz="1800" u="sng" spc="-1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facebook.com/groups/trungtv.students/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B9BD5"/>
                      </a:solidFill>
                      <a:prstDash val="solid"/>
                    </a:lnL>
                    <a:lnR w="19050">
                      <a:solidFill>
                        <a:srgbClr val="5B9BD5"/>
                      </a:solidFill>
                      <a:prstDash val="solid"/>
                    </a:lnR>
                    <a:lnT w="19050">
                      <a:solidFill>
                        <a:srgbClr val="5B9BD5"/>
                      </a:solidFill>
                      <a:prstDash val="solid"/>
                    </a:lnT>
                    <a:lnB w="19050">
                      <a:solidFill>
                        <a:srgbClr val="5B9BD5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1160">
                <a:tc>
                  <a:txBody>
                    <a:bodyPr/>
                    <a:lstStyle/>
                    <a:p>
                      <a:pPr marL="68580">
                        <a:lnSpc>
                          <a:spcPts val="2065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Website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môn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học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B9BD5"/>
                      </a:solidFill>
                      <a:prstDash val="solid"/>
                    </a:lnL>
                    <a:lnR w="19050">
                      <a:solidFill>
                        <a:srgbClr val="5B9BD5"/>
                      </a:solidFill>
                      <a:prstDash val="solid"/>
                    </a:lnR>
                    <a:lnT w="19050">
                      <a:solidFill>
                        <a:srgbClr val="5B9BD5"/>
                      </a:solidFill>
                      <a:prstDash val="solid"/>
                    </a:lnT>
                    <a:lnB w="19050">
                      <a:solidFill>
                        <a:srgbClr val="5B9B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1480" indent="-343535">
                        <a:lnSpc>
                          <a:spcPts val="2065"/>
                        </a:lnSpc>
                        <a:buFont typeface="Symbol"/>
                        <a:buChar char=""/>
                        <a:tabLst>
                          <a:tab pos="410845" algn="l"/>
                          <a:tab pos="411480" algn="l"/>
                        </a:tabLst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trungtv.github.io/courses/SAD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B9BD5"/>
                      </a:solidFill>
                      <a:prstDash val="solid"/>
                    </a:lnL>
                    <a:lnR w="19050">
                      <a:solidFill>
                        <a:srgbClr val="5B9BD5"/>
                      </a:solidFill>
                      <a:prstDash val="solid"/>
                    </a:lnR>
                    <a:lnT w="19050">
                      <a:solidFill>
                        <a:srgbClr val="5B9BD5"/>
                      </a:solidFill>
                      <a:prstDash val="solid"/>
                    </a:lnT>
                    <a:lnB w="190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68237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FFFFF"/>
                </a:solidFill>
              </a:rPr>
              <a:t>Stakeholders</a:t>
            </a:r>
            <a:r>
              <a:rPr lang="en-US" sz="3600" spc="-20" dirty="0">
                <a:solidFill>
                  <a:srgbClr val="FFFFFF"/>
                </a:solidFill>
              </a:rPr>
              <a:t> (</a:t>
            </a:r>
            <a:r>
              <a:rPr lang="en-US" sz="3600" spc="-20" dirty="0" err="1">
                <a:solidFill>
                  <a:srgbClr val="FFFFFF"/>
                </a:solidFill>
              </a:rPr>
              <a:t>các</a:t>
            </a:r>
            <a:r>
              <a:rPr lang="en-US" sz="3600" spc="-20" dirty="0">
                <a:solidFill>
                  <a:srgbClr val="FFFFFF"/>
                </a:solidFill>
              </a:rPr>
              <a:t> </a:t>
            </a:r>
            <a:r>
              <a:rPr lang="en-US" sz="3600" spc="-20" dirty="0" err="1">
                <a:solidFill>
                  <a:srgbClr val="FFFFFF"/>
                </a:solidFill>
              </a:rPr>
              <a:t>bên</a:t>
            </a:r>
            <a:r>
              <a:rPr lang="en-US" sz="3600" spc="-20" dirty="0">
                <a:solidFill>
                  <a:srgbClr val="FFFFFF"/>
                </a:solidFill>
              </a:rPr>
              <a:t> </a:t>
            </a:r>
            <a:r>
              <a:rPr lang="en-US" sz="3600" spc="-20" dirty="0" err="1">
                <a:solidFill>
                  <a:srgbClr val="FFFFFF"/>
                </a:solidFill>
              </a:rPr>
              <a:t>liên</a:t>
            </a:r>
            <a:r>
              <a:rPr lang="en-US" sz="3600" spc="-20" dirty="0">
                <a:solidFill>
                  <a:srgbClr val="FFFFFF"/>
                </a:solidFill>
              </a:rPr>
              <a:t> </a:t>
            </a:r>
            <a:r>
              <a:rPr lang="en-US" sz="3600" spc="-20" dirty="0" err="1">
                <a:solidFill>
                  <a:srgbClr val="FFFFFF"/>
                </a:solidFill>
              </a:rPr>
              <a:t>quan</a:t>
            </a:r>
            <a:r>
              <a:rPr lang="en-US" sz="3600" spc="-20" dirty="0">
                <a:solidFill>
                  <a:srgbClr val="FFFFFF"/>
                </a:solidFill>
              </a:rPr>
              <a:t>)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666990" cy="214212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84150" marR="5080" indent="-171450">
              <a:lnSpc>
                <a:spcPct val="89200"/>
              </a:lnSpc>
              <a:spcBef>
                <a:spcPts val="409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Owners: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chủ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sở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hữu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là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nhà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tài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trợ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của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thông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tin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là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ng</a:t>
            </a:r>
            <a:r>
              <a:rPr lang="vi-VN" sz="2400" spc="-15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ời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đầu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t</a:t>
            </a:r>
            <a:r>
              <a:rPr lang="vi-VN" sz="2400" spc="-15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chính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 marL="184150" marR="34925" indent="-171450">
              <a:lnSpc>
                <a:spcPct val="90300"/>
              </a:lnSpc>
              <a:spcBef>
                <a:spcPts val="785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Users: 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ng</a:t>
            </a:r>
            <a:r>
              <a:rPr lang="vi-VN" sz="2400" spc="-15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ời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dùng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là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những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người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sử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dụng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hoặc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bị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ảnh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h</a:t>
            </a:r>
            <a:r>
              <a:rPr lang="vi-VN" sz="2400" spc="-15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ởng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bởi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thông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tin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trên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c</a:t>
            </a:r>
            <a:r>
              <a:rPr lang="vi-VN" sz="2400" spc="-15" dirty="0">
                <a:solidFill>
                  <a:srgbClr val="404040"/>
                </a:solidFill>
                <a:latin typeface="Carlito"/>
                <a:cs typeface="Carlito"/>
              </a:rPr>
              <a:t>ơ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sở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th</a:t>
            </a:r>
            <a:r>
              <a:rPr lang="vi-VN" sz="2400" spc="-15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ờng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xuyên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–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kiểm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tra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xác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nhận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nhập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trả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lời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, l</a:t>
            </a:r>
            <a:r>
              <a:rPr lang="vi-VN" sz="2400" spc="-15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u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trữ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trao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đổi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dữ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liệu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thông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tin.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Đồng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nghĩa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với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khách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hàng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3110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FFFFF"/>
                </a:solidFill>
              </a:rPr>
              <a:t>Stakeholders</a:t>
            </a:r>
            <a:r>
              <a:rPr sz="3600" spc="-4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[2]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496809" cy="3127523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84150" marR="5080" indent="-171450">
              <a:lnSpc>
                <a:spcPct val="89400"/>
              </a:lnSpc>
              <a:spcBef>
                <a:spcPts val="405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Designers: 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ng</a:t>
            </a:r>
            <a:r>
              <a:rPr lang="vi-VN" sz="2400" spc="-15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ời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thiết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kế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là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chuyển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yêu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cấu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của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business user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thành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giải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pháp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kĩ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thuật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.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Họ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thiết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kế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file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, database,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đầu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vào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đầu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ra,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màn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hình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mạng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ch</a:t>
            </a:r>
            <a:r>
              <a:rPr lang="vi-VN" sz="2400" spc="-15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ơng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sẽ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đáp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ứng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yêu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cầu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của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ng</a:t>
            </a:r>
            <a:r>
              <a:rPr lang="vi-VN" sz="2400" spc="-15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ời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dùng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 marL="184150" marR="317500" indent="-171450">
              <a:lnSpc>
                <a:spcPct val="90300"/>
              </a:lnSpc>
              <a:spcBef>
                <a:spcPts val="805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System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Builders: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xây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dựng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thành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phần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thông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tin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dựa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trên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thông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số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kĩ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thuật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thiết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kế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của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system designer.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Trong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nhiều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tr</a:t>
            </a:r>
            <a:r>
              <a:rPr lang="vi-VN" sz="2400" spc="-1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ờng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hợp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builder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designer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là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1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3110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FFFFF"/>
                </a:solidFill>
              </a:rPr>
              <a:t>Stakeholders</a:t>
            </a:r>
            <a:r>
              <a:rPr sz="3600" spc="-4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[3]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546975" cy="324050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84150" marR="5080" indent="-17145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Systems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Analyst: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tạo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điều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kiện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phát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triển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thông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tin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ứng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dụng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máy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tính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 marL="184150" marR="480059" indent="-171450">
              <a:lnSpc>
                <a:spcPct val="90300"/>
              </a:lnSpc>
              <a:spcBef>
                <a:spcPts val="67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Ng</a:t>
            </a:r>
            <a:r>
              <a:rPr lang="vi-VN" sz="240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ời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phân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tích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nghiên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cứu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vấn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đề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nhu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cầu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của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tổ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chức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để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xác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định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mọi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ng,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dữ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liệu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quy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truyền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thông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công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nghệ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thông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để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có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thể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thực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hiện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tốt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nhất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cải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tiến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cho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nghiệp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vụ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 marL="184150" marR="494665" indent="-171450" algn="just">
              <a:lnSpc>
                <a:spcPct val="90400"/>
              </a:lnSpc>
              <a:spcBef>
                <a:spcPts val="780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Business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Analyst: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ng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phân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tích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nghiệp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vụ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là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một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system analyst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chuyên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phân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tích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vấn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để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kinh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doanh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phân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tích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yêu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cầu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độc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lập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với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công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nghệ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28091"/>
            <a:ext cx="4200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Systems </a:t>
            </a:r>
            <a:r>
              <a:rPr sz="3600" spc="-10" dirty="0">
                <a:solidFill>
                  <a:srgbClr val="FFFFFF"/>
                </a:solidFill>
              </a:rPr>
              <a:t>Analyst</a:t>
            </a:r>
            <a:r>
              <a:rPr sz="3600" spc="-3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Roles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628255" cy="310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095" indent="-240029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52095" algn="l"/>
                <a:tab pos="252729" algn="l"/>
              </a:tabLst>
            </a:pP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T</a:t>
            </a:r>
            <a:r>
              <a:rPr lang="vi-VN" sz="2400" spc="-15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ơng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tác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với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nhiều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ng</a:t>
            </a:r>
            <a:r>
              <a:rPr lang="vi-VN" sz="2400" spc="-15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ời</a:t>
            </a:r>
            <a:endParaRPr sz="2400" dirty="0">
              <a:latin typeface="Carlito"/>
              <a:cs typeface="Carlito"/>
            </a:endParaRPr>
          </a:p>
          <a:p>
            <a:pPr marL="584200" lvl="1" indent="-22860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en-US" sz="2000" spc="-25" dirty="0" err="1">
                <a:solidFill>
                  <a:srgbClr val="404040"/>
                </a:solidFill>
                <a:latin typeface="Carlito"/>
                <a:cs typeface="Carlito"/>
              </a:rPr>
              <a:t>Chuyên</a:t>
            </a:r>
            <a:r>
              <a:rPr lang="en-US"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25" dirty="0" err="1">
                <a:solidFill>
                  <a:srgbClr val="404040"/>
                </a:solidFill>
                <a:latin typeface="Carlito"/>
                <a:cs typeface="Carlito"/>
              </a:rPr>
              <a:t>viên</a:t>
            </a:r>
            <a:r>
              <a:rPr lang="en-US"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25" dirty="0" err="1">
                <a:solidFill>
                  <a:srgbClr val="404040"/>
                </a:solidFill>
                <a:latin typeface="Carlito"/>
                <a:cs typeface="Carlito"/>
              </a:rPr>
              <a:t>kĩ</a:t>
            </a:r>
            <a:r>
              <a:rPr lang="en-US"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25" dirty="0" err="1">
                <a:solidFill>
                  <a:srgbClr val="404040"/>
                </a:solidFill>
                <a:latin typeface="Carlito"/>
                <a:cs typeface="Carlito"/>
              </a:rPr>
              <a:t>thuật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(DBAs,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quản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trị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mạng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lập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viên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)</a:t>
            </a:r>
            <a:endParaRPr sz="2000" dirty="0">
              <a:latin typeface="Carlito"/>
              <a:cs typeface="Carlito"/>
            </a:endParaRPr>
          </a:p>
          <a:p>
            <a:pPr marL="5842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Ng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kinh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doanh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ng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dùng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ng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quản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lý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ban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chỉ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đạo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)</a:t>
            </a:r>
            <a:endParaRPr sz="2000" dirty="0">
              <a:latin typeface="Carlito"/>
              <a:cs typeface="Carlito"/>
            </a:endParaRPr>
          </a:p>
          <a:p>
            <a:pPr marL="584200" lvl="1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Những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ng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khác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(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nhà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cung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cấp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,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t</a:t>
            </a:r>
            <a:r>
              <a:rPr lang="vi-VN" sz="2000" spc="-5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vấn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)</a:t>
            </a:r>
            <a:endParaRPr sz="2000" dirty="0">
              <a:latin typeface="Carlito"/>
              <a:cs typeface="Carlito"/>
            </a:endParaRPr>
          </a:p>
          <a:p>
            <a:pPr marL="252095" indent="-240029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52095" algn="l"/>
                <a:tab pos="252729" algn="l"/>
              </a:tabLst>
            </a:pPr>
            <a:r>
              <a:rPr lang="en-US" sz="2400" spc="-25" dirty="0" err="1">
                <a:solidFill>
                  <a:srgbClr val="404040"/>
                </a:solidFill>
                <a:latin typeface="Carlito"/>
                <a:cs typeface="Carlito"/>
              </a:rPr>
              <a:t>Vai</a:t>
            </a:r>
            <a:r>
              <a:rPr lang="en-US" sz="24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5" dirty="0" err="1">
                <a:solidFill>
                  <a:srgbClr val="404040"/>
                </a:solidFill>
                <a:latin typeface="Carlito"/>
                <a:cs typeface="Carlito"/>
              </a:rPr>
              <a:t>trò</a:t>
            </a:r>
            <a:r>
              <a:rPr lang="en-US" sz="24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5" dirty="0" err="1">
                <a:solidFill>
                  <a:srgbClr val="404040"/>
                </a:solidFill>
                <a:latin typeface="Carlito"/>
                <a:cs typeface="Carlito"/>
              </a:rPr>
              <a:t>riêng</a:t>
            </a:r>
            <a:r>
              <a:rPr lang="en-US" sz="24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5" dirty="0" err="1">
                <a:solidFill>
                  <a:srgbClr val="404040"/>
                </a:solidFill>
                <a:latin typeface="Carlito"/>
                <a:cs typeface="Carlito"/>
              </a:rPr>
              <a:t>biệt</a:t>
            </a:r>
            <a:endParaRPr sz="2400" dirty="0">
              <a:latin typeface="Carlito"/>
              <a:cs typeface="Carlito"/>
            </a:endParaRPr>
          </a:p>
          <a:p>
            <a:pPr marL="584200" lvl="1" indent="-22860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Định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h</a:t>
            </a:r>
            <a:r>
              <a:rPr lang="vi-VN" sz="2000" spc="-1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ớng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con ng: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phân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tích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quản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lý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thay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đổi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quản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lý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dự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án</a:t>
            </a:r>
            <a:endParaRPr sz="2000" dirty="0">
              <a:latin typeface="Carlito"/>
              <a:cs typeface="Carlito"/>
            </a:endParaRPr>
          </a:p>
          <a:p>
            <a:pPr marL="584200" lvl="1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Định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h</a:t>
            </a:r>
            <a:r>
              <a:rPr lang="vi-VN" sz="2000" spc="-5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ớng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kinh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doanh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: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phân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tích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yêu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cầu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phân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tích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kinh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doanh</a:t>
            </a:r>
            <a:endParaRPr sz="2000" dirty="0">
              <a:latin typeface="Carlito"/>
              <a:cs typeface="Carlito"/>
            </a:endParaRPr>
          </a:p>
          <a:p>
            <a:pPr marL="584200" lvl="1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Định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h</a:t>
            </a:r>
            <a:r>
              <a:rPr lang="vi-VN" sz="2000" spc="-15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ớng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kĩ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thuật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: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phân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tích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c</a:t>
            </a:r>
            <a:r>
              <a:rPr lang="vi-VN" sz="2000" spc="-15" dirty="0">
                <a:solidFill>
                  <a:srgbClr val="404040"/>
                </a:solidFill>
                <a:latin typeface="Carlito"/>
                <a:cs typeface="Carlito"/>
              </a:rPr>
              <a:t>ơ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sở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hạ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tầng</a:t>
            </a:r>
            <a:endParaRPr sz="2000" dirty="0">
              <a:latin typeface="Carlito"/>
              <a:cs typeface="Carlito"/>
            </a:endParaRPr>
          </a:p>
          <a:p>
            <a:pPr marL="5842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Tổng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quát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: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phân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tích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5795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Work </a:t>
            </a:r>
            <a:r>
              <a:rPr sz="3600" spc="-10" dirty="0">
                <a:solidFill>
                  <a:srgbClr val="FFFFFF"/>
                </a:solidFill>
              </a:rPr>
              <a:t>circle </a:t>
            </a:r>
            <a:r>
              <a:rPr sz="3600" dirty="0">
                <a:solidFill>
                  <a:srgbClr val="FFFFFF"/>
                </a:solidFill>
              </a:rPr>
              <a:t>of </a:t>
            </a:r>
            <a:r>
              <a:rPr sz="3600" spc="-25" dirty="0">
                <a:solidFill>
                  <a:srgbClr val="FFFFFF"/>
                </a:solidFill>
              </a:rPr>
              <a:t>Systems</a:t>
            </a:r>
            <a:r>
              <a:rPr sz="3600" spc="-40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Analyst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7690" y="1261364"/>
            <a:ext cx="7684134" cy="3324628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Xác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định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vấn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đề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Phân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tích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hiểu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vấn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đề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Xác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định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giải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pháp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cho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yêu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cầu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hoặc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mong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đợi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Xác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đinh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giải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pháp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thay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thế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quyết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định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1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quá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hoạt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động</a:t>
            </a:r>
            <a:endParaRPr sz="2400" dirty="0">
              <a:latin typeface="Carlito"/>
              <a:cs typeface="Carlito"/>
            </a:endParaRPr>
          </a:p>
          <a:p>
            <a:pPr marL="469900" marR="608965" indent="-457200">
              <a:lnSpc>
                <a:spcPts val="2590"/>
              </a:lnSpc>
              <a:spcBef>
                <a:spcPts val="85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Hỗ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trợ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thiết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kế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triển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khai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giải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pháp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tốt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nhất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 marL="469900" marR="5080" indent="-457200">
              <a:lnSpc>
                <a:spcPts val="2590"/>
              </a:lnSpc>
              <a:spcBef>
                <a:spcPts val="819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Đánh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giá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kết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quả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.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Nếu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vấn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đề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ch</a:t>
            </a:r>
            <a:r>
              <a:rPr lang="vi-VN" sz="2400" spc="-2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đc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giải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quyết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-&gt; quay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lại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b</a:t>
            </a:r>
            <a:r>
              <a:rPr lang="vi-VN" sz="2400" spc="-2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ớc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1 hoặc 2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nếu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thích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hợp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0"/>
            <a:ext cx="6948170" cy="95504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515"/>
              </a:spcBef>
            </a:pPr>
            <a:r>
              <a:rPr sz="3200" spc="-15" dirty="0">
                <a:solidFill>
                  <a:srgbClr val="FFFFFF"/>
                </a:solidFill>
              </a:rPr>
              <a:t>What </a:t>
            </a:r>
            <a:r>
              <a:rPr sz="3200" spc="-5" dirty="0">
                <a:solidFill>
                  <a:srgbClr val="FFFFFF"/>
                </a:solidFill>
              </a:rPr>
              <a:t>do </a:t>
            </a:r>
            <a:r>
              <a:rPr sz="3200" spc="-30" dirty="0">
                <a:solidFill>
                  <a:srgbClr val="FFFFFF"/>
                </a:solidFill>
              </a:rPr>
              <a:t>System </a:t>
            </a:r>
            <a:r>
              <a:rPr sz="3200" spc="-10" dirty="0">
                <a:solidFill>
                  <a:srgbClr val="FFFFFF"/>
                </a:solidFill>
              </a:rPr>
              <a:t>Analysts </a:t>
            </a:r>
            <a:r>
              <a:rPr sz="3200" spc="-25" dirty="0">
                <a:solidFill>
                  <a:srgbClr val="FFFFFF"/>
                </a:solidFill>
              </a:rPr>
              <a:t>like </a:t>
            </a:r>
            <a:r>
              <a:rPr sz="3200" spc="-5" dirty="0">
                <a:solidFill>
                  <a:srgbClr val="FFFFFF"/>
                </a:solidFill>
              </a:rPr>
              <a:t>about their  work?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7690" y="1261364"/>
            <a:ext cx="2355850" cy="2539798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52095" indent="-240029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52095" algn="l"/>
                <a:tab pos="252729" algn="l"/>
              </a:tabLst>
            </a:pP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Thử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thách</a:t>
            </a:r>
            <a:endParaRPr sz="2400" dirty="0">
              <a:latin typeface="Carlito"/>
              <a:cs typeface="Carlito"/>
            </a:endParaRPr>
          </a:p>
          <a:p>
            <a:pPr marL="252095" indent="-240029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252095" algn="l"/>
                <a:tab pos="252729" algn="l"/>
              </a:tabLst>
            </a:pPr>
            <a:r>
              <a:rPr lang="en-US" sz="2400" spc="-25" dirty="0" err="1">
                <a:solidFill>
                  <a:srgbClr val="404040"/>
                </a:solidFill>
                <a:latin typeface="Carlito"/>
                <a:cs typeface="Carlito"/>
              </a:rPr>
              <a:t>Công</a:t>
            </a:r>
            <a:r>
              <a:rPr lang="en-US" sz="24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5" dirty="0" err="1">
                <a:solidFill>
                  <a:srgbClr val="404040"/>
                </a:solidFill>
                <a:latin typeface="Carlito"/>
                <a:cs typeface="Carlito"/>
              </a:rPr>
              <a:t>nghệ</a:t>
            </a:r>
            <a:endParaRPr sz="2400" dirty="0">
              <a:latin typeface="Carlito"/>
              <a:cs typeface="Carlito"/>
            </a:endParaRPr>
          </a:p>
          <a:p>
            <a:pPr marL="252095" indent="-240029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252095" algn="l"/>
                <a:tab pos="252729" algn="l"/>
              </a:tabLst>
            </a:pPr>
            <a:r>
              <a:rPr lang="en-US" sz="2400" spc="-25" dirty="0" err="1">
                <a:solidFill>
                  <a:srgbClr val="404040"/>
                </a:solidFill>
                <a:latin typeface="Carlito"/>
                <a:cs typeface="Carlito"/>
              </a:rPr>
              <a:t>Đa</a:t>
            </a:r>
            <a:r>
              <a:rPr lang="en-US" sz="24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5" dirty="0" err="1">
                <a:solidFill>
                  <a:srgbClr val="404040"/>
                </a:solidFill>
                <a:latin typeface="Carlito"/>
                <a:cs typeface="Carlito"/>
              </a:rPr>
              <a:t>dạng</a:t>
            </a:r>
            <a:endParaRPr sz="2400" dirty="0">
              <a:latin typeface="Carlito"/>
              <a:cs typeface="Carlito"/>
            </a:endParaRPr>
          </a:p>
          <a:p>
            <a:pPr marL="252095" indent="-240029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252095" algn="l"/>
                <a:tab pos="252729" algn="l"/>
              </a:tabLst>
            </a:pP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Thay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đổi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liên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tục</a:t>
            </a:r>
            <a:endParaRPr sz="2400" dirty="0">
              <a:latin typeface="Carlito"/>
              <a:cs typeface="Carlito"/>
            </a:endParaRPr>
          </a:p>
          <a:p>
            <a:pPr marL="252095" indent="-240029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52095" algn="l"/>
                <a:tab pos="252729" algn="l"/>
              </a:tabLst>
            </a:pP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Giải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quyết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vấn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đề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0"/>
            <a:ext cx="5439410" cy="9582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00"/>
              </a:lnSpc>
              <a:spcBef>
                <a:spcPts val="500"/>
              </a:spcBef>
            </a:pPr>
            <a:r>
              <a:rPr sz="3200" spc="-15" dirty="0">
                <a:solidFill>
                  <a:srgbClr val="FFFFFF"/>
                </a:solidFill>
              </a:rPr>
              <a:t>What </a:t>
            </a:r>
            <a:r>
              <a:rPr sz="3200" spc="-5" dirty="0">
                <a:solidFill>
                  <a:srgbClr val="FFFFFF"/>
                </a:solidFill>
              </a:rPr>
              <a:t>do </a:t>
            </a:r>
            <a:r>
              <a:rPr sz="3200" spc="-30" dirty="0">
                <a:solidFill>
                  <a:srgbClr val="FFFFFF"/>
                </a:solidFill>
              </a:rPr>
              <a:t>System </a:t>
            </a:r>
            <a:r>
              <a:rPr sz="3200" spc="-10" dirty="0">
                <a:solidFill>
                  <a:srgbClr val="FFFFFF"/>
                </a:solidFill>
              </a:rPr>
              <a:t>Analysts </a:t>
            </a:r>
            <a:r>
              <a:rPr sz="3200" spc="-15" dirty="0">
                <a:solidFill>
                  <a:srgbClr val="FFFFFF"/>
                </a:solidFill>
              </a:rPr>
              <a:t>dislike  </a:t>
            </a:r>
            <a:r>
              <a:rPr sz="3200" spc="-5" dirty="0">
                <a:solidFill>
                  <a:srgbClr val="FFFFFF"/>
                </a:solidFill>
              </a:rPr>
              <a:t>about </a:t>
            </a:r>
            <a:r>
              <a:rPr sz="3200" dirty="0">
                <a:solidFill>
                  <a:srgbClr val="FFFFFF"/>
                </a:solidFill>
              </a:rPr>
              <a:t>their</a:t>
            </a:r>
            <a:r>
              <a:rPr sz="3200" spc="-5" dirty="0">
                <a:solidFill>
                  <a:srgbClr val="FFFFFF"/>
                </a:solidFill>
              </a:rPr>
              <a:t> work?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7690" y="1261364"/>
            <a:ext cx="6501765" cy="21717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52095" indent="-240029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52095" algn="l"/>
                <a:tab pos="252729" algn="l"/>
              </a:tabLst>
            </a:pP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Quản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lý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thiếu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giao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tiếp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/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công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nhận</a:t>
            </a:r>
            <a:endParaRPr sz="2400" dirty="0">
              <a:latin typeface="Carlito"/>
              <a:cs typeface="Carlito"/>
            </a:endParaRPr>
          </a:p>
          <a:p>
            <a:pPr marL="252095" indent="-240029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252095" algn="l"/>
                <a:tab pos="252729" algn="l"/>
              </a:tabLst>
            </a:pP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Lỗi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yêu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cầu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của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ng</a:t>
            </a:r>
            <a:r>
              <a:rPr lang="vi-VN" sz="2400" dirty="0">
                <a:solidFill>
                  <a:srgbClr val="404040"/>
                </a:solidFill>
                <a:latin typeface="Carlito"/>
                <a:cs typeface="Carlito"/>
              </a:rPr>
              <a:t>ư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ời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dùng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đầu</a:t>
            </a:r>
            <a:r>
              <a:rPr lang="en-US" sz="24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Carlito"/>
                <a:cs typeface="Carlito"/>
              </a:rPr>
              <a:t>cuối</a:t>
            </a:r>
            <a:endParaRPr sz="2400" dirty="0">
              <a:latin typeface="Carlito"/>
              <a:cs typeface="Carlito"/>
            </a:endParaRPr>
          </a:p>
          <a:p>
            <a:pPr marL="252095" indent="-240029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252095" algn="l"/>
                <a:tab pos="252729" algn="l"/>
              </a:tabLst>
            </a:pP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Căng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thẳng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/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áp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lực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/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kiệt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sức</a:t>
            </a:r>
            <a:endParaRPr sz="2400" dirty="0">
              <a:latin typeface="Carlito"/>
              <a:cs typeface="Carlito"/>
            </a:endParaRPr>
          </a:p>
          <a:p>
            <a:pPr marL="252095" indent="-240029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252095" algn="l"/>
                <a:tab pos="252729" algn="l"/>
              </a:tabLst>
            </a:pP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Công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nghệ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kinh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doanh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luôn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thay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đổi</a:t>
            </a:r>
            <a:endParaRPr sz="2400" dirty="0">
              <a:latin typeface="Carlito"/>
              <a:cs typeface="Carlito"/>
            </a:endParaRPr>
          </a:p>
          <a:p>
            <a:pPr marL="252095" indent="-240029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52095" algn="l"/>
                <a:tab pos="252729" algn="l"/>
              </a:tabLst>
            </a:pP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Deadline k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thực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tế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28091"/>
            <a:ext cx="67856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</a:rPr>
              <a:t>Preparing </a:t>
            </a:r>
            <a:r>
              <a:rPr sz="3600" spc="-20" dirty="0">
                <a:solidFill>
                  <a:srgbClr val="FFFFFF"/>
                </a:solidFill>
              </a:rPr>
              <a:t>for </a:t>
            </a:r>
            <a:r>
              <a:rPr sz="3600" spc="-30" dirty="0">
                <a:solidFill>
                  <a:srgbClr val="FFFFFF"/>
                </a:solidFill>
              </a:rPr>
              <a:t>System </a:t>
            </a:r>
            <a:r>
              <a:rPr sz="3600" spc="-10" dirty="0">
                <a:solidFill>
                  <a:srgbClr val="FFFFFF"/>
                </a:solidFill>
              </a:rPr>
              <a:t>Analyst</a:t>
            </a:r>
            <a:r>
              <a:rPr sz="360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career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7690" y="1261364"/>
            <a:ext cx="6162675" cy="34671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52095" indent="-240029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52095" algn="l"/>
                <a:tab pos="252729" algn="l"/>
              </a:tabLst>
            </a:pP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Kiến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thức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về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cntt</a:t>
            </a:r>
            <a:endParaRPr sz="2400" dirty="0">
              <a:latin typeface="Carlito"/>
              <a:cs typeface="Carlito"/>
            </a:endParaRPr>
          </a:p>
          <a:p>
            <a:pPr marL="252095" indent="-240029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252095" algn="l"/>
                <a:tab pos="252729" algn="l"/>
              </a:tabLst>
            </a:pP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Kinh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nghiệm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chuyên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môn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lập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pc</a:t>
            </a:r>
            <a:endParaRPr sz="2400" dirty="0">
              <a:latin typeface="Carlito"/>
              <a:cs typeface="Carlito"/>
            </a:endParaRPr>
          </a:p>
          <a:p>
            <a:pPr marL="252095" indent="-240029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252095" algn="l"/>
                <a:tab pos="252729" algn="l"/>
              </a:tabLst>
            </a:pP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Kiến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thức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kinh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doanh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tổng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hợp</a:t>
            </a:r>
            <a:endParaRPr sz="2400" dirty="0">
              <a:latin typeface="Carlito"/>
              <a:cs typeface="Carlito"/>
            </a:endParaRPr>
          </a:p>
          <a:p>
            <a:pPr marL="252095" indent="-240029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252095" algn="l"/>
                <a:tab pos="252729" algn="l"/>
              </a:tabLst>
            </a:pP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Kỹ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năng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giải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quyết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vấn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đề</a:t>
            </a:r>
            <a:endParaRPr sz="2400" dirty="0">
              <a:latin typeface="Carlito"/>
              <a:cs typeface="Carlito"/>
            </a:endParaRPr>
          </a:p>
          <a:p>
            <a:pPr marL="252095" indent="-240029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52095" algn="l"/>
                <a:tab pos="252729" algn="l"/>
              </a:tabLst>
            </a:pP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Kĩ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năng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giao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tiếp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cá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nhân</a:t>
            </a:r>
            <a:endParaRPr sz="2400" dirty="0">
              <a:latin typeface="Carlito"/>
              <a:cs typeface="Carlito"/>
            </a:endParaRPr>
          </a:p>
          <a:p>
            <a:pPr marL="252095" indent="-240029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52095" algn="l"/>
                <a:tab pos="252729" algn="l"/>
              </a:tabLst>
            </a:pP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Tính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linh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hoạt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khả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năng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thích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ứng</a:t>
            </a:r>
            <a:endParaRPr sz="2400" dirty="0">
              <a:latin typeface="Carlito"/>
              <a:cs typeface="Carlito"/>
            </a:endParaRPr>
          </a:p>
          <a:p>
            <a:pPr marL="252095" indent="-240029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252095" algn="l"/>
                <a:tab pos="252729" algn="l"/>
              </a:tabLst>
            </a:pP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Tính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cách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đạo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đức</a:t>
            </a:r>
            <a:endParaRPr sz="2400" dirty="0">
              <a:latin typeface="Carlito"/>
              <a:cs typeface="Carlito"/>
            </a:endParaRPr>
          </a:p>
          <a:p>
            <a:pPr marL="252095" indent="-240029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52095" algn="l"/>
                <a:tab pos="252729" algn="l"/>
              </a:tabLst>
            </a:pP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Kĩ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năng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phân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tích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thiết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kế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52476"/>
            <a:ext cx="248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References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82600" y="1339850"/>
            <a:ext cx="8039100" cy="4914900"/>
            <a:chOff x="482600" y="1339850"/>
            <a:chExt cx="8039100" cy="4914900"/>
          </a:xfrm>
        </p:grpSpPr>
        <p:sp>
          <p:nvSpPr>
            <p:cNvPr id="4" name="object 4"/>
            <p:cNvSpPr/>
            <p:nvPr/>
          </p:nvSpPr>
          <p:spPr>
            <a:xfrm>
              <a:off x="488950" y="1346200"/>
              <a:ext cx="8026400" cy="4902200"/>
            </a:xfrm>
            <a:custGeom>
              <a:avLst/>
              <a:gdLst/>
              <a:ahLst/>
              <a:cxnLst/>
              <a:rect l="l" t="t" r="r" b="b"/>
              <a:pathLst>
                <a:path w="8026400" h="4902200">
                  <a:moveTo>
                    <a:pt x="8026400" y="0"/>
                  </a:moveTo>
                  <a:lnTo>
                    <a:pt x="0" y="0"/>
                  </a:lnTo>
                  <a:lnTo>
                    <a:pt x="0" y="4902200"/>
                  </a:lnTo>
                  <a:lnTo>
                    <a:pt x="8026400" y="4902200"/>
                  </a:lnTo>
                  <a:lnTo>
                    <a:pt x="8026400" y="0"/>
                  </a:lnTo>
                  <a:close/>
                </a:path>
              </a:pathLst>
            </a:custGeom>
            <a:solidFill>
              <a:srgbClr val="D2D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8950" y="1339850"/>
              <a:ext cx="8026400" cy="4914900"/>
            </a:xfrm>
            <a:custGeom>
              <a:avLst/>
              <a:gdLst/>
              <a:ahLst/>
              <a:cxnLst/>
              <a:rect l="l" t="t" r="r" b="b"/>
              <a:pathLst>
                <a:path w="8026400" h="4914900">
                  <a:moveTo>
                    <a:pt x="0" y="0"/>
                  </a:moveTo>
                  <a:lnTo>
                    <a:pt x="0" y="4914902"/>
                  </a:lnTo>
                </a:path>
                <a:path w="8026400" h="4914900">
                  <a:moveTo>
                    <a:pt x="8026404" y="0"/>
                  </a:moveTo>
                  <a:lnTo>
                    <a:pt x="8026404" y="491490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2600" y="1339850"/>
              <a:ext cx="8039100" cy="12700"/>
            </a:xfrm>
            <a:custGeom>
              <a:avLst/>
              <a:gdLst/>
              <a:ahLst/>
              <a:cxnLst/>
              <a:rect l="l" t="t" r="r" b="b"/>
              <a:pathLst>
                <a:path w="8039100" h="12700">
                  <a:moveTo>
                    <a:pt x="0" y="0"/>
                  </a:moveTo>
                  <a:lnTo>
                    <a:pt x="8039104" y="0"/>
                  </a:lnTo>
                  <a:lnTo>
                    <a:pt x="8039104" y="12700"/>
                  </a:lnTo>
                  <a:lnTo>
                    <a:pt x="0" y="1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2600" y="6248402"/>
              <a:ext cx="8039100" cy="0"/>
            </a:xfrm>
            <a:custGeom>
              <a:avLst/>
              <a:gdLst/>
              <a:ahLst/>
              <a:cxnLst/>
              <a:rect l="l" t="t" r="r" b="b"/>
              <a:pathLst>
                <a:path w="8039100">
                  <a:moveTo>
                    <a:pt x="0" y="0"/>
                  </a:moveTo>
                  <a:lnTo>
                    <a:pt x="8039104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1827" y="1321308"/>
            <a:ext cx="7960359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b="1" spc="-20" dirty="0">
                <a:latin typeface="Carlito"/>
                <a:cs typeface="Carlito"/>
              </a:rPr>
              <a:t>Satzinger, </a:t>
            </a:r>
            <a:r>
              <a:rPr sz="2000" b="1" spc="-5" dirty="0">
                <a:latin typeface="Carlito"/>
                <a:cs typeface="Carlito"/>
              </a:rPr>
              <a:t>John </a:t>
            </a:r>
            <a:r>
              <a:rPr sz="2000" b="1" spc="-60" dirty="0">
                <a:latin typeface="Carlito"/>
                <a:cs typeface="Carlito"/>
              </a:rPr>
              <a:t>W., </a:t>
            </a:r>
            <a:r>
              <a:rPr sz="2000" b="1" spc="-10" dirty="0">
                <a:latin typeface="Carlito"/>
                <a:cs typeface="Carlito"/>
              </a:rPr>
              <a:t>Robert </a:t>
            </a:r>
            <a:r>
              <a:rPr sz="2000" b="1" dirty="0">
                <a:latin typeface="Carlito"/>
                <a:cs typeface="Carlito"/>
              </a:rPr>
              <a:t>B. </a:t>
            </a:r>
            <a:r>
              <a:rPr sz="2000" b="1" spc="-5" dirty="0">
                <a:latin typeface="Carlito"/>
                <a:cs typeface="Carlito"/>
              </a:rPr>
              <a:t>Jackson, </a:t>
            </a:r>
            <a:r>
              <a:rPr sz="2000" b="1" dirty="0">
                <a:latin typeface="Carlito"/>
                <a:cs typeface="Carlito"/>
              </a:rPr>
              <a:t>and </a:t>
            </a:r>
            <a:r>
              <a:rPr sz="2000" b="1" spc="-5" dirty="0">
                <a:latin typeface="Carlito"/>
                <a:cs typeface="Carlito"/>
              </a:rPr>
              <a:t>Stephen </a:t>
            </a:r>
            <a:r>
              <a:rPr sz="2000" b="1" spc="-25" dirty="0">
                <a:latin typeface="Carlito"/>
                <a:cs typeface="Carlito"/>
              </a:rPr>
              <a:t>D. </a:t>
            </a:r>
            <a:r>
              <a:rPr sz="2000" b="1" spc="-5" dirty="0">
                <a:latin typeface="Carlito"/>
                <a:cs typeface="Carlito"/>
              </a:rPr>
              <a:t>Burd. </a:t>
            </a:r>
            <a:r>
              <a:rPr sz="2000" b="1" i="1" spc="-15" dirty="0">
                <a:latin typeface="Carlito"/>
                <a:cs typeface="Carlito"/>
              </a:rPr>
              <a:t>Systems  </a:t>
            </a:r>
            <a:r>
              <a:rPr sz="2000" b="1" i="1" spc="-10" dirty="0">
                <a:latin typeface="Carlito"/>
                <a:cs typeface="Carlito"/>
              </a:rPr>
              <a:t>analysis </a:t>
            </a:r>
            <a:r>
              <a:rPr sz="2000" b="1" i="1" spc="-5" dirty="0">
                <a:latin typeface="Carlito"/>
                <a:cs typeface="Carlito"/>
              </a:rPr>
              <a:t>and design in </a:t>
            </a:r>
            <a:r>
              <a:rPr sz="2000" b="1" i="1" dirty="0">
                <a:latin typeface="Carlito"/>
                <a:cs typeface="Carlito"/>
              </a:rPr>
              <a:t>a </a:t>
            </a:r>
            <a:r>
              <a:rPr sz="2000" b="1" i="1" spc="-10" dirty="0">
                <a:latin typeface="Carlito"/>
                <a:cs typeface="Carlito"/>
              </a:rPr>
              <a:t>changing </a:t>
            </a:r>
            <a:r>
              <a:rPr sz="2000" b="1" i="1" spc="-5" dirty="0">
                <a:latin typeface="Carlito"/>
                <a:cs typeface="Carlito"/>
              </a:rPr>
              <a:t>world</a:t>
            </a:r>
            <a:r>
              <a:rPr sz="2000" b="1" spc="-5" dirty="0">
                <a:latin typeface="Carlito"/>
                <a:cs typeface="Carlito"/>
              </a:rPr>
              <a:t>. </a:t>
            </a:r>
            <a:r>
              <a:rPr sz="2000" b="1" spc="-10" dirty="0">
                <a:latin typeface="Carlito"/>
                <a:cs typeface="Carlito"/>
              </a:rPr>
              <a:t>Cengage </a:t>
            </a:r>
            <a:r>
              <a:rPr sz="2000" b="1" dirty="0">
                <a:latin typeface="Carlito"/>
                <a:cs typeface="Carlito"/>
              </a:rPr>
              <a:t>learning,</a:t>
            </a:r>
            <a:r>
              <a:rPr sz="2000" b="1" spc="-1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2011.</a:t>
            </a:r>
            <a:endParaRPr sz="2000">
              <a:latin typeface="Carlito"/>
              <a:cs typeface="Carlito"/>
            </a:endParaRPr>
          </a:p>
          <a:p>
            <a:pPr marL="469900" marR="5715" indent="-4572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b="1" spc="-5" dirty="0">
                <a:latin typeface="Carlito"/>
                <a:cs typeface="Carlito"/>
              </a:rPr>
              <a:t>Pressman, </a:t>
            </a:r>
            <a:r>
              <a:rPr sz="2000" b="1" spc="-15" dirty="0">
                <a:latin typeface="Carlito"/>
                <a:cs typeface="Carlito"/>
              </a:rPr>
              <a:t>Roger </a:t>
            </a:r>
            <a:r>
              <a:rPr sz="2000" b="1" dirty="0">
                <a:latin typeface="Carlito"/>
                <a:cs typeface="Carlito"/>
              </a:rPr>
              <a:t>S. </a:t>
            </a:r>
            <a:r>
              <a:rPr sz="2000" b="1" i="1" spc="-10" dirty="0">
                <a:latin typeface="Carlito"/>
                <a:cs typeface="Carlito"/>
              </a:rPr>
              <a:t>Software </a:t>
            </a:r>
            <a:r>
              <a:rPr sz="2000" b="1" i="1" spc="-5" dirty="0">
                <a:latin typeface="Carlito"/>
                <a:cs typeface="Carlito"/>
              </a:rPr>
              <a:t>engineering: </a:t>
            </a:r>
            <a:r>
              <a:rPr sz="2000" b="1" i="1" dirty="0">
                <a:latin typeface="Carlito"/>
                <a:cs typeface="Carlito"/>
              </a:rPr>
              <a:t>a </a:t>
            </a:r>
            <a:r>
              <a:rPr sz="2000" b="1" i="1" spc="-5" dirty="0">
                <a:latin typeface="Carlito"/>
                <a:cs typeface="Carlito"/>
              </a:rPr>
              <a:t>practitioner's </a:t>
            </a:r>
            <a:r>
              <a:rPr sz="2000" b="1" i="1" spc="-10" dirty="0">
                <a:latin typeface="Carlito"/>
                <a:cs typeface="Carlito"/>
              </a:rPr>
              <a:t>approach</a:t>
            </a:r>
            <a:r>
              <a:rPr sz="2000" b="1" spc="-10" dirty="0">
                <a:latin typeface="Carlito"/>
                <a:cs typeface="Carlito"/>
              </a:rPr>
              <a:t>.  </a:t>
            </a:r>
            <a:r>
              <a:rPr sz="2000" b="1" spc="-20" dirty="0">
                <a:latin typeface="Carlito"/>
                <a:cs typeface="Carlito"/>
              </a:rPr>
              <a:t>Palgrave </a:t>
            </a:r>
            <a:r>
              <a:rPr sz="2000" b="1" spc="-5" dirty="0">
                <a:latin typeface="Carlito"/>
                <a:cs typeface="Carlito"/>
              </a:rPr>
              <a:t>macmillan,</a:t>
            </a:r>
            <a:r>
              <a:rPr sz="2000" b="1" spc="2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2005.</a:t>
            </a:r>
            <a:endParaRPr sz="2000">
              <a:latin typeface="Carlito"/>
              <a:cs typeface="Carlito"/>
            </a:endParaRPr>
          </a:p>
          <a:p>
            <a:pPr marL="469900" marR="5080" indent="-4572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latin typeface="Carlito"/>
                <a:cs typeface="Carlito"/>
              </a:rPr>
              <a:t>Kendall, Kenneth </a:t>
            </a:r>
            <a:r>
              <a:rPr sz="2000" spc="-5" dirty="0">
                <a:latin typeface="Carlito"/>
                <a:cs typeface="Carlito"/>
              </a:rPr>
              <a:t>E., and Julie E. </a:t>
            </a:r>
            <a:r>
              <a:rPr sz="2000" spc="-10" dirty="0">
                <a:latin typeface="Carlito"/>
                <a:cs typeface="Carlito"/>
              </a:rPr>
              <a:t>Kendall. </a:t>
            </a:r>
            <a:r>
              <a:rPr sz="2000" i="1" spc="-15" dirty="0">
                <a:latin typeface="Carlito"/>
                <a:cs typeface="Carlito"/>
              </a:rPr>
              <a:t>Systems </a:t>
            </a:r>
            <a:r>
              <a:rPr sz="2000" i="1" spc="-5" dirty="0">
                <a:latin typeface="Carlito"/>
                <a:cs typeface="Carlito"/>
              </a:rPr>
              <a:t>analysis and design</a:t>
            </a:r>
            <a:r>
              <a:rPr sz="2000" spc="-5" dirty="0">
                <a:latin typeface="Carlito"/>
                <a:cs typeface="Carlito"/>
              </a:rPr>
              <a:t>.  Prentice </a:t>
            </a:r>
            <a:r>
              <a:rPr sz="2000" dirty="0">
                <a:latin typeface="Carlito"/>
                <a:cs typeface="Carlito"/>
              </a:rPr>
              <a:t>Hall </a:t>
            </a:r>
            <a:r>
              <a:rPr sz="2000" spc="-5" dirty="0">
                <a:latin typeface="Carlito"/>
                <a:cs typeface="Carlito"/>
              </a:rPr>
              <a:t>Press, 2010.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1988" y="2940811"/>
            <a:ext cx="5476875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z="3600" b="0" spc="-5" dirty="0">
                <a:solidFill>
                  <a:srgbClr val="FF0000"/>
                </a:solidFill>
                <a:latin typeface="Carlito"/>
                <a:cs typeface="Carlito"/>
              </a:rPr>
              <a:t>Thank </a:t>
            </a:r>
            <a:r>
              <a:rPr sz="3600" b="0" spc="-20" dirty="0">
                <a:solidFill>
                  <a:srgbClr val="FF0000"/>
                </a:solidFill>
                <a:latin typeface="Carlito"/>
                <a:cs typeface="Carlito"/>
              </a:rPr>
              <a:t>you </a:t>
            </a:r>
            <a:r>
              <a:rPr sz="3600" b="0" spc="-30" dirty="0">
                <a:solidFill>
                  <a:srgbClr val="FF0000"/>
                </a:solidFill>
                <a:latin typeface="Carlito"/>
                <a:cs typeface="Carlito"/>
              </a:rPr>
              <a:t>for </a:t>
            </a:r>
            <a:r>
              <a:rPr sz="3600" b="0" spc="-15" dirty="0">
                <a:solidFill>
                  <a:srgbClr val="FF0000"/>
                </a:solidFill>
                <a:latin typeface="Carlito"/>
                <a:cs typeface="Carlito"/>
              </a:rPr>
              <a:t>your </a:t>
            </a:r>
            <a:r>
              <a:rPr sz="3600" b="0" spc="-25" dirty="0">
                <a:solidFill>
                  <a:srgbClr val="FF0000"/>
                </a:solidFill>
                <a:latin typeface="Carlito"/>
                <a:cs typeface="Carlito"/>
              </a:rPr>
              <a:t>attention!  </a:t>
            </a:r>
            <a:r>
              <a:rPr sz="3600" b="0" spc="-5" dirty="0">
                <a:solidFill>
                  <a:srgbClr val="FF0000"/>
                </a:solidFill>
                <a:latin typeface="Carlito"/>
                <a:cs typeface="Carlito"/>
              </a:rPr>
              <a:t>Q&amp;A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52476"/>
            <a:ext cx="160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line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2486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FFFFFF"/>
                </a:solidFill>
              </a:rPr>
              <a:t>Team</a:t>
            </a:r>
            <a:r>
              <a:rPr sz="3600" spc="-75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Project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285355" cy="444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Objective</a:t>
            </a:r>
            <a:endParaRPr sz="24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Để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có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đc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kiến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thức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về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thách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thức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của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phân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tích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endParaRPr lang="en-US" sz="20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Để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có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kinh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nghiệm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làm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việc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theo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nhóm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trong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1 project</a:t>
            </a:r>
            <a:endParaRPr sz="20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Để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học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cách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viết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1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tài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liệu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chính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xác</a:t>
            </a:r>
            <a:endParaRPr sz="2000" dirty="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Tất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cả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sinh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viên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phải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tham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gia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đầy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đủ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vào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project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nhóm</a:t>
            </a:r>
            <a:endParaRPr sz="24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Tham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gia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tất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cả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buổi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họp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nhóm</a:t>
            </a:r>
            <a:endParaRPr sz="20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tham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gia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tất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cả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buổi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bảo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vệ</a:t>
            </a:r>
            <a:endParaRPr sz="20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Tham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gia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tất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cả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buổi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thuyết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endParaRPr sz="20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Hoàn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thành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1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phần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công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bằng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của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marL="869950" lvl="2" indent="-171450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869950" algn="l"/>
              </a:tabLst>
            </a:pPr>
            <a:r>
              <a:rPr lang="en-US" sz="1600" spc="-5" dirty="0" err="1">
                <a:solidFill>
                  <a:srgbClr val="404040"/>
                </a:solidFill>
                <a:latin typeface="Carlito"/>
                <a:cs typeface="Carlito"/>
              </a:rPr>
              <a:t>Lập</a:t>
            </a:r>
            <a:r>
              <a:rPr lang="en-US" sz="16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5" dirty="0" err="1">
                <a:solidFill>
                  <a:srgbClr val="404040"/>
                </a:solidFill>
                <a:latin typeface="Carlito"/>
                <a:cs typeface="Carlito"/>
              </a:rPr>
              <a:t>kế</a:t>
            </a:r>
            <a:r>
              <a:rPr lang="en-US" sz="16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5" dirty="0" err="1">
                <a:solidFill>
                  <a:srgbClr val="404040"/>
                </a:solidFill>
                <a:latin typeface="Carlito"/>
                <a:cs typeface="Carlito"/>
              </a:rPr>
              <a:t>hoạch</a:t>
            </a:r>
            <a:endParaRPr sz="1600" dirty="0">
              <a:latin typeface="Carlito"/>
              <a:cs typeface="Carlito"/>
            </a:endParaRPr>
          </a:p>
          <a:p>
            <a:pPr marL="869950" lvl="2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869950" algn="l"/>
              </a:tabLst>
            </a:pPr>
            <a:r>
              <a:rPr lang="en-US" sz="1600" spc="-10" dirty="0" err="1">
                <a:solidFill>
                  <a:srgbClr val="404040"/>
                </a:solidFill>
                <a:latin typeface="Carlito"/>
                <a:cs typeface="Carlito"/>
              </a:rPr>
              <a:t>Phân</a:t>
            </a:r>
            <a:r>
              <a:rPr lang="en-US" sz="16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10" dirty="0" err="1">
                <a:solidFill>
                  <a:srgbClr val="404040"/>
                </a:solidFill>
                <a:latin typeface="Carlito"/>
                <a:cs typeface="Carlito"/>
              </a:rPr>
              <a:t>tích</a:t>
            </a:r>
            <a:endParaRPr sz="1600" dirty="0">
              <a:latin typeface="Carlito"/>
              <a:cs typeface="Carlito"/>
            </a:endParaRPr>
          </a:p>
          <a:p>
            <a:pPr marL="869950" lvl="2" indent="-17145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869950" algn="l"/>
              </a:tabLst>
            </a:pPr>
            <a:r>
              <a:rPr lang="en-US" sz="1600" spc="-5" dirty="0" err="1">
                <a:solidFill>
                  <a:srgbClr val="404040"/>
                </a:solidFill>
                <a:latin typeface="Carlito"/>
                <a:cs typeface="Carlito"/>
              </a:rPr>
              <a:t>Thiết</a:t>
            </a:r>
            <a:r>
              <a:rPr lang="en-US" sz="16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5" dirty="0" err="1">
                <a:solidFill>
                  <a:srgbClr val="404040"/>
                </a:solidFill>
                <a:latin typeface="Carlito"/>
                <a:cs typeface="Carlito"/>
              </a:rPr>
              <a:t>kế</a:t>
            </a:r>
            <a:endParaRPr sz="1600" dirty="0">
              <a:latin typeface="Carlito"/>
              <a:cs typeface="Carlito"/>
            </a:endParaRPr>
          </a:p>
          <a:p>
            <a:pPr marL="869950" lvl="2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869950" algn="l"/>
              </a:tabLst>
            </a:pPr>
            <a:r>
              <a:rPr lang="en-US" sz="1600" spc="-5" dirty="0" err="1">
                <a:solidFill>
                  <a:srgbClr val="404040"/>
                </a:solidFill>
                <a:latin typeface="Carlito"/>
                <a:cs typeface="Carlito"/>
              </a:rPr>
              <a:t>Phát</a:t>
            </a:r>
            <a:r>
              <a:rPr lang="en-US" sz="16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5" dirty="0" err="1">
                <a:solidFill>
                  <a:srgbClr val="404040"/>
                </a:solidFill>
                <a:latin typeface="Carlito"/>
                <a:cs typeface="Carlito"/>
              </a:rPr>
              <a:t>triển</a:t>
            </a:r>
            <a:endParaRPr sz="1600" dirty="0">
              <a:latin typeface="Carlito"/>
              <a:cs typeface="Carlito"/>
            </a:endParaRPr>
          </a:p>
          <a:p>
            <a:pPr marL="869950" lvl="2" indent="-171450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869950" algn="l"/>
              </a:tabLst>
            </a:pPr>
            <a:r>
              <a:rPr lang="en-US" sz="1600" dirty="0" err="1">
                <a:latin typeface="Carlito"/>
                <a:cs typeface="Carlito"/>
              </a:rPr>
              <a:t>Viết</a:t>
            </a:r>
            <a:r>
              <a:rPr lang="en-US" sz="1600" dirty="0">
                <a:latin typeface="Carlito"/>
                <a:cs typeface="Carlito"/>
              </a:rPr>
              <a:t> </a:t>
            </a:r>
            <a:r>
              <a:rPr lang="en-US" sz="1600" dirty="0" err="1">
                <a:latin typeface="Carlito"/>
                <a:cs typeface="Carlito"/>
              </a:rPr>
              <a:t>tài</a:t>
            </a:r>
            <a:r>
              <a:rPr lang="en-US" sz="1600" dirty="0">
                <a:latin typeface="Carlito"/>
                <a:cs typeface="Carlito"/>
              </a:rPr>
              <a:t> </a:t>
            </a:r>
            <a:r>
              <a:rPr lang="en-US" sz="1600" dirty="0" err="1">
                <a:latin typeface="Carlito"/>
                <a:cs typeface="Carlito"/>
              </a:rPr>
              <a:t>liệu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2486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FFFFFF"/>
                </a:solidFill>
              </a:rPr>
              <a:t>Team</a:t>
            </a:r>
            <a:r>
              <a:rPr sz="3600" spc="-75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Project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7690" y="1261364"/>
            <a:ext cx="7781925" cy="3155351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Tất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cả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sinh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viên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phải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có</a:t>
            </a:r>
            <a:r>
              <a:rPr lang="en-US"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5" dirty="0" err="1">
                <a:solidFill>
                  <a:srgbClr val="404040"/>
                </a:solidFill>
                <a:latin typeface="Carlito"/>
                <a:cs typeface="Carlito"/>
              </a:rPr>
              <a:t>nhóm</a:t>
            </a:r>
            <a:endParaRPr sz="2400" dirty="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Tài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liệu</a:t>
            </a:r>
            <a:endParaRPr sz="24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Mỗi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thành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viên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trong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nhóm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chịu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trách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nhiệm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ghi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lại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những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đóng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góp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của</a:t>
            </a:r>
            <a:r>
              <a:rPr lang="en-US"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mình</a:t>
            </a:r>
            <a:endParaRPr sz="2000" dirty="0">
              <a:latin typeface="Carlito"/>
              <a:cs typeface="Carlito"/>
            </a:endParaRPr>
          </a:p>
          <a:p>
            <a:pPr marL="869950" lvl="2" indent="-17145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869950" algn="l"/>
              </a:tabLst>
            </a:pPr>
            <a:r>
              <a:rPr lang="en-US" sz="1600" spc="-15" dirty="0">
                <a:solidFill>
                  <a:srgbClr val="404040"/>
                </a:solidFill>
                <a:latin typeface="Carlito"/>
                <a:cs typeface="Carlito"/>
              </a:rPr>
              <a:t>Timesheets </a:t>
            </a:r>
            <a:r>
              <a:rPr lang="en-US" sz="1600" spc="-15" dirty="0" err="1">
                <a:solidFill>
                  <a:srgbClr val="404040"/>
                </a:solidFill>
                <a:latin typeface="Carlito"/>
                <a:cs typeface="Carlito"/>
              </a:rPr>
              <a:t>tuần</a:t>
            </a:r>
            <a:endParaRPr sz="1600" dirty="0">
              <a:latin typeface="Carlito"/>
              <a:cs typeface="Carlito"/>
            </a:endParaRPr>
          </a:p>
          <a:p>
            <a:pPr marL="869950" lvl="2" indent="-17145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869950" algn="l"/>
              </a:tabLst>
            </a:pPr>
            <a:r>
              <a:rPr lang="en-US" sz="1600" spc="-15" dirty="0">
                <a:solidFill>
                  <a:srgbClr val="404040"/>
                </a:solidFill>
                <a:latin typeface="Carlito"/>
                <a:cs typeface="Carlito"/>
              </a:rPr>
              <a:t>Chi </a:t>
            </a:r>
            <a:r>
              <a:rPr lang="en-US" sz="1600" spc="-15" dirty="0" err="1">
                <a:solidFill>
                  <a:srgbClr val="404040"/>
                </a:solidFill>
                <a:latin typeface="Carlito"/>
                <a:cs typeface="Carlito"/>
              </a:rPr>
              <a:t>tiết</a:t>
            </a:r>
            <a:r>
              <a:rPr lang="en-US" sz="16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15" dirty="0" err="1">
                <a:solidFill>
                  <a:srgbClr val="404040"/>
                </a:solidFill>
                <a:latin typeface="Carlito"/>
                <a:cs typeface="Carlito"/>
              </a:rPr>
              <a:t>đóng</a:t>
            </a:r>
            <a:r>
              <a:rPr lang="en-US" sz="16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15" dirty="0" err="1">
                <a:solidFill>
                  <a:srgbClr val="404040"/>
                </a:solidFill>
                <a:latin typeface="Carlito"/>
                <a:cs typeface="Carlito"/>
              </a:rPr>
              <a:t>góp</a:t>
            </a:r>
            <a:r>
              <a:rPr lang="en-US" sz="16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15" dirty="0" err="1">
                <a:solidFill>
                  <a:srgbClr val="404040"/>
                </a:solidFill>
                <a:latin typeface="Carlito"/>
                <a:cs typeface="Carlito"/>
              </a:rPr>
              <a:t>hàng</a:t>
            </a:r>
            <a:r>
              <a:rPr lang="en-US" sz="16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600" spc="-15" dirty="0" err="1">
                <a:solidFill>
                  <a:srgbClr val="404040"/>
                </a:solidFill>
                <a:latin typeface="Carlito"/>
                <a:cs typeface="Carlito"/>
              </a:rPr>
              <a:t>tuần</a:t>
            </a:r>
            <a:endParaRPr lang="en-US" sz="1600" dirty="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Thuyết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5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r>
              <a:rPr lang="en-US" sz="2400" spc="-15" dirty="0">
                <a:solidFill>
                  <a:srgbClr val="404040"/>
                </a:solidFill>
                <a:latin typeface="Carlito"/>
                <a:cs typeface="Carlito"/>
              </a:rPr>
              <a:t>:</a:t>
            </a:r>
            <a:endParaRPr lang="en-US" sz="24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Bắt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buộc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tham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gia</a:t>
            </a:r>
            <a:endParaRPr sz="20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Không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thuyết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trình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auto 0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40284"/>
            <a:ext cx="2486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FFFFFF"/>
                </a:solidFill>
              </a:rPr>
              <a:t>Team</a:t>
            </a:r>
            <a:r>
              <a:rPr sz="3600" spc="-75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Project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087234" cy="3431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Documentation</a:t>
            </a:r>
            <a:endParaRPr sz="24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Time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sheets (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cá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nhân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)</a:t>
            </a:r>
            <a:endParaRPr sz="20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Đóng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góp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(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cá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nhân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)</a:t>
            </a:r>
            <a:endParaRPr sz="20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Thời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gian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họp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(</a:t>
            </a:r>
            <a:r>
              <a:rPr lang="en-US" sz="2000" spc="-10" dirty="0" err="1">
                <a:solidFill>
                  <a:srgbClr val="404040"/>
                </a:solidFill>
                <a:latin typeface="Carlito"/>
                <a:cs typeface="Carlito"/>
              </a:rPr>
              <a:t>nhóm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)</a:t>
            </a:r>
            <a:endParaRPr sz="2000" dirty="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Submission</a:t>
            </a:r>
            <a:endParaRPr sz="24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Sử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dụng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 err="1">
                <a:solidFill>
                  <a:srgbClr val="404040"/>
                </a:solidFill>
                <a:latin typeface="Carlito"/>
                <a:cs typeface="Carlito"/>
              </a:rPr>
              <a:t>gitlab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Tất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cả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team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phải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commit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up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lên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repo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vào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thứ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6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hàng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tuần</a:t>
            </a:r>
            <a:endParaRPr sz="20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Tất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cả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cá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nhân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phải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commit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up file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cá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nhân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vào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thứ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6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hàng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tuần</a:t>
            </a:r>
            <a:endParaRPr lang="en-US" sz="2000" dirty="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5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Điểm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cá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nhân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dựa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5" dirty="0" err="1">
                <a:solidFill>
                  <a:srgbClr val="404040"/>
                </a:solidFill>
                <a:latin typeface="Carlito"/>
                <a:cs typeface="Carlito"/>
              </a:rPr>
              <a:t>trên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push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27" y="3798823"/>
            <a:ext cx="50412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C00000"/>
                </a:solidFill>
                <a:latin typeface="Arial"/>
                <a:cs typeface="Arial"/>
              </a:rPr>
              <a:t>Course</a:t>
            </a:r>
            <a:r>
              <a:rPr sz="45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500" spc="-5" dirty="0">
                <a:solidFill>
                  <a:srgbClr val="C00000"/>
                </a:solidFill>
                <a:latin typeface="Arial"/>
                <a:cs typeface="Arial"/>
              </a:rPr>
              <a:t>motivation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52476"/>
            <a:ext cx="83477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Motivation</a:t>
            </a:r>
            <a:r>
              <a:rPr lang="en-US" sz="3600" spc="-5" dirty="0">
                <a:solidFill>
                  <a:srgbClr val="FFFFFF"/>
                </a:solidFill>
                <a:latin typeface="Arial"/>
                <a:cs typeface="Arial"/>
              </a:rPr>
              <a:t> (</a:t>
            </a:r>
            <a:r>
              <a:rPr lang="en-US" sz="3600" spc="-5" dirty="0" err="1">
                <a:solidFill>
                  <a:srgbClr val="FFFFFF"/>
                </a:solidFill>
                <a:latin typeface="Arial"/>
                <a:cs typeface="Arial"/>
              </a:rPr>
              <a:t>tổng</a:t>
            </a:r>
            <a:r>
              <a:rPr lang="en-US"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600" spc="-5" dirty="0" err="1">
                <a:solidFill>
                  <a:srgbClr val="FFFFFF"/>
                </a:solidFill>
                <a:latin typeface="Arial"/>
                <a:cs typeface="Arial"/>
              </a:rPr>
              <a:t>quan</a:t>
            </a:r>
            <a:r>
              <a:rPr lang="en-US"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600" spc="-5" dirty="0" err="1">
                <a:solidFill>
                  <a:srgbClr val="FFFFFF"/>
                </a:solidFill>
                <a:latin typeface="Arial"/>
                <a:cs typeface="Arial"/>
              </a:rPr>
              <a:t>bla</a:t>
            </a:r>
            <a:r>
              <a:rPr lang="en-US"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600" spc="-5" dirty="0" err="1">
                <a:solidFill>
                  <a:srgbClr val="FFFFFF"/>
                </a:solidFill>
                <a:latin typeface="Arial"/>
                <a:cs typeface="Arial"/>
              </a:rPr>
              <a:t>bla</a:t>
            </a:r>
            <a:r>
              <a:rPr lang="en-US" sz="36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7690" y="1261364"/>
            <a:ext cx="7553959" cy="16383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45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live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world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of ubiquitous</a:t>
            </a:r>
            <a:r>
              <a:rPr sz="24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computing</a:t>
            </a:r>
            <a:endParaRPr sz="24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Despite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fact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we are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familiar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with</a:t>
            </a:r>
            <a:r>
              <a:rPr sz="2400" spc="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using</a:t>
            </a:r>
            <a:endParaRPr sz="2400">
              <a:latin typeface="Carlito"/>
              <a:cs typeface="Carlito"/>
            </a:endParaRPr>
          </a:p>
          <a:p>
            <a:pPr marL="527050" lvl="1" indent="-1714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Mobile,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computers, internet,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AI</a:t>
            </a:r>
            <a:endParaRPr sz="20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184150" algn="l"/>
              </a:tabLst>
            </a:pP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unfamiliar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with building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information</a:t>
            </a:r>
            <a:r>
              <a:rPr sz="24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rlito"/>
                <a:cs typeface="Carlito"/>
              </a:rPr>
              <a:t>systems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90" y="252476"/>
            <a:ext cx="3733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err="1">
                <a:solidFill>
                  <a:srgbClr val="FFFFFF"/>
                </a:solidFill>
                <a:latin typeface="Arial"/>
                <a:cs typeface="Arial"/>
              </a:rPr>
              <a:t>Hệ</a:t>
            </a:r>
            <a:r>
              <a:rPr lang="en-US"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600" spc="-5" dirty="0" err="1">
                <a:solidFill>
                  <a:srgbClr val="FFFFFF"/>
                </a:solidFill>
                <a:latin typeface="Arial"/>
                <a:cs typeface="Arial"/>
              </a:rPr>
              <a:t>thống</a:t>
            </a:r>
            <a:r>
              <a:rPr lang="en-US"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600" spc="-5" dirty="0" err="1">
                <a:solidFill>
                  <a:srgbClr val="FFFFFF"/>
                </a:solidFill>
                <a:latin typeface="Arial"/>
                <a:cs typeface="Arial"/>
              </a:rPr>
              <a:t>là</a:t>
            </a:r>
            <a:r>
              <a:rPr lang="en-US"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600" spc="-5" dirty="0" err="1">
                <a:solidFill>
                  <a:srgbClr val="FFFFFF"/>
                </a:solidFill>
                <a:latin typeface="Arial"/>
                <a:cs typeface="Arial"/>
              </a:rPr>
              <a:t>gì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690" y="1328420"/>
            <a:ext cx="7650480" cy="23570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đc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tạo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ra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để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giải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quyết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vấn</a:t>
            </a:r>
            <a:r>
              <a:rPr lang="en-US" sz="24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20" dirty="0" err="1">
                <a:solidFill>
                  <a:srgbClr val="404040"/>
                </a:solidFill>
                <a:latin typeface="Carlito"/>
                <a:cs typeface="Carlito"/>
              </a:rPr>
              <a:t>đề</a:t>
            </a:r>
            <a:endParaRPr sz="2400" dirty="0">
              <a:latin typeface="Carlito"/>
              <a:cs typeface="Carlito"/>
            </a:endParaRPr>
          </a:p>
          <a:p>
            <a:pPr marL="527050" marR="664845" lvl="1" indent="-171450">
              <a:lnSpc>
                <a:spcPts val="2210"/>
              </a:lnSpc>
              <a:spcBef>
                <a:spcPts val="340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là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1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tập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hợp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thành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phần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phối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hợp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với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nhau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để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hiện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thực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hóa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một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số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mục</a:t>
            </a:r>
            <a:r>
              <a:rPr lang="en-US"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arlito"/>
                <a:cs typeface="Carlito"/>
              </a:rPr>
              <a:t>tiêu</a:t>
            </a:r>
            <a:endParaRPr sz="2000" dirty="0">
              <a:latin typeface="Carlito"/>
              <a:cs typeface="Carlito"/>
            </a:endParaRPr>
          </a:p>
          <a:p>
            <a:pPr marL="184150" marR="5080" indent="-171450">
              <a:lnSpc>
                <a:spcPts val="2620"/>
              </a:lnSpc>
              <a:spcBef>
                <a:spcPts val="75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Về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c</a:t>
            </a:r>
            <a:r>
              <a:rPr lang="vi-VN" sz="2400" spc="-10" dirty="0">
                <a:solidFill>
                  <a:srgbClr val="404040"/>
                </a:solidFill>
                <a:latin typeface="Carlito"/>
                <a:cs typeface="Carlito"/>
              </a:rPr>
              <a:t>ơ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bản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có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3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thành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phần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chính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trong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mọi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hệ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thống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đó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là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đầu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vào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xử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lý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US" sz="2400" spc="-10" dirty="0" err="1">
                <a:solidFill>
                  <a:srgbClr val="404040"/>
                </a:solidFill>
                <a:latin typeface="Carlito"/>
                <a:cs typeface="Carlito"/>
              </a:rPr>
              <a:t>đầu</a:t>
            </a:r>
            <a:r>
              <a:rPr lang="en-US" sz="2400" spc="-10" dirty="0">
                <a:solidFill>
                  <a:srgbClr val="404040"/>
                </a:solidFill>
                <a:latin typeface="Carlito"/>
                <a:cs typeface="Carlito"/>
              </a:rPr>
              <a:t> ra</a:t>
            </a:r>
            <a:endParaRPr sz="2400" dirty="0">
              <a:latin typeface="Carlito"/>
              <a:cs typeface="Carlito"/>
            </a:endParaRPr>
          </a:p>
          <a:p>
            <a:pPr marL="527050" marR="302260" lvl="1" indent="-171450">
              <a:lnSpc>
                <a:spcPts val="2210"/>
              </a:lnSpc>
              <a:spcBef>
                <a:spcPts val="295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Các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thành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phần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khác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nhau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kết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nối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với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nhau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và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chúng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phụ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thuộc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lần</a:t>
            </a:r>
            <a:r>
              <a:rPr lang="en-US"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spc="-15" dirty="0" err="1">
                <a:solidFill>
                  <a:srgbClr val="404040"/>
                </a:solidFill>
                <a:latin typeface="Carlito"/>
                <a:cs typeface="Carlito"/>
              </a:rPr>
              <a:t>nhau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4387850"/>
            <a:ext cx="631825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1428</Words>
  <Application>Microsoft Office PowerPoint</Application>
  <PresentationFormat>Trình chiếu Trên màn hình (4:3)</PresentationFormat>
  <Paragraphs>173</Paragraphs>
  <Slides>29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29</vt:i4>
      </vt:variant>
    </vt:vector>
  </HeadingPairs>
  <TitlesOfParts>
    <vt:vector size="35" baseType="lpstr">
      <vt:lpstr>Arial</vt:lpstr>
      <vt:lpstr>Calibri</vt:lpstr>
      <vt:lpstr>Carlito</vt:lpstr>
      <vt:lpstr>Symbol</vt:lpstr>
      <vt:lpstr>Times New Roman</vt:lpstr>
      <vt:lpstr>Office Theme</vt:lpstr>
      <vt:lpstr>Introduction to Systems  analysis and design</vt:lpstr>
      <vt:lpstr>Abous this course</vt:lpstr>
      <vt:lpstr>Outline</vt:lpstr>
      <vt:lpstr>Team Project</vt:lpstr>
      <vt:lpstr>Team Project</vt:lpstr>
      <vt:lpstr>Team Project</vt:lpstr>
      <vt:lpstr>Course motivation</vt:lpstr>
      <vt:lpstr>Motivation (tổng quan bla bla)</vt:lpstr>
      <vt:lpstr>Hệ thống là gì</vt:lpstr>
      <vt:lpstr>Examples</vt:lpstr>
      <vt:lpstr>Information systems</vt:lpstr>
      <vt:lpstr>Bản trình bày PowerPoint</vt:lpstr>
      <vt:lpstr>Ví dụ về hệ thống hỗ trợ khách hàng</vt:lpstr>
      <vt:lpstr>Phân tích và thiết kế hệ thống</vt:lpstr>
      <vt:lpstr>Systems Analysis</vt:lpstr>
      <vt:lpstr>Example</vt:lpstr>
      <vt:lpstr>Systems Design</vt:lpstr>
      <vt:lpstr>Systems Analysis and Design</vt:lpstr>
      <vt:lpstr>Building a System</vt:lpstr>
      <vt:lpstr>Stakeholders (các bên liên quan)</vt:lpstr>
      <vt:lpstr>Stakeholders [2]</vt:lpstr>
      <vt:lpstr>Stakeholders [3]</vt:lpstr>
      <vt:lpstr>Systems Analyst Roles</vt:lpstr>
      <vt:lpstr>Work circle of Systems Analyst</vt:lpstr>
      <vt:lpstr>What do System Analysts like about their  work?</vt:lpstr>
      <vt:lpstr>What do System Analysts dislike  about their work?</vt:lpstr>
      <vt:lpstr>Preparing for System Analyst career</vt:lpstr>
      <vt:lpstr>References</vt:lpstr>
      <vt:lpstr>Thank you for your attention! 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Systems  analysis and design</dc:title>
  <cp:lastModifiedBy>Tran Van Hoang 20173129</cp:lastModifiedBy>
  <cp:revision>37</cp:revision>
  <dcterms:created xsi:type="dcterms:W3CDTF">2020-03-10T07:35:51Z</dcterms:created>
  <dcterms:modified xsi:type="dcterms:W3CDTF">2020-03-10T16:57:00Z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2020-02-14T00:00:00Z</vt:filetime>
  </property>
  <property fmtid="{D5CDD505-2E9C-101B-9397-08002B2CF9AE}" pid="3" name="LastSaved">
    <vt:filetime>2020-03-10T00:00:00Z</vt:filetime>
  </property>
</Properties>
</file>