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an Hoang 20173129" initials="TVH2" lastIdx="4" clrIdx="0">
    <p:extLst>
      <p:ext uri="{19B8F6BF-5375-455C-9EA6-DF929625EA0E}">
        <p15:presenceInfo xmlns:p15="http://schemas.microsoft.com/office/powerpoint/2012/main" userId="S::hoang.tv173129@sis.hust.edu.vn::8b9dbfcc-0f84-4576-86a5-2f33c0ea1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1T21:59:50.520" idx="1">
    <p:pos x="5715" y="912"/>
    <p:text/>
    <p:extLst>
      <p:ext uri="{C676402C-5697-4E1C-873F-D02D1690AC5C}">
        <p15:threadingInfo xmlns:p15="http://schemas.microsoft.com/office/powerpoint/2012/main" timeZoneBias="-420"/>
      </p:ext>
    </p:extLst>
  </p:cm>
  <p:cm authorId="1" dt="2020-03-11T22:03:34.616" idx="2">
    <p:pos x="5811" y="1008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1T23:08:17.167" idx="3">
    <p:pos x="4423" y="1275"/>
    <p:text/>
    <p:extLst>
      <p:ext uri="{C676402C-5697-4E1C-873F-D02D1690AC5C}">
        <p15:threadingInfo xmlns:p15="http://schemas.microsoft.com/office/powerpoint/2012/main" timeZoneBias="-420"/>
      </p:ext>
    </p:extLst>
  </p:cm>
  <p:cm authorId="1" dt="2020-03-11T23:11:37.577" idx="4">
    <p:pos x="4811" y="2407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22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1988" y="2940811"/>
            <a:ext cx="5780023" cy="1120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774" y="1408277"/>
            <a:ext cx="8172450" cy="3895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495"/>
            <a:ext cx="9144000" cy="655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928" y="3231387"/>
            <a:ext cx="6577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0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4000" b="1" spc="-15" dirty="0">
                <a:solidFill>
                  <a:srgbClr val="404040"/>
                </a:solidFill>
                <a:latin typeface="Carlito"/>
                <a:cs typeface="Carlito"/>
              </a:rPr>
              <a:t>development </a:t>
            </a:r>
            <a:r>
              <a:rPr sz="4000" b="1" spc="-20" dirty="0">
                <a:solidFill>
                  <a:srgbClr val="404040"/>
                </a:solidFill>
                <a:latin typeface="Carlito"/>
                <a:cs typeface="Carlito"/>
              </a:rPr>
              <a:t>life</a:t>
            </a:r>
            <a:r>
              <a:rPr sz="400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000" b="1" spc="-10" dirty="0">
                <a:solidFill>
                  <a:srgbClr val="404040"/>
                </a:solidFill>
                <a:latin typeface="Carlito"/>
                <a:cs typeface="Carlito"/>
              </a:rPr>
              <a:t>cycle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721" y="4170577"/>
            <a:ext cx="5619115" cy="131889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Viet-Trung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Carlito"/>
                <a:cs typeface="Carlito"/>
              </a:rPr>
              <a:t>Tran</a:t>
            </a:r>
            <a:endParaRPr sz="2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0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trungtv.github.io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School of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and Communication</a:t>
            </a: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0"/>
            <a:ext cx="6920865" cy="958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Predictive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versus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adaptive approaches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SDLC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05420" cy="114082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Predictive approach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lên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hoạch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tổ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chức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tr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ớc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sau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đó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thể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đ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dựa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trên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hoạch</a:t>
            </a:r>
            <a:endParaRPr sz="2400" dirty="0">
              <a:latin typeface="Carlito"/>
              <a:cs typeface="Carlito"/>
            </a:endParaRPr>
          </a:p>
          <a:p>
            <a:pPr marL="184150" marR="24130" indent="-171450">
              <a:lnSpc>
                <a:spcPct val="90400"/>
              </a:lnSpc>
              <a:spcBef>
                <a:spcPts val="80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Adaptive approach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linh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hoạt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n,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vừa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làm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vừa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sửa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3566" y="3821477"/>
            <a:ext cx="6273124" cy="2014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A1F42CB-06B2-4DE3-B731-BF575C8680D4}"/>
              </a:ext>
            </a:extLst>
          </p:cNvPr>
          <p:cNvSpPr txBox="1"/>
          <p:nvPr/>
        </p:nvSpPr>
        <p:spPr>
          <a:xfrm>
            <a:off x="2209800" y="5410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khả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hiểu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nghĩa</a:t>
            </a:r>
            <a:r>
              <a:rPr lang="en-US" sz="1200" dirty="0"/>
              <a:t> </a:t>
            </a:r>
            <a:r>
              <a:rPr lang="en-US" sz="1200" dirty="0" err="1"/>
              <a:t>cao</a:t>
            </a:r>
            <a:r>
              <a:rPr lang="en-US" sz="1200" dirty="0"/>
              <a:t>, </a:t>
            </a:r>
            <a:r>
              <a:rPr lang="en-US" sz="1200" dirty="0" err="1"/>
              <a:t>rủi</a:t>
            </a:r>
            <a:r>
              <a:rPr lang="en-US" sz="1200" dirty="0"/>
              <a:t> do </a:t>
            </a:r>
            <a:r>
              <a:rPr lang="en-US" sz="1200" dirty="0" err="1"/>
              <a:t>kĩ</a:t>
            </a:r>
            <a:r>
              <a:rPr lang="en-US" sz="1200" dirty="0"/>
              <a:t> </a:t>
            </a:r>
            <a:r>
              <a:rPr lang="en-US" sz="1200" dirty="0" err="1"/>
              <a:t>thuật</a:t>
            </a:r>
            <a:r>
              <a:rPr lang="en-US" sz="1200" dirty="0"/>
              <a:t> </a:t>
            </a:r>
            <a:r>
              <a:rPr lang="en-US" sz="1200" dirty="0" err="1"/>
              <a:t>thấp</a:t>
            </a:r>
            <a:endParaRPr lang="en-US" sz="12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BEC82C3-6407-4396-9530-220800528FB2}"/>
              </a:ext>
            </a:extLst>
          </p:cNvPr>
          <p:cNvSpPr txBox="1"/>
          <p:nvPr/>
        </p:nvSpPr>
        <p:spPr>
          <a:xfrm>
            <a:off x="4892913" y="540011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k </a:t>
            </a:r>
            <a:r>
              <a:rPr lang="en-US" sz="1200" dirty="0" err="1"/>
              <a:t>chăc</a:t>
            </a:r>
            <a:r>
              <a:rPr lang="en-US" sz="1200" dirty="0"/>
              <a:t> </a:t>
            </a:r>
            <a:r>
              <a:rPr lang="en-US" sz="1200" dirty="0" err="1"/>
              <a:t>chắn</a:t>
            </a:r>
            <a:r>
              <a:rPr lang="en-US" sz="1200" dirty="0"/>
              <a:t>, </a:t>
            </a:r>
            <a:r>
              <a:rPr lang="en-US" sz="1200" dirty="0" err="1"/>
              <a:t>rủi</a:t>
            </a:r>
            <a:r>
              <a:rPr lang="en-US" sz="1200" dirty="0"/>
              <a:t> do </a:t>
            </a:r>
            <a:r>
              <a:rPr lang="en-US" sz="1200" dirty="0" err="1"/>
              <a:t>kĩ</a:t>
            </a:r>
            <a:r>
              <a:rPr lang="en-US" sz="1200" dirty="0"/>
              <a:t> </a:t>
            </a:r>
            <a:r>
              <a:rPr lang="en-US" sz="1200" dirty="0" err="1"/>
              <a:t>thuật</a:t>
            </a:r>
            <a:r>
              <a:rPr lang="en-US" sz="1200" dirty="0"/>
              <a:t> </a:t>
            </a:r>
            <a:r>
              <a:rPr lang="en-US" sz="1200" dirty="0" err="1"/>
              <a:t>cao</a:t>
            </a:r>
            <a:endParaRPr lang="en-US" sz="1200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F537632-5712-490E-81FB-AD0356AE3D05}"/>
              </a:ext>
            </a:extLst>
          </p:cNvPr>
          <p:cNvSpPr txBox="1"/>
          <p:nvPr/>
        </p:nvSpPr>
        <p:spPr>
          <a:xfrm>
            <a:off x="3543300" y="3527462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10" dirty="0">
                <a:solidFill>
                  <a:srgbClr val="404040"/>
                </a:solidFill>
                <a:latin typeface="Carlito"/>
                <a:cs typeface="Carlito"/>
              </a:rPr>
              <a:t>thang </a:t>
            </a:r>
            <a:r>
              <a:rPr lang="en-US" sz="1200" spc="-10" dirty="0" err="1">
                <a:solidFill>
                  <a:srgbClr val="404040"/>
                </a:solidFill>
                <a:latin typeface="Carlito"/>
                <a:cs typeface="Carlito"/>
              </a:rPr>
              <a:t>đo</a:t>
            </a:r>
            <a:r>
              <a:rPr lang="en-US" sz="12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200" spc="-1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12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200" spc="-10" dirty="0" err="1">
                <a:solidFill>
                  <a:srgbClr val="404040"/>
                </a:solidFill>
                <a:latin typeface="Carlito"/>
                <a:cs typeface="Carlito"/>
              </a:rPr>
              <a:t>đoán</a:t>
            </a:r>
            <a:r>
              <a:rPr lang="en-US" sz="1200" spc="-10" dirty="0">
                <a:solidFill>
                  <a:srgbClr val="404040"/>
                </a:solidFill>
                <a:latin typeface="Carlito"/>
                <a:cs typeface="Carlito"/>
              </a:rPr>
              <a:t> / </a:t>
            </a:r>
            <a:r>
              <a:rPr lang="en-US" sz="1200" spc="-10" dirty="0" err="1">
                <a:solidFill>
                  <a:srgbClr val="404040"/>
                </a:solidFill>
                <a:latin typeface="Carlito"/>
                <a:cs typeface="Carlito"/>
              </a:rPr>
              <a:t>thích</a:t>
            </a:r>
            <a:r>
              <a:rPr lang="en-US" sz="12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200" spc="-10" dirty="0" err="1">
                <a:solidFill>
                  <a:srgbClr val="404040"/>
                </a:solidFill>
                <a:latin typeface="Carlito"/>
                <a:cs typeface="Carlito"/>
              </a:rPr>
              <a:t>ứng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08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5" dirty="0">
                <a:solidFill>
                  <a:srgbClr val="FFFFFF"/>
                </a:solidFill>
                <a:latin typeface="Carlito"/>
                <a:cs typeface="Carlito"/>
              </a:rPr>
              <a:t>Waterfall</a:t>
            </a:r>
            <a:r>
              <a:rPr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7251700" cy="153997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Xa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nhất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bên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trái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trên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thang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đo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đoán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/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thích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ứng</a:t>
            </a:r>
            <a:endParaRPr sz="2400" dirty="0">
              <a:latin typeface="Carlito"/>
              <a:cs typeface="Carlito"/>
            </a:endParaRPr>
          </a:p>
          <a:p>
            <a:pPr marL="184150" marR="5080" indent="-171450">
              <a:lnSpc>
                <a:spcPct val="88300"/>
              </a:lnSpc>
              <a:spcBef>
                <a:spcPts val="86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cận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SDLC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giả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gia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đoạn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khác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nhau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tuần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tự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1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pha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sẽ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(fall)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dẫn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tới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pha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theo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8399" y="3057364"/>
            <a:ext cx="6796310" cy="2931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710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ADAPTIVE </a:t>
            </a:r>
            <a:r>
              <a:rPr b="1" spc="-20" dirty="0">
                <a:solidFill>
                  <a:srgbClr val="FFFFFF"/>
                </a:solidFill>
                <a:latin typeface="Carlito"/>
                <a:cs typeface="Carlito"/>
              </a:rPr>
              <a:t>APPROACHES </a:t>
            </a:r>
            <a:r>
              <a:rPr b="1" spc="-5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SDLC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6072505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(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interrative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theo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0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ỡng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hữu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c</a:t>
            </a:r>
            <a:r>
              <a:rPr lang="vi-VN" sz="2000" spc="-1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cốt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lõi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tr</a:t>
            </a:r>
            <a:r>
              <a:rPr lang="vi-VN" sz="20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ớc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bổ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sung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thêm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Gồm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6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quá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cốt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lõi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lại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cho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đến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khi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đầy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đủ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472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Iterative</a:t>
            </a:r>
            <a:r>
              <a:rPr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128510" cy="2344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6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quy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cốt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lõi</a:t>
            </a:r>
            <a:endParaRPr sz="2400" dirty="0">
              <a:latin typeface="Carlito"/>
              <a:cs typeface="Carlito"/>
            </a:endParaRPr>
          </a:p>
          <a:p>
            <a:pPr marL="604520" lvl="1" indent="-249554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605155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đinh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đ</a:t>
            </a:r>
            <a:r>
              <a:rPr lang="vi-VN" sz="20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phê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duyệt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endParaRPr sz="2000" dirty="0">
              <a:latin typeface="Carlito"/>
              <a:cs typeface="Carlito"/>
            </a:endParaRPr>
          </a:p>
          <a:p>
            <a:pPr marL="604520" lvl="1" indent="-249554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05155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hoạch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giám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sát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2000" dirty="0">
              <a:latin typeface="Carlito"/>
              <a:cs typeface="Carlito"/>
            </a:endParaRPr>
          </a:p>
          <a:p>
            <a:pPr marL="604520" lvl="1" indent="-24955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05155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Khám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phá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hiểu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chi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tiết</a:t>
            </a:r>
            <a:endParaRPr sz="2000" dirty="0">
              <a:latin typeface="Carlito"/>
              <a:cs typeface="Carlito"/>
            </a:endParaRPr>
          </a:p>
          <a:p>
            <a:pPr marL="604520" lvl="1" indent="-249554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605155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000" dirty="0">
              <a:latin typeface="Carlito"/>
              <a:cs typeface="Carlito"/>
            </a:endParaRPr>
          </a:p>
          <a:p>
            <a:pPr marL="604520" lvl="1" indent="-249554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605155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Xây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dựng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kiểm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tra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000" dirty="0">
              <a:latin typeface="Carlito"/>
              <a:cs typeface="Carlito"/>
            </a:endParaRPr>
          </a:p>
          <a:p>
            <a:pPr marL="604520" lvl="1" indent="-249554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605155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kiểm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thử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khai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pháp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284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rgbClr val="FFFFFF"/>
                </a:solidFill>
                <a:latin typeface="Carlito"/>
                <a:cs typeface="Carlito"/>
              </a:rPr>
              <a:t>Iterative</a:t>
            </a:r>
            <a:r>
              <a:rPr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199630" cy="299633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Số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l</a:t>
            </a:r>
            <a:r>
              <a:rPr lang="vi-VN" sz="24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ợng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nỗ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lực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dành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cho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mỗi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lần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cho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mỗi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quy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phụ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thuộc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cận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Kết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quả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lần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tr</a:t>
            </a:r>
            <a:r>
              <a:rPr lang="vi-VN" sz="20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ớc</a:t>
            </a:r>
            <a:endParaRPr sz="20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Lần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nhiều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nỗ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lực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hơn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sẽ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đặt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quy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1-3</a:t>
            </a:r>
            <a:endParaRPr sz="24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sau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sẽ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nhiều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nỗ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lực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quy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sau</a:t>
            </a:r>
            <a:endParaRPr sz="24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Mỗi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lần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vòng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từ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2-4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tuần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399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Spiral</a:t>
            </a:r>
            <a:r>
              <a:rPr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02245" cy="24741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  <a:tab pos="319151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xoắn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ốc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cận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SDLC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thích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ứng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đi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lại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nhiều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lần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qua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hoạt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động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đến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khi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2400" dirty="0">
              <a:latin typeface="Carlito"/>
              <a:cs typeface="Carlito"/>
            </a:endParaRPr>
          </a:p>
          <a:p>
            <a:pPr marL="184150" marR="548005" indent="-171450">
              <a:lnSpc>
                <a:spcPct val="903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xoắn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ốc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đó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mỗi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sẽ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theo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n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ớc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.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Với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mỗi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sản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phẩm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cập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nhật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nhiều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tính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năng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thêm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v.v.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866" y="3733800"/>
            <a:ext cx="3141891" cy="3051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89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" dirty="0">
                <a:solidFill>
                  <a:srgbClr val="FFFFFF"/>
                </a:solidFill>
                <a:latin typeface="Carlito"/>
                <a:cs typeface="Carlito"/>
              </a:rPr>
              <a:t>Systems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Development</a:t>
            </a:r>
            <a:r>
              <a:rPr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95565" cy="229242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marR="5080" indent="-171450" algn="just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development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methodology (or 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process)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</a:t>
            </a:r>
            <a:r>
              <a:rPr lang="vi-VN" sz="24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pháp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hoặc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quy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)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4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ỡng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dẫn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toàn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diện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tất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cả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hoạt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động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SDLC bao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gồm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cụ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cụ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thể</a:t>
            </a:r>
            <a:endParaRPr lang="en-US"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số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ph</a:t>
            </a:r>
            <a:r>
              <a:rPr lang="vi-VN" sz="20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pháp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tự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suy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ra,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dựa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trên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nghiệm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họ</a:t>
            </a:r>
            <a:endParaRPr lang="en-US" sz="2000" dirty="0">
              <a:latin typeface="Carlito"/>
              <a:cs typeface="Carlito"/>
            </a:endParaRPr>
          </a:p>
          <a:p>
            <a:pPr marL="527050" marR="287655" lvl="1" indent="-171450">
              <a:lnSpc>
                <a:spcPts val="2110"/>
              </a:lnSpc>
              <a:spcBef>
                <a:spcPts val="50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số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ph</a:t>
            </a:r>
            <a:r>
              <a:rPr lang="vi-VN" sz="20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pháp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mua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từ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ty t</a:t>
            </a:r>
            <a:r>
              <a:rPr lang="vi-VN" sz="20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hoặc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nhà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cung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cấp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khác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2196" y="3620841"/>
            <a:ext cx="4566551" cy="3162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Mod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02003"/>
            <a:ext cx="7855584" cy="443300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marR="5080" indent="-171450">
              <a:lnSpc>
                <a:spcPct val="79500"/>
              </a:lnSpc>
              <a:spcBef>
                <a:spcPts val="64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M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odel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đại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diện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khía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cạnh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quan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trọng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thế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giới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.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Đôi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khi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ngữ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trừu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t</a:t>
            </a:r>
            <a:r>
              <a:rPr lang="vi-VN" sz="22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ợng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đ</a:t>
            </a:r>
            <a:r>
              <a:rPr lang="vi-VN" sz="22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vì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chúng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ta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trừu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t</a:t>
            </a:r>
            <a:r>
              <a:rPr lang="vi-VN" sz="22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ợng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khía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cạnh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tầm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quan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trọng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đặc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biệt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US" sz="220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84150" marR="5080" indent="-171450">
              <a:lnSpc>
                <a:spcPct val="79500"/>
              </a:lnSpc>
              <a:spcBef>
                <a:spcPts val="64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số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model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cẩu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lang="en-US" sz="2200" dirty="0">
              <a:latin typeface="Carlito"/>
              <a:cs typeface="Carlito"/>
            </a:endParaRPr>
          </a:p>
          <a:p>
            <a:pPr marL="527050" lvl="1" indent="-171450">
              <a:lnSpc>
                <a:spcPts val="222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Flowchart: S</a:t>
            </a:r>
            <a:r>
              <a:rPr lang="vi-VN" sz="1900" spc="-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dồ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45"/>
              </a:lnSpc>
              <a:buFont typeface="Arial"/>
              <a:buChar char="•"/>
              <a:tabLst>
                <a:tab pos="527050" algn="l"/>
              </a:tabLst>
            </a:pP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flow diagram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: s</a:t>
            </a:r>
            <a:r>
              <a:rPr lang="vi-VN" sz="1900" spc="-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luồng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dữ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(DFD)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45"/>
              </a:lnSpc>
              <a:buFont typeface="Arial"/>
              <a:buChar char="•"/>
              <a:tabLst>
                <a:tab pos="527050" algn="l"/>
              </a:tabLst>
            </a:pP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Entity-relationship 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diagram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: s</a:t>
            </a:r>
            <a:r>
              <a:rPr lang="vi-VN" sz="1900" spc="-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thể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liên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kết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(ERD)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10"/>
              </a:lnSpc>
              <a:buFont typeface="Arial"/>
              <a:buChar char="•"/>
              <a:tabLst>
                <a:tab pos="527050" algn="l"/>
              </a:tabLst>
            </a:pP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Structure chart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: s</a:t>
            </a:r>
            <a:r>
              <a:rPr lang="vi-VN" sz="1900" spc="-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195"/>
              </a:lnSpc>
              <a:buFont typeface="Arial"/>
              <a:buChar char="•"/>
              <a:tabLst>
                <a:tab pos="527050" algn="l"/>
              </a:tabLst>
            </a:pP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Use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case 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diagram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biểu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use case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30"/>
              </a:lnSpc>
              <a:buFont typeface="Arial"/>
              <a:buChar char="•"/>
              <a:tabLst>
                <a:tab pos="527050" algn="l"/>
              </a:tabLst>
            </a:pP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Class</a:t>
            </a:r>
            <a:r>
              <a:rPr sz="19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diagram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biểu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lớp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527050" algn="l"/>
              </a:tabLst>
            </a:pP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Sequence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diagram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biểu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tuần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tự</a:t>
            </a:r>
            <a:endParaRPr sz="1900" dirty="0">
              <a:latin typeface="Carlito"/>
              <a:cs typeface="Carlito"/>
            </a:endParaRPr>
          </a:p>
          <a:p>
            <a:pPr marL="184150" indent="-171450">
              <a:lnSpc>
                <a:spcPts val="2620"/>
              </a:lnSpc>
              <a:spcBef>
                <a:spcPts val="22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số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model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dùng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quá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endParaRPr sz="2200" dirty="0">
              <a:latin typeface="Carlito"/>
              <a:cs typeface="Carlito"/>
            </a:endParaRPr>
          </a:p>
          <a:p>
            <a:pPr marL="527050" lvl="1" indent="-171450">
              <a:lnSpc>
                <a:spcPts val="2215"/>
              </a:lnSpc>
              <a:buFont typeface="Arial"/>
              <a:buChar char="•"/>
              <a:tabLst>
                <a:tab pos="527050" algn="l"/>
              </a:tabLst>
            </a:pP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Gantt 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chart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195"/>
              </a:lnSpc>
              <a:buFont typeface="Arial"/>
              <a:buChar char="•"/>
              <a:tabLst>
                <a:tab pos="527050" algn="l"/>
              </a:tabLst>
            </a:pP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Organizational </a:t>
            </a:r>
            <a:r>
              <a:rPr sz="1900" spc="-15" dirty="0">
                <a:solidFill>
                  <a:srgbClr val="404040"/>
                </a:solidFill>
                <a:latin typeface="Carlito"/>
                <a:cs typeface="Carlito"/>
              </a:rPr>
              <a:t>hierarchy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 chart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45"/>
              </a:lnSpc>
              <a:buFont typeface="Arial"/>
              <a:buChar char="•"/>
              <a:tabLst>
                <a:tab pos="527050" algn="l"/>
              </a:tabLst>
            </a:pP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Financial analysis models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NPV,</a:t>
            </a:r>
            <a:r>
              <a:rPr sz="19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ROI</a:t>
            </a:r>
            <a:endParaRPr sz="19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100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079615" cy="477547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Tooltrong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bối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cảnh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hỗ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trợ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mềm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giúp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ra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hoặc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khác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cụ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20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5" dirty="0">
                <a:solidFill>
                  <a:srgbClr val="404040"/>
                </a:solidFill>
                <a:latin typeface="Carlito"/>
                <a:cs typeface="Carlito"/>
              </a:rPr>
              <a:t>Theo </a:t>
            </a: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dõi</a:t>
            </a:r>
            <a:r>
              <a:rPr lang="en-US" sz="16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16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cụ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giao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làm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việc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nhóm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Codebase repository</a:t>
            </a:r>
            <a:endParaRPr sz="16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cụ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trực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quan</a:t>
            </a:r>
            <a:endParaRPr sz="20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Ứng</a:t>
            </a:r>
            <a:r>
              <a:rPr lang="en-US" sz="16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r>
              <a:rPr lang="en-US" sz="16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vẽ</a:t>
            </a:r>
            <a:r>
              <a:rPr lang="en-US" sz="1600" spc="-10" dirty="0">
                <a:solidFill>
                  <a:srgbClr val="404040"/>
                </a:solidFill>
                <a:latin typeface="Carlito"/>
                <a:cs typeface="Carlito"/>
              </a:rPr>
              <a:t> / </a:t>
            </a: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16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họa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20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16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16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16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endParaRPr sz="16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cụ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endParaRPr sz="20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Môi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tr</a:t>
            </a:r>
            <a:r>
              <a:rPr lang="vi-VN" sz="16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ờng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(IDE)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xử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/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soạn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thảo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văn</a:t>
            </a:r>
            <a:r>
              <a:rPr lang="en-US"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25" dirty="0" err="1">
                <a:solidFill>
                  <a:srgbClr val="404040"/>
                </a:solidFill>
                <a:latin typeface="Carlito"/>
                <a:cs typeface="Carlito"/>
              </a:rPr>
              <a:t>bản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69950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Reverse-engineering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 tool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Code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generator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tool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16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16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16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1600" spc="-10" dirty="0">
                <a:solidFill>
                  <a:srgbClr val="404040"/>
                </a:solidFill>
                <a:latin typeface="Carlito"/>
                <a:cs typeface="Carlito"/>
              </a:rPr>
              <a:t> database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253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hniqu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02003"/>
            <a:ext cx="7361555" cy="465204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marR="5080" indent="-171450" algn="just">
              <a:lnSpc>
                <a:spcPct val="79500"/>
              </a:lnSpc>
              <a:spcBef>
                <a:spcPts val="64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Technique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2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ỡng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dẫn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giúp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nhà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hoạt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động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hoặc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nhiệm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vụ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, bao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gồm</a:t>
            </a:r>
            <a:endParaRPr sz="2200" dirty="0">
              <a:latin typeface="Carlito"/>
              <a:cs typeface="Carlito"/>
            </a:endParaRPr>
          </a:p>
          <a:p>
            <a:pPr marL="527050" lvl="1" indent="-171450" algn="just">
              <a:lnSpc>
                <a:spcPts val="221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15" dirty="0">
                <a:solidFill>
                  <a:srgbClr val="404040"/>
                </a:solidFill>
                <a:latin typeface="Carlito"/>
                <a:cs typeface="Carlito"/>
              </a:rPr>
              <a:t>H</a:t>
            </a:r>
            <a:r>
              <a:rPr lang="vi-VN" sz="19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1900" spc="-15" dirty="0" err="1">
                <a:solidFill>
                  <a:srgbClr val="404040"/>
                </a:solidFill>
                <a:latin typeface="Carlito"/>
                <a:cs typeface="Carlito"/>
              </a:rPr>
              <a:t>ỡng</a:t>
            </a:r>
            <a:r>
              <a:rPr lang="en-US" sz="19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5" dirty="0" err="1">
                <a:solidFill>
                  <a:srgbClr val="404040"/>
                </a:solidFill>
                <a:latin typeface="Carlito"/>
                <a:cs typeface="Carlito"/>
              </a:rPr>
              <a:t>dẫn</a:t>
            </a:r>
            <a:r>
              <a:rPr lang="en-US" sz="19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5" dirty="0" err="1">
                <a:solidFill>
                  <a:srgbClr val="404040"/>
                </a:solidFill>
                <a:latin typeface="Carlito"/>
                <a:cs typeface="Carlito"/>
              </a:rPr>
              <a:t>từng</a:t>
            </a:r>
            <a:r>
              <a:rPr lang="en-US" sz="1900" spc="-15" dirty="0">
                <a:solidFill>
                  <a:srgbClr val="404040"/>
                </a:solidFill>
                <a:latin typeface="Carlito"/>
                <a:cs typeface="Carlito"/>
              </a:rPr>
              <a:t> b</a:t>
            </a:r>
            <a:r>
              <a:rPr lang="vi-VN" sz="19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1900" spc="-15" dirty="0" err="1">
                <a:solidFill>
                  <a:srgbClr val="404040"/>
                </a:solidFill>
                <a:latin typeface="Carlito"/>
                <a:cs typeface="Carlito"/>
              </a:rPr>
              <a:t>ớc</a:t>
            </a:r>
            <a:r>
              <a:rPr lang="en-US" sz="19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5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19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5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lang="en-US" sz="1900" spc="-15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1900" spc="-15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19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5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endParaRPr sz="1900" dirty="0">
              <a:latin typeface="Carlito"/>
              <a:cs typeface="Carlito"/>
            </a:endParaRPr>
          </a:p>
          <a:p>
            <a:pPr marL="527050" lvl="1" indent="-171450" algn="just">
              <a:lnSpc>
                <a:spcPts val="224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Lời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khuyên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chung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thu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thập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từ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ng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dùng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1900" dirty="0">
              <a:latin typeface="Carlito"/>
              <a:cs typeface="Carlito"/>
            </a:endParaRPr>
          </a:p>
          <a:p>
            <a:pPr marL="184150" indent="-171450" algn="just">
              <a:lnSpc>
                <a:spcPts val="2610"/>
              </a:lnSpc>
              <a:spcBef>
                <a:spcPts val="32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số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endParaRPr sz="2200" dirty="0">
              <a:latin typeface="Carlito"/>
              <a:cs typeface="Carlito"/>
            </a:endParaRPr>
          </a:p>
          <a:p>
            <a:pPr marL="527050" lvl="1" indent="-171450">
              <a:lnSpc>
                <a:spcPts val="221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hoạch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chiến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l</a:t>
            </a:r>
            <a:r>
              <a:rPr lang="vi-VN" sz="19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1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19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phỏng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ng</a:t>
            </a:r>
            <a:r>
              <a:rPr lang="vi-VN" sz="19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ời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dùng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3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hóa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dữ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45"/>
              </a:lnSpc>
              <a:spcBef>
                <a:spcPts val="2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c</a:t>
            </a:r>
            <a:r>
              <a:rPr lang="vi-VN" sz="1900" spc="-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sở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dữ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quan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1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19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kết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3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19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5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45"/>
              </a:lnSpc>
              <a:spcBef>
                <a:spcPts val="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kiểm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thử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mềm</a:t>
            </a:r>
            <a:endParaRPr sz="1900" dirty="0">
              <a:latin typeface="Carlito"/>
              <a:cs typeface="Carlito"/>
            </a:endParaRPr>
          </a:p>
          <a:p>
            <a:pPr marL="527050" lvl="1" indent="-171450">
              <a:lnSpc>
                <a:spcPts val="224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19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ớng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đối</a:t>
            </a:r>
            <a:r>
              <a:rPr lang="en-US" sz="1900" spc="-10" dirty="0">
                <a:solidFill>
                  <a:srgbClr val="404040"/>
                </a:solidFill>
                <a:latin typeface="Carlito"/>
                <a:cs typeface="Carlito"/>
              </a:rPr>
              <a:t> t</a:t>
            </a:r>
            <a:r>
              <a:rPr lang="vi-VN" sz="19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1900" spc="-10" dirty="0" err="1">
                <a:solidFill>
                  <a:srgbClr val="404040"/>
                </a:solidFill>
                <a:latin typeface="Carlito"/>
                <a:cs typeface="Carlito"/>
              </a:rPr>
              <a:t>ợng</a:t>
            </a:r>
            <a:endParaRPr sz="19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27" y="3167888"/>
            <a:ext cx="5241925" cy="13335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680"/>
              </a:spcBef>
            </a:pPr>
            <a:r>
              <a:rPr sz="4500" b="1" spc="-10" dirty="0">
                <a:solidFill>
                  <a:srgbClr val="C00000"/>
                </a:solidFill>
                <a:latin typeface="Carlito"/>
                <a:cs typeface="Carlito"/>
              </a:rPr>
              <a:t>Approaches </a:t>
            </a:r>
            <a:r>
              <a:rPr sz="4500" b="1" spc="-25" dirty="0">
                <a:solidFill>
                  <a:srgbClr val="C00000"/>
                </a:solidFill>
                <a:latin typeface="Carlito"/>
                <a:cs typeface="Carlito"/>
              </a:rPr>
              <a:t>to</a:t>
            </a:r>
            <a:r>
              <a:rPr sz="4500" b="1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4500" b="1" spc="-35" dirty="0">
                <a:solidFill>
                  <a:srgbClr val="C00000"/>
                </a:solidFill>
                <a:latin typeface="Carlito"/>
                <a:cs typeface="Carlito"/>
              </a:rPr>
              <a:t>system  </a:t>
            </a:r>
            <a:r>
              <a:rPr sz="4500" b="1" spc="-15" dirty="0">
                <a:solidFill>
                  <a:srgbClr val="C00000"/>
                </a:solidFill>
                <a:latin typeface="Carlito"/>
                <a:cs typeface="Carlito"/>
              </a:rPr>
              <a:t>development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66701"/>
            <a:ext cx="7083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Structured 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development</a:t>
            </a:r>
            <a:r>
              <a:rPr sz="32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approach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168515" cy="1139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3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lên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cận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endParaRPr sz="24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Đây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cận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truyền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704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Structured</a:t>
            </a:r>
            <a:r>
              <a:rPr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6955"/>
            <a:ext cx="3651250" cy="413318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4150" marR="5080" indent="-171450">
              <a:lnSpc>
                <a:spcPct val="89700"/>
              </a:lnSpc>
              <a:spcBef>
                <a:spcPts val="39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bắt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kết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thúc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mỗi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b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ớc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quá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bao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gồm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3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endParaRPr sz="2400" dirty="0">
              <a:latin typeface="Carlito"/>
              <a:cs typeface="Carlito"/>
            </a:endParaRPr>
          </a:p>
          <a:p>
            <a:pPr marL="527050" marR="718185" lvl="1" indent="-171450">
              <a:lnSpc>
                <a:spcPts val="2110"/>
              </a:lnSpc>
              <a:spcBef>
                <a:spcPts val="5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chuỗi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câu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lệch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chương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endParaRPr sz="2000" dirty="0">
              <a:latin typeface="Carlito"/>
              <a:cs typeface="Carlito"/>
            </a:endParaRPr>
          </a:p>
          <a:p>
            <a:pPr marL="527050" marR="162560" lvl="1" indent="-171450">
              <a:lnSpc>
                <a:spcPct val="89500"/>
              </a:lnSpc>
              <a:spcBef>
                <a:spcPts val="42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câu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lệch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hoặc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câu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lệnh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khác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đ</a:t>
            </a:r>
            <a:r>
              <a:rPr lang="vi-VN" sz="20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thi</a:t>
            </a:r>
            <a:endParaRPr sz="2000" dirty="0">
              <a:latin typeface="Carlito"/>
              <a:cs typeface="Carlito"/>
            </a:endParaRPr>
          </a:p>
          <a:p>
            <a:pPr marL="527050" marR="800100" lvl="1" indent="-171450">
              <a:lnSpc>
                <a:spcPts val="2090"/>
              </a:lnSpc>
              <a:spcBef>
                <a:spcPts val="54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sự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lặp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lại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câu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lệch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4040" y="2649420"/>
            <a:ext cx="3727579" cy="277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418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Structured</a:t>
            </a:r>
            <a:r>
              <a:rPr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6955"/>
            <a:ext cx="3723640" cy="44744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4150" marR="32384" indent="-171450">
              <a:lnSpc>
                <a:spcPct val="89700"/>
              </a:lnSpc>
              <a:spcBef>
                <a:spcPts val="39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Technique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cung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cấp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ỡng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dẫn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nên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làm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gì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mỗi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nên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nên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tổ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chức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cấp</a:t>
            </a:r>
            <a:endParaRPr sz="2400" dirty="0">
              <a:latin typeface="Carlito"/>
              <a:cs typeface="Carlito"/>
            </a:endParaRPr>
          </a:p>
          <a:p>
            <a:pPr marL="184150" marR="5080" indent="-171450">
              <a:lnSpc>
                <a:spcPct val="90200"/>
              </a:lnSpc>
              <a:spcBef>
                <a:spcPts val="81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Biểu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họa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hiển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thị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cấp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mô-đun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đ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ra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bởi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150" y="2106548"/>
            <a:ext cx="3886200" cy="3789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64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Structured</a:t>
            </a:r>
            <a:r>
              <a:rPr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6955"/>
            <a:ext cx="3696335" cy="380963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4150" marR="5080" indent="-171450">
              <a:lnSpc>
                <a:spcPct val="89700"/>
              </a:lnSpc>
              <a:spcBef>
                <a:spcPts val="39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Technique đ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đử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việc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xử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làm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gì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dữ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nào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l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u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trữ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những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gì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ra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cần</a:t>
            </a:r>
            <a:endParaRPr sz="2400" dirty="0">
              <a:latin typeface="Carlito"/>
              <a:cs typeface="Carlito"/>
            </a:endParaRPr>
          </a:p>
          <a:p>
            <a:pPr marL="184150" marR="6985" indent="-171450">
              <a:lnSpc>
                <a:spcPct val="90400"/>
              </a:lnSpc>
              <a:spcBef>
                <a:spcPts val="78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S</a:t>
            </a:r>
            <a:r>
              <a:rPr lang="vi-VN" sz="2400" spc="-20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đồ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luồng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d</a:t>
            </a:r>
            <a:r>
              <a:rPr lang="vi-VN" sz="2400" spc="-2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(DFD)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hiển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thị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quy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, l</a:t>
            </a:r>
            <a:r>
              <a:rPr lang="vi-VN" sz="2400" spc="-2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u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trữ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ra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150" y="2563177"/>
            <a:ext cx="3886200" cy="2876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65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object-oriented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923" y="1590547"/>
            <a:ext cx="3550920" cy="347723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4150" marR="5080" indent="-171450">
              <a:lnSpc>
                <a:spcPct val="89700"/>
              </a:lnSpc>
              <a:spcBef>
                <a:spcPts val="39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cận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xem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đôi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t</a:t>
            </a:r>
            <a:r>
              <a:rPr lang="vi-VN" sz="24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ợng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t</a:t>
            </a:r>
            <a:r>
              <a:rPr lang="vi-VN" sz="24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làm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việc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cùng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nhau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nhiệm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vụ</a:t>
            </a:r>
            <a:endParaRPr sz="2400" dirty="0">
              <a:latin typeface="Carlito"/>
              <a:cs typeface="Carlito"/>
            </a:endParaRPr>
          </a:p>
          <a:p>
            <a:pPr marL="184150" marR="149225" indent="-171450">
              <a:lnSpc>
                <a:spcPct val="90400"/>
              </a:lnSpc>
              <a:spcBef>
                <a:spcPts val="78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b="1" spc="-5" dirty="0" err="1">
                <a:solidFill>
                  <a:srgbClr val="404040"/>
                </a:solidFill>
                <a:latin typeface="Carlito"/>
                <a:cs typeface="Carlito"/>
              </a:rPr>
              <a:t>Đối</a:t>
            </a:r>
            <a:r>
              <a:rPr lang="en-US" sz="2400" b="1" spc="-5" dirty="0">
                <a:solidFill>
                  <a:srgbClr val="404040"/>
                </a:solidFill>
                <a:latin typeface="Carlito"/>
                <a:cs typeface="Carlito"/>
              </a:rPr>
              <a:t> t</a:t>
            </a:r>
            <a:r>
              <a:rPr lang="vi-VN" sz="2400" b="1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b="1" spc="-5" dirty="0" err="1">
                <a:solidFill>
                  <a:srgbClr val="404040"/>
                </a:solidFill>
                <a:latin typeface="Carlito"/>
                <a:cs typeface="Carlito"/>
              </a:rPr>
              <a:t>ợng</a:t>
            </a:r>
            <a:r>
              <a:rPr lang="en-US" sz="2400" b="1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m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thứ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máy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tính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thể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trả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lời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nhắn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1806" y="1625865"/>
            <a:ext cx="4837942" cy="4521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27" y="3798823"/>
            <a:ext cx="56140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5" dirty="0">
                <a:solidFill>
                  <a:srgbClr val="C00000"/>
                </a:solidFill>
                <a:latin typeface="Arial"/>
                <a:cs typeface="Arial"/>
              </a:rPr>
              <a:t>Some SDLC </a:t>
            </a:r>
            <a:r>
              <a:rPr sz="4500" b="1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45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500" b="1" spc="-5" dirty="0">
                <a:solidFill>
                  <a:srgbClr val="C00000"/>
                </a:solidFill>
                <a:latin typeface="Arial"/>
                <a:cs typeface="Arial"/>
              </a:rPr>
              <a:t>detail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7125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thác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nước </a:t>
            </a:r>
            <a:r>
              <a:rPr b="1" spc="-30" dirty="0">
                <a:solidFill>
                  <a:srgbClr val="FFFFFF"/>
                </a:solidFill>
                <a:latin typeface="Carlito"/>
                <a:cs typeface="Carlito"/>
              </a:rPr>
              <a:t>(Waterfall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349375"/>
            <a:ext cx="1524000" cy="685800"/>
          </a:xfrm>
          <a:prstGeom prst="rect">
            <a:avLst/>
          </a:prstGeom>
          <a:solidFill>
            <a:srgbClr val="5B9BD5">
              <a:alpha val="50199"/>
            </a:srgbClr>
          </a:solidFill>
          <a:ln w="12700">
            <a:solidFill>
              <a:srgbClr val="44546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444500" marR="109855" indent="-327025">
              <a:lnSpc>
                <a:spcPts val="2110"/>
              </a:lnSpc>
              <a:spcBef>
                <a:spcPts val="550"/>
              </a:spcBef>
            </a:pPr>
            <a:r>
              <a:rPr sz="1800" spc="-5" dirty="0">
                <a:latin typeface="Carlito"/>
                <a:cs typeface="Carlito"/>
              </a:rPr>
              <a:t>Phân tích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tính  </a:t>
            </a:r>
            <a:r>
              <a:rPr sz="1800" spc="-5" dirty="0">
                <a:latin typeface="Carlito"/>
                <a:cs typeface="Carlito"/>
              </a:rPr>
              <a:t>khả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2373312"/>
            <a:ext cx="1905000" cy="685800"/>
          </a:xfrm>
          <a:prstGeom prst="rect">
            <a:avLst/>
          </a:prstGeom>
          <a:solidFill>
            <a:srgbClr val="5B9BD5">
              <a:alpha val="50199"/>
            </a:srgbClr>
          </a:solidFill>
          <a:ln w="12700">
            <a:solidFill>
              <a:srgbClr val="44546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478155" marR="187960" indent="-282575">
              <a:lnSpc>
                <a:spcPts val="2090"/>
              </a:lnSpc>
              <a:spcBef>
                <a:spcPts val="565"/>
              </a:spcBef>
            </a:pPr>
            <a:r>
              <a:rPr sz="1800" spc="-5" dirty="0">
                <a:latin typeface="Carlito"/>
                <a:cs typeface="Carlito"/>
              </a:rPr>
              <a:t>Phân tích </a:t>
            </a:r>
            <a:r>
              <a:rPr sz="1800" spc="-15" dirty="0">
                <a:latin typeface="Carlito"/>
                <a:cs typeface="Carlito"/>
              </a:rPr>
              <a:t>và </a:t>
            </a:r>
            <a:r>
              <a:rPr sz="1800" spc="-5" dirty="0">
                <a:latin typeface="Carlito"/>
                <a:cs typeface="Carlito"/>
              </a:rPr>
              <a:t>đặc  </a:t>
            </a:r>
            <a:r>
              <a:rPr sz="1800" spc="-15" dirty="0">
                <a:latin typeface="Carlito"/>
                <a:cs typeface="Carlito"/>
              </a:rPr>
              <a:t>tả </a:t>
            </a:r>
            <a:r>
              <a:rPr sz="1800" spc="-10" dirty="0">
                <a:latin typeface="Carlito"/>
                <a:cs typeface="Carlito"/>
              </a:rPr>
              <a:t>yêu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cầu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6200" y="3427412"/>
            <a:ext cx="1447800" cy="685800"/>
          </a:xfrm>
          <a:prstGeom prst="rect">
            <a:avLst/>
          </a:prstGeom>
          <a:solidFill>
            <a:srgbClr val="5B9BD5">
              <a:alpha val="50199"/>
            </a:srgbClr>
          </a:solidFill>
          <a:ln w="12700">
            <a:solidFill>
              <a:srgbClr val="44546A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latin typeface="Carlito"/>
                <a:cs typeface="Carlito"/>
              </a:rPr>
              <a:t>Thiết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65" dirty="0">
                <a:latin typeface="Carlito"/>
                <a:cs typeface="Carlito"/>
              </a:rPr>
              <a:t>kế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0" y="4521200"/>
            <a:ext cx="2057400" cy="685800"/>
          </a:xfrm>
          <a:prstGeom prst="rect">
            <a:avLst/>
          </a:prstGeom>
          <a:solidFill>
            <a:srgbClr val="5B9BD5">
              <a:alpha val="50199"/>
            </a:srgbClr>
          </a:solidFill>
          <a:ln w="12700">
            <a:solidFill>
              <a:srgbClr val="44546A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84150" marR="176530" indent="178435">
              <a:lnSpc>
                <a:spcPts val="2090"/>
              </a:lnSpc>
              <a:spcBef>
                <a:spcPts val="575"/>
              </a:spcBef>
            </a:pPr>
            <a:r>
              <a:rPr sz="1800" dirty="0">
                <a:latin typeface="Carlito"/>
                <a:cs typeface="Carlito"/>
              </a:rPr>
              <a:t>Thực </a:t>
            </a:r>
            <a:r>
              <a:rPr sz="1800" spc="-5" dirty="0">
                <a:latin typeface="Carlito"/>
                <a:cs typeface="Carlito"/>
              </a:rPr>
              <a:t>hiện (lập  trình) </a:t>
            </a:r>
            <a:r>
              <a:rPr sz="1800" spc="-15" dirty="0">
                <a:latin typeface="Carlito"/>
                <a:cs typeface="Carlito"/>
              </a:rPr>
              <a:t>và </a:t>
            </a:r>
            <a:r>
              <a:rPr sz="1800" dirty="0">
                <a:latin typeface="Carlito"/>
                <a:cs typeface="Carlito"/>
              </a:rPr>
              <a:t>Kiểm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thử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5562600"/>
            <a:ext cx="1295400" cy="685800"/>
          </a:xfrm>
          <a:prstGeom prst="rect">
            <a:avLst/>
          </a:prstGeom>
          <a:solidFill>
            <a:srgbClr val="5B9BD5">
              <a:alpha val="50199"/>
            </a:srgbClr>
          </a:solidFill>
          <a:ln w="12700">
            <a:solidFill>
              <a:srgbClr val="44546A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09550" marR="188595" indent="-13335">
              <a:lnSpc>
                <a:spcPts val="2110"/>
              </a:lnSpc>
              <a:spcBef>
                <a:spcPts val="540"/>
              </a:spcBef>
            </a:pPr>
            <a:r>
              <a:rPr sz="1800" spc="-25" dirty="0">
                <a:latin typeface="Carlito"/>
                <a:cs typeface="Carlito"/>
              </a:rPr>
              <a:t>Triển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khai  </a:t>
            </a:r>
            <a:r>
              <a:rPr sz="1800" spc="-15" dirty="0">
                <a:latin typeface="Carlito"/>
                <a:cs typeface="Carlito"/>
              </a:rPr>
              <a:t>và </a:t>
            </a:r>
            <a:r>
              <a:rPr sz="1800" spc="-5" dirty="0">
                <a:latin typeface="Carlito"/>
                <a:cs typeface="Carlito"/>
              </a:rPr>
              <a:t>Bảo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trì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9712" y="2035175"/>
            <a:ext cx="700405" cy="747395"/>
          </a:xfrm>
          <a:custGeom>
            <a:avLst/>
            <a:gdLst/>
            <a:ahLst/>
            <a:cxnLst/>
            <a:rect l="l" t="t" r="r" b="b"/>
            <a:pathLst>
              <a:path w="700405" h="747394">
                <a:moveTo>
                  <a:pt x="643443" y="681037"/>
                </a:moveTo>
                <a:lnTo>
                  <a:pt x="572058" y="722680"/>
                </a:lnTo>
                <a:lnTo>
                  <a:pt x="569760" y="731431"/>
                </a:lnTo>
                <a:lnTo>
                  <a:pt x="577710" y="745058"/>
                </a:lnTo>
                <a:lnTo>
                  <a:pt x="586460" y="747356"/>
                </a:lnTo>
                <a:lnTo>
                  <a:pt x="675656" y="695325"/>
                </a:lnTo>
                <a:lnTo>
                  <a:pt x="671804" y="695325"/>
                </a:lnTo>
                <a:lnTo>
                  <a:pt x="671804" y="693381"/>
                </a:lnTo>
                <a:lnTo>
                  <a:pt x="664603" y="693381"/>
                </a:lnTo>
                <a:lnTo>
                  <a:pt x="643443" y="681037"/>
                </a:lnTo>
                <a:close/>
              </a:path>
              <a:path w="700405" h="747394">
                <a:moveTo>
                  <a:pt x="28575" y="0"/>
                </a:moveTo>
                <a:lnTo>
                  <a:pt x="0" y="0"/>
                </a:lnTo>
                <a:lnTo>
                  <a:pt x="0" y="695325"/>
                </a:lnTo>
                <a:lnTo>
                  <a:pt x="618951" y="695325"/>
                </a:lnTo>
                <a:lnTo>
                  <a:pt x="643443" y="681037"/>
                </a:lnTo>
                <a:lnTo>
                  <a:pt x="28575" y="681037"/>
                </a:lnTo>
                <a:lnTo>
                  <a:pt x="14287" y="666750"/>
                </a:lnTo>
                <a:lnTo>
                  <a:pt x="28575" y="666750"/>
                </a:lnTo>
                <a:lnTo>
                  <a:pt x="28575" y="0"/>
                </a:lnTo>
                <a:close/>
              </a:path>
              <a:path w="700405" h="747394">
                <a:moveTo>
                  <a:pt x="675658" y="666750"/>
                </a:moveTo>
                <a:lnTo>
                  <a:pt x="671804" y="666750"/>
                </a:lnTo>
                <a:lnTo>
                  <a:pt x="671804" y="695325"/>
                </a:lnTo>
                <a:lnTo>
                  <a:pt x="675656" y="695325"/>
                </a:lnTo>
                <a:lnTo>
                  <a:pt x="700151" y="681037"/>
                </a:lnTo>
                <a:lnTo>
                  <a:pt x="675658" y="666750"/>
                </a:lnTo>
                <a:close/>
              </a:path>
              <a:path w="700405" h="747394">
                <a:moveTo>
                  <a:pt x="664603" y="668693"/>
                </a:moveTo>
                <a:lnTo>
                  <a:pt x="643443" y="681037"/>
                </a:lnTo>
                <a:lnTo>
                  <a:pt x="664603" y="693381"/>
                </a:lnTo>
                <a:lnTo>
                  <a:pt x="664603" y="668693"/>
                </a:lnTo>
                <a:close/>
              </a:path>
              <a:path w="700405" h="747394">
                <a:moveTo>
                  <a:pt x="671804" y="668693"/>
                </a:moveTo>
                <a:lnTo>
                  <a:pt x="664603" y="668693"/>
                </a:lnTo>
                <a:lnTo>
                  <a:pt x="664603" y="693381"/>
                </a:lnTo>
                <a:lnTo>
                  <a:pt x="671804" y="693381"/>
                </a:lnTo>
                <a:lnTo>
                  <a:pt x="671804" y="668693"/>
                </a:lnTo>
                <a:close/>
              </a:path>
              <a:path w="700405" h="747394">
                <a:moveTo>
                  <a:pt x="28575" y="666750"/>
                </a:moveTo>
                <a:lnTo>
                  <a:pt x="14287" y="666750"/>
                </a:lnTo>
                <a:lnTo>
                  <a:pt x="28575" y="681037"/>
                </a:lnTo>
                <a:lnTo>
                  <a:pt x="28575" y="666750"/>
                </a:lnTo>
                <a:close/>
              </a:path>
              <a:path w="700405" h="747394">
                <a:moveTo>
                  <a:pt x="618951" y="666750"/>
                </a:moveTo>
                <a:lnTo>
                  <a:pt x="28575" y="666750"/>
                </a:lnTo>
                <a:lnTo>
                  <a:pt x="28575" y="681037"/>
                </a:lnTo>
                <a:lnTo>
                  <a:pt x="643443" y="681037"/>
                </a:lnTo>
                <a:lnTo>
                  <a:pt x="618951" y="666750"/>
                </a:lnTo>
                <a:close/>
              </a:path>
              <a:path w="700405" h="747394">
                <a:moveTo>
                  <a:pt x="586460" y="614718"/>
                </a:moveTo>
                <a:lnTo>
                  <a:pt x="577710" y="617016"/>
                </a:lnTo>
                <a:lnTo>
                  <a:pt x="569760" y="630643"/>
                </a:lnTo>
                <a:lnTo>
                  <a:pt x="572058" y="639394"/>
                </a:lnTo>
                <a:lnTo>
                  <a:pt x="643443" y="681037"/>
                </a:lnTo>
                <a:lnTo>
                  <a:pt x="664603" y="668693"/>
                </a:lnTo>
                <a:lnTo>
                  <a:pt x="671804" y="668693"/>
                </a:lnTo>
                <a:lnTo>
                  <a:pt x="671804" y="666750"/>
                </a:lnTo>
                <a:lnTo>
                  <a:pt x="675658" y="666750"/>
                </a:lnTo>
                <a:lnTo>
                  <a:pt x="586460" y="614718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8012" y="3059112"/>
            <a:ext cx="738505" cy="777875"/>
          </a:xfrm>
          <a:custGeom>
            <a:avLst/>
            <a:gdLst/>
            <a:ahLst/>
            <a:cxnLst/>
            <a:rect l="l" t="t" r="r" b="b"/>
            <a:pathLst>
              <a:path w="738504" h="777875">
                <a:moveTo>
                  <a:pt x="681543" y="711200"/>
                </a:moveTo>
                <a:lnTo>
                  <a:pt x="610158" y="752843"/>
                </a:lnTo>
                <a:lnTo>
                  <a:pt x="607860" y="761593"/>
                </a:lnTo>
                <a:lnTo>
                  <a:pt x="615810" y="775220"/>
                </a:lnTo>
                <a:lnTo>
                  <a:pt x="624560" y="777519"/>
                </a:lnTo>
                <a:lnTo>
                  <a:pt x="713756" y="725487"/>
                </a:lnTo>
                <a:lnTo>
                  <a:pt x="709891" y="725487"/>
                </a:lnTo>
                <a:lnTo>
                  <a:pt x="709891" y="723544"/>
                </a:lnTo>
                <a:lnTo>
                  <a:pt x="702703" y="723544"/>
                </a:lnTo>
                <a:lnTo>
                  <a:pt x="681543" y="711200"/>
                </a:lnTo>
                <a:close/>
              </a:path>
              <a:path w="738504" h="777875">
                <a:moveTo>
                  <a:pt x="28575" y="0"/>
                </a:moveTo>
                <a:lnTo>
                  <a:pt x="0" y="0"/>
                </a:lnTo>
                <a:lnTo>
                  <a:pt x="0" y="725487"/>
                </a:lnTo>
                <a:lnTo>
                  <a:pt x="657051" y="725487"/>
                </a:lnTo>
                <a:lnTo>
                  <a:pt x="681543" y="711200"/>
                </a:lnTo>
                <a:lnTo>
                  <a:pt x="28575" y="711200"/>
                </a:lnTo>
                <a:lnTo>
                  <a:pt x="14287" y="696912"/>
                </a:lnTo>
                <a:lnTo>
                  <a:pt x="28575" y="696912"/>
                </a:lnTo>
                <a:lnTo>
                  <a:pt x="28575" y="0"/>
                </a:lnTo>
                <a:close/>
              </a:path>
              <a:path w="738504" h="777875">
                <a:moveTo>
                  <a:pt x="713758" y="696912"/>
                </a:moveTo>
                <a:lnTo>
                  <a:pt x="709891" y="696912"/>
                </a:lnTo>
                <a:lnTo>
                  <a:pt x="709891" y="725487"/>
                </a:lnTo>
                <a:lnTo>
                  <a:pt x="713756" y="725487"/>
                </a:lnTo>
                <a:lnTo>
                  <a:pt x="738251" y="711200"/>
                </a:lnTo>
                <a:lnTo>
                  <a:pt x="713758" y="696912"/>
                </a:lnTo>
                <a:close/>
              </a:path>
              <a:path w="738504" h="777875">
                <a:moveTo>
                  <a:pt x="702703" y="698855"/>
                </a:moveTo>
                <a:lnTo>
                  <a:pt x="681543" y="711200"/>
                </a:lnTo>
                <a:lnTo>
                  <a:pt x="702703" y="723544"/>
                </a:lnTo>
                <a:lnTo>
                  <a:pt x="702703" y="698855"/>
                </a:lnTo>
                <a:close/>
              </a:path>
              <a:path w="738504" h="777875">
                <a:moveTo>
                  <a:pt x="709891" y="698855"/>
                </a:moveTo>
                <a:lnTo>
                  <a:pt x="702703" y="698855"/>
                </a:lnTo>
                <a:lnTo>
                  <a:pt x="702703" y="723544"/>
                </a:lnTo>
                <a:lnTo>
                  <a:pt x="709891" y="723544"/>
                </a:lnTo>
                <a:lnTo>
                  <a:pt x="709891" y="698855"/>
                </a:lnTo>
                <a:close/>
              </a:path>
              <a:path w="738504" h="777875">
                <a:moveTo>
                  <a:pt x="28575" y="696912"/>
                </a:moveTo>
                <a:lnTo>
                  <a:pt x="14287" y="696912"/>
                </a:lnTo>
                <a:lnTo>
                  <a:pt x="28575" y="711200"/>
                </a:lnTo>
                <a:lnTo>
                  <a:pt x="28575" y="696912"/>
                </a:lnTo>
                <a:close/>
              </a:path>
              <a:path w="738504" h="777875">
                <a:moveTo>
                  <a:pt x="657051" y="696912"/>
                </a:moveTo>
                <a:lnTo>
                  <a:pt x="28575" y="696912"/>
                </a:lnTo>
                <a:lnTo>
                  <a:pt x="28575" y="711200"/>
                </a:lnTo>
                <a:lnTo>
                  <a:pt x="681543" y="711200"/>
                </a:lnTo>
                <a:lnTo>
                  <a:pt x="657051" y="696912"/>
                </a:lnTo>
                <a:close/>
              </a:path>
              <a:path w="738504" h="777875">
                <a:moveTo>
                  <a:pt x="624560" y="644880"/>
                </a:moveTo>
                <a:lnTo>
                  <a:pt x="615810" y="647179"/>
                </a:lnTo>
                <a:lnTo>
                  <a:pt x="607860" y="660806"/>
                </a:lnTo>
                <a:lnTo>
                  <a:pt x="610158" y="669556"/>
                </a:lnTo>
                <a:lnTo>
                  <a:pt x="681543" y="711200"/>
                </a:lnTo>
                <a:lnTo>
                  <a:pt x="702703" y="698855"/>
                </a:lnTo>
                <a:lnTo>
                  <a:pt x="709891" y="698855"/>
                </a:lnTo>
                <a:lnTo>
                  <a:pt x="709891" y="696912"/>
                </a:lnTo>
                <a:lnTo>
                  <a:pt x="713758" y="696912"/>
                </a:lnTo>
                <a:lnTo>
                  <a:pt x="624560" y="64488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5812" y="4113212"/>
            <a:ext cx="509905" cy="817244"/>
          </a:xfrm>
          <a:custGeom>
            <a:avLst/>
            <a:gdLst/>
            <a:ahLst/>
            <a:cxnLst/>
            <a:rect l="l" t="t" r="r" b="b"/>
            <a:pathLst>
              <a:path w="509904" h="817245">
                <a:moveTo>
                  <a:pt x="452943" y="750887"/>
                </a:moveTo>
                <a:lnTo>
                  <a:pt x="381558" y="792530"/>
                </a:lnTo>
                <a:lnTo>
                  <a:pt x="379260" y="801281"/>
                </a:lnTo>
                <a:lnTo>
                  <a:pt x="387210" y="814908"/>
                </a:lnTo>
                <a:lnTo>
                  <a:pt x="395960" y="817206"/>
                </a:lnTo>
                <a:lnTo>
                  <a:pt x="485156" y="765175"/>
                </a:lnTo>
                <a:lnTo>
                  <a:pt x="481291" y="765175"/>
                </a:lnTo>
                <a:lnTo>
                  <a:pt x="481291" y="763231"/>
                </a:lnTo>
                <a:lnTo>
                  <a:pt x="474103" y="763231"/>
                </a:lnTo>
                <a:lnTo>
                  <a:pt x="452943" y="750887"/>
                </a:lnTo>
                <a:close/>
              </a:path>
              <a:path w="509904" h="817245">
                <a:moveTo>
                  <a:pt x="28575" y="0"/>
                </a:moveTo>
                <a:lnTo>
                  <a:pt x="0" y="0"/>
                </a:lnTo>
                <a:lnTo>
                  <a:pt x="0" y="765175"/>
                </a:lnTo>
                <a:lnTo>
                  <a:pt x="428451" y="765175"/>
                </a:lnTo>
                <a:lnTo>
                  <a:pt x="452943" y="750887"/>
                </a:lnTo>
                <a:lnTo>
                  <a:pt x="28575" y="750887"/>
                </a:lnTo>
                <a:lnTo>
                  <a:pt x="14287" y="736600"/>
                </a:lnTo>
                <a:lnTo>
                  <a:pt x="28575" y="736600"/>
                </a:lnTo>
                <a:lnTo>
                  <a:pt x="28575" y="0"/>
                </a:lnTo>
                <a:close/>
              </a:path>
              <a:path w="509904" h="817245">
                <a:moveTo>
                  <a:pt x="485158" y="736600"/>
                </a:moveTo>
                <a:lnTo>
                  <a:pt x="481291" y="736600"/>
                </a:lnTo>
                <a:lnTo>
                  <a:pt x="481291" y="765175"/>
                </a:lnTo>
                <a:lnTo>
                  <a:pt x="485156" y="765175"/>
                </a:lnTo>
                <a:lnTo>
                  <a:pt x="509650" y="750887"/>
                </a:lnTo>
                <a:lnTo>
                  <a:pt x="485158" y="736600"/>
                </a:lnTo>
                <a:close/>
              </a:path>
              <a:path w="509904" h="817245">
                <a:moveTo>
                  <a:pt x="474103" y="738543"/>
                </a:moveTo>
                <a:lnTo>
                  <a:pt x="452943" y="750887"/>
                </a:lnTo>
                <a:lnTo>
                  <a:pt x="474103" y="763231"/>
                </a:lnTo>
                <a:lnTo>
                  <a:pt x="474103" y="738543"/>
                </a:lnTo>
                <a:close/>
              </a:path>
              <a:path w="509904" h="817245">
                <a:moveTo>
                  <a:pt x="481291" y="738543"/>
                </a:moveTo>
                <a:lnTo>
                  <a:pt x="474103" y="738543"/>
                </a:lnTo>
                <a:lnTo>
                  <a:pt x="474103" y="763231"/>
                </a:lnTo>
                <a:lnTo>
                  <a:pt x="481291" y="763231"/>
                </a:lnTo>
                <a:lnTo>
                  <a:pt x="481291" y="738543"/>
                </a:lnTo>
                <a:close/>
              </a:path>
              <a:path w="509904" h="817245">
                <a:moveTo>
                  <a:pt x="28575" y="736600"/>
                </a:moveTo>
                <a:lnTo>
                  <a:pt x="14287" y="736600"/>
                </a:lnTo>
                <a:lnTo>
                  <a:pt x="28575" y="750887"/>
                </a:lnTo>
                <a:lnTo>
                  <a:pt x="28575" y="736600"/>
                </a:lnTo>
                <a:close/>
              </a:path>
              <a:path w="509904" h="817245">
                <a:moveTo>
                  <a:pt x="428451" y="736600"/>
                </a:moveTo>
                <a:lnTo>
                  <a:pt x="28575" y="736600"/>
                </a:lnTo>
                <a:lnTo>
                  <a:pt x="28575" y="750887"/>
                </a:lnTo>
                <a:lnTo>
                  <a:pt x="452943" y="750887"/>
                </a:lnTo>
                <a:lnTo>
                  <a:pt x="428451" y="736600"/>
                </a:lnTo>
                <a:close/>
              </a:path>
              <a:path w="509904" h="817245">
                <a:moveTo>
                  <a:pt x="395960" y="684568"/>
                </a:moveTo>
                <a:lnTo>
                  <a:pt x="387210" y="686866"/>
                </a:lnTo>
                <a:lnTo>
                  <a:pt x="379260" y="700493"/>
                </a:lnTo>
                <a:lnTo>
                  <a:pt x="381558" y="709244"/>
                </a:lnTo>
                <a:lnTo>
                  <a:pt x="452943" y="750887"/>
                </a:lnTo>
                <a:lnTo>
                  <a:pt x="474103" y="738543"/>
                </a:lnTo>
                <a:lnTo>
                  <a:pt x="481291" y="738543"/>
                </a:lnTo>
                <a:lnTo>
                  <a:pt x="481291" y="736600"/>
                </a:lnTo>
                <a:lnTo>
                  <a:pt x="485158" y="736600"/>
                </a:lnTo>
                <a:lnTo>
                  <a:pt x="395960" y="684568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9812" y="5207000"/>
            <a:ext cx="586105" cy="765175"/>
          </a:xfrm>
          <a:custGeom>
            <a:avLst/>
            <a:gdLst/>
            <a:ahLst/>
            <a:cxnLst/>
            <a:rect l="l" t="t" r="r" b="b"/>
            <a:pathLst>
              <a:path w="586104" h="765175">
                <a:moveTo>
                  <a:pt x="529146" y="698500"/>
                </a:moveTo>
                <a:lnTo>
                  <a:pt x="457758" y="740140"/>
                </a:lnTo>
                <a:lnTo>
                  <a:pt x="455460" y="748889"/>
                </a:lnTo>
                <a:lnTo>
                  <a:pt x="463410" y="762520"/>
                </a:lnTo>
                <a:lnTo>
                  <a:pt x="472160" y="764823"/>
                </a:lnTo>
                <a:lnTo>
                  <a:pt x="561357" y="712787"/>
                </a:lnTo>
                <a:lnTo>
                  <a:pt x="557504" y="712787"/>
                </a:lnTo>
                <a:lnTo>
                  <a:pt x="557504" y="710841"/>
                </a:lnTo>
                <a:lnTo>
                  <a:pt x="550303" y="710841"/>
                </a:lnTo>
                <a:lnTo>
                  <a:pt x="529146" y="698500"/>
                </a:lnTo>
                <a:close/>
              </a:path>
              <a:path w="586104" h="765175">
                <a:moveTo>
                  <a:pt x="28575" y="0"/>
                </a:moveTo>
                <a:lnTo>
                  <a:pt x="0" y="0"/>
                </a:lnTo>
                <a:lnTo>
                  <a:pt x="0" y="712787"/>
                </a:lnTo>
                <a:lnTo>
                  <a:pt x="504652" y="712787"/>
                </a:lnTo>
                <a:lnTo>
                  <a:pt x="529146" y="698500"/>
                </a:lnTo>
                <a:lnTo>
                  <a:pt x="28575" y="698500"/>
                </a:lnTo>
                <a:lnTo>
                  <a:pt x="14287" y="684212"/>
                </a:lnTo>
                <a:lnTo>
                  <a:pt x="28575" y="684212"/>
                </a:lnTo>
                <a:lnTo>
                  <a:pt x="28575" y="0"/>
                </a:lnTo>
                <a:close/>
              </a:path>
              <a:path w="586104" h="765175">
                <a:moveTo>
                  <a:pt x="561359" y="684212"/>
                </a:moveTo>
                <a:lnTo>
                  <a:pt x="557504" y="684212"/>
                </a:lnTo>
                <a:lnTo>
                  <a:pt x="557504" y="712787"/>
                </a:lnTo>
                <a:lnTo>
                  <a:pt x="561357" y="712787"/>
                </a:lnTo>
                <a:lnTo>
                  <a:pt x="585851" y="698500"/>
                </a:lnTo>
                <a:lnTo>
                  <a:pt x="561359" y="684212"/>
                </a:lnTo>
                <a:close/>
              </a:path>
              <a:path w="586104" h="765175">
                <a:moveTo>
                  <a:pt x="550303" y="686159"/>
                </a:moveTo>
                <a:lnTo>
                  <a:pt x="529146" y="698500"/>
                </a:lnTo>
                <a:lnTo>
                  <a:pt x="550303" y="710841"/>
                </a:lnTo>
                <a:lnTo>
                  <a:pt x="550303" y="686159"/>
                </a:lnTo>
                <a:close/>
              </a:path>
              <a:path w="586104" h="765175">
                <a:moveTo>
                  <a:pt x="557504" y="686159"/>
                </a:moveTo>
                <a:lnTo>
                  <a:pt x="550303" y="686159"/>
                </a:lnTo>
                <a:lnTo>
                  <a:pt x="550303" y="710841"/>
                </a:lnTo>
                <a:lnTo>
                  <a:pt x="557504" y="710841"/>
                </a:lnTo>
                <a:lnTo>
                  <a:pt x="557504" y="686159"/>
                </a:lnTo>
                <a:close/>
              </a:path>
              <a:path w="586104" h="765175">
                <a:moveTo>
                  <a:pt x="472160" y="632176"/>
                </a:moveTo>
                <a:lnTo>
                  <a:pt x="463410" y="634479"/>
                </a:lnTo>
                <a:lnTo>
                  <a:pt x="455460" y="648110"/>
                </a:lnTo>
                <a:lnTo>
                  <a:pt x="457758" y="656859"/>
                </a:lnTo>
                <a:lnTo>
                  <a:pt x="529147" y="698500"/>
                </a:lnTo>
                <a:lnTo>
                  <a:pt x="550303" y="686159"/>
                </a:lnTo>
                <a:lnTo>
                  <a:pt x="557504" y="686159"/>
                </a:lnTo>
                <a:lnTo>
                  <a:pt x="557504" y="684212"/>
                </a:lnTo>
                <a:lnTo>
                  <a:pt x="561359" y="684212"/>
                </a:lnTo>
                <a:lnTo>
                  <a:pt x="472160" y="632176"/>
                </a:lnTo>
                <a:close/>
              </a:path>
              <a:path w="586104" h="765175">
                <a:moveTo>
                  <a:pt x="28575" y="684212"/>
                </a:moveTo>
                <a:lnTo>
                  <a:pt x="14287" y="684212"/>
                </a:lnTo>
                <a:lnTo>
                  <a:pt x="28575" y="698500"/>
                </a:lnTo>
                <a:lnTo>
                  <a:pt x="28575" y="684212"/>
                </a:lnTo>
                <a:close/>
              </a:path>
              <a:path w="586104" h="765175">
                <a:moveTo>
                  <a:pt x="504651" y="684212"/>
                </a:moveTo>
                <a:lnTo>
                  <a:pt x="28575" y="684212"/>
                </a:lnTo>
                <a:lnTo>
                  <a:pt x="28575" y="698500"/>
                </a:lnTo>
                <a:lnTo>
                  <a:pt x="529145" y="698500"/>
                </a:lnTo>
                <a:lnTo>
                  <a:pt x="504651" y="684212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7125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thác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nước </a:t>
            </a:r>
            <a:r>
              <a:rPr b="1" spc="-30" dirty="0">
                <a:solidFill>
                  <a:srgbClr val="FFFFFF"/>
                </a:solidFill>
                <a:latin typeface="Carlito"/>
                <a:cs typeface="Carlito"/>
              </a:rPr>
              <a:t>(Waterfall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8796"/>
            <a:ext cx="7995920" cy="37757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150" marR="176530" indent="-171450">
              <a:lnSpc>
                <a:spcPts val="192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Được giới thiệu bởi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Winston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Royce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năm 1970,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hiện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tại vẫn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là mô hình được  sử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dụng phổ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biến nhất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trong các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dự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r>
              <a:rPr sz="18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PTPM</a:t>
            </a:r>
            <a:endParaRPr sz="18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Việc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PTPM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dựa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trên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một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tập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hợp các giai đoạn (phases)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thứ tự liên</a:t>
            </a:r>
            <a:r>
              <a:rPr sz="18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endParaRPr sz="1800">
              <a:latin typeface="Carlito"/>
              <a:cs typeface="Carlito"/>
            </a:endParaRPr>
          </a:p>
          <a:p>
            <a:pPr marL="527050" marR="283210" lvl="1" indent="-171450">
              <a:lnSpc>
                <a:spcPts val="1800"/>
              </a:lnSpc>
              <a:spcBef>
                <a:spcPts val="315"/>
              </a:spcBef>
              <a:buFont typeface="Arial"/>
              <a:buChar char="•"/>
              <a:tabLst>
                <a:tab pos="527050" algn="l"/>
              </a:tabLst>
            </a:pP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Trật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tự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(thứ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tự )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của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giai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đoạn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là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xác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định,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kết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quả của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một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giai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đoạn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trước sẽ  được sử dụng làm đầu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(input) cho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giai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đoạn</a:t>
            </a:r>
            <a:r>
              <a:rPr sz="16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sau</a:t>
            </a:r>
            <a:endParaRPr sz="1600">
              <a:latin typeface="Carlito"/>
              <a:cs typeface="Carlito"/>
            </a:endParaRPr>
          </a:p>
          <a:p>
            <a:pPr marL="184150" marR="62865" indent="-171450">
              <a:lnSpc>
                <a:spcPts val="1900"/>
              </a:lnSpc>
              <a:spcBef>
                <a:spcPts val="805"/>
              </a:spcBef>
              <a:buFont typeface="Arial"/>
              <a:buChar char="•"/>
              <a:tabLst>
                <a:tab pos="18415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Một khi tiến trình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PTPM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kết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thúc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hệ thống phần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mềm được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bàn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giao (signed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off)  cho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khách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hàng,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thì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hệ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thống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phần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mềm sẽ không thể được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thay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đổi, điều</a:t>
            </a:r>
            <a:r>
              <a:rPr sz="18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chỉnh</a:t>
            </a:r>
            <a:endParaRPr sz="1800">
              <a:latin typeface="Carlito"/>
              <a:cs typeface="Carlito"/>
            </a:endParaRPr>
          </a:p>
          <a:p>
            <a:pPr marL="527050" marR="254000" lvl="1" indent="-171450">
              <a:lnSpc>
                <a:spcPts val="1700"/>
              </a:lnSpc>
              <a:spcBef>
                <a:spcPts val="465"/>
              </a:spcBef>
              <a:buFont typeface="Arial"/>
              <a:buChar char="•"/>
              <a:tabLst>
                <a:tab pos="52705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Tiến trình PTPM chỉ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thể được mở lại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(để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đáp ứng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điều chỉnh,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thay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đổi)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thông qua 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một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quy trình thực hiện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thay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đổi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chính thức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(a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formal change</a:t>
            </a:r>
            <a:r>
              <a:rPr sz="16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process)</a:t>
            </a:r>
            <a:endParaRPr sz="1600">
              <a:latin typeface="Carlito"/>
              <a:cs typeface="Carlito"/>
            </a:endParaRPr>
          </a:p>
          <a:p>
            <a:pPr marL="184150" marR="241935" indent="-171450">
              <a:lnSpc>
                <a:spcPts val="1920"/>
              </a:lnSpc>
              <a:spcBef>
                <a:spcPts val="815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Đặc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điểm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quan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trọng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nhất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của Quy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trình thác nước: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giai đoạn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(phases)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không  giao nhau, không lặp lại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(trong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một tiến trình</a:t>
            </a:r>
            <a:r>
              <a:rPr sz="18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PTPM)</a:t>
            </a:r>
            <a:endParaRPr sz="1800">
              <a:latin typeface="Carlito"/>
              <a:cs typeface="Carlito"/>
            </a:endParaRPr>
          </a:p>
          <a:p>
            <a:pPr marL="527050" marR="5080" lvl="1" indent="-171450">
              <a:lnSpc>
                <a:spcPct val="91200"/>
              </a:lnSpc>
              <a:spcBef>
                <a:spcPts val="370"/>
              </a:spcBef>
              <a:buFont typeface="Arial"/>
              <a:buChar char="•"/>
              <a:tabLst>
                <a:tab pos="52705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Giai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đoạn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Thiết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kế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(Design) không thể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bắt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đầu cho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đến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khi giai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đoạn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Phân tích (Analysis)  được hoàn thành,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Giai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đoạn Kiểm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thử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(Testing)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không thể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bắt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đầu cho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đến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khi giai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đoạn 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Thực hiện, lập trình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(Implemenntation)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được hoàn</a:t>
            </a:r>
            <a:r>
              <a:rPr sz="16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7125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thác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nước </a:t>
            </a:r>
            <a:r>
              <a:rPr b="1" spc="-30" dirty="0">
                <a:solidFill>
                  <a:srgbClr val="FFFFFF"/>
                </a:solidFill>
                <a:latin typeface="Carlito"/>
                <a:cs typeface="Carlito"/>
              </a:rPr>
              <a:t>(Waterfall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4213"/>
            <a:ext cx="8135620" cy="41636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ưu điểm</a:t>
            </a:r>
            <a:endParaRPr sz="2000">
              <a:latin typeface="Carlito"/>
              <a:cs typeface="Carlito"/>
            </a:endParaRPr>
          </a:p>
          <a:p>
            <a:pPr marL="586105" lvl="1" indent="-229235">
              <a:lnSpc>
                <a:spcPct val="100000"/>
              </a:lnSpc>
              <a:spcBef>
                <a:spcPts val="200"/>
              </a:spcBef>
              <a:buFont typeface="Wingdings"/>
              <a:buChar char=""/>
              <a:tabLst>
                <a:tab pos="58610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Là quy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trình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PTPM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đơn giản,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dễ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hiểu,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dễ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sz="1800" spc="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1800">
              <a:latin typeface="Carlito"/>
              <a:cs typeface="Carlito"/>
            </a:endParaRPr>
          </a:p>
          <a:p>
            <a:pPr marL="586105" lvl="1" indent="-229235">
              <a:lnSpc>
                <a:spcPct val="100000"/>
              </a:lnSpc>
              <a:spcBef>
                <a:spcPts val="240"/>
              </a:spcBef>
              <a:buFont typeface="Wingdings"/>
              <a:buChar char=""/>
              <a:tabLst>
                <a:tab pos="58610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tài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liệu được hoàn thành sau mỗi giai</a:t>
            </a:r>
            <a:r>
              <a:rPr sz="180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đoạn</a:t>
            </a:r>
            <a:endParaRPr sz="1800">
              <a:latin typeface="Carlito"/>
              <a:cs typeface="Carlito"/>
            </a:endParaRPr>
          </a:p>
          <a:p>
            <a:pPr marL="586105" lvl="1" indent="-229235">
              <a:lnSpc>
                <a:spcPct val="100000"/>
              </a:lnSpc>
              <a:spcBef>
                <a:spcPts val="120"/>
              </a:spcBef>
              <a:buFont typeface="Wingdings"/>
              <a:buChar char=""/>
              <a:tabLst>
                <a:tab pos="58610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yêu cầu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phần mềm được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cung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cấp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sớm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cho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người kiểm thử (the</a:t>
            </a:r>
            <a:r>
              <a:rPr sz="1800" spc="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testers)</a:t>
            </a:r>
            <a:endParaRPr sz="1800">
              <a:latin typeface="Carlito"/>
              <a:cs typeface="Carlito"/>
            </a:endParaRPr>
          </a:p>
          <a:p>
            <a:pPr marL="585470" marR="24130" lvl="1" indent="-228600">
              <a:lnSpc>
                <a:spcPts val="1920"/>
              </a:lnSpc>
              <a:spcBef>
                <a:spcPts val="505"/>
              </a:spcBef>
              <a:buFont typeface="Wingdings"/>
              <a:buChar char=""/>
              <a:tabLst>
                <a:tab pos="58610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Cho phép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người quản lý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dự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án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(Project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Manager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PM) lập 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kế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hoạch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kiểm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soát 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thực hiện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một cách chặt</a:t>
            </a:r>
            <a:r>
              <a:rPr sz="18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chẽ</a:t>
            </a:r>
            <a:endParaRPr sz="1800">
              <a:latin typeface="Carlito"/>
              <a:cs typeface="Carlito"/>
            </a:endParaRPr>
          </a:p>
          <a:p>
            <a:pPr marL="585470" marR="149225" lvl="1" indent="-228600">
              <a:lnSpc>
                <a:spcPts val="2020"/>
              </a:lnSpc>
              <a:spcBef>
                <a:spcPts val="280"/>
              </a:spcBef>
              <a:buFont typeface="Wingdings"/>
              <a:buChar char=""/>
              <a:tabLst>
                <a:tab pos="58610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Quy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trình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này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cũng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rất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nổi tiếng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được biết bởi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cả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những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người không chuyên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về PTPM,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giúp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nó dễ dàng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dùng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để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trao</a:t>
            </a:r>
            <a:r>
              <a:rPr sz="1800" spc="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đổi</a:t>
            </a:r>
            <a:endParaRPr sz="18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nhược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điểm</a:t>
            </a:r>
            <a:endParaRPr sz="2000">
              <a:latin typeface="Carlito"/>
              <a:cs typeface="Carlito"/>
            </a:endParaRPr>
          </a:p>
          <a:p>
            <a:pPr marL="585470" marR="5080" lvl="1" indent="-228600">
              <a:lnSpc>
                <a:spcPts val="1900"/>
              </a:lnSpc>
              <a:spcBef>
                <a:spcPts val="480"/>
              </a:spcBef>
              <a:buFont typeface="Wingdings"/>
              <a:buChar char=""/>
              <a:tabLst>
                <a:tab pos="58610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Chỉ phù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hợp đối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với các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bài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toán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thực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tế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khi mà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cầu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phần mềm được 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xác 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định 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rõ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ràng, 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đầy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đủ 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cố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định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từ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đầu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(trước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giai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đoạn Thiết</a:t>
            </a:r>
            <a:r>
              <a:rPr sz="180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kế)</a:t>
            </a:r>
            <a:endParaRPr sz="1800">
              <a:latin typeface="Carlito"/>
              <a:cs typeface="Carlito"/>
            </a:endParaRPr>
          </a:p>
          <a:p>
            <a:pPr marL="586105" lvl="1" indent="-229235">
              <a:lnSpc>
                <a:spcPct val="100000"/>
              </a:lnSpc>
              <a:spcBef>
                <a:spcPts val="215"/>
              </a:spcBef>
              <a:buFont typeface="Wingdings"/>
              <a:buChar char=""/>
              <a:tabLst>
                <a:tab pos="58610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Không phù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hợp đối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với các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dự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án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kéo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dài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tiếp diễn</a:t>
            </a:r>
            <a:r>
              <a:rPr sz="18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lâu</a:t>
            </a:r>
            <a:endParaRPr sz="1800">
              <a:latin typeface="Carlito"/>
              <a:cs typeface="Carlito"/>
            </a:endParaRPr>
          </a:p>
          <a:p>
            <a:pPr marL="586105" lvl="1" indent="-229235">
              <a:lnSpc>
                <a:spcPct val="100000"/>
              </a:lnSpc>
              <a:spcBef>
                <a:spcPts val="145"/>
              </a:spcBef>
              <a:buFont typeface="Wingdings"/>
              <a:buChar char=""/>
              <a:tabLst>
                <a:tab pos="58610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thể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nhiều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nguy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cơ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(risk)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không chắc chắn</a:t>
            </a:r>
            <a:r>
              <a:rPr sz="1800" spc="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(uncertainty)</a:t>
            </a:r>
            <a:endParaRPr sz="1800">
              <a:latin typeface="Carlito"/>
              <a:cs typeface="Carlito"/>
            </a:endParaRPr>
          </a:p>
          <a:p>
            <a:pPr marL="586105" lvl="1" indent="-229235">
              <a:lnSpc>
                <a:spcPct val="100000"/>
              </a:lnSpc>
              <a:spcBef>
                <a:spcPts val="240"/>
              </a:spcBef>
              <a:buFont typeface="Wingdings"/>
              <a:buChar char=""/>
              <a:tabLst>
                <a:tab pos="58610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Khó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(không thể) sớm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có các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kết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quả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(phiên bản) ban đầu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của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sz="1800" spc="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mềm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78892"/>
            <a:ext cx="7626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 err="1">
                <a:solidFill>
                  <a:srgbClr val="FFFFFF"/>
                </a:solidFill>
                <a:latin typeface="Arial"/>
                <a:cs typeface="Arial"/>
              </a:rPr>
              <a:t>Vòng</a:t>
            </a:r>
            <a:r>
              <a:rPr lang="en-US" sz="3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b="1" spc="-5" dirty="0" err="1">
                <a:solidFill>
                  <a:srgbClr val="FFFFFF"/>
                </a:solidFill>
                <a:latin typeface="Arial"/>
                <a:cs typeface="Arial"/>
              </a:rPr>
              <a:t>đời</a:t>
            </a:r>
            <a:r>
              <a:rPr lang="en-US" sz="3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b="1" spc="-5" dirty="0" err="1">
                <a:solidFill>
                  <a:srgbClr val="FFFFFF"/>
                </a:solidFill>
                <a:latin typeface="Arial"/>
                <a:cs typeface="Arial"/>
              </a:rPr>
              <a:t>phát</a:t>
            </a:r>
            <a:r>
              <a:rPr lang="en-US" sz="3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b="1" spc="-5" dirty="0" err="1">
                <a:solidFill>
                  <a:srgbClr val="FFFFFF"/>
                </a:solidFill>
                <a:latin typeface="Arial"/>
                <a:cs typeface="Arial"/>
              </a:rPr>
              <a:t>triển</a:t>
            </a:r>
            <a:r>
              <a:rPr lang="en-US" sz="3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b="1" spc="-5" dirty="0" err="1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lang="en-US" sz="3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b="1" spc="-5" dirty="0" err="1">
                <a:solidFill>
                  <a:srgbClr val="FFFFFF"/>
                </a:solidFill>
                <a:latin typeface="Arial"/>
                <a:cs typeface="Arial"/>
              </a:rPr>
              <a:t>thống</a:t>
            </a:r>
            <a:r>
              <a:rPr lang="en-US" sz="3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(SDLC)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92390" cy="44278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150" marR="5080" indent="-171450">
              <a:lnSpc>
                <a:spcPct val="90300"/>
              </a:lnSpc>
              <a:spcBef>
                <a:spcPts val="380"/>
              </a:spcBef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SDLC,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cũng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đề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cập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đến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vòng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đời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phát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triển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ứng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dụng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trong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công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nghệ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phần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mềm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là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quá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trình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lập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kế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hoạch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chế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tạo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kiểm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thử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triển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khai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duy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trì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hệ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thống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thông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tin</a:t>
            </a:r>
            <a:endParaRPr sz="2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Bao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gồm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tất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cả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hoạt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động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cần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cho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hoạch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Kiểm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thử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Đào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ng</a:t>
            </a:r>
            <a:r>
              <a:rPr lang="vi-VN" sz="20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ời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đung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khai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Bảo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trì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...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7125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thác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nước </a:t>
            </a:r>
            <a:r>
              <a:rPr b="1" spc="-30" dirty="0">
                <a:solidFill>
                  <a:srgbClr val="FFFFFF"/>
                </a:solidFill>
                <a:latin typeface="Carlito"/>
                <a:cs typeface="Carlito"/>
              </a:rPr>
              <a:t>(Waterfall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87945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Khi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nào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nên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dụng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mô hình thác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nước?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Khi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các yêu cầu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phần mềm được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xác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định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rõ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ràng,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đầy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đủ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cố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Định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nghĩa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sản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phẩm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(hệ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thống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mềm)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không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thay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đổi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công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nghệ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liên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quan cần thiết được nắm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vững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nguồn lực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kinh nghiệm của nhóm PTPM đủ đáp</a:t>
            </a:r>
            <a:r>
              <a:rPr sz="20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ứng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Thời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gian thực hiện 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ngắn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(không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kéo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dài)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66701"/>
            <a:ext cx="7113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Mô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hình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nguyên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mẫu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(Prototyping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0" y="1365250"/>
            <a:ext cx="6489700" cy="3822700"/>
            <a:chOff x="679450" y="1365250"/>
            <a:chExt cx="6489700" cy="3822700"/>
          </a:xfrm>
        </p:grpSpPr>
        <p:sp>
          <p:nvSpPr>
            <p:cNvPr id="4" name="object 4"/>
            <p:cNvSpPr/>
            <p:nvPr/>
          </p:nvSpPr>
          <p:spPr>
            <a:xfrm>
              <a:off x="685800" y="1371600"/>
              <a:ext cx="6477000" cy="3810000"/>
            </a:xfrm>
            <a:custGeom>
              <a:avLst/>
              <a:gdLst/>
              <a:ahLst/>
              <a:cxnLst/>
              <a:rect l="l" t="t" r="r" b="b"/>
              <a:pathLst>
                <a:path w="6477000" h="3810000">
                  <a:moveTo>
                    <a:pt x="64770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6477000" y="3810000"/>
                  </a:lnTo>
                  <a:lnTo>
                    <a:pt x="6477000" y="0"/>
                  </a:lnTo>
                  <a:close/>
                </a:path>
              </a:pathLst>
            </a:custGeom>
            <a:solidFill>
              <a:srgbClr val="FFFF00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1371600"/>
              <a:ext cx="6477000" cy="3810000"/>
            </a:xfrm>
            <a:custGeom>
              <a:avLst/>
              <a:gdLst/>
              <a:ahLst/>
              <a:cxnLst/>
              <a:rect l="l" t="t" r="r" b="b"/>
              <a:pathLst>
                <a:path w="6477000" h="3810000">
                  <a:moveTo>
                    <a:pt x="0" y="0"/>
                  </a:moveTo>
                  <a:lnTo>
                    <a:pt x="6477003" y="0"/>
                  </a:lnTo>
                  <a:lnTo>
                    <a:pt x="6477003" y="3810002"/>
                  </a:lnTo>
                  <a:lnTo>
                    <a:pt x="0" y="381000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1544637"/>
            <a:ext cx="2362200" cy="533400"/>
          </a:xfrm>
          <a:prstGeom prst="rect">
            <a:avLst/>
          </a:prstGeom>
          <a:solidFill>
            <a:srgbClr val="5B9BD5">
              <a:alpha val="4783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Phân tích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yêu</a:t>
            </a:r>
            <a:r>
              <a:rPr sz="18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cầu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32050" y="2432050"/>
            <a:ext cx="1993900" cy="546100"/>
            <a:chOff x="2432050" y="2432050"/>
            <a:chExt cx="1993900" cy="546100"/>
          </a:xfrm>
        </p:grpSpPr>
        <p:sp>
          <p:nvSpPr>
            <p:cNvPr id="8" name="object 8"/>
            <p:cNvSpPr/>
            <p:nvPr/>
          </p:nvSpPr>
          <p:spPr>
            <a:xfrm>
              <a:off x="2438400" y="243840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981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981200" y="533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5B9BD5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0" y="243840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0" y="0"/>
                  </a:moveTo>
                  <a:lnTo>
                    <a:pt x="1981201" y="0"/>
                  </a:lnTo>
                  <a:lnTo>
                    <a:pt x="1981201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38400" y="2438400"/>
            <a:ext cx="1981200" cy="5334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Thiết 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kế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nhanh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75050" y="3422650"/>
            <a:ext cx="2908300" cy="546100"/>
            <a:chOff x="3575050" y="3422650"/>
            <a:chExt cx="2908300" cy="546100"/>
          </a:xfrm>
        </p:grpSpPr>
        <p:sp>
          <p:nvSpPr>
            <p:cNvPr id="12" name="object 12"/>
            <p:cNvSpPr/>
            <p:nvPr/>
          </p:nvSpPr>
          <p:spPr>
            <a:xfrm>
              <a:off x="3581400" y="34290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2895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95600" y="533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5B9BD5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1400" y="34290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0" y="0"/>
                  </a:moveTo>
                  <a:lnTo>
                    <a:pt x="2895601" y="0"/>
                  </a:lnTo>
                  <a:lnTo>
                    <a:pt x="2895601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81400" y="3532123"/>
            <a:ext cx="2889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Xây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dựng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nguyên</a:t>
            </a:r>
            <a:r>
              <a:rPr sz="18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mẫu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00" y="4343400"/>
            <a:ext cx="2438400" cy="533400"/>
          </a:xfrm>
          <a:prstGeom prst="rect">
            <a:avLst/>
          </a:prstGeom>
          <a:solidFill>
            <a:srgbClr val="5B9BD5">
              <a:alpha val="4783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91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Đánh giá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nguyên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mẫu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3200" y="5562600"/>
            <a:ext cx="1524000" cy="533400"/>
          </a:xfrm>
          <a:prstGeom prst="rect">
            <a:avLst/>
          </a:prstGeom>
          <a:solidFill>
            <a:srgbClr val="5B9BD5">
              <a:alpha val="4783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Thiết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Carlito"/>
                <a:cs typeface="Carlito"/>
              </a:rPr>
              <a:t>kế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12875" y="2057336"/>
            <a:ext cx="3716654" cy="2567305"/>
          </a:xfrm>
          <a:custGeom>
            <a:avLst/>
            <a:gdLst/>
            <a:ahLst/>
            <a:cxnLst/>
            <a:rect l="l" t="t" r="r" b="b"/>
            <a:pathLst>
              <a:path w="3716654" h="2567304">
                <a:moveTo>
                  <a:pt x="1125524" y="633476"/>
                </a:moveTo>
                <a:lnTo>
                  <a:pt x="758812" y="633476"/>
                </a:lnTo>
                <a:lnTo>
                  <a:pt x="758812" y="81203"/>
                </a:lnTo>
                <a:lnTo>
                  <a:pt x="786168" y="128092"/>
                </a:lnTo>
                <a:lnTo>
                  <a:pt x="794918" y="130390"/>
                </a:lnTo>
                <a:lnTo>
                  <a:pt x="808545" y="122440"/>
                </a:lnTo>
                <a:lnTo>
                  <a:pt x="810844" y="113690"/>
                </a:lnTo>
                <a:lnTo>
                  <a:pt x="761060" y="28359"/>
                </a:lnTo>
                <a:lnTo>
                  <a:pt x="744524" y="0"/>
                </a:lnTo>
                <a:lnTo>
                  <a:pt x="678205" y="113690"/>
                </a:lnTo>
                <a:lnTo>
                  <a:pt x="680504" y="122440"/>
                </a:lnTo>
                <a:lnTo>
                  <a:pt x="694131" y="130390"/>
                </a:lnTo>
                <a:lnTo>
                  <a:pt x="702881" y="128092"/>
                </a:lnTo>
                <a:lnTo>
                  <a:pt x="730237" y="81203"/>
                </a:lnTo>
                <a:lnTo>
                  <a:pt x="730237" y="662051"/>
                </a:lnTo>
                <a:lnTo>
                  <a:pt x="1125524" y="662051"/>
                </a:lnTo>
                <a:lnTo>
                  <a:pt x="1125524" y="647763"/>
                </a:lnTo>
                <a:lnTo>
                  <a:pt x="1125524" y="633476"/>
                </a:lnTo>
                <a:close/>
              </a:path>
              <a:path w="3716654" h="2567304">
                <a:moveTo>
                  <a:pt x="2116188" y="381076"/>
                </a:moveTo>
                <a:lnTo>
                  <a:pt x="2025167" y="286004"/>
                </a:lnTo>
                <a:lnTo>
                  <a:pt x="2016112" y="285800"/>
                </a:lnTo>
                <a:lnTo>
                  <a:pt x="2004720" y="296710"/>
                </a:lnTo>
                <a:lnTo>
                  <a:pt x="2004517" y="305765"/>
                </a:lnTo>
                <a:lnTo>
                  <a:pt x="2042058" y="344982"/>
                </a:lnTo>
                <a:lnTo>
                  <a:pt x="862761" y="6972"/>
                </a:lnTo>
                <a:lnTo>
                  <a:pt x="854887" y="34442"/>
                </a:lnTo>
                <a:lnTo>
                  <a:pt x="2034171" y="372452"/>
                </a:lnTo>
                <a:lnTo>
                  <a:pt x="1981581" y="385813"/>
                </a:lnTo>
                <a:lnTo>
                  <a:pt x="1976945" y="393598"/>
                </a:lnTo>
                <a:lnTo>
                  <a:pt x="1980844" y="408889"/>
                </a:lnTo>
                <a:lnTo>
                  <a:pt x="1988604" y="413512"/>
                </a:lnTo>
                <a:lnTo>
                  <a:pt x="2092858" y="387007"/>
                </a:lnTo>
                <a:lnTo>
                  <a:pt x="2116188" y="381076"/>
                </a:lnTo>
                <a:close/>
              </a:path>
              <a:path w="3716654" h="2567304">
                <a:moveTo>
                  <a:pt x="2268524" y="1624076"/>
                </a:moveTo>
                <a:lnTo>
                  <a:pt x="373722" y="1624076"/>
                </a:lnTo>
                <a:lnTo>
                  <a:pt x="373722" y="101815"/>
                </a:lnTo>
                <a:lnTo>
                  <a:pt x="386194" y="132778"/>
                </a:lnTo>
                <a:lnTo>
                  <a:pt x="394512" y="136321"/>
                </a:lnTo>
                <a:lnTo>
                  <a:pt x="409155" y="130429"/>
                </a:lnTo>
                <a:lnTo>
                  <a:pt x="412699" y="122097"/>
                </a:lnTo>
                <a:lnTo>
                  <a:pt x="374827" y="28054"/>
                </a:lnTo>
                <a:lnTo>
                  <a:pt x="363537" y="0"/>
                </a:lnTo>
                <a:lnTo>
                  <a:pt x="281444" y="102895"/>
                </a:lnTo>
                <a:lnTo>
                  <a:pt x="282460" y="111887"/>
                </a:lnTo>
                <a:lnTo>
                  <a:pt x="294792" y="121729"/>
                </a:lnTo>
                <a:lnTo>
                  <a:pt x="303784" y="120713"/>
                </a:lnTo>
                <a:lnTo>
                  <a:pt x="345147" y="68872"/>
                </a:lnTo>
                <a:lnTo>
                  <a:pt x="345147" y="1652651"/>
                </a:lnTo>
                <a:lnTo>
                  <a:pt x="2268524" y="1652651"/>
                </a:lnTo>
                <a:lnTo>
                  <a:pt x="2268524" y="1638363"/>
                </a:lnTo>
                <a:lnTo>
                  <a:pt x="2268524" y="1624076"/>
                </a:lnTo>
                <a:close/>
              </a:path>
              <a:path w="3716654" h="2567304">
                <a:moveTo>
                  <a:pt x="3259124" y="2538476"/>
                </a:moveTo>
                <a:lnTo>
                  <a:pt x="74866" y="2538476"/>
                </a:lnTo>
                <a:lnTo>
                  <a:pt x="74866" y="74993"/>
                </a:lnTo>
                <a:lnTo>
                  <a:pt x="108673" y="125082"/>
                </a:lnTo>
                <a:lnTo>
                  <a:pt x="117551" y="126809"/>
                </a:lnTo>
                <a:lnTo>
                  <a:pt x="130632" y="117983"/>
                </a:lnTo>
                <a:lnTo>
                  <a:pt x="132359" y="109105"/>
                </a:lnTo>
                <a:lnTo>
                  <a:pt x="77800" y="28282"/>
                </a:lnTo>
                <a:lnTo>
                  <a:pt x="58724" y="0"/>
                </a:lnTo>
                <a:lnTo>
                  <a:pt x="0" y="117805"/>
                </a:lnTo>
                <a:lnTo>
                  <a:pt x="2870" y="126377"/>
                </a:lnTo>
                <a:lnTo>
                  <a:pt x="16992" y="133426"/>
                </a:lnTo>
                <a:lnTo>
                  <a:pt x="25577" y="130543"/>
                </a:lnTo>
                <a:lnTo>
                  <a:pt x="46291" y="89001"/>
                </a:lnTo>
                <a:lnTo>
                  <a:pt x="46291" y="2567051"/>
                </a:lnTo>
                <a:lnTo>
                  <a:pt x="3259124" y="2567051"/>
                </a:lnTo>
                <a:lnTo>
                  <a:pt x="3259124" y="2552763"/>
                </a:lnTo>
                <a:lnTo>
                  <a:pt x="3259124" y="2538476"/>
                </a:lnTo>
                <a:close/>
              </a:path>
              <a:path w="3716654" h="2567304">
                <a:moveTo>
                  <a:pt x="3716388" y="1371676"/>
                </a:moveTo>
                <a:lnTo>
                  <a:pt x="3625291" y="1276680"/>
                </a:lnTo>
                <a:lnTo>
                  <a:pt x="3616236" y="1276489"/>
                </a:lnTo>
                <a:lnTo>
                  <a:pt x="3604844" y="1287411"/>
                </a:lnTo>
                <a:lnTo>
                  <a:pt x="3604666" y="1296454"/>
                </a:lnTo>
                <a:lnTo>
                  <a:pt x="3642220" y="1335633"/>
                </a:lnTo>
                <a:lnTo>
                  <a:pt x="2120049" y="900722"/>
                </a:lnTo>
                <a:lnTo>
                  <a:pt x="2112200" y="928204"/>
                </a:lnTo>
                <a:lnTo>
                  <a:pt x="3634371" y="1363116"/>
                </a:lnTo>
                <a:lnTo>
                  <a:pt x="3581781" y="1376527"/>
                </a:lnTo>
                <a:lnTo>
                  <a:pt x="3577158" y="1384312"/>
                </a:lnTo>
                <a:lnTo>
                  <a:pt x="3581069" y="1399603"/>
                </a:lnTo>
                <a:lnTo>
                  <a:pt x="3588842" y="1404213"/>
                </a:lnTo>
                <a:lnTo>
                  <a:pt x="3693033" y="1377632"/>
                </a:lnTo>
                <a:lnTo>
                  <a:pt x="3716388" y="137167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2812" y="3949623"/>
            <a:ext cx="2292985" cy="1626870"/>
          </a:xfrm>
          <a:custGeom>
            <a:avLst/>
            <a:gdLst/>
            <a:ahLst/>
            <a:cxnLst/>
            <a:rect l="l" t="t" r="r" b="b"/>
            <a:pathLst>
              <a:path w="2292984" h="1626870">
                <a:moveTo>
                  <a:pt x="768451" y="393801"/>
                </a:moveTo>
                <a:lnTo>
                  <a:pt x="696417" y="283641"/>
                </a:lnTo>
                <a:lnTo>
                  <a:pt x="687552" y="281787"/>
                </a:lnTo>
                <a:lnTo>
                  <a:pt x="674344" y="290423"/>
                </a:lnTo>
                <a:lnTo>
                  <a:pt x="672503" y="299275"/>
                </a:lnTo>
                <a:lnTo>
                  <a:pt x="702208" y="344728"/>
                </a:lnTo>
                <a:lnTo>
                  <a:pt x="12776" y="0"/>
                </a:lnTo>
                <a:lnTo>
                  <a:pt x="0" y="25552"/>
                </a:lnTo>
                <a:lnTo>
                  <a:pt x="689419" y="370268"/>
                </a:lnTo>
                <a:lnTo>
                  <a:pt x="635254" y="373761"/>
                </a:lnTo>
                <a:lnTo>
                  <a:pt x="629285" y="380555"/>
                </a:lnTo>
                <a:lnTo>
                  <a:pt x="630301" y="396303"/>
                </a:lnTo>
                <a:lnTo>
                  <a:pt x="637095" y="402285"/>
                </a:lnTo>
                <a:lnTo>
                  <a:pt x="766876" y="393903"/>
                </a:lnTo>
                <a:lnTo>
                  <a:pt x="768451" y="393801"/>
                </a:lnTo>
                <a:close/>
              </a:path>
              <a:path w="2292984" h="1626870">
                <a:moveTo>
                  <a:pt x="2292451" y="1613001"/>
                </a:moveTo>
                <a:lnTo>
                  <a:pt x="2216391" y="1505572"/>
                </a:lnTo>
                <a:lnTo>
                  <a:pt x="2207463" y="1504048"/>
                </a:lnTo>
                <a:lnTo>
                  <a:pt x="2194585" y="1513166"/>
                </a:lnTo>
                <a:lnTo>
                  <a:pt x="2193061" y="1522095"/>
                </a:lnTo>
                <a:lnTo>
                  <a:pt x="2224417" y="1566392"/>
                </a:lnTo>
                <a:lnTo>
                  <a:pt x="1460093" y="1218971"/>
                </a:lnTo>
                <a:lnTo>
                  <a:pt x="1448269" y="1244981"/>
                </a:lnTo>
                <a:lnTo>
                  <a:pt x="2212606" y="1592414"/>
                </a:lnTo>
                <a:lnTo>
                  <a:pt x="2158606" y="1597901"/>
                </a:lnTo>
                <a:lnTo>
                  <a:pt x="2152891" y="1604911"/>
                </a:lnTo>
                <a:lnTo>
                  <a:pt x="2154478" y="1620621"/>
                </a:lnTo>
                <a:lnTo>
                  <a:pt x="2161502" y="1626336"/>
                </a:lnTo>
                <a:lnTo>
                  <a:pt x="2279967" y="1614271"/>
                </a:lnTo>
                <a:lnTo>
                  <a:pt x="2292451" y="1613001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66701"/>
            <a:ext cx="7113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Mô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hình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nguyên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mẫu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(Prototyping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8636"/>
            <a:ext cx="7908290" cy="45821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0" marR="5080" indent="-171450" algn="just">
              <a:lnSpc>
                <a:spcPct val="91500"/>
              </a:lnSpc>
              <a:spcBef>
                <a:spcPts val="3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vì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cố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định 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cầu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trước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khi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tiến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hành thiết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kế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hoặc thực hiện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(lập  trình),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một (hoặc một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số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các) nguyên mẫu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(prototype)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b="1" spc="-25" dirty="0">
                <a:solidFill>
                  <a:srgbClr val="404040"/>
                </a:solidFill>
                <a:latin typeface="Carlito"/>
                <a:cs typeface="Carlito"/>
              </a:rPr>
              <a:t>xây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dựng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để 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hiểu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chính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xác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các yêu cầu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sz="2000" b="1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mềm</a:t>
            </a:r>
            <a:endParaRPr sz="2000">
              <a:latin typeface="Carlito"/>
              <a:cs typeface="Carlito"/>
            </a:endParaRPr>
          </a:p>
          <a:p>
            <a:pPr marL="184150" marR="368935" indent="-171450">
              <a:lnSpc>
                <a:spcPts val="2180"/>
              </a:lnSpc>
              <a:spcBef>
                <a:spcPts val="76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Mỗi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mẫu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(prototype)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xây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dựng dựa trên 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cầu phần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hiện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thời (thu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từ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đánh giá 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mẫu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trước)</a:t>
            </a:r>
            <a:endParaRPr sz="2000">
              <a:latin typeface="Carlito"/>
              <a:cs typeface="Carlito"/>
            </a:endParaRPr>
          </a:p>
          <a:p>
            <a:pPr marL="184150" marR="101600" indent="-171450">
              <a:lnSpc>
                <a:spcPct val="90300"/>
              </a:lnSpc>
              <a:spcBef>
                <a:spcPts val="7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Nhờ việc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thử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mẫu, khách hàng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thể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“cảm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nhận  thực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tế”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thống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mềm, bởi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vì các tương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tác với nguyên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mẫu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cho  phép khách hàng hiểu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rõ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hơn, chính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xác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hơn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cầu của hệ thống 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mong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muốn</a:t>
            </a:r>
            <a:endParaRPr sz="2000">
              <a:latin typeface="Carlito"/>
              <a:cs typeface="Carlito"/>
            </a:endParaRPr>
          </a:p>
          <a:p>
            <a:pPr marL="184150" marR="339090" indent="-171450">
              <a:lnSpc>
                <a:spcPct val="89500"/>
              </a:lnSpc>
              <a:spcBef>
                <a:spcPts val="855"/>
              </a:spcBef>
              <a:buFont typeface="Arial"/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mẫu là hợp lý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đối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với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việc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hệ thống phần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lớn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phức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tạp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(khi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không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trình thu thập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cầu hoặc hệ  thống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sẵn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nào giúp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xác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định 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cầu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mềm)</a:t>
            </a:r>
            <a:endParaRPr sz="2000">
              <a:latin typeface="Carlito"/>
              <a:cs typeface="Carlito"/>
            </a:endParaRPr>
          </a:p>
          <a:p>
            <a:pPr marL="184150" marR="478790" indent="-171450" algn="just">
              <a:lnSpc>
                <a:spcPct val="89500"/>
              </a:lnSpc>
              <a:spcBef>
                <a:spcPts val="85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Một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mẫu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thường không phải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một hệ thống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hoàn  chỉnh/hoàn thiện,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rất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nhiều các chi tiết không được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xây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trong  nguyên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mẫu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66701"/>
            <a:ext cx="7113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Mô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hình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nguyên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mẫu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(Prototyping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0879"/>
            <a:ext cx="8051165" cy="44710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8415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ưu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điểm</a:t>
            </a:r>
            <a:endParaRPr sz="1800">
              <a:latin typeface="Carlito"/>
              <a:cs typeface="Carlito"/>
            </a:endParaRPr>
          </a:p>
          <a:p>
            <a:pPr marL="537210" lvl="1" indent="-182245">
              <a:lnSpc>
                <a:spcPct val="100000"/>
              </a:lnSpc>
              <a:spcBef>
                <a:spcPts val="150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Người sử dụng được tham gia tích cực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trong quá trình</a:t>
            </a:r>
            <a:r>
              <a:rPr sz="16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PTPM</a:t>
            </a:r>
            <a:endParaRPr sz="1600">
              <a:latin typeface="Carlito"/>
              <a:cs typeface="Carlito"/>
            </a:endParaRPr>
          </a:p>
          <a:p>
            <a:pPr marL="527050" marR="172085" lvl="1" indent="-171450">
              <a:lnSpc>
                <a:spcPts val="1680"/>
              </a:lnSpc>
              <a:spcBef>
                <a:spcPts val="545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dụng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mẫu là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một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mô hình hoạt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động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của hệ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thống,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những người sử dụng hiểu 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rõ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hơn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hệ thống đang được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xây</a:t>
            </a:r>
            <a:r>
              <a:rPr sz="16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dựng</a:t>
            </a:r>
            <a:endParaRPr sz="1600">
              <a:latin typeface="Carlito"/>
              <a:cs typeface="Carlito"/>
            </a:endParaRPr>
          </a:p>
          <a:p>
            <a:pPr marL="537210" lvl="1" indent="-182245">
              <a:lnSpc>
                <a:spcPct val="100000"/>
              </a:lnSpc>
              <a:spcBef>
                <a:spcPts val="175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Các lỗi,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vấn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đề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thể được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hiện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từ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(rất)</a:t>
            </a:r>
            <a:r>
              <a:rPr sz="16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sớm</a:t>
            </a:r>
            <a:endParaRPr sz="1600">
              <a:latin typeface="Carlito"/>
              <a:cs typeface="Carlito"/>
            </a:endParaRPr>
          </a:p>
          <a:p>
            <a:pPr marL="527050" marR="5080" lvl="1" indent="-171450">
              <a:lnSpc>
                <a:spcPts val="1680"/>
              </a:lnSpc>
              <a:spcBef>
                <a:spcPts val="545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Sớm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phản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hồi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đánh giá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từ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người sử dụng, giúp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giải pháp PTPM tốt  hơn</a:t>
            </a:r>
            <a:endParaRPr sz="1600">
              <a:latin typeface="Carlito"/>
              <a:cs typeface="Carlito"/>
            </a:endParaRPr>
          </a:p>
          <a:p>
            <a:pPr marL="537210" lvl="1" indent="-182245">
              <a:lnSpc>
                <a:spcPct val="100000"/>
              </a:lnSpc>
              <a:spcBef>
                <a:spcPts val="175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Các chức năng còn thiếu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thể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sz="16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sớm</a:t>
            </a:r>
            <a:endParaRPr sz="1600">
              <a:latin typeface="Carlito"/>
              <a:cs typeface="Carlito"/>
            </a:endParaRPr>
          </a:p>
          <a:p>
            <a:pPr marL="537210" lvl="1" indent="-182245">
              <a:lnSpc>
                <a:spcPct val="100000"/>
              </a:lnSpc>
              <a:spcBef>
                <a:spcPts val="170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Các chức năng không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rõ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ràng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hoặc khó thao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tác có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thể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sz="16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endParaRPr sz="16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8415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Các nhược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điểm</a:t>
            </a:r>
            <a:endParaRPr sz="1800">
              <a:latin typeface="Carlito"/>
              <a:cs typeface="Carlito"/>
            </a:endParaRPr>
          </a:p>
          <a:p>
            <a:pPr marL="527050" marR="402590" lvl="1" indent="-171450">
              <a:lnSpc>
                <a:spcPts val="1680"/>
              </a:lnSpc>
              <a:spcBef>
                <a:spcPts val="505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Người sử dụng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thể nghĩ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rằng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việc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triển phần mềm là dễ dàng,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vì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vậy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trở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nên  không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nhất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quán trong việc diễn đạt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các yêu</a:t>
            </a:r>
            <a:r>
              <a:rPr sz="16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endParaRPr sz="1600">
              <a:latin typeface="Carlito"/>
              <a:cs typeface="Carlito"/>
            </a:endParaRPr>
          </a:p>
          <a:p>
            <a:pPr marL="527050" marR="8255" lvl="1" indent="-171450">
              <a:lnSpc>
                <a:spcPts val="1700"/>
              </a:lnSpc>
              <a:spcBef>
                <a:spcPts val="509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Không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việc lập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kế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hoạch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ngay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từ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đầu,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thể dẫn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đến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các vấn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đề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quản lý dự án: không 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xác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định được thời hạn hoàn thành,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ngân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sách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kết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quả bàn</a:t>
            </a:r>
            <a:r>
              <a:rPr sz="16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giao</a:t>
            </a:r>
            <a:endParaRPr sz="1600">
              <a:latin typeface="Carlito"/>
              <a:cs typeface="Carlito"/>
            </a:endParaRPr>
          </a:p>
          <a:p>
            <a:pPr marL="537210" lvl="1" indent="-182245">
              <a:lnSpc>
                <a:spcPct val="100000"/>
              </a:lnSpc>
              <a:spcBef>
                <a:spcPts val="155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Mô hình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này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thường dẫn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đến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kéo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dài quá trình</a:t>
            </a:r>
            <a:r>
              <a:rPr sz="16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PTPM</a:t>
            </a:r>
            <a:endParaRPr sz="1600">
              <a:latin typeface="Carlito"/>
              <a:cs typeface="Carlito"/>
            </a:endParaRPr>
          </a:p>
          <a:p>
            <a:pPr marL="527050" marR="64769" lvl="1" indent="-171450">
              <a:lnSpc>
                <a:spcPts val="1700"/>
              </a:lnSpc>
              <a:spcBef>
                <a:spcPts val="525"/>
              </a:spcBef>
              <a:buSzPct val="93750"/>
              <a:buFont typeface="Wingdings"/>
              <a:buChar char=""/>
              <a:tabLst>
                <a:tab pos="53784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Các người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xu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hướng bàn giao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một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mẫu hoạt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động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cơ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bản,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thay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vì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bàn  giao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một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sản phẩm hoàn thiện thực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sự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66701"/>
            <a:ext cx="7113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Mô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hình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nguyên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mẫu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(Prototyping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50505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Khi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nào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nên dùng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mô hình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nguyên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mẫu?</a:t>
            </a:r>
            <a:endParaRPr sz="2400">
              <a:latin typeface="Carlito"/>
              <a:cs typeface="Carlito"/>
            </a:endParaRPr>
          </a:p>
          <a:p>
            <a:pPr marL="527050" marR="127000" lvl="1" indent="-171450">
              <a:lnSpc>
                <a:spcPts val="2210"/>
              </a:lnSpc>
              <a:spcBef>
                <a:spcPts val="34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Khi 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cầu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không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thể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xác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định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tại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thời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điểm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bắt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đầu dự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2000">
              <a:latin typeface="Carlito"/>
              <a:cs typeface="Carlito"/>
            </a:endParaRPr>
          </a:p>
          <a:p>
            <a:pPr marL="527050" marR="5080" lvl="1" indent="-171450">
              <a:lnSpc>
                <a:spcPts val="2210"/>
              </a:lnSpc>
              <a:spcBef>
                <a:spcPts val="285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Khi những người sử dụng (vì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các lý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do khác nhau)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không thể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diễn</a:t>
            </a:r>
            <a:r>
              <a:rPr sz="2000" b="1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đạt  các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cầu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của họ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một cách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rõ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ràng</a:t>
            </a:r>
            <a:endParaRPr sz="2000">
              <a:latin typeface="Carlito"/>
              <a:cs typeface="Carlito"/>
            </a:endParaRPr>
          </a:p>
          <a:p>
            <a:pPr marL="527050" marR="13335" lvl="1" indent="-171450">
              <a:lnSpc>
                <a:spcPct val="89000"/>
              </a:lnSpc>
              <a:spcBef>
                <a:spcPts val="414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hình PTPM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này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rất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phù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hợp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để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“cảm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nhận” (look and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feel)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hoặc giao diện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 của hệ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thống, bởi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vì các đặc điểm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này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rất  khó để miêu </a:t>
            </a: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tả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bằng </a:t>
            </a:r>
            <a:r>
              <a:rPr sz="2000" i="1" spc="-10" dirty="0">
                <a:solidFill>
                  <a:srgbClr val="404040"/>
                </a:solidFill>
                <a:latin typeface="Carlito"/>
                <a:cs typeface="Carlito"/>
              </a:rPr>
              <a:t>tài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thường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thông qua việc dùng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thử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nghiệm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9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Khi khách hàng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cầu chứng minh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tính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khả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9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Khi cần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demos cho các cấp quản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lý ở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mức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cao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2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Khi các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vấn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đề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công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nghệ cần được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nghiệm,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kiểm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tra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5948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</a:t>
            </a:r>
            <a:r>
              <a:rPr b="1" spc="-25" dirty="0">
                <a:solidFill>
                  <a:srgbClr val="FFFFFF"/>
                </a:solidFill>
                <a:latin typeface="Carlito"/>
                <a:cs typeface="Carlito"/>
              </a:rPr>
              <a:t>xoắn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ốc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(Spiral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3" name="object 3"/>
          <p:cNvSpPr/>
          <p:nvPr/>
        </p:nvSpPr>
        <p:spPr>
          <a:xfrm>
            <a:off x="788279" y="1647825"/>
            <a:ext cx="7885728" cy="475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5948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</a:t>
            </a:r>
            <a:r>
              <a:rPr b="1" spc="-25" dirty="0">
                <a:solidFill>
                  <a:srgbClr val="FFFFFF"/>
                </a:solidFill>
                <a:latin typeface="Carlito"/>
                <a:cs typeface="Carlito"/>
              </a:rPr>
              <a:t>xoắn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ốc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(Spiral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54835"/>
            <a:ext cx="8054975" cy="41128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đề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xuất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bởi Barry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Boehm</a:t>
            </a:r>
            <a:endParaRPr sz="2000">
              <a:latin typeface="Carlito"/>
              <a:cs typeface="Carlito"/>
            </a:endParaRPr>
          </a:p>
          <a:p>
            <a:pPr marL="184150" marR="5080" indent="-171450">
              <a:lnSpc>
                <a:spcPct val="90000"/>
              </a:lnSpc>
              <a:spcBef>
                <a:spcPts val="84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Là một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hình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tiến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hóa, dựa trên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sự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kết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hợp lai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ghép của đặc  điểm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lặp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(iterative)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của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hình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mẫu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(Prototyping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model)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theo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bước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tuần tự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(sequential) của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hình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thác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nước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(Waterfall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model)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chú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trọng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việc phân tích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nguy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cơ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(risk</a:t>
            </a:r>
            <a:r>
              <a:rPr sz="2000" b="1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analysis)</a:t>
            </a:r>
            <a:endParaRPr sz="2000">
              <a:latin typeface="Carlito"/>
              <a:cs typeface="Carlito"/>
            </a:endParaRPr>
          </a:p>
          <a:p>
            <a:pPr marL="184150" marR="81280" indent="-171450" algn="just">
              <a:lnSpc>
                <a:spcPts val="2210"/>
              </a:lnSpc>
              <a:spcBef>
                <a:spcPts val="121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Trong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hình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xoắn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ốc, hệ thống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qua một chuỗi  các phiên bản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tăng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cường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(incremental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releases)</a:t>
            </a:r>
            <a:endParaRPr sz="2000">
              <a:latin typeface="Carlito"/>
              <a:cs typeface="Carlito"/>
            </a:endParaRPr>
          </a:p>
          <a:p>
            <a:pPr marL="527050" marR="320040" lvl="1" indent="-171450" algn="just">
              <a:lnSpc>
                <a:spcPct val="89500"/>
              </a:lnSpc>
              <a:spcBef>
                <a:spcPts val="30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Trong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bước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lặp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ban đầu,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thì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phiên bản của hệ thống 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thể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chỉ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hình được phác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thảo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trên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giấy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hoặc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là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mẫu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(prototypes)</a:t>
            </a:r>
            <a:endParaRPr sz="2000">
              <a:latin typeface="Carlito"/>
              <a:cs typeface="Carlito"/>
            </a:endParaRPr>
          </a:p>
          <a:p>
            <a:pPr marL="527050" marR="255904" lvl="1" indent="-171450" algn="just">
              <a:lnSpc>
                <a:spcPts val="2180"/>
              </a:lnSpc>
              <a:spcBef>
                <a:spcPts val="47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Trong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bước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lặp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sau, thì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phiên bản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ngày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càng hoàn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thiện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của hệ thống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sẽ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5948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</a:t>
            </a:r>
            <a:r>
              <a:rPr b="1" spc="-25" dirty="0">
                <a:solidFill>
                  <a:srgbClr val="FFFFFF"/>
                </a:solidFill>
                <a:latin typeface="Carlito"/>
                <a:cs typeface="Carlito"/>
              </a:rPr>
              <a:t>xoắn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ốc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(Spiral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37</a:t>
            </a:fld>
            <a:endParaRPr sz="1200">
              <a:latin typeface="Nazli"/>
              <a:cs typeface="Nazl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299971"/>
            <a:ext cx="7773034" cy="38906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ưu điểm</a:t>
            </a:r>
            <a:endParaRPr sz="2000">
              <a:latin typeface="Carlito"/>
              <a:cs typeface="Carlito"/>
            </a:endParaRPr>
          </a:p>
          <a:p>
            <a:pPr marL="527050" marR="145415" lvl="1" indent="-171450">
              <a:lnSpc>
                <a:spcPts val="2180"/>
              </a:lnSpc>
              <a:spcBef>
                <a:spcPts val="47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Chú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trọng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phân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tích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rủi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(risk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analysis), nhờ đó giúp giảm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thiểu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rủi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trong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PTPM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65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Phù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hợp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đối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với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 lớn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quan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trọng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đặc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biệt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215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chức năng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mới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thể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bổ sung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sau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0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phiên bản đầu của hệ thống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tạo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sớm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nhược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điểm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9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Chi phí cao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(thời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gian, nguồn lực,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tiền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bạc) để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áp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dụng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95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Việc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phân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tích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rủi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(risk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analysis) đòi hỏi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kỹ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năng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kinh nghiệm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cao</a:t>
            </a:r>
            <a:endParaRPr sz="2000">
              <a:latin typeface="Carlito"/>
              <a:cs typeface="Carlito"/>
            </a:endParaRPr>
          </a:p>
          <a:p>
            <a:pPr marL="527050" marR="29845" lvl="1" indent="-171450">
              <a:lnSpc>
                <a:spcPts val="2090"/>
              </a:lnSpc>
              <a:spcBef>
                <a:spcPts val="545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Thành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công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của 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phụ thuộc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rất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nhiều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giai đoạn phân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tích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rủi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(risk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analysis)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95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Không phù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hợp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cho các 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nhỏ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5948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</a:t>
            </a:r>
            <a:r>
              <a:rPr b="1" spc="-25" dirty="0">
                <a:solidFill>
                  <a:srgbClr val="FFFFFF"/>
                </a:solidFill>
                <a:latin typeface="Carlito"/>
                <a:cs typeface="Carlito"/>
              </a:rPr>
              <a:t>xoắn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ốc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(Spiral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38</a:t>
            </a:fld>
            <a:endParaRPr sz="1200">
              <a:latin typeface="Nazli"/>
              <a:cs typeface="Nazl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560945" cy="261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Khi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nào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nên dùng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mô hình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xoắn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ốc?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1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Khi việc đánh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giá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(phân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tích) các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chi phí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rủi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ro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là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quan</a:t>
            </a:r>
            <a:r>
              <a:rPr sz="2000" b="1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trọng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215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Đối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với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độ rủi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trung bình đến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cao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0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người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 không chắc chắn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nhu cầu của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họ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9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yêu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cầu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phức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tạp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lớn</a:t>
            </a:r>
            <a:endParaRPr sz="2000">
              <a:latin typeface="Carlito"/>
              <a:cs typeface="Carlito"/>
            </a:endParaRPr>
          </a:p>
          <a:p>
            <a:pPr marL="582295" lvl="1" indent="-227329">
              <a:lnSpc>
                <a:spcPct val="100000"/>
              </a:lnSpc>
              <a:spcBef>
                <a:spcPts val="190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Cần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một dòng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sản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phẩm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mới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(New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product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line)</a:t>
            </a:r>
            <a:endParaRPr sz="2000">
              <a:latin typeface="Carlito"/>
              <a:cs typeface="Carlito"/>
            </a:endParaRPr>
          </a:p>
          <a:p>
            <a:pPr marL="527050" marR="5080" lvl="1" indent="-171450">
              <a:lnSpc>
                <a:spcPts val="2180"/>
              </a:lnSpc>
              <a:spcBef>
                <a:spcPts val="375"/>
              </a:spcBef>
              <a:buSzPct val="95000"/>
              <a:buFont typeface="Wingdings"/>
              <a:buChar char=""/>
              <a:tabLst>
                <a:tab pos="58293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Mong muốn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đổi quan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trọng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(cần nghiên cứu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khảo sát  cẩn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thận)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6573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hợp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nhất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(Unified</a:t>
            </a:r>
            <a:r>
              <a:rPr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40028"/>
            <a:ext cx="3057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Góc nhìn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quản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lý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sz="24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6250" y="2025650"/>
            <a:ext cx="1612900" cy="850900"/>
            <a:chOff x="1746250" y="2025650"/>
            <a:chExt cx="1612900" cy="850900"/>
          </a:xfrm>
        </p:grpSpPr>
        <p:sp>
          <p:nvSpPr>
            <p:cNvPr id="5" name="object 5"/>
            <p:cNvSpPr/>
            <p:nvPr/>
          </p:nvSpPr>
          <p:spPr>
            <a:xfrm>
              <a:off x="1752600" y="2032000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800100" y="0"/>
                  </a:moveTo>
                  <a:lnTo>
                    <a:pt x="737572" y="1260"/>
                  </a:lnTo>
                  <a:lnTo>
                    <a:pt x="676361" y="4981"/>
                  </a:lnTo>
                  <a:lnTo>
                    <a:pt x="616644" y="11068"/>
                  </a:lnTo>
                  <a:lnTo>
                    <a:pt x="558598" y="19429"/>
                  </a:lnTo>
                  <a:lnTo>
                    <a:pt x="502403" y="29970"/>
                  </a:lnTo>
                  <a:lnTo>
                    <a:pt x="448235" y="42598"/>
                  </a:lnTo>
                  <a:lnTo>
                    <a:pt x="396273" y="57220"/>
                  </a:lnTo>
                  <a:lnTo>
                    <a:pt x="346695" y="73743"/>
                  </a:lnTo>
                  <a:lnTo>
                    <a:pt x="299677" y="92073"/>
                  </a:lnTo>
                  <a:lnTo>
                    <a:pt x="255399" y="112117"/>
                  </a:lnTo>
                  <a:lnTo>
                    <a:pt x="214038" y="133783"/>
                  </a:lnTo>
                  <a:lnTo>
                    <a:pt x="175772" y="156976"/>
                  </a:lnTo>
                  <a:lnTo>
                    <a:pt x="140779" y="181604"/>
                  </a:lnTo>
                  <a:lnTo>
                    <a:pt x="109236" y="207574"/>
                  </a:lnTo>
                  <a:lnTo>
                    <a:pt x="81322" y="234792"/>
                  </a:lnTo>
                  <a:lnTo>
                    <a:pt x="37092" y="292601"/>
                  </a:lnTo>
                  <a:lnTo>
                    <a:pt x="9510" y="354285"/>
                  </a:lnTo>
                  <a:lnTo>
                    <a:pt x="0" y="419100"/>
                  </a:lnTo>
                  <a:lnTo>
                    <a:pt x="2407" y="451851"/>
                  </a:lnTo>
                  <a:lnTo>
                    <a:pt x="21131" y="515194"/>
                  </a:lnTo>
                  <a:lnTo>
                    <a:pt x="57215" y="575033"/>
                  </a:lnTo>
                  <a:lnTo>
                    <a:pt x="109236" y="630625"/>
                  </a:lnTo>
                  <a:lnTo>
                    <a:pt x="140779" y="656595"/>
                  </a:lnTo>
                  <a:lnTo>
                    <a:pt x="175772" y="681223"/>
                  </a:lnTo>
                  <a:lnTo>
                    <a:pt x="214038" y="704416"/>
                  </a:lnTo>
                  <a:lnTo>
                    <a:pt x="255399" y="726082"/>
                  </a:lnTo>
                  <a:lnTo>
                    <a:pt x="299677" y="746126"/>
                  </a:lnTo>
                  <a:lnTo>
                    <a:pt x="346695" y="764456"/>
                  </a:lnTo>
                  <a:lnTo>
                    <a:pt x="396273" y="780979"/>
                  </a:lnTo>
                  <a:lnTo>
                    <a:pt x="448235" y="795601"/>
                  </a:lnTo>
                  <a:lnTo>
                    <a:pt x="502403" y="808229"/>
                  </a:lnTo>
                  <a:lnTo>
                    <a:pt x="558598" y="818770"/>
                  </a:lnTo>
                  <a:lnTo>
                    <a:pt x="616644" y="827131"/>
                  </a:lnTo>
                  <a:lnTo>
                    <a:pt x="676361" y="833218"/>
                  </a:lnTo>
                  <a:lnTo>
                    <a:pt x="737572" y="836939"/>
                  </a:lnTo>
                  <a:lnTo>
                    <a:pt x="800100" y="838200"/>
                  </a:lnTo>
                  <a:lnTo>
                    <a:pt x="862627" y="836939"/>
                  </a:lnTo>
                  <a:lnTo>
                    <a:pt x="923838" y="833218"/>
                  </a:lnTo>
                  <a:lnTo>
                    <a:pt x="983555" y="827131"/>
                  </a:lnTo>
                  <a:lnTo>
                    <a:pt x="1041601" y="818770"/>
                  </a:lnTo>
                  <a:lnTo>
                    <a:pt x="1097796" y="808229"/>
                  </a:lnTo>
                  <a:lnTo>
                    <a:pt x="1151964" y="795601"/>
                  </a:lnTo>
                  <a:lnTo>
                    <a:pt x="1203926" y="780979"/>
                  </a:lnTo>
                  <a:lnTo>
                    <a:pt x="1253504" y="764456"/>
                  </a:lnTo>
                  <a:lnTo>
                    <a:pt x="1300522" y="746126"/>
                  </a:lnTo>
                  <a:lnTo>
                    <a:pt x="1344800" y="726082"/>
                  </a:lnTo>
                  <a:lnTo>
                    <a:pt x="1386161" y="704416"/>
                  </a:lnTo>
                  <a:lnTo>
                    <a:pt x="1424427" y="681223"/>
                  </a:lnTo>
                  <a:lnTo>
                    <a:pt x="1459420" y="656595"/>
                  </a:lnTo>
                  <a:lnTo>
                    <a:pt x="1490963" y="630625"/>
                  </a:lnTo>
                  <a:lnTo>
                    <a:pt x="1518877" y="603407"/>
                  </a:lnTo>
                  <a:lnTo>
                    <a:pt x="1563107" y="545598"/>
                  </a:lnTo>
                  <a:lnTo>
                    <a:pt x="1590689" y="483914"/>
                  </a:lnTo>
                  <a:lnTo>
                    <a:pt x="1600200" y="419100"/>
                  </a:lnTo>
                  <a:lnTo>
                    <a:pt x="1597792" y="386348"/>
                  </a:lnTo>
                  <a:lnTo>
                    <a:pt x="1579068" y="323005"/>
                  </a:lnTo>
                  <a:lnTo>
                    <a:pt x="1542984" y="263166"/>
                  </a:lnTo>
                  <a:lnTo>
                    <a:pt x="1490963" y="207574"/>
                  </a:lnTo>
                  <a:lnTo>
                    <a:pt x="1459420" y="181604"/>
                  </a:lnTo>
                  <a:lnTo>
                    <a:pt x="1424427" y="156976"/>
                  </a:lnTo>
                  <a:lnTo>
                    <a:pt x="1386161" y="133783"/>
                  </a:lnTo>
                  <a:lnTo>
                    <a:pt x="1344800" y="112117"/>
                  </a:lnTo>
                  <a:lnTo>
                    <a:pt x="1300522" y="92073"/>
                  </a:lnTo>
                  <a:lnTo>
                    <a:pt x="1253504" y="73743"/>
                  </a:lnTo>
                  <a:lnTo>
                    <a:pt x="1203926" y="57220"/>
                  </a:lnTo>
                  <a:lnTo>
                    <a:pt x="1151964" y="42598"/>
                  </a:lnTo>
                  <a:lnTo>
                    <a:pt x="1097796" y="29970"/>
                  </a:lnTo>
                  <a:lnTo>
                    <a:pt x="1041601" y="19429"/>
                  </a:lnTo>
                  <a:lnTo>
                    <a:pt x="983555" y="11068"/>
                  </a:lnTo>
                  <a:lnTo>
                    <a:pt x="923838" y="4981"/>
                  </a:lnTo>
                  <a:lnTo>
                    <a:pt x="862627" y="126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5B9BD5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2600" y="2032000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0" y="419100"/>
                  </a:moveTo>
                  <a:lnTo>
                    <a:pt x="9510" y="354284"/>
                  </a:lnTo>
                  <a:lnTo>
                    <a:pt x="37092" y="292599"/>
                  </a:lnTo>
                  <a:lnTo>
                    <a:pt x="81323" y="234790"/>
                  </a:lnTo>
                  <a:lnTo>
                    <a:pt x="109237" y="207572"/>
                  </a:lnTo>
                  <a:lnTo>
                    <a:pt x="140779" y="181602"/>
                  </a:lnTo>
                  <a:lnTo>
                    <a:pt x="175773" y="156974"/>
                  </a:lnTo>
                  <a:lnTo>
                    <a:pt x="214039" y="133780"/>
                  </a:lnTo>
                  <a:lnTo>
                    <a:pt x="255400" y="112115"/>
                  </a:lnTo>
                  <a:lnTo>
                    <a:pt x="299678" y="92071"/>
                  </a:lnTo>
                  <a:lnTo>
                    <a:pt x="346695" y="73741"/>
                  </a:lnTo>
                  <a:lnTo>
                    <a:pt x="396274" y="57219"/>
                  </a:lnTo>
                  <a:lnTo>
                    <a:pt x="448236" y="42597"/>
                  </a:lnTo>
                  <a:lnTo>
                    <a:pt x="502404" y="29969"/>
                  </a:lnTo>
                  <a:lnTo>
                    <a:pt x="558599" y="19429"/>
                  </a:lnTo>
                  <a:lnTo>
                    <a:pt x="616644" y="11068"/>
                  </a:lnTo>
                  <a:lnTo>
                    <a:pt x="676361" y="4981"/>
                  </a:lnTo>
                  <a:lnTo>
                    <a:pt x="737573" y="1260"/>
                  </a:lnTo>
                  <a:lnTo>
                    <a:pt x="800100" y="0"/>
                  </a:lnTo>
                  <a:lnTo>
                    <a:pt x="862627" y="1260"/>
                  </a:lnTo>
                  <a:lnTo>
                    <a:pt x="923838" y="4981"/>
                  </a:lnTo>
                  <a:lnTo>
                    <a:pt x="983555" y="11068"/>
                  </a:lnTo>
                  <a:lnTo>
                    <a:pt x="1041600" y="19429"/>
                  </a:lnTo>
                  <a:lnTo>
                    <a:pt x="1097795" y="29969"/>
                  </a:lnTo>
                  <a:lnTo>
                    <a:pt x="1151963" y="42597"/>
                  </a:lnTo>
                  <a:lnTo>
                    <a:pt x="1203925" y="57219"/>
                  </a:lnTo>
                  <a:lnTo>
                    <a:pt x="1253503" y="73741"/>
                  </a:lnTo>
                  <a:lnTo>
                    <a:pt x="1300521" y="92071"/>
                  </a:lnTo>
                  <a:lnTo>
                    <a:pt x="1344799" y="112115"/>
                  </a:lnTo>
                  <a:lnTo>
                    <a:pt x="1386160" y="133780"/>
                  </a:lnTo>
                  <a:lnTo>
                    <a:pt x="1424426" y="156974"/>
                  </a:lnTo>
                  <a:lnTo>
                    <a:pt x="1459420" y="181602"/>
                  </a:lnTo>
                  <a:lnTo>
                    <a:pt x="1490963" y="207572"/>
                  </a:lnTo>
                  <a:lnTo>
                    <a:pt x="1518877" y="234790"/>
                  </a:lnTo>
                  <a:lnTo>
                    <a:pt x="1563108" y="292599"/>
                  </a:lnTo>
                  <a:lnTo>
                    <a:pt x="1590690" y="354284"/>
                  </a:lnTo>
                  <a:lnTo>
                    <a:pt x="1600200" y="419100"/>
                  </a:lnTo>
                  <a:lnTo>
                    <a:pt x="1597793" y="451852"/>
                  </a:lnTo>
                  <a:lnTo>
                    <a:pt x="1579069" y="515196"/>
                  </a:lnTo>
                  <a:lnTo>
                    <a:pt x="1542984" y="575036"/>
                  </a:lnTo>
                  <a:lnTo>
                    <a:pt x="1490963" y="630628"/>
                  </a:lnTo>
                  <a:lnTo>
                    <a:pt x="1459420" y="656598"/>
                  </a:lnTo>
                  <a:lnTo>
                    <a:pt x="1424426" y="681226"/>
                  </a:lnTo>
                  <a:lnTo>
                    <a:pt x="1386160" y="704419"/>
                  </a:lnTo>
                  <a:lnTo>
                    <a:pt x="1344799" y="726084"/>
                  </a:lnTo>
                  <a:lnTo>
                    <a:pt x="1300521" y="746129"/>
                  </a:lnTo>
                  <a:lnTo>
                    <a:pt x="1253503" y="764458"/>
                  </a:lnTo>
                  <a:lnTo>
                    <a:pt x="1203925" y="780981"/>
                  </a:lnTo>
                  <a:lnTo>
                    <a:pt x="1151963" y="795602"/>
                  </a:lnTo>
                  <a:lnTo>
                    <a:pt x="1097795" y="808230"/>
                  </a:lnTo>
                  <a:lnTo>
                    <a:pt x="1041600" y="818771"/>
                  </a:lnTo>
                  <a:lnTo>
                    <a:pt x="983555" y="827131"/>
                  </a:lnTo>
                  <a:lnTo>
                    <a:pt x="923838" y="833218"/>
                  </a:lnTo>
                  <a:lnTo>
                    <a:pt x="862627" y="836939"/>
                  </a:lnTo>
                  <a:lnTo>
                    <a:pt x="800100" y="838200"/>
                  </a:lnTo>
                  <a:lnTo>
                    <a:pt x="737573" y="836939"/>
                  </a:lnTo>
                  <a:lnTo>
                    <a:pt x="676361" y="833218"/>
                  </a:lnTo>
                  <a:lnTo>
                    <a:pt x="616644" y="827131"/>
                  </a:lnTo>
                  <a:lnTo>
                    <a:pt x="558599" y="818771"/>
                  </a:lnTo>
                  <a:lnTo>
                    <a:pt x="502404" y="808230"/>
                  </a:lnTo>
                  <a:lnTo>
                    <a:pt x="448236" y="795602"/>
                  </a:lnTo>
                  <a:lnTo>
                    <a:pt x="396274" y="780981"/>
                  </a:lnTo>
                  <a:lnTo>
                    <a:pt x="346695" y="764458"/>
                  </a:lnTo>
                  <a:lnTo>
                    <a:pt x="299678" y="746129"/>
                  </a:lnTo>
                  <a:lnTo>
                    <a:pt x="255400" y="726084"/>
                  </a:lnTo>
                  <a:lnTo>
                    <a:pt x="214039" y="704419"/>
                  </a:lnTo>
                  <a:lnTo>
                    <a:pt x="175773" y="681226"/>
                  </a:lnTo>
                  <a:lnTo>
                    <a:pt x="140779" y="656598"/>
                  </a:lnTo>
                  <a:lnTo>
                    <a:pt x="109237" y="630628"/>
                  </a:lnTo>
                  <a:lnTo>
                    <a:pt x="81323" y="603410"/>
                  </a:lnTo>
                  <a:lnTo>
                    <a:pt x="37092" y="545600"/>
                  </a:lnTo>
                  <a:lnTo>
                    <a:pt x="9510" y="483915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5123" y="2272284"/>
            <a:ext cx="734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Carlito"/>
                <a:cs typeface="Carlito"/>
              </a:rPr>
              <a:t>Vấn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đề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1937" y="2039937"/>
            <a:ext cx="2070100" cy="850900"/>
            <a:chOff x="5341937" y="2039937"/>
            <a:chExt cx="2070100" cy="850900"/>
          </a:xfrm>
        </p:grpSpPr>
        <p:sp>
          <p:nvSpPr>
            <p:cNvPr id="9" name="object 9"/>
            <p:cNvSpPr/>
            <p:nvPr/>
          </p:nvSpPr>
          <p:spPr>
            <a:xfrm>
              <a:off x="5348287" y="2046287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1028700" y="0"/>
                  </a:moveTo>
                  <a:lnTo>
                    <a:pt x="963643" y="824"/>
                  </a:lnTo>
                  <a:lnTo>
                    <a:pt x="899662" y="3265"/>
                  </a:lnTo>
                  <a:lnTo>
                    <a:pt x="836876" y="7273"/>
                  </a:lnTo>
                  <a:lnTo>
                    <a:pt x="775407" y="12800"/>
                  </a:lnTo>
                  <a:lnTo>
                    <a:pt x="715375" y="19795"/>
                  </a:lnTo>
                  <a:lnTo>
                    <a:pt x="656899" y="28210"/>
                  </a:lnTo>
                  <a:lnTo>
                    <a:pt x="600102" y="37997"/>
                  </a:lnTo>
                  <a:lnTo>
                    <a:pt x="545103" y="49105"/>
                  </a:lnTo>
                  <a:lnTo>
                    <a:pt x="492022" y="61485"/>
                  </a:lnTo>
                  <a:lnTo>
                    <a:pt x="440981" y="75090"/>
                  </a:lnTo>
                  <a:lnTo>
                    <a:pt x="392100" y="89868"/>
                  </a:lnTo>
                  <a:lnTo>
                    <a:pt x="345499" y="105773"/>
                  </a:lnTo>
                  <a:lnTo>
                    <a:pt x="301299" y="122753"/>
                  </a:lnTo>
                  <a:lnTo>
                    <a:pt x="259620" y="140761"/>
                  </a:lnTo>
                  <a:lnTo>
                    <a:pt x="220583" y="159746"/>
                  </a:lnTo>
                  <a:lnTo>
                    <a:pt x="184308" y="179661"/>
                  </a:lnTo>
                  <a:lnTo>
                    <a:pt x="150917" y="200455"/>
                  </a:lnTo>
                  <a:lnTo>
                    <a:pt x="93263" y="244488"/>
                  </a:lnTo>
                  <a:lnTo>
                    <a:pt x="48587" y="291450"/>
                  </a:lnTo>
                  <a:lnTo>
                    <a:pt x="17853" y="340951"/>
                  </a:lnTo>
                  <a:lnTo>
                    <a:pt x="2023" y="392595"/>
                  </a:lnTo>
                  <a:lnTo>
                    <a:pt x="0" y="419100"/>
                  </a:lnTo>
                  <a:lnTo>
                    <a:pt x="2023" y="445604"/>
                  </a:lnTo>
                  <a:lnTo>
                    <a:pt x="17853" y="497248"/>
                  </a:lnTo>
                  <a:lnTo>
                    <a:pt x="48587" y="546749"/>
                  </a:lnTo>
                  <a:lnTo>
                    <a:pt x="93263" y="593711"/>
                  </a:lnTo>
                  <a:lnTo>
                    <a:pt x="150917" y="637744"/>
                  </a:lnTo>
                  <a:lnTo>
                    <a:pt x="184308" y="658538"/>
                  </a:lnTo>
                  <a:lnTo>
                    <a:pt x="220583" y="678453"/>
                  </a:lnTo>
                  <a:lnTo>
                    <a:pt x="259620" y="697438"/>
                  </a:lnTo>
                  <a:lnTo>
                    <a:pt x="301299" y="715446"/>
                  </a:lnTo>
                  <a:lnTo>
                    <a:pt x="345499" y="732426"/>
                  </a:lnTo>
                  <a:lnTo>
                    <a:pt x="392100" y="748331"/>
                  </a:lnTo>
                  <a:lnTo>
                    <a:pt x="440981" y="763109"/>
                  </a:lnTo>
                  <a:lnTo>
                    <a:pt x="492022" y="776714"/>
                  </a:lnTo>
                  <a:lnTo>
                    <a:pt x="545103" y="789094"/>
                  </a:lnTo>
                  <a:lnTo>
                    <a:pt x="600102" y="800202"/>
                  </a:lnTo>
                  <a:lnTo>
                    <a:pt x="656899" y="809989"/>
                  </a:lnTo>
                  <a:lnTo>
                    <a:pt x="715375" y="818404"/>
                  </a:lnTo>
                  <a:lnTo>
                    <a:pt x="775407" y="825399"/>
                  </a:lnTo>
                  <a:lnTo>
                    <a:pt x="836876" y="830926"/>
                  </a:lnTo>
                  <a:lnTo>
                    <a:pt x="899662" y="834934"/>
                  </a:lnTo>
                  <a:lnTo>
                    <a:pt x="963643" y="837375"/>
                  </a:lnTo>
                  <a:lnTo>
                    <a:pt x="1028700" y="838200"/>
                  </a:lnTo>
                  <a:lnTo>
                    <a:pt x="1093756" y="837375"/>
                  </a:lnTo>
                  <a:lnTo>
                    <a:pt x="1157737" y="834934"/>
                  </a:lnTo>
                  <a:lnTo>
                    <a:pt x="1220523" y="830926"/>
                  </a:lnTo>
                  <a:lnTo>
                    <a:pt x="1281992" y="825399"/>
                  </a:lnTo>
                  <a:lnTo>
                    <a:pt x="1342024" y="818404"/>
                  </a:lnTo>
                  <a:lnTo>
                    <a:pt x="1400500" y="809989"/>
                  </a:lnTo>
                  <a:lnTo>
                    <a:pt x="1457297" y="800202"/>
                  </a:lnTo>
                  <a:lnTo>
                    <a:pt x="1512296" y="789094"/>
                  </a:lnTo>
                  <a:lnTo>
                    <a:pt x="1565377" y="776714"/>
                  </a:lnTo>
                  <a:lnTo>
                    <a:pt x="1616418" y="763109"/>
                  </a:lnTo>
                  <a:lnTo>
                    <a:pt x="1665299" y="748331"/>
                  </a:lnTo>
                  <a:lnTo>
                    <a:pt x="1711900" y="732426"/>
                  </a:lnTo>
                  <a:lnTo>
                    <a:pt x="1756100" y="715446"/>
                  </a:lnTo>
                  <a:lnTo>
                    <a:pt x="1797779" y="697438"/>
                  </a:lnTo>
                  <a:lnTo>
                    <a:pt x="1836816" y="678453"/>
                  </a:lnTo>
                  <a:lnTo>
                    <a:pt x="1873091" y="658538"/>
                  </a:lnTo>
                  <a:lnTo>
                    <a:pt x="1906482" y="637744"/>
                  </a:lnTo>
                  <a:lnTo>
                    <a:pt x="1964136" y="593711"/>
                  </a:lnTo>
                  <a:lnTo>
                    <a:pt x="2008812" y="546749"/>
                  </a:lnTo>
                  <a:lnTo>
                    <a:pt x="2039546" y="497248"/>
                  </a:lnTo>
                  <a:lnTo>
                    <a:pt x="2055376" y="445604"/>
                  </a:lnTo>
                  <a:lnTo>
                    <a:pt x="2057400" y="419100"/>
                  </a:lnTo>
                  <a:lnTo>
                    <a:pt x="2055376" y="392595"/>
                  </a:lnTo>
                  <a:lnTo>
                    <a:pt x="2039546" y="340951"/>
                  </a:lnTo>
                  <a:lnTo>
                    <a:pt x="2008812" y="291450"/>
                  </a:lnTo>
                  <a:lnTo>
                    <a:pt x="1964136" y="244488"/>
                  </a:lnTo>
                  <a:lnTo>
                    <a:pt x="1906482" y="200455"/>
                  </a:lnTo>
                  <a:lnTo>
                    <a:pt x="1873091" y="179661"/>
                  </a:lnTo>
                  <a:lnTo>
                    <a:pt x="1836816" y="159746"/>
                  </a:lnTo>
                  <a:lnTo>
                    <a:pt x="1797779" y="140761"/>
                  </a:lnTo>
                  <a:lnTo>
                    <a:pt x="1756100" y="122753"/>
                  </a:lnTo>
                  <a:lnTo>
                    <a:pt x="1711900" y="105773"/>
                  </a:lnTo>
                  <a:lnTo>
                    <a:pt x="1665299" y="89868"/>
                  </a:lnTo>
                  <a:lnTo>
                    <a:pt x="1616418" y="75090"/>
                  </a:lnTo>
                  <a:lnTo>
                    <a:pt x="1565377" y="61485"/>
                  </a:lnTo>
                  <a:lnTo>
                    <a:pt x="1512296" y="49105"/>
                  </a:lnTo>
                  <a:lnTo>
                    <a:pt x="1457297" y="37997"/>
                  </a:lnTo>
                  <a:lnTo>
                    <a:pt x="1400500" y="28210"/>
                  </a:lnTo>
                  <a:lnTo>
                    <a:pt x="1342024" y="19795"/>
                  </a:lnTo>
                  <a:lnTo>
                    <a:pt x="1281992" y="12800"/>
                  </a:lnTo>
                  <a:lnTo>
                    <a:pt x="1220523" y="7273"/>
                  </a:lnTo>
                  <a:lnTo>
                    <a:pt x="1157737" y="3265"/>
                  </a:lnTo>
                  <a:lnTo>
                    <a:pt x="1093756" y="82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5B9BD5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8287" y="2046287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0" y="419100"/>
                  </a:moveTo>
                  <a:lnTo>
                    <a:pt x="8015" y="366529"/>
                  </a:lnTo>
                  <a:lnTo>
                    <a:pt x="31417" y="315906"/>
                  </a:lnTo>
                  <a:lnTo>
                    <a:pt x="69243" y="267625"/>
                  </a:lnTo>
                  <a:lnTo>
                    <a:pt x="120528" y="222078"/>
                  </a:lnTo>
                  <a:lnTo>
                    <a:pt x="184308" y="179659"/>
                  </a:lnTo>
                  <a:lnTo>
                    <a:pt x="220583" y="159744"/>
                  </a:lnTo>
                  <a:lnTo>
                    <a:pt x="259620" y="140758"/>
                  </a:lnTo>
                  <a:lnTo>
                    <a:pt x="301299" y="122751"/>
                  </a:lnTo>
                  <a:lnTo>
                    <a:pt x="345499" y="105771"/>
                  </a:lnTo>
                  <a:lnTo>
                    <a:pt x="392100" y="89867"/>
                  </a:lnTo>
                  <a:lnTo>
                    <a:pt x="440981" y="75088"/>
                  </a:lnTo>
                  <a:lnTo>
                    <a:pt x="492023" y="61484"/>
                  </a:lnTo>
                  <a:lnTo>
                    <a:pt x="545103" y="49104"/>
                  </a:lnTo>
                  <a:lnTo>
                    <a:pt x="600102" y="37996"/>
                  </a:lnTo>
                  <a:lnTo>
                    <a:pt x="656900" y="28210"/>
                  </a:lnTo>
                  <a:lnTo>
                    <a:pt x="715375" y="19794"/>
                  </a:lnTo>
                  <a:lnTo>
                    <a:pt x="775407" y="12799"/>
                  </a:lnTo>
                  <a:lnTo>
                    <a:pt x="836877" y="7273"/>
                  </a:lnTo>
                  <a:lnTo>
                    <a:pt x="899662" y="3265"/>
                  </a:lnTo>
                  <a:lnTo>
                    <a:pt x="963643" y="824"/>
                  </a:lnTo>
                  <a:lnTo>
                    <a:pt x="1028700" y="0"/>
                  </a:lnTo>
                  <a:lnTo>
                    <a:pt x="1093757" y="824"/>
                  </a:lnTo>
                  <a:lnTo>
                    <a:pt x="1157739" y="3265"/>
                  </a:lnTo>
                  <a:lnTo>
                    <a:pt x="1220525" y="7273"/>
                  </a:lnTo>
                  <a:lnTo>
                    <a:pt x="1281995" y="12799"/>
                  </a:lnTo>
                  <a:lnTo>
                    <a:pt x="1342027" y="19794"/>
                  </a:lnTo>
                  <a:lnTo>
                    <a:pt x="1400503" y="28210"/>
                  </a:lnTo>
                  <a:lnTo>
                    <a:pt x="1457300" y="37996"/>
                  </a:lnTo>
                  <a:lnTo>
                    <a:pt x="1512299" y="49104"/>
                  </a:lnTo>
                  <a:lnTo>
                    <a:pt x="1565380" y="61484"/>
                  </a:lnTo>
                  <a:lnTo>
                    <a:pt x="1616421" y="75088"/>
                  </a:lnTo>
                  <a:lnTo>
                    <a:pt x="1665302" y="89867"/>
                  </a:lnTo>
                  <a:lnTo>
                    <a:pt x="1711903" y="105771"/>
                  </a:lnTo>
                  <a:lnTo>
                    <a:pt x="1756103" y="122751"/>
                  </a:lnTo>
                  <a:lnTo>
                    <a:pt x="1797782" y="140758"/>
                  </a:lnTo>
                  <a:lnTo>
                    <a:pt x="1836819" y="159744"/>
                  </a:lnTo>
                  <a:lnTo>
                    <a:pt x="1873093" y="179659"/>
                  </a:lnTo>
                  <a:lnTo>
                    <a:pt x="1906485" y="200453"/>
                  </a:lnTo>
                  <a:lnTo>
                    <a:pt x="1964138" y="244485"/>
                  </a:lnTo>
                  <a:lnTo>
                    <a:pt x="2008813" y="291448"/>
                  </a:lnTo>
                  <a:lnTo>
                    <a:pt x="2039548" y="340949"/>
                  </a:lnTo>
                  <a:lnTo>
                    <a:pt x="2055377" y="392595"/>
                  </a:lnTo>
                  <a:lnTo>
                    <a:pt x="2057401" y="419100"/>
                  </a:lnTo>
                  <a:lnTo>
                    <a:pt x="2055377" y="445604"/>
                  </a:lnTo>
                  <a:lnTo>
                    <a:pt x="2039548" y="497250"/>
                  </a:lnTo>
                  <a:lnTo>
                    <a:pt x="2008813" y="546751"/>
                  </a:lnTo>
                  <a:lnTo>
                    <a:pt x="1964138" y="593714"/>
                  </a:lnTo>
                  <a:lnTo>
                    <a:pt x="1906485" y="637746"/>
                  </a:lnTo>
                  <a:lnTo>
                    <a:pt x="1873093" y="658541"/>
                  </a:lnTo>
                  <a:lnTo>
                    <a:pt x="1836819" y="678456"/>
                  </a:lnTo>
                  <a:lnTo>
                    <a:pt x="1797782" y="697441"/>
                  </a:lnTo>
                  <a:lnTo>
                    <a:pt x="1756103" y="715449"/>
                  </a:lnTo>
                  <a:lnTo>
                    <a:pt x="1711903" y="732429"/>
                  </a:lnTo>
                  <a:lnTo>
                    <a:pt x="1665302" y="748333"/>
                  </a:lnTo>
                  <a:lnTo>
                    <a:pt x="1616421" y="763111"/>
                  </a:lnTo>
                  <a:lnTo>
                    <a:pt x="1565380" y="776715"/>
                  </a:lnTo>
                  <a:lnTo>
                    <a:pt x="1512299" y="789096"/>
                  </a:lnTo>
                  <a:lnTo>
                    <a:pt x="1457300" y="800204"/>
                  </a:lnTo>
                  <a:lnTo>
                    <a:pt x="1400503" y="809990"/>
                  </a:lnTo>
                  <a:lnTo>
                    <a:pt x="1342027" y="818405"/>
                  </a:lnTo>
                  <a:lnTo>
                    <a:pt x="1281995" y="825400"/>
                  </a:lnTo>
                  <a:lnTo>
                    <a:pt x="1220525" y="830927"/>
                  </a:lnTo>
                  <a:lnTo>
                    <a:pt x="1157739" y="834935"/>
                  </a:lnTo>
                  <a:lnTo>
                    <a:pt x="1093757" y="837375"/>
                  </a:lnTo>
                  <a:lnTo>
                    <a:pt x="1028700" y="838200"/>
                  </a:lnTo>
                  <a:lnTo>
                    <a:pt x="963643" y="837375"/>
                  </a:lnTo>
                  <a:lnTo>
                    <a:pt x="899662" y="834935"/>
                  </a:lnTo>
                  <a:lnTo>
                    <a:pt x="836877" y="830927"/>
                  </a:lnTo>
                  <a:lnTo>
                    <a:pt x="775407" y="825400"/>
                  </a:lnTo>
                  <a:lnTo>
                    <a:pt x="715375" y="818405"/>
                  </a:lnTo>
                  <a:lnTo>
                    <a:pt x="656900" y="809990"/>
                  </a:lnTo>
                  <a:lnTo>
                    <a:pt x="600102" y="800204"/>
                  </a:lnTo>
                  <a:lnTo>
                    <a:pt x="545103" y="789096"/>
                  </a:lnTo>
                  <a:lnTo>
                    <a:pt x="492023" y="776715"/>
                  </a:lnTo>
                  <a:lnTo>
                    <a:pt x="440981" y="763111"/>
                  </a:lnTo>
                  <a:lnTo>
                    <a:pt x="392100" y="748333"/>
                  </a:lnTo>
                  <a:lnTo>
                    <a:pt x="345499" y="732429"/>
                  </a:lnTo>
                  <a:lnTo>
                    <a:pt x="301299" y="715449"/>
                  </a:lnTo>
                  <a:lnTo>
                    <a:pt x="259620" y="697441"/>
                  </a:lnTo>
                  <a:lnTo>
                    <a:pt x="220583" y="678456"/>
                  </a:lnTo>
                  <a:lnTo>
                    <a:pt x="184308" y="658541"/>
                  </a:lnTo>
                  <a:lnTo>
                    <a:pt x="150917" y="637746"/>
                  </a:lnTo>
                  <a:lnTo>
                    <a:pt x="93263" y="593714"/>
                  </a:lnTo>
                  <a:lnTo>
                    <a:pt x="48587" y="546751"/>
                  </a:lnTo>
                  <a:lnTo>
                    <a:pt x="17853" y="497250"/>
                  </a:lnTo>
                  <a:lnTo>
                    <a:pt x="2023" y="445604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74537" y="2287524"/>
            <a:ext cx="1005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Giải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pháp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31850" y="4387850"/>
          <a:ext cx="7791450" cy="929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5988"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Khởi</a:t>
                      </a:r>
                      <a:r>
                        <a:rPr sz="2000" b="1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đầu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475615">
                        <a:lnSpc>
                          <a:spcPct val="100000"/>
                        </a:lnSpc>
                      </a:pPr>
                      <a:r>
                        <a:rPr sz="2000" i="1" spc="-5" dirty="0">
                          <a:latin typeface="Carlito"/>
                          <a:cs typeface="Carlito"/>
                        </a:rPr>
                        <a:t>Inception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Chi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tiết</a:t>
                      </a:r>
                      <a:r>
                        <a:rPr sz="2000" b="1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hóa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2000" i="1" spc="-5" dirty="0">
                          <a:latin typeface="Carlito"/>
                          <a:cs typeface="Carlito"/>
                        </a:rPr>
                        <a:t>Elaboration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spc="-15" dirty="0">
                          <a:latin typeface="Carlito"/>
                          <a:cs typeface="Carlito"/>
                        </a:rPr>
                        <a:t>Xây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dựng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2000" i="1" spc="-5" dirty="0">
                          <a:latin typeface="Carlito"/>
                          <a:cs typeface="Carlito"/>
                        </a:rPr>
                        <a:t>Construction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Chuyển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giao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517525">
                        <a:lnSpc>
                          <a:spcPct val="100000"/>
                        </a:lnSpc>
                      </a:pPr>
                      <a:r>
                        <a:rPr sz="2000" i="1" spc="-15" dirty="0">
                          <a:latin typeface="Carlito"/>
                          <a:cs typeface="Carlito"/>
                        </a:rPr>
                        <a:t>Transition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316991" y="2191511"/>
            <a:ext cx="8702040" cy="585470"/>
            <a:chOff x="316991" y="2191511"/>
            <a:chExt cx="8702040" cy="585470"/>
          </a:xfrm>
        </p:grpSpPr>
        <p:sp>
          <p:nvSpPr>
            <p:cNvPr id="14" name="object 14"/>
            <p:cNvSpPr/>
            <p:nvPr/>
          </p:nvSpPr>
          <p:spPr>
            <a:xfrm>
              <a:off x="316991" y="2191511"/>
              <a:ext cx="1719072" cy="569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75" y="2405278"/>
              <a:ext cx="1295400" cy="142875"/>
            </a:xfrm>
            <a:custGeom>
              <a:avLst/>
              <a:gdLst/>
              <a:ahLst/>
              <a:cxnLst/>
              <a:rect l="l" t="t" r="r" b="b"/>
              <a:pathLst>
                <a:path w="1295400" h="142875">
                  <a:moveTo>
                    <a:pt x="1152467" y="85720"/>
                  </a:moveTo>
                  <a:lnTo>
                    <a:pt x="1152396" y="142875"/>
                  </a:lnTo>
                  <a:lnTo>
                    <a:pt x="1267007" y="85737"/>
                  </a:lnTo>
                  <a:lnTo>
                    <a:pt x="1166747" y="85737"/>
                  </a:lnTo>
                  <a:lnTo>
                    <a:pt x="1152467" y="85720"/>
                  </a:lnTo>
                  <a:close/>
                </a:path>
                <a:path w="1295400" h="142875">
                  <a:moveTo>
                    <a:pt x="1152503" y="57145"/>
                  </a:moveTo>
                  <a:lnTo>
                    <a:pt x="1152467" y="85720"/>
                  </a:lnTo>
                  <a:lnTo>
                    <a:pt x="1166747" y="85737"/>
                  </a:lnTo>
                  <a:lnTo>
                    <a:pt x="1166785" y="57162"/>
                  </a:lnTo>
                  <a:lnTo>
                    <a:pt x="1152503" y="57145"/>
                  </a:lnTo>
                  <a:close/>
                </a:path>
                <a:path w="1295400" h="142875">
                  <a:moveTo>
                    <a:pt x="1152574" y="0"/>
                  </a:moveTo>
                  <a:lnTo>
                    <a:pt x="1152503" y="57145"/>
                  </a:lnTo>
                  <a:lnTo>
                    <a:pt x="1166785" y="57162"/>
                  </a:lnTo>
                  <a:lnTo>
                    <a:pt x="1166747" y="85737"/>
                  </a:lnTo>
                  <a:lnTo>
                    <a:pt x="1267007" y="85737"/>
                  </a:lnTo>
                  <a:lnTo>
                    <a:pt x="1295360" y="71602"/>
                  </a:lnTo>
                  <a:lnTo>
                    <a:pt x="1152574" y="0"/>
                  </a:lnTo>
                  <a:close/>
                </a:path>
                <a:path w="1295400" h="142875">
                  <a:moveTo>
                    <a:pt x="34" y="55727"/>
                  </a:moveTo>
                  <a:lnTo>
                    <a:pt x="0" y="84302"/>
                  </a:lnTo>
                  <a:lnTo>
                    <a:pt x="1152467" y="85720"/>
                  </a:lnTo>
                  <a:lnTo>
                    <a:pt x="1152503" y="57145"/>
                  </a:lnTo>
                  <a:lnTo>
                    <a:pt x="34" y="55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2591" y="2206751"/>
              <a:ext cx="2404872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2647" y="2419400"/>
              <a:ext cx="1981200" cy="142875"/>
            </a:xfrm>
            <a:custGeom>
              <a:avLst/>
              <a:gdLst/>
              <a:ahLst/>
              <a:cxnLst/>
              <a:rect l="l" t="t" r="r" b="b"/>
              <a:pathLst>
                <a:path w="1981200" h="142875">
                  <a:moveTo>
                    <a:pt x="1838231" y="85726"/>
                  </a:moveTo>
                  <a:lnTo>
                    <a:pt x="1838185" y="142875"/>
                  </a:lnTo>
                  <a:lnTo>
                    <a:pt x="1952693" y="85737"/>
                  </a:lnTo>
                  <a:lnTo>
                    <a:pt x="1838231" y="85726"/>
                  </a:lnTo>
                  <a:close/>
                </a:path>
                <a:path w="1981200" h="142875">
                  <a:moveTo>
                    <a:pt x="1838253" y="57151"/>
                  </a:moveTo>
                  <a:lnTo>
                    <a:pt x="1838231" y="85726"/>
                  </a:lnTo>
                  <a:lnTo>
                    <a:pt x="1852523" y="85737"/>
                  </a:lnTo>
                  <a:lnTo>
                    <a:pt x="1852549" y="57162"/>
                  </a:lnTo>
                  <a:lnTo>
                    <a:pt x="1838253" y="57151"/>
                  </a:lnTo>
                  <a:close/>
                </a:path>
                <a:path w="1981200" h="142875">
                  <a:moveTo>
                    <a:pt x="1838299" y="0"/>
                  </a:moveTo>
                  <a:lnTo>
                    <a:pt x="1838253" y="57151"/>
                  </a:lnTo>
                  <a:lnTo>
                    <a:pt x="1852549" y="57162"/>
                  </a:lnTo>
                  <a:lnTo>
                    <a:pt x="1852523" y="85737"/>
                  </a:lnTo>
                  <a:lnTo>
                    <a:pt x="1952716" y="85726"/>
                  </a:lnTo>
                  <a:lnTo>
                    <a:pt x="1981123" y="71551"/>
                  </a:lnTo>
                  <a:lnTo>
                    <a:pt x="1838299" y="0"/>
                  </a:lnTo>
                  <a:close/>
                </a:path>
                <a:path w="1981200" h="142875">
                  <a:moveTo>
                    <a:pt x="25" y="55676"/>
                  </a:moveTo>
                  <a:lnTo>
                    <a:pt x="0" y="84251"/>
                  </a:lnTo>
                  <a:lnTo>
                    <a:pt x="1838231" y="85726"/>
                  </a:lnTo>
                  <a:lnTo>
                    <a:pt x="1838253" y="57151"/>
                  </a:lnTo>
                  <a:lnTo>
                    <a:pt x="25" y="55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96911" y="2206751"/>
              <a:ext cx="1722120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39113" y="2419349"/>
              <a:ext cx="1295400" cy="142875"/>
            </a:xfrm>
            <a:custGeom>
              <a:avLst/>
              <a:gdLst/>
              <a:ahLst/>
              <a:cxnLst/>
              <a:rect l="l" t="t" r="r" b="b"/>
              <a:pathLst>
                <a:path w="1295400" h="142875">
                  <a:moveTo>
                    <a:pt x="1152464" y="85720"/>
                  </a:moveTo>
                  <a:lnTo>
                    <a:pt x="1152398" y="142875"/>
                  </a:lnTo>
                  <a:lnTo>
                    <a:pt x="1267008" y="85737"/>
                  </a:lnTo>
                  <a:lnTo>
                    <a:pt x="1166749" y="85737"/>
                  </a:lnTo>
                  <a:lnTo>
                    <a:pt x="1152464" y="85720"/>
                  </a:lnTo>
                  <a:close/>
                </a:path>
                <a:path w="1295400" h="142875">
                  <a:moveTo>
                    <a:pt x="1152497" y="57145"/>
                  </a:moveTo>
                  <a:lnTo>
                    <a:pt x="1152464" y="85720"/>
                  </a:lnTo>
                  <a:lnTo>
                    <a:pt x="1166749" y="85737"/>
                  </a:lnTo>
                  <a:lnTo>
                    <a:pt x="1166787" y="57162"/>
                  </a:lnTo>
                  <a:lnTo>
                    <a:pt x="1152497" y="57145"/>
                  </a:lnTo>
                  <a:close/>
                </a:path>
                <a:path w="1295400" h="142875">
                  <a:moveTo>
                    <a:pt x="1152563" y="0"/>
                  </a:moveTo>
                  <a:lnTo>
                    <a:pt x="1152497" y="57145"/>
                  </a:lnTo>
                  <a:lnTo>
                    <a:pt x="1166787" y="57162"/>
                  </a:lnTo>
                  <a:lnTo>
                    <a:pt x="1166749" y="85737"/>
                  </a:lnTo>
                  <a:lnTo>
                    <a:pt x="1267008" y="85737"/>
                  </a:lnTo>
                  <a:lnTo>
                    <a:pt x="1295361" y="71602"/>
                  </a:lnTo>
                  <a:lnTo>
                    <a:pt x="1152563" y="0"/>
                  </a:lnTo>
                  <a:close/>
                </a:path>
                <a:path w="1295400" h="142875">
                  <a:moveTo>
                    <a:pt x="38" y="55727"/>
                  </a:moveTo>
                  <a:lnTo>
                    <a:pt x="0" y="84302"/>
                  </a:lnTo>
                  <a:lnTo>
                    <a:pt x="1152464" y="85720"/>
                  </a:lnTo>
                  <a:lnTo>
                    <a:pt x="1152497" y="57145"/>
                  </a:lnTo>
                  <a:lnTo>
                    <a:pt x="38" y="55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3540" y="2066035"/>
            <a:ext cx="1286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Đặt vấn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đề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5200" y="1989835"/>
            <a:ext cx="2053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Giải quyết vấn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đề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6009" y="2066035"/>
            <a:ext cx="1151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Thực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hiện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2408" y="2565399"/>
            <a:ext cx="7056755" cy="1841500"/>
          </a:xfrm>
          <a:custGeom>
            <a:avLst/>
            <a:gdLst/>
            <a:ahLst/>
            <a:cxnLst/>
            <a:rect l="l" t="t" r="r" b="b"/>
            <a:pathLst>
              <a:path w="7056755" h="1841500">
                <a:moveTo>
                  <a:pt x="821385" y="1823072"/>
                </a:moveTo>
                <a:lnTo>
                  <a:pt x="78536" y="125171"/>
                </a:lnTo>
                <a:lnTo>
                  <a:pt x="108458" y="112077"/>
                </a:lnTo>
                <a:lnTo>
                  <a:pt x="130898" y="102260"/>
                </a:lnTo>
                <a:lnTo>
                  <a:pt x="8191" y="0"/>
                </a:lnTo>
                <a:lnTo>
                  <a:pt x="0" y="159524"/>
                </a:lnTo>
                <a:lnTo>
                  <a:pt x="52362" y="136626"/>
                </a:lnTo>
                <a:lnTo>
                  <a:pt x="795197" y="1834527"/>
                </a:lnTo>
                <a:lnTo>
                  <a:pt x="821385" y="1823072"/>
                </a:lnTo>
                <a:close/>
              </a:path>
              <a:path w="7056755" h="1841500">
                <a:moveTo>
                  <a:pt x="6789991" y="0"/>
                </a:moveTo>
                <a:lnTo>
                  <a:pt x="6634696" y="37388"/>
                </a:lnTo>
                <a:lnTo>
                  <a:pt x="6671500" y="81102"/>
                </a:lnTo>
                <a:lnTo>
                  <a:pt x="4647336" y="1785658"/>
                </a:lnTo>
                <a:lnTo>
                  <a:pt x="5083010" y="445109"/>
                </a:lnTo>
                <a:lnTo>
                  <a:pt x="5137366" y="462762"/>
                </a:lnTo>
                <a:lnTo>
                  <a:pt x="5131333" y="422681"/>
                </a:lnTo>
                <a:lnTo>
                  <a:pt x="5113591" y="304800"/>
                </a:lnTo>
                <a:lnTo>
                  <a:pt x="5001488" y="418604"/>
                </a:lnTo>
                <a:lnTo>
                  <a:pt x="5055844" y="436283"/>
                </a:lnTo>
                <a:lnTo>
                  <a:pt x="4613745" y="1796503"/>
                </a:lnTo>
                <a:lnTo>
                  <a:pt x="4569536" y="1730908"/>
                </a:lnTo>
                <a:lnTo>
                  <a:pt x="4569536" y="1782051"/>
                </a:lnTo>
                <a:lnTo>
                  <a:pt x="3545509" y="1151864"/>
                </a:lnTo>
                <a:lnTo>
                  <a:pt x="3928897" y="831443"/>
                </a:lnTo>
                <a:lnTo>
                  <a:pt x="4569536" y="1782051"/>
                </a:lnTo>
                <a:lnTo>
                  <a:pt x="4569536" y="1730908"/>
                </a:lnTo>
                <a:lnTo>
                  <a:pt x="3950944" y="813015"/>
                </a:lnTo>
                <a:lnTo>
                  <a:pt x="4565447" y="299440"/>
                </a:lnTo>
                <a:lnTo>
                  <a:pt x="4602099" y="343293"/>
                </a:lnTo>
                <a:lnTo>
                  <a:pt x="4634750" y="268351"/>
                </a:lnTo>
                <a:lnTo>
                  <a:pt x="4665916" y="196850"/>
                </a:lnTo>
                <a:lnTo>
                  <a:pt x="4510481" y="233654"/>
                </a:lnTo>
                <a:lnTo>
                  <a:pt x="4547120" y="277520"/>
                </a:lnTo>
                <a:lnTo>
                  <a:pt x="3934904" y="789203"/>
                </a:lnTo>
                <a:lnTo>
                  <a:pt x="3528872" y="186702"/>
                </a:lnTo>
                <a:lnTo>
                  <a:pt x="3546462" y="174853"/>
                </a:lnTo>
                <a:lnTo>
                  <a:pt x="3576282" y="154762"/>
                </a:lnTo>
                <a:lnTo>
                  <a:pt x="3437191" y="76200"/>
                </a:lnTo>
                <a:lnTo>
                  <a:pt x="3457791" y="234607"/>
                </a:lnTo>
                <a:lnTo>
                  <a:pt x="3505174" y="202679"/>
                </a:lnTo>
                <a:lnTo>
                  <a:pt x="3912857" y="807618"/>
                </a:lnTo>
                <a:lnTo>
                  <a:pt x="3519855" y="1136078"/>
                </a:lnTo>
                <a:lnTo>
                  <a:pt x="3496729" y="1121854"/>
                </a:lnTo>
                <a:lnTo>
                  <a:pt x="3496729" y="1155407"/>
                </a:lnTo>
                <a:lnTo>
                  <a:pt x="2732811" y="1793862"/>
                </a:lnTo>
                <a:lnTo>
                  <a:pt x="2881160" y="776592"/>
                </a:lnTo>
                <a:lnTo>
                  <a:pt x="3496729" y="1155407"/>
                </a:lnTo>
                <a:lnTo>
                  <a:pt x="3496729" y="1121854"/>
                </a:lnTo>
                <a:lnTo>
                  <a:pt x="2885656" y="745807"/>
                </a:lnTo>
                <a:lnTo>
                  <a:pt x="2973501" y="143446"/>
                </a:lnTo>
                <a:lnTo>
                  <a:pt x="3030067" y="151688"/>
                </a:lnTo>
                <a:lnTo>
                  <a:pt x="3021317" y="125183"/>
                </a:lnTo>
                <a:lnTo>
                  <a:pt x="2979991" y="0"/>
                </a:lnTo>
                <a:lnTo>
                  <a:pt x="2888678" y="131064"/>
                </a:lnTo>
                <a:lnTo>
                  <a:pt x="2945231" y="139319"/>
                </a:lnTo>
                <a:lnTo>
                  <a:pt x="2859163" y="729500"/>
                </a:lnTo>
                <a:lnTo>
                  <a:pt x="2270950" y="367525"/>
                </a:lnTo>
                <a:lnTo>
                  <a:pt x="2275560" y="360032"/>
                </a:lnTo>
                <a:lnTo>
                  <a:pt x="2300909" y="318846"/>
                </a:lnTo>
                <a:lnTo>
                  <a:pt x="2141791" y="304800"/>
                </a:lnTo>
                <a:lnTo>
                  <a:pt x="2226030" y="440524"/>
                </a:lnTo>
                <a:lnTo>
                  <a:pt x="2255977" y="391858"/>
                </a:lnTo>
                <a:lnTo>
                  <a:pt x="2854668" y="760285"/>
                </a:lnTo>
                <a:lnTo>
                  <a:pt x="2704109" y="1792770"/>
                </a:lnTo>
                <a:lnTo>
                  <a:pt x="1667433" y="410527"/>
                </a:lnTo>
                <a:lnTo>
                  <a:pt x="1682673" y="399097"/>
                </a:lnTo>
                <a:lnTo>
                  <a:pt x="1713166" y="376237"/>
                </a:lnTo>
                <a:lnTo>
                  <a:pt x="1570291" y="304800"/>
                </a:lnTo>
                <a:lnTo>
                  <a:pt x="1598866" y="461962"/>
                </a:lnTo>
                <a:lnTo>
                  <a:pt x="1644586" y="427672"/>
                </a:lnTo>
                <a:lnTo>
                  <a:pt x="2640177" y="1755140"/>
                </a:lnTo>
                <a:lnTo>
                  <a:pt x="435305" y="75222"/>
                </a:lnTo>
                <a:lnTo>
                  <a:pt x="441896" y="66560"/>
                </a:lnTo>
                <a:lnTo>
                  <a:pt x="469938" y="29768"/>
                </a:lnTo>
                <a:lnTo>
                  <a:pt x="312991" y="0"/>
                </a:lnTo>
                <a:lnTo>
                  <a:pt x="383349" y="143408"/>
                </a:lnTo>
                <a:lnTo>
                  <a:pt x="417982" y="97955"/>
                </a:lnTo>
                <a:lnTo>
                  <a:pt x="2704630" y="1840166"/>
                </a:lnTo>
                <a:lnTo>
                  <a:pt x="2713291" y="1828800"/>
                </a:lnTo>
                <a:lnTo>
                  <a:pt x="2722448" y="1839760"/>
                </a:lnTo>
                <a:lnTo>
                  <a:pt x="3522395" y="1171194"/>
                </a:lnTo>
                <a:lnTo>
                  <a:pt x="4610798" y="1840966"/>
                </a:lnTo>
                <a:lnTo>
                  <a:pt x="4618291" y="1828800"/>
                </a:lnTo>
                <a:lnTo>
                  <a:pt x="4627499" y="1839734"/>
                </a:lnTo>
                <a:lnTo>
                  <a:pt x="6689903" y="102958"/>
                </a:lnTo>
                <a:lnTo>
                  <a:pt x="6726720" y="146672"/>
                </a:lnTo>
                <a:lnTo>
                  <a:pt x="6758965" y="71894"/>
                </a:lnTo>
                <a:lnTo>
                  <a:pt x="6789991" y="0"/>
                </a:lnTo>
                <a:close/>
              </a:path>
              <a:path w="7056755" h="1841500">
                <a:moveTo>
                  <a:pt x="7056310" y="155219"/>
                </a:moveTo>
                <a:lnTo>
                  <a:pt x="7048271" y="122148"/>
                </a:lnTo>
                <a:lnTo>
                  <a:pt x="7018591" y="0"/>
                </a:lnTo>
                <a:lnTo>
                  <a:pt x="6917042" y="123304"/>
                </a:lnTo>
                <a:lnTo>
                  <a:pt x="6972744" y="136080"/>
                </a:lnTo>
                <a:lnTo>
                  <a:pt x="6585559" y="1825612"/>
                </a:lnTo>
                <a:lnTo>
                  <a:pt x="6613423" y="1831987"/>
                </a:lnTo>
                <a:lnTo>
                  <a:pt x="7000595" y="142455"/>
                </a:lnTo>
                <a:lnTo>
                  <a:pt x="7056310" y="155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247" y="5621309"/>
            <a:ext cx="8153400" cy="142875"/>
          </a:xfrm>
          <a:custGeom>
            <a:avLst/>
            <a:gdLst/>
            <a:ahLst/>
            <a:cxnLst/>
            <a:rect l="l" t="t" r="r" b="b"/>
            <a:pathLst>
              <a:path w="8153400" h="142875">
                <a:moveTo>
                  <a:pt x="8010525" y="85724"/>
                </a:moveTo>
                <a:lnTo>
                  <a:pt x="8010514" y="142875"/>
                </a:lnTo>
                <a:lnTo>
                  <a:pt x="8124864" y="85727"/>
                </a:lnTo>
                <a:lnTo>
                  <a:pt x="8010525" y="85724"/>
                </a:lnTo>
                <a:close/>
              </a:path>
              <a:path w="8153400" h="142875">
                <a:moveTo>
                  <a:pt x="8010530" y="57149"/>
                </a:moveTo>
                <a:lnTo>
                  <a:pt x="8010525" y="85724"/>
                </a:lnTo>
                <a:lnTo>
                  <a:pt x="8024802" y="85727"/>
                </a:lnTo>
                <a:lnTo>
                  <a:pt x="8024802" y="57152"/>
                </a:lnTo>
                <a:lnTo>
                  <a:pt x="8010530" y="57149"/>
                </a:lnTo>
                <a:close/>
              </a:path>
              <a:path w="8153400" h="142875">
                <a:moveTo>
                  <a:pt x="8010540" y="0"/>
                </a:moveTo>
                <a:lnTo>
                  <a:pt x="8010530" y="57149"/>
                </a:lnTo>
                <a:lnTo>
                  <a:pt x="8024802" y="57152"/>
                </a:lnTo>
                <a:lnTo>
                  <a:pt x="8024802" y="85727"/>
                </a:lnTo>
                <a:lnTo>
                  <a:pt x="8124870" y="85724"/>
                </a:lnTo>
                <a:lnTo>
                  <a:pt x="8153402" y="71465"/>
                </a:lnTo>
                <a:lnTo>
                  <a:pt x="8010540" y="0"/>
                </a:lnTo>
                <a:close/>
              </a:path>
              <a:path w="8153400" h="142875">
                <a:moveTo>
                  <a:pt x="5" y="55590"/>
                </a:moveTo>
                <a:lnTo>
                  <a:pt x="0" y="84165"/>
                </a:lnTo>
                <a:lnTo>
                  <a:pt x="8010525" y="85724"/>
                </a:lnTo>
                <a:lnTo>
                  <a:pt x="8010530" y="57149"/>
                </a:lnTo>
                <a:lnTo>
                  <a:pt x="5" y="55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4522" y="5824220"/>
            <a:ext cx="108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Thời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gian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39</a:t>
            </a:fld>
            <a:endParaRPr sz="1200">
              <a:latin typeface="Nazli"/>
              <a:cs typeface="Naz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36995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5" dirty="0" err="1">
                <a:solidFill>
                  <a:srgbClr val="FFFFFF"/>
                </a:solidFill>
                <a:latin typeface="Carlito"/>
                <a:cs typeface="Carlito"/>
              </a:rPr>
              <a:t>Các</a:t>
            </a:r>
            <a:r>
              <a:rPr lang="en-US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b="1" spc="-15" dirty="0" err="1">
                <a:solidFill>
                  <a:srgbClr val="FFFFFF"/>
                </a:solidFill>
                <a:latin typeface="Carlito"/>
                <a:cs typeface="Carlito"/>
              </a:rPr>
              <a:t>giai</a:t>
            </a:r>
            <a:r>
              <a:rPr lang="en-US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b="1" spc="-15" dirty="0" err="1">
                <a:solidFill>
                  <a:srgbClr val="FFFFFF"/>
                </a:solidFill>
              </a:rPr>
              <a:t>đoạn</a:t>
            </a:r>
            <a:r>
              <a:rPr lang="en-US" b="1" spc="-15" dirty="0">
                <a:solidFill>
                  <a:srgbClr val="FFFFFF"/>
                </a:solidFill>
              </a:rPr>
              <a:t>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SDL</a:t>
            </a:r>
            <a:r>
              <a:rPr lang="en-US" b="1" spc="-15" dirty="0">
                <a:solidFill>
                  <a:srgbClr val="FFFFFF"/>
                </a:solidFill>
              </a:rPr>
              <a:t>C</a:t>
            </a:r>
            <a:endParaRPr b="1" spc="-1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2282190" cy="17538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Arial"/>
                <a:cs typeface="Arial"/>
              </a:rPr>
              <a:t>Lập</a:t>
            </a:r>
            <a:r>
              <a:rPr lang="en-US" sz="2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Arial"/>
                <a:cs typeface="Arial"/>
              </a:rPr>
              <a:t>kế</a:t>
            </a:r>
            <a:r>
              <a:rPr lang="en-US" sz="2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Arial"/>
                <a:cs typeface="Arial"/>
              </a:rPr>
              <a:t>hoạch</a:t>
            </a:r>
            <a:endParaRPr sz="2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Arial"/>
                <a:cs typeface="Arial"/>
              </a:rPr>
              <a:t>Phân</a:t>
            </a:r>
            <a:r>
              <a:rPr lang="en-US" sz="2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Arial"/>
                <a:cs typeface="Arial"/>
              </a:rPr>
              <a:t>tích</a:t>
            </a:r>
            <a:endParaRPr sz="2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Char char="•"/>
              <a:tabLst>
                <a:tab pos="18415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Thiết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kế</a:t>
            </a:r>
            <a:endParaRPr sz="2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25"/>
              </a:spcBef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Arial"/>
                <a:cs typeface="Arial"/>
              </a:rPr>
              <a:t>Triển</a:t>
            </a:r>
            <a:r>
              <a:rPr lang="en-US" sz="2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Arial"/>
                <a:cs typeface="Arial"/>
              </a:rPr>
              <a:t>khai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8900" y="3771900"/>
            <a:ext cx="3600450" cy="342900"/>
          </a:xfrm>
          <a:prstGeom prst="rect">
            <a:avLst/>
          </a:prstGeom>
          <a:solidFill>
            <a:srgbClr val="FF6699"/>
          </a:solidFill>
          <a:ln w="12700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073785">
              <a:lnSpc>
                <a:spcPct val="100000"/>
              </a:lnSpc>
              <a:spcBef>
                <a:spcPts val="615"/>
              </a:spcBef>
            </a:pPr>
            <a:r>
              <a:rPr sz="1100" spc="-30" dirty="0">
                <a:latin typeface="Carlito"/>
                <a:cs typeface="Carlito"/>
              </a:rPr>
              <a:t>On-going Systems</a:t>
            </a:r>
            <a:r>
              <a:rPr sz="1100" spc="-5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Planning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67350" y="5124450"/>
            <a:ext cx="1181100" cy="438150"/>
            <a:chOff x="5467350" y="5124450"/>
            <a:chExt cx="1181100" cy="438150"/>
          </a:xfrm>
        </p:grpSpPr>
        <p:sp>
          <p:nvSpPr>
            <p:cNvPr id="6" name="object 6"/>
            <p:cNvSpPr/>
            <p:nvPr/>
          </p:nvSpPr>
          <p:spPr>
            <a:xfrm>
              <a:off x="5467350" y="5124449"/>
              <a:ext cx="1155700" cy="412750"/>
            </a:xfrm>
            <a:custGeom>
              <a:avLst/>
              <a:gdLst/>
              <a:ahLst/>
              <a:cxnLst/>
              <a:rect l="l" t="t" r="r" b="b"/>
              <a:pathLst>
                <a:path w="1155700" h="412750">
                  <a:moveTo>
                    <a:pt x="11557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12750"/>
                  </a:lnTo>
                  <a:lnTo>
                    <a:pt x="19050" y="412750"/>
                  </a:lnTo>
                  <a:lnTo>
                    <a:pt x="19050" y="406400"/>
                  </a:lnTo>
                  <a:lnTo>
                    <a:pt x="19050" y="19050"/>
                  </a:lnTo>
                  <a:lnTo>
                    <a:pt x="1149350" y="19050"/>
                  </a:lnTo>
                  <a:lnTo>
                    <a:pt x="1149350" y="12700"/>
                  </a:lnTo>
                  <a:lnTo>
                    <a:pt x="1155700" y="12700"/>
                  </a:lnTo>
                  <a:lnTo>
                    <a:pt x="11557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99100" y="5543550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0" y="12700"/>
                  </a:moveTo>
                  <a:lnTo>
                    <a:pt x="1143000" y="127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0350" y="5137150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27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2700" y="63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92750" y="5149849"/>
              <a:ext cx="1155700" cy="412750"/>
            </a:xfrm>
            <a:custGeom>
              <a:avLst/>
              <a:gdLst/>
              <a:ahLst/>
              <a:cxnLst/>
              <a:rect l="l" t="t" r="r" b="b"/>
              <a:pathLst>
                <a:path w="1155700" h="412750">
                  <a:moveTo>
                    <a:pt x="1155700" y="0"/>
                  </a:moveTo>
                  <a:lnTo>
                    <a:pt x="1136650" y="0"/>
                  </a:lnTo>
                  <a:lnTo>
                    <a:pt x="1136650" y="6350"/>
                  </a:lnTo>
                  <a:lnTo>
                    <a:pt x="1136650" y="12700"/>
                  </a:lnTo>
                  <a:lnTo>
                    <a:pt x="1136650" y="393700"/>
                  </a:lnTo>
                  <a:lnTo>
                    <a:pt x="1143000" y="393700"/>
                  </a:lnTo>
                  <a:lnTo>
                    <a:pt x="1143000" y="400050"/>
                  </a:lnTo>
                  <a:lnTo>
                    <a:pt x="12700" y="400050"/>
                  </a:lnTo>
                  <a:lnTo>
                    <a:pt x="12700" y="393700"/>
                  </a:lnTo>
                  <a:lnTo>
                    <a:pt x="0" y="393700"/>
                  </a:lnTo>
                  <a:lnTo>
                    <a:pt x="0" y="400050"/>
                  </a:lnTo>
                  <a:lnTo>
                    <a:pt x="0" y="412750"/>
                  </a:lnTo>
                  <a:lnTo>
                    <a:pt x="1155700" y="412750"/>
                  </a:lnTo>
                  <a:lnTo>
                    <a:pt x="1155700" y="400050"/>
                  </a:lnTo>
                  <a:lnTo>
                    <a:pt x="1155700" y="12700"/>
                  </a:lnTo>
                  <a:lnTo>
                    <a:pt x="1155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6400" y="5143500"/>
              <a:ext cx="1143000" cy="400050"/>
            </a:xfrm>
            <a:custGeom>
              <a:avLst/>
              <a:gdLst/>
              <a:ahLst/>
              <a:cxnLst/>
              <a:rect l="l" t="t" r="r" b="b"/>
              <a:pathLst>
                <a:path w="1143000" h="400050">
                  <a:moveTo>
                    <a:pt x="11430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143000" y="40005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86400" y="5143500"/>
              <a:ext cx="1143000" cy="400050"/>
            </a:xfrm>
            <a:custGeom>
              <a:avLst/>
              <a:gdLst/>
              <a:ahLst/>
              <a:cxnLst/>
              <a:rect l="l" t="t" r="r" b="b"/>
              <a:pathLst>
                <a:path w="1143000" h="400050">
                  <a:moveTo>
                    <a:pt x="0" y="0"/>
                  </a:moveTo>
                  <a:lnTo>
                    <a:pt x="1143000" y="0"/>
                  </a:lnTo>
                  <a:lnTo>
                    <a:pt x="114300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92750" y="5239511"/>
            <a:ext cx="11303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Carlito"/>
                <a:cs typeface="Carlito"/>
              </a:rPr>
              <a:t>Analysis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81150" y="4610100"/>
            <a:ext cx="1181100" cy="438150"/>
            <a:chOff x="1581150" y="4610100"/>
            <a:chExt cx="1181100" cy="438150"/>
          </a:xfrm>
        </p:grpSpPr>
        <p:sp>
          <p:nvSpPr>
            <p:cNvPr id="14" name="object 14"/>
            <p:cNvSpPr/>
            <p:nvPr/>
          </p:nvSpPr>
          <p:spPr>
            <a:xfrm>
              <a:off x="1581150" y="4610099"/>
              <a:ext cx="1155700" cy="412750"/>
            </a:xfrm>
            <a:custGeom>
              <a:avLst/>
              <a:gdLst/>
              <a:ahLst/>
              <a:cxnLst/>
              <a:rect l="l" t="t" r="r" b="b"/>
              <a:pathLst>
                <a:path w="1155700" h="412750">
                  <a:moveTo>
                    <a:pt x="11557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12750"/>
                  </a:lnTo>
                  <a:lnTo>
                    <a:pt x="19050" y="412750"/>
                  </a:lnTo>
                  <a:lnTo>
                    <a:pt x="19050" y="406400"/>
                  </a:lnTo>
                  <a:lnTo>
                    <a:pt x="19050" y="19050"/>
                  </a:lnTo>
                  <a:lnTo>
                    <a:pt x="1143000" y="19050"/>
                  </a:lnTo>
                  <a:lnTo>
                    <a:pt x="1149350" y="19050"/>
                  </a:lnTo>
                  <a:lnTo>
                    <a:pt x="1155700" y="19050"/>
                  </a:lnTo>
                  <a:lnTo>
                    <a:pt x="1155700" y="12700"/>
                  </a:lnTo>
                  <a:lnTo>
                    <a:pt x="11557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6550" y="4635499"/>
              <a:ext cx="1155700" cy="412750"/>
            </a:xfrm>
            <a:custGeom>
              <a:avLst/>
              <a:gdLst/>
              <a:ahLst/>
              <a:cxnLst/>
              <a:rect l="l" t="t" r="r" b="b"/>
              <a:pathLst>
                <a:path w="1155700" h="412750">
                  <a:moveTo>
                    <a:pt x="1155700" y="0"/>
                  </a:moveTo>
                  <a:lnTo>
                    <a:pt x="1136650" y="0"/>
                  </a:lnTo>
                  <a:lnTo>
                    <a:pt x="1136650" y="6350"/>
                  </a:lnTo>
                  <a:lnTo>
                    <a:pt x="1136650" y="12700"/>
                  </a:lnTo>
                  <a:lnTo>
                    <a:pt x="1136650" y="393700"/>
                  </a:lnTo>
                  <a:lnTo>
                    <a:pt x="12700" y="393700"/>
                  </a:lnTo>
                  <a:lnTo>
                    <a:pt x="6350" y="393700"/>
                  </a:lnTo>
                  <a:lnTo>
                    <a:pt x="0" y="393700"/>
                  </a:lnTo>
                  <a:lnTo>
                    <a:pt x="0" y="400050"/>
                  </a:lnTo>
                  <a:lnTo>
                    <a:pt x="0" y="412750"/>
                  </a:lnTo>
                  <a:lnTo>
                    <a:pt x="1155700" y="412750"/>
                  </a:lnTo>
                  <a:lnTo>
                    <a:pt x="1155700" y="400050"/>
                  </a:lnTo>
                  <a:lnTo>
                    <a:pt x="1155700" y="12700"/>
                  </a:lnTo>
                  <a:lnTo>
                    <a:pt x="1155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0200" y="4629150"/>
              <a:ext cx="1143000" cy="400050"/>
            </a:xfrm>
            <a:custGeom>
              <a:avLst/>
              <a:gdLst/>
              <a:ahLst/>
              <a:cxnLst/>
              <a:rect l="l" t="t" r="r" b="b"/>
              <a:pathLst>
                <a:path w="1143000" h="400050">
                  <a:moveTo>
                    <a:pt x="0" y="0"/>
                  </a:moveTo>
                  <a:lnTo>
                    <a:pt x="1143000" y="0"/>
                  </a:lnTo>
                  <a:lnTo>
                    <a:pt x="114300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06550" y="4635500"/>
            <a:ext cx="1130300" cy="38735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016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800"/>
              </a:spcBef>
            </a:pPr>
            <a:r>
              <a:rPr sz="1100" spc="-30" dirty="0">
                <a:latin typeface="Carlito"/>
                <a:cs typeface="Carlito"/>
              </a:rPr>
              <a:t>Implementation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29350" y="3937000"/>
            <a:ext cx="996950" cy="520700"/>
            <a:chOff x="6229350" y="3937000"/>
            <a:chExt cx="996950" cy="520700"/>
          </a:xfrm>
        </p:grpSpPr>
        <p:sp>
          <p:nvSpPr>
            <p:cNvPr id="19" name="object 19"/>
            <p:cNvSpPr/>
            <p:nvPr/>
          </p:nvSpPr>
          <p:spPr>
            <a:xfrm>
              <a:off x="6229350" y="3943350"/>
              <a:ext cx="971550" cy="0"/>
            </a:xfrm>
            <a:custGeom>
              <a:avLst/>
              <a:gdLst/>
              <a:ahLst/>
              <a:cxnLst/>
              <a:rect l="l" t="t" r="r" b="b"/>
              <a:pathLst>
                <a:path w="971550">
                  <a:moveTo>
                    <a:pt x="0" y="0"/>
                  </a:moveTo>
                  <a:lnTo>
                    <a:pt x="971551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75500" y="3943350"/>
              <a:ext cx="50800" cy="514350"/>
            </a:xfrm>
            <a:custGeom>
              <a:avLst/>
              <a:gdLst/>
              <a:ahLst/>
              <a:cxnLst/>
              <a:rect l="l" t="t" r="r" b="b"/>
              <a:pathLst>
                <a:path w="50800" h="514350">
                  <a:moveTo>
                    <a:pt x="19050" y="463550"/>
                  </a:moveTo>
                  <a:lnTo>
                    <a:pt x="0" y="463550"/>
                  </a:lnTo>
                  <a:lnTo>
                    <a:pt x="25400" y="514350"/>
                  </a:lnTo>
                  <a:lnTo>
                    <a:pt x="44450" y="476250"/>
                  </a:lnTo>
                  <a:lnTo>
                    <a:pt x="19050" y="476250"/>
                  </a:lnTo>
                  <a:lnTo>
                    <a:pt x="19050" y="463550"/>
                  </a:lnTo>
                  <a:close/>
                </a:path>
                <a:path w="50800" h="514350">
                  <a:moveTo>
                    <a:pt x="31750" y="0"/>
                  </a:moveTo>
                  <a:lnTo>
                    <a:pt x="19050" y="0"/>
                  </a:lnTo>
                  <a:lnTo>
                    <a:pt x="19050" y="476250"/>
                  </a:lnTo>
                  <a:lnTo>
                    <a:pt x="31750" y="476250"/>
                  </a:lnTo>
                  <a:lnTo>
                    <a:pt x="31750" y="0"/>
                  </a:lnTo>
                  <a:close/>
                </a:path>
                <a:path w="50800" h="514350">
                  <a:moveTo>
                    <a:pt x="50800" y="463550"/>
                  </a:moveTo>
                  <a:lnTo>
                    <a:pt x="31750" y="463550"/>
                  </a:lnTo>
                  <a:lnTo>
                    <a:pt x="31750" y="476250"/>
                  </a:lnTo>
                  <a:lnTo>
                    <a:pt x="44450" y="476250"/>
                  </a:lnTo>
                  <a:lnTo>
                    <a:pt x="50800" y="463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10490" y="3742944"/>
            <a:ext cx="1239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Carlito"/>
                <a:cs typeface="Carlito"/>
              </a:rPr>
              <a:t>New </a:t>
            </a:r>
            <a:r>
              <a:rPr sz="1100" spc="-25" dirty="0">
                <a:latin typeface="Carlito"/>
                <a:cs typeface="Carlito"/>
              </a:rPr>
              <a:t>Project</a:t>
            </a:r>
            <a:r>
              <a:rPr sz="1100" spc="-10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Launched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9400" y="5289550"/>
            <a:ext cx="571500" cy="50800"/>
          </a:xfrm>
          <a:custGeom>
            <a:avLst/>
            <a:gdLst/>
            <a:ahLst/>
            <a:cxnLst/>
            <a:rect l="l" t="t" r="r" b="b"/>
            <a:pathLst>
              <a:path w="5715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571500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571500" h="50800">
                <a:moveTo>
                  <a:pt x="571500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571500" y="31750"/>
                </a:lnTo>
                <a:lnTo>
                  <a:pt x="5715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10350" y="4443729"/>
          <a:ext cx="1155700" cy="87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 gridSpan="2"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Planning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66666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0805" marR="37465">
                        <a:lnSpc>
                          <a:spcPts val="1200"/>
                        </a:lnSpc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1100" spc="-2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spc="-25" dirty="0">
                          <a:latin typeface="Carlito"/>
                          <a:cs typeface="Carlito"/>
                        </a:rPr>
                        <a:t>nn</a:t>
                      </a:r>
                      <a:r>
                        <a:rPr sz="1100" spc="-2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d  </a:t>
                      </a:r>
                      <a:r>
                        <a:rPr sz="1100" spc="-25" dirty="0">
                          <a:latin typeface="Carlito"/>
                          <a:cs typeface="Carlito"/>
                        </a:rPr>
                        <a:t>Project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4457700" y="5289550"/>
            <a:ext cx="1028700" cy="50800"/>
          </a:xfrm>
          <a:custGeom>
            <a:avLst/>
            <a:gdLst/>
            <a:ahLst/>
            <a:cxnLst/>
            <a:rect l="l" t="t" r="r" b="b"/>
            <a:pathLst>
              <a:path w="10287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1028700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1028700" h="50800">
                <a:moveTo>
                  <a:pt x="1028700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1028700" y="31750"/>
                </a:lnTo>
                <a:lnTo>
                  <a:pt x="10287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50740" y="5163311"/>
            <a:ext cx="786765" cy="34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sz="1100" spc="-30" dirty="0">
                <a:latin typeface="Carlito"/>
                <a:cs typeface="Carlito"/>
              </a:rPr>
              <a:t>System  </a:t>
            </a:r>
            <a:r>
              <a:rPr sz="1100" spc="-35" dirty="0">
                <a:latin typeface="Carlito"/>
                <a:cs typeface="Carlito"/>
              </a:rPr>
              <a:t>R</a:t>
            </a:r>
            <a:r>
              <a:rPr sz="1100" spc="-30" dirty="0">
                <a:latin typeface="Carlito"/>
                <a:cs typeface="Carlito"/>
              </a:rPr>
              <a:t>e</a:t>
            </a:r>
            <a:r>
              <a:rPr sz="1100" spc="-35" dirty="0">
                <a:latin typeface="Carlito"/>
                <a:cs typeface="Carlito"/>
              </a:rPr>
              <a:t>qu</a:t>
            </a:r>
            <a:r>
              <a:rPr sz="1100" spc="-15" dirty="0">
                <a:latin typeface="Carlito"/>
                <a:cs typeface="Carlito"/>
              </a:rPr>
              <a:t>i</a:t>
            </a:r>
            <a:r>
              <a:rPr sz="1100" spc="-25" dirty="0">
                <a:latin typeface="Carlito"/>
                <a:cs typeface="Carlito"/>
              </a:rPr>
              <a:t>re</a:t>
            </a:r>
            <a:r>
              <a:rPr sz="1100" spc="-55" dirty="0">
                <a:latin typeface="Carlito"/>
                <a:cs typeface="Carlito"/>
              </a:rPr>
              <a:t>m</a:t>
            </a:r>
            <a:r>
              <a:rPr sz="1100" spc="-25" dirty="0">
                <a:latin typeface="Carlito"/>
                <a:cs typeface="Carlito"/>
              </a:rPr>
              <a:t>e</a:t>
            </a:r>
            <a:r>
              <a:rPr sz="1100" spc="-35" dirty="0">
                <a:latin typeface="Carlito"/>
                <a:cs typeface="Carlito"/>
              </a:rPr>
              <a:t>n</a:t>
            </a:r>
            <a:r>
              <a:rPr sz="1100" spc="-25" dirty="0">
                <a:latin typeface="Carlito"/>
                <a:cs typeface="Carlito"/>
              </a:rPr>
              <a:t>t</a:t>
            </a:r>
            <a:r>
              <a:rPr sz="1100" spc="-5" dirty="0">
                <a:latin typeface="Carlito"/>
                <a:cs typeface="Carlito"/>
              </a:rPr>
              <a:t>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89150" y="5029200"/>
            <a:ext cx="50800" cy="342900"/>
          </a:xfrm>
          <a:custGeom>
            <a:avLst/>
            <a:gdLst/>
            <a:ahLst/>
            <a:cxnLst/>
            <a:rect l="l" t="t" r="r" b="b"/>
            <a:pathLst>
              <a:path w="50800" h="342900">
                <a:moveTo>
                  <a:pt x="31750" y="38100"/>
                </a:moveTo>
                <a:lnTo>
                  <a:pt x="19050" y="38100"/>
                </a:lnTo>
                <a:lnTo>
                  <a:pt x="19050" y="342900"/>
                </a:lnTo>
                <a:lnTo>
                  <a:pt x="31750" y="342900"/>
                </a:lnTo>
                <a:lnTo>
                  <a:pt x="31750" y="38100"/>
                </a:lnTo>
                <a:close/>
              </a:path>
              <a:path w="50800" h="342900">
                <a:moveTo>
                  <a:pt x="25400" y="0"/>
                </a:moveTo>
                <a:lnTo>
                  <a:pt x="0" y="50800"/>
                </a:lnTo>
                <a:lnTo>
                  <a:pt x="19050" y="50800"/>
                </a:lnTo>
                <a:lnTo>
                  <a:pt x="1905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0800" h="342900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101849" y="5124450"/>
          <a:ext cx="2349500" cy="412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91440">
                        <a:lnSpc>
                          <a:spcPts val="990"/>
                        </a:lnSpc>
                        <a:spcBef>
                          <a:spcPts val="760"/>
                        </a:spcBef>
                      </a:pPr>
                      <a:r>
                        <a:rPr sz="1100" spc="-30" dirty="0">
                          <a:latin typeface="Carlito"/>
                          <a:cs typeface="Carlito"/>
                        </a:rPr>
                        <a:t>System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96520" marB="0">
                    <a:lnR w="28575">
                      <a:solidFill>
                        <a:srgbClr val="66666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30" dirty="0">
                          <a:latin typeface="Carlito"/>
                          <a:cs typeface="Carlito"/>
                        </a:rPr>
                        <a:t>Design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66666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799">
                <a:tc>
                  <a:txBody>
                    <a:bodyPr/>
                    <a:lstStyle/>
                    <a:p>
                      <a:pPr marL="91440">
                        <a:lnSpc>
                          <a:spcPts val="1190"/>
                        </a:lnSpc>
                        <a:spcBef>
                          <a:spcPts val="110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Specifications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R w="28575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935" marB="0">
                    <a:lnL w="28575">
                      <a:solidFill>
                        <a:srgbClr val="66666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2108200" y="3917950"/>
            <a:ext cx="520700" cy="711200"/>
            <a:chOff x="2108200" y="3917950"/>
            <a:chExt cx="520700" cy="711200"/>
          </a:xfrm>
        </p:grpSpPr>
        <p:sp>
          <p:nvSpPr>
            <p:cNvPr id="29" name="object 29"/>
            <p:cNvSpPr/>
            <p:nvPr/>
          </p:nvSpPr>
          <p:spPr>
            <a:xfrm>
              <a:off x="2114550" y="3943349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685800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14550" y="3917950"/>
              <a:ext cx="514350" cy="50800"/>
            </a:xfrm>
            <a:custGeom>
              <a:avLst/>
              <a:gdLst/>
              <a:ahLst/>
              <a:cxnLst/>
              <a:rect l="l" t="t" r="r" b="b"/>
              <a:pathLst>
                <a:path w="514350" h="50800">
                  <a:moveTo>
                    <a:pt x="463550" y="0"/>
                  </a:moveTo>
                  <a:lnTo>
                    <a:pt x="463550" y="50800"/>
                  </a:lnTo>
                  <a:lnTo>
                    <a:pt x="501650" y="31750"/>
                  </a:lnTo>
                  <a:lnTo>
                    <a:pt x="476250" y="31750"/>
                  </a:lnTo>
                  <a:lnTo>
                    <a:pt x="476250" y="19050"/>
                  </a:lnTo>
                  <a:lnTo>
                    <a:pt x="501650" y="19050"/>
                  </a:lnTo>
                  <a:lnTo>
                    <a:pt x="463550" y="0"/>
                  </a:lnTo>
                  <a:close/>
                </a:path>
                <a:path w="514350" h="50800">
                  <a:moveTo>
                    <a:pt x="4635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463550" y="31750"/>
                  </a:lnTo>
                  <a:lnTo>
                    <a:pt x="463550" y="19050"/>
                  </a:lnTo>
                  <a:close/>
                </a:path>
                <a:path w="514350" h="50800">
                  <a:moveTo>
                    <a:pt x="501650" y="19050"/>
                  </a:moveTo>
                  <a:lnTo>
                    <a:pt x="476250" y="19050"/>
                  </a:lnTo>
                  <a:lnTo>
                    <a:pt x="476250" y="31750"/>
                  </a:lnTo>
                  <a:lnTo>
                    <a:pt x="501650" y="31750"/>
                  </a:lnTo>
                  <a:lnTo>
                    <a:pt x="514350" y="25400"/>
                  </a:lnTo>
                  <a:lnTo>
                    <a:pt x="5016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93189" y="3733800"/>
            <a:ext cx="932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Carlito"/>
                <a:cs typeface="Carlito"/>
              </a:rPr>
              <a:t>Obsolete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-30" dirty="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6573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hợp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nhất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(Unified</a:t>
            </a:r>
            <a:r>
              <a:rPr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12011"/>
            <a:ext cx="237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Góc nhìn kỹ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375" y="19954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</a:t>
            </a:r>
            <a:r>
              <a:rPr sz="1800" dirty="0">
                <a:latin typeface="Carlito"/>
                <a:cs typeface="Carlito"/>
              </a:rPr>
              <a:t>chuẩn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bị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375" y="25288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kiến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trúc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375" y="30622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kiến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trúc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375" y="35956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phát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triển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5375" y="41290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phát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triển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5375" y="46624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phát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triển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5375" y="51958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chuyển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giao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5375" y="57292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chuyển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giao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0915" y="1508251"/>
            <a:ext cx="1937385" cy="8547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latin typeface="Verdana"/>
                <a:cs typeface="Verdana"/>
              </a:rPr>
              <a:t>Kết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quả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Carlito"/>
                <a:cs typeface="Carlito"/>
              </a:rPr>
              <a:t>Mẫu </a:t>
            </a:r>
            <a:r>
              <a:rPr sz="1800" dirty="0">
                <a:latin typeface="Carlito"/>
                <a:cs typeface="Carlito"/>
              </a:rPr>
              <a:t>thử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(maquette)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0915" y="2596388"/>
            <a:ext cx="207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Nguyên mẫu kiến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trúc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0915" y="3129788"/>
            <a:ext cx="207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Nguyên mẫu kiến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trúc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0915" y="3663188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Nguyên mẫu phát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triển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50915" y="4196588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Nguyên mẫu phát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triển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0915" y="4729988"/>
            <a:ext cx="113220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Phiên bản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Symbol"/>
                <a:cs typeface="Symbol"/>
              </a:rPr>
              <a:t>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1800" spc="-5" dirty="0">
                <a:latin typeface="Carlito"/>
                <a:cs typeface="Carlito"/>
              </a:rPr>
              <a:t>Phiên bản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Symbol"/>
                <a:cs typeface="Symbol"/>
              </a:rPr>
              <a:t>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0915" y="5796788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Phiên bản </a:t>
            </a:r>
            <a:r>
              <a:rPr sz="1800" dirty="0">
                <a:latin typeface="Carlito"/>
                <a:cs typeface="Carlito"/>
              </a:rPr>
              <a:t>chính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thức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38562" y="2159266"/>
            <a:ext cx="2134235" cy="132715"/>
          </a:xfrm>
          <a:custGeom>
            <a:avLst/>
            <a:gdLst/>
            <a:ahLst/>
            <a:cxnLst/>
            <a:rect l="l" t="t" r="r" b="b"/>
            <a:pathLst>
              <a:path w="2134235" h="132714">
                <a:moveTo>
                  <a:pt x="2020036" y="0"/>
                </a:moveTo>
                <a:lnTo>
                  <a:pt x="2011286" y="2298"/>
                </a:lnTo>
                <a:lnTo>
                  <a:pt x="2003323" y="15925"/>
                </a:lnTo>
                <a:lnTo>
                  <a:pt x="2005609" y="24676"/>
                </a:lnTo>
                <a:lnTo>
                  <a:pt x="2052469" y="52056"/>
                </a:lnTo>
                <a:lnTo>
                  <a:pt x="2105342" y="52095"/>
                </a:lnTo>
                <a:lnTo>
                  <a:pt x="2105329" y="80670"/>
                </a:lnTo>
                <a:lnTo>
                  <a:pt x="2052393" y="80670"/>
                </a:lnTo>
                <a:lnTo>
                  <a:pt x="2005545" y="107950"/>
                </a:lnTo>
                <a:lnTo>
                  <a:pt x="2003247" y="116700"/>
                </a:lnTo>
                <a:lnTo>
                  <a:pt x="2011184" y="130340"/>
                </a:lnTo>
                <a:lnTo>
                  <a:pt x="2019934" y="132651"/>
                </a:lnTo>
                <a:lnTo>
                  <a:pt x="2109187" y="80670"/>
                </a:lnTo>
                <a:lnTo>
                  <a:pt x="2105329" y="80670"/>
                </a:lnTo>
                <a:lnTo>
                  <a:pt x="2109255" y="80631"/>
                </a:lnTo>
                <a:lnTo>
                  <a:pt x="2133676" y="66408"/>
                </a:lnTo>
                <a:lnTo>
                  <a:pt x="2020036" y="0"/>
                </a:lnTo>
                <a:close/>
              </a:path>
              <a:path w="2134235" h="132714">
                <a:moveTo>
                  <a:pt x="2076959" y="66365"/>
                </a:moveTo>
                <a:lnTo>
                  <a:pt x="2052460" y="80631"/>
                </a:lnTo>
                <a:lnTo>
                  <a:pt x="2105329" y="80670"/>
                </a:lnTo>
                <a:lnTo>
                  <a:pt x="2105330" y="78727"/>
                </a:lnTo>
                <a:lnTo>
                  <a:pt x="2098116" y="78727"/>
                </a:lnTo>
                <a:lnTo>
                  <a:pt x="2076959" y="66365"/>
                </a:lnTo>
                <a:close/>
              </a:path>
              <a:path w="2134235" h="132714">
                <a:moveTo>
                  <a:pt x="25" y="50533"/>
                </a:moveTo>
                <a:lnTo>
                  <a:pt x="0" y="79108"/>
                </a:lnTo>
                <a:lnTo>
                  <a:pt x="2052460" y="80631"/>
                </a:lnTo>
                <a:lnTo>
                  <a:pt x="2076959" y="66365"/>
                </a:lnTo>
                <a:lnTo>
                  <a:pt x="2052469" y="52056"/>
                </a:lnTo>
                <a:lnTo>
                  <a:pt x="25" y="50533"/>
                </a:lnTo>
                <a:close/>
              </a:path>
              <a:path w="2134235" h="132714">
                <a:moveTo>
                  <a:pt x="2098128" y="54038"/>
                </a:moveTo>
                <a:lnTo>
                  <a:pt x="2076959" y="66365"/>
                </a:lnTo>
                <a:lnTo>
                  <a:pt x="2098116" y="78727"/>
                </a:lnTo>
                <a:lnTo>
                  <a:pt x="2098128" y="54038"/>
                </a:lnTo>
                <a:close/>
              </a:path>
              <a:path w="2134235" h="132714">
                <a:moveTo>
                  <a:pt x="2105341" y="54038"/>
                </a:moveTo>
                <a:lnTo>
                  <a:pt x="2098128" y="54038"/>
                </a:lnTo>
                <a:lnTo>
                  <a:pt x="2098116" y="78727"/>
                </a:lnTo>
                <a:lnTo>
                  <a:pt x="2105330" y="78727"/>
                </a:lnTo>
                <a:lnTo>
                  <a:pt x="2105341" y="54038"/>
                </a:lnTo>
                <a:close/>
              </a:path>
              <a:path w="2134235" h="132714">
                <a:moveTo>
                  <a:pt x="2052469" y="52056"/>
                </a:moveTo>
                <a:lnTo>
                  <a:pt x="2076959" y="66365"/>
                </a:lnTo>
                <a:lnTo>
                  <a:pt x="2098128" y="54038"/>
                </a:lnTo>
                <a:lnTo>
                  <a:pt x="2105341" y="54038"/>
                </a:lnTo>
                <a:lnTo>
                  <a:pt x="2105342" y="52095"/>
                </a:lnTo>
                <a:lnTo>
                  <a:pt x="2052469" y="52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8562" y="2692666"/>
            <a:ext cx="2134235" cy="132715"/>
          </a:xfrm>
          <a:custGeom>
            <a:avLst/>
            <a:gdLst/>
            <a:ahLst/>
            <a:cxnLst/>
            <a:rect l="l" t="t" r="r" b="b"/>
            <a:pathLst>
              <a:path w="2134235" h="132714">
                <a:moveTo>
                  <a:pt x="2020036" y="0"/>
                </a:moveTo>
                <a:lnTo>
                  <a:pt x="2011286" y="2298"/>
                </a:lnTo>
                <a:lnTo>
                  <a:pt x="2003323" y="15925"/>
                </a:lnTo>
                <a:lnTo>
                  <a:pt x="2005609" y="24676"/>
                </a:lnTo>
                <a:lnTo>
                  <a:pt x="2052469" y="52056"/>
                </a:lnTo>
                <a:lnTo>
                  <a:pt x="2105342" y="52095"/>
                </a:lnTo>
                <a:lnTo>
                  <a:pt x="2105329" y="80670"/>
                </a:lnTo>
                <a:lnTo>
                  <a:pt x="2052393" y="80670"/>
                </a:lnTo>
                <a:lnTo>
                  <a:pt x="2005545" y="107950"/>
                </a:lnTo>
                <a:lnTo>
                  <a:pt x="2003247" y="116700"/>
                </a:lnTo>
                <a:lnTo>
                  <a:pt x="2011184" y="130340"/>
                </a:lnTo>
                <a:lnTo>
                  <a:pt x="2019934" y="132651"/>
                </a:lnTo>
                <a:lnTo>
                  <a:pt x="2109187" y="80670"/>
                </a:lnTo>
                <a:lnTo>
                  <a:pt x="2105329" y="80670"/>
                </a:lnTo>
                <a:lnTo>
                  <a:pt x="2109255" y="80631"/>
                </a:lnTo>
                <a:lnTo>
                  <a:pt x="2133676" y="66408"/>
                </a:lnTo>
                <a:lnTo>
                  <a:pt x="2020036" y="0"/>
                </a:lnTo>
                <a:close/>
              </a:path>
              <a:path w="2134235" h="132714">
                <a:moveTo>
                  <a:pt x="2076959" y="66365"/>
                </a:moveTo>
                <a:lnTo>
                  <a:pt x="2052460" y="80631"/>
                </a:lnTo>
                <a:lnTo>
                  <a:pt x="2105329" y="80670"/>
                </a:lnTo>
                <a:lnTo>
                  <a:pt x="2105330" y="78727"/>
                </a:lnTo>
                <a:lnTo>
                  <a:pt x="2098116" y="78727"/>
                </a:lnTo>
                <a:lnTo>
                  <a:pt x="2076959" y="66365"/>
                </a:lnTo>
                <a:close/>
              </a:path>
              <a:path w="2134235" h="132714">
                <a:moveTo>
                  <a:pt x="25" y="50533"/>
                </a:moveTo>
                <a:lnTo>
                  <a:pt x="0" y="79108"/>
                </a:lnTo>
                <a:lnTo>
                  <a:pt x="2052460" y="80631"/>
                </a:lnTo>
                <a:lnTo>
                  <a:pt x="2076959" y="66365"/>
                </a:lnTo>
                <a:lnTo>
                  <a:pt x="2052469" y="52056"/>
                </a:lnTo>
                <a:lnTo>
                  <a:pt x="25" y="50533"/>
                </a:lnTo>
                <a:close/>
              </a:path>
              <a:path w="2134235" h="132714">
                <a:moveTo>
                  <a:pt x="2098128" y="54038"/>
                </a:moveTo>
                <a:lnTo>
                  <a:pt x="2076959" y="66365"/>
                </a:lnTo>
                <a:lnTo>
                  <a:pt x="2098116" y="78727"/>
                </a:lnTo>
                <a:lnTo>
                  <a:pt x="2098128" y="54038"/>
                </a:lnTo>
                <a:close/>
              </a:path>
              <a:path w="2134235" h="132714">
                <a:moveTo>
                  <a:pt x="2105341" y="54038"/>
                </a:moveTo>
                <a:lnTo>
                  <a:pt x="2098128" y="54038"/>
                </a:lnTo>
                <a:lnTo>
                  <a:pt x="2098116" y="78727"/>
                </a:lnTo>
                <a:lnTo>
                  <a:pt x="2105330" y="78727"/>
                </a:lnTo>
                <a:lnTo>
                  <a:pt x="2105341" y="54038"/>
                </a:lnTo>
                <a:close/>
              </a:path>
              <a:path w="2134235" h="132714">
                <a:moveTo>
                  <a:pt x="2052469" y="52056"/>
                </a:moveTo>
                <a:lnTo>
                  <a:pt x="2076959" y="66365"/>
                </a:lnTo>
                <a:lnTo>
                  <a:pt x="2098128" y="54038"/>
                </a:lnTo>
                <a:lnTo>
                  <a:pt x="2105341" y="54038"/>
                </a:lnTo>
                <a:lnTo>
                  <a:pt x="2105342" y="52095"/>
                </a:lnTo>
                <a:lnTo>
                  <a:pt x="2052469" y="52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8562" y="3226066"/>
            <a:ext cx="2134235" cy="132715"/>
          </a:xfrm>
          <a:custGeom>
            <a:avLst/>
            <a:gdLst/>
            <a:ahLst/>
            <a:cxnLst/>
            <a:rect l="l" t="t" r="r" b="b"/>
            <a:pathLst>
              <a:path w="2134235" h="132714">
                <a:moveTo>
                  <a:pt x="2020036" y="0"/>
                </a:moveTo>
                <a:lnTo>
                  <a:pt x="2011286" y="2298"/>
                </a:lnTo>
                <a:lnTo>
                  <a:pt x="2003323" y="15925"/>
                </a:lnTo>
                <a:lnTo>
                  <a:pt x="2005609" y="24676"/>
                </a:lnTo>
                <a:lnTo>
                  <a:pt x="2052469" y="52056"/>
                </a:lnTo>
                <a:lnTo>
                  <a:pt x="2105342" y="52095"/>
                </a:lnTo>
                <a:lnTo>
                  <a:pt x="2105329" y="80670"/>
                </a:lnTo>
                <a:lnTo>
                  <a:pt x="2052393" y="80670"/>
                </a:lnTo>
                <a:lnTo>
                  <a:pt x="2005545" y="107950"/>
                </a:lnTo>
                <a:lnTo>
                  <a:pt x="2003247" y="116700"/>
                </a:lnTo>
                <a:lnTo>
                  <a:pt x="2011184" y="130340"/>
                </a:lnTo>
                <a:lnTo>
                  <a:pt x="2019934" y="132651"/>
                </a:lnTo>
                <a:lnTo>
                  <a:pt x="2109187" y="80670"/>
                </a:lnTo>
                <a:lnTo>
                  <a:pt x="2105329" y="80670"/>
                </a:lnTo>
                <a:lnTo>
                  <a:pt x="2109255" y="80631"/>
                </a:lnTo>
                <a:lnTo>
                  <a:pt x="2133676" y="66408"/>
                </a:lnTo>
                <a:lnTo>
                  <a:pt x="2020036" y="0"/>
                </a:lnTo>
                <a:close/>
              </a:path>
              <a:path w="2134235" h="132714">
                <a:moveTo>
                  <a:pt x="2076959" y="66365"/>
                </a:moveTo>
                <a:lnTo>
                  <a:pt x="2052460" y="80631"/>
                </a:lnTo>
                <a:lnTo>
                  <a:pt x="2105329" y="80670"/>
                </a:lnTo>
                <a:lnTo>
                  <a:pt x="2105330" y="78727"/>
                </a:lnTo>
                <a:lnTo>
                  <a:pt x="2098116" y="78727"/>
                </a:lnTo>
                <a:lnTo>
                  <a:pt x="2076959" y="66365"/>
                </a:lnTo>
                <a:close/>
              </a:path>
              <a:path w="2134235" h="132714">
                <a:moveTo>
                  <a:pt x="25" y="50533"/>
                </a:moveTo>
                <a:lnTo>
                  <a:pt x="0" y="79108"/>
                </a:lnTo>
                <a:lnTo>
                  <a:pt x="2052460" y="80631"/>
                </a:lnTo>
                <a:lnTo>
                  <a:pt x="2076959" y="66365"/>
                </a:lnTo>
                <a:lnTo>
                  <a:pt x="2052469" y="52056"/>
                </a:lnTo>
                <a:lnTo>
                  <a:pt x="25" y="50533"/>
                </a:lnTo>
                <a:close/>
              </a:path>
              <a:path w="2134235" h="132714">
                <a:moveTo>
                  <a:pt x="2098128" y="54038"/>
                </a:moveTo>
                <a:lnTo>
                  <a:pt x="2076959" y="66365"/>
                </a:lnTo>
                <a:lnTo>
                  <a:pt x="2098116" y="78727"/>
                </a:lnTo>
                <a:lnTo>
                  <a:pt x="2098128" y="54038"/>
                </a:lnTo>
                <a:close/>
              </a:path>
              <a:path w="2134235" h="132714">
                <a:moveTo>
                  <a:pt x="2105341" y="54038"/>
                </a:moveTo>
                <a:lnTo>
                  <a:pt x="2098128" y="54038"/>
                </a:lnTo>
                <a:lnTo>
                  <a:pt x="2098116" y="78727"/>
                </a:lnTo>
                <a:lnTo>
                  <a:pt x="2105330" y="78727"/>
                </a:lnTo>
                <a:lnTo>
                  <a:pt x="2105341" y="54038"/>
                </a:lnTo>
                <a:close/>
              </a:path>
              <a:path w="2134235" h="132714">
                <a:moveTo>
                  <a:pt x="2052469" y="52056"/>
                </a:moveTo>
                <a:lnTo>
                  <a:pt x="2076959" y="66365"/>
                </a:lnTo>
                <a:lnTo>
                  <a:pt x="2098128" y="54038"/>
                </a:lnTo>
                <a:lnTo>
                  <a:pt x="2105341" y="54038"/>
                </a:lnTo>
                <a:lnTo>
                  <a:pt x="2105342" y="52095"/>
                </a:lnTo>
                <a:lnTo>
                  <a:pt x="2052469" y="52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8562" y="3759466"/>
            <a:ext cx="2134235" cy="132715"/>
          </a:xfrm>
          <a:custGeom>
            <a:avLst/>
            <a:gdLst/>
            <a:ahLst/>
            <a:cxnLst/>
            <a:rect l="l" t="t" r="r" b="b"/>
            <a:pathLst>
              <a:path w="2134235" h="132714">
                <a:moveTo>
                  <a:pt x="2020036" y="0"/>
                </a:moveTo>
                <a:lnTo>
                  <a:pt x="2011286" y="2298"/>
                </a:lnTo>
                <a:lnTo>
                  <a:pt x="2003323" y="15925"/>
                </a:lnTo>
                <a:lnTo>
                  <a:pt x="2005609" y="24676"/>
                </a:lnTo>
                <a:lnTo>
                  <a:pt x="2052469" y="52056"/>
                </a:lnTo>
                <a:lnTo>
                  <a:pt x="2105342" y="52095"/>
                </a:lnTo>
                <a:lnTo>
                  <a:pt x="2105329" y="80670"/>
                </a:lnTo>
                <a:lnTo>
                  <a:pt x="2052393" y="80670"/>
                </a:lnTo>
                <a:lnTo>
                  <a:pt x="2005545" y="107950"/>
                </a:lnTo>
                <a:lnTo>
                  <a:pt x="2003247" y="116700"/>
                </a:lnTo>
                <a:lnTo>
                  <a:pt x="2011184" y="130340"/>
                </a:lnTo>
                <a:lnTo>
                  <a:pt x="2019934" y="132651"/>
                </a:lnTo>
                <a:lnTo>
                  <a:pt x="2109187" y="80670"/>
                </a:lnTo>
                <a:lnTo>
                  <a:pt x="2105329" y="80670"/>
                </a:lnTo>
                <a:lnTo>
                  <a:pt x="2109255" y="80631"/>
                </a:lnTo>
                <a:lnTo>
                  <a:pt x="2133676" y="66408"/>
                </a:lnTo>
                <a:lnTo>
                  <a:pt x="2020036" y="0"/>
                </a:lnTo>
                <a:close/>
              </a:path>
              <a:path w="2134235" h="132714">
                <a:moveTo>
                  <a:pt x="2076959" y="66365"/>
                </a:moveTo>
                <a:lnTo>
                  <a:pt x="2052460" y="80631"/>
                </a:lnTo>
                <a:lnTo>
                  <a:pt x="2105329" y="80670"/>
                </a:lnTo>
                <a:lnTo>
                  <a:pt x="2105330" y="78727"/>
                </a:lnTo>
                <a:lnTo>
                  <a:pt x="2098116" y="78727"/>
                </a:lnTo>
                <a:lnTo>
                  <a:pt x="2076959" y="66365"/>
                </a:lnTo>
                <a:close/>
              </a:path>
              <a:path w="2134235" h="132714">
                <a:moveTo>
                  <a:pt x="25" y="50533"/>
                </a:moveTo>
                <a:lnTo>
                  <a:pt x="0" y="79108"/>
                </a:lnTo>
                <a:lnTo>
                  <a:pt x="2052460" y="80631"/>
                </a:lnTo>
                <a:lnTo>
                  <a:pt x="2076959" y="66365"/>
                </a:lnTo>
                <a:lnTo>
                  <a:pt x="2052469" y="52056"/>
                </a:lnTo>
                <a:lnTo>
                  <a:pt x="25" y="50533"/>
                </a:lnTo>
                <a:close/>
              </a:path>
              <a:path w="2134235" h="132714">
                <a:moveTo>
                  <a:pt x="2098128" y="54038"/>
                </a:moveTo>
                <a:lnTo>
                  <a:pt x="2076959" y="66365"/>
                </a:lnTo>
                <a:lnTo>
                  <a:pt x="2098116" y="78727"/>
                </a:lnTo>
                <a:lnTo>
                  <a:pt x="2098128" y="54038"/>
                </a:lnTo>
                <a:close/>
              </a:path>
              <a:path w="2134235" h="132714">
                <a:moveTo>
                  <a:pt x="2105341" y="54038"/>
                </a:moveTo>
                <a:lnTo>
                  <a:pt x="2098128" y="54038"/>
                </a:lnTo>
                <a:lnTo>
                  <a:pt x="2098116" y="78727"/>
                </a:lnTo>
                <a:lnTo>
                  <a:pt x="2105330" y="78727"/>
                </a:lnTo>
                <a:lnTo>
                  <a:pt x="2105341" y="54038"/>
                </a:lnTo>
                <a:close/>
              </a:path>
              <a:path w="2134235" h="132714">
                <a:moveTo>
                  <a:pt x="2052469" y="52056"/>
                </a:moveTo>
                <a:lnTo>
                  <a:pt x="2076959" y="66365"/>
                </a:lnTo>
                <a:lnTo>
                  <a:pt x="2098128" y="54038"/>
                </a:lnTo>
                <a:lnTo>
                  <a:pt x="2105341" y="54038"/>
                </a:lnTo>
                <a:lnTo>
                  <a:pt x="2105342" y="52095"/>
                </a:lnTo>
                <a:lnTo>
                  <a:pt x="2052469" y="52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38562" y="4292866"/>
            <a:ext cx="2134235" cy="132715"/>
          </a:xfrm>
          <a:custGeom>
            <a:avLst/>
            <a:gdLst/>
            <a:ahLst/>
            <a:cxnLst/>
            <a:rect l="l" t="t" r="r" b="b"/>
            <a:pathLst>
              <a:path w="2134235" h="132714">
                <a:moveTo>
                  <a:pt x="2020036" y="0"/>
                </a:moveTo>
                <a:lnTo>
                  <a:pt x="2011286" y="2298"/>
                </a:lnTo>
                <a:lnTo>
                  <a:pt x="2003323" y="15925"/>
                </a:lnTo>
                <a:lnTo>
                  <a:pt x="2005609" y="24676"/>
                </a:lnTo>
                <a:lnTo>
                  <a:pt x="2052469" y="52056"/>
                </a:lnTo>
                <a:lnTo>
                  <a:pt x="2105342" y="52095"/>
                </a:lnTo>
                <a:lnTo>
                  <a:pt x="2105329" y="80670"/>
                </a:lnTo>
                <a:lnTo>
                  <a:pt x="2052393" y="80670"/>
                </a:lnTo>
                <a:lnTo>
                  <a:pt x="2005545" y="107950"/>
                </a:lnTo>
                <a:lnTo>
                  <a:pt x="2003247" y="116700"/>
                </a:lnTo>
                <a:lnTo>
                  <a:pt x="2011184" y="130340"/>
                </a:lnTo>
                <a:lnTo>
                  <a:pt x="2019934" y="132651"/>
                </a:lnTo>
                <a:lnTo>
                  <a:pt x="2109187" y="80670"/>
                </a:lnTo>
                <a:lnTo>
                  <a:pt x="2105329" y="80670"/>
                </a:lnTo>
                <a:lnTo>
                  <a:pt x="2109255" y="80631"/>
                </a:lnTo>
                <a:lnTo>
                  <a:pt x="2133676" y="66408"/>
                </a:lnTo>
                <a:lnTo>
                  <a:pt x="2020036" y="0"/>
                </a:lnTo>
                <a:close/>
              </a:path>
              <a:path w="2134235" h="132714">
                <a:moveTo>
                  <a:pt x="2076959" y="66365"/>
                </a:moveTo>
                <a:lnTo>
                  <a:pt x="2052460" y="80631"/>
                </a:lnTo>
                <a:lnTo>
                  <a:pt x="2105329" y="80670"/>
                </a:lnTo>
                <a:lnTo>
                  <a:pt x="2105330" y="78727"/>
                </a:lnTo>
                <a:lnTo>
                  <a:pt x="2098116" y="78727"/>
                </a:lnTo>
                <a:lnTo>
                  <a:pt x="2076959" y="66365"/>
                </a:lnTo>
                <a:close/>
              </a:path>
              <a:path w="2134235" h="132714">
                <a:moveTo>
                  <a:pt x="25" y="50533"/>
                </a:moveTo>
                <a:lnTo>
                  <a:pt x="0" y="79108"/>
                </a:lnTo>
                <a:lnTo>
                  <a:pt x="2052460" y="80631"/>
                </a:lnTo>
                <a:lnTo>
                  <a:pt x="2076959" y="66365"/>
                </a:lnTo>
                <a:lnTo>
                  <a:pt x="2052469" y="52056"/>
                </a:lnTo>
                <a:lnTo>
                  <a:pt x="25" y="50533"/>
                </a:lnTo>
                <a:close/>
              </a:path>
              <a:path w="2134235" h="132714">
                <a:moveTo>
                  <a:pt x="2098128" y="54038"/>
                </a:moveTo>
                <a:lnTo>
                  <a:pt x="2076959" y="66365"/>
                </a:lnTo>
                <a:lnTo>
                  <a:pt x="2098116" y="78727"/>
                </a:lnTo>
                <a:lnTo>
                  <a:pt x="2098128" y="54038"/>
                </a:lnTo>
                <a:close/>
              </a:path>
              <a:path w="2134235" h="132714">
                <a:moveTo>
                  <a:pt x="2105341" y="54038"/>
                </a:moveTo>
                <a:lnTo>
                  <a:pt x="2098128" y="54038"/>
                </a:lnTo>
                <a:lnTo>
                  <a:pt x="2098116" y="78727"/>
                </a:lnTo>
                <a:lnTo>
                  <a:pt x="2105330" y="78727"/>
                </a:lnTo>
                <a:lnTo>
                  <a:pt x="2105341" y="54038"/>
                </a:lnTo>
                <a:close/>
              </a:path>
              <a:path w="2134235" h="132714">
                <a:moveTo>
                  <a:pt x="2052469" y="52056"/>
                </a:moveTo>
                <a:lnTo>
                  <a:pt x="2076959" y="66365"/>
                </a:lnTo>
                <a:lnTo>
                  <a:pt x="2098128" y="54038"/>
                </a:lnTo>
                <a:lnTo>
                  <a:pt x="2105341" y="54038"/>
                </a:lnTo>
                <a:lnTo>
                  <a:pt x="2105342" y="52095"/>
                </a:lnTo>
                <a:lnTo>
                  <a:pt x="2052469" y="52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38562" y="4826266"/>
            <a:ext cx="2134235" cy="132715"/>
          </a:xfrm>
          <a:custGeom>
            <a:avLst/>
            <a:gdLst/>
            <a:ahLst/>
            <a:cxnLst/>
            <a:rect l="l" t="t" r="r" b="b"/>
            <a:pathLst>
              <a:path w="2134235" h="132714">
                <a:moveTo>
                  <a:pt x="2020036" y="0"/>
                </a:moveTo>
                <a:lnTo>
                  <a:pt x="2011286" y="2298"/>
                </a:lnTo>
                <a:lnTo>
                  <a:pt x="2003323" y="15925"/>
                </a:lnTo>
                <a:lnTo>
                  <a:pt x="2005609" y="24676"/>
                </a:lnTo>
                <a:lnTo>
                  <a:pt x="2052469" y="52056"/>
                </a:lnTo>
                <a:lnTo>
                  <a:pt x="2105342" y="52095"/>
                </a:lnTo>
                <a:lnTo>
                  <a:pt x="2105329" y="80670"/>
                </a:lnTo>
                <a:lnTo>
                  <a:pt x="2052393" y="80670"/>
                </a:lnTo>
                <a:lnTo>
                  <a:pt x="2005545" y="107950"/>
                </a:lnTo>
                <a:lnTo>
                  <a:pt x="2003247" y="116700"/>
                </a:lnTo>
                <a:lnTo>
                  <a:pt x="2011184" y="130340"/>
                </a:lnTo>
                <a:lnTo>
                  <a:pt x="2019934" y="132651"/>
                </a:lnTo>
                <a:lnTo>
                  <a:pt x="2109187" y="80670"/>
                </a:lnTo>
                <a:lnTo>
                  <a:pt x="2105329" y="80670"/>
                </a:lnTo>
                <a:lnTo>
                  <a:pt x="2109255" y="80631"/>
                </a:lnTo>
                <a:lnTo>
                  <a:pt x="2133676" y="66408"/>
                </a:lnTo>
                <a:lnTo>
                  <a:pt x="2020036" y="0"/>
                </a:lnTo>
                <a:close/>
              </a:path>
              <a:path w="2134235" h="132714">
                <a:moveTo>
                  <a:pt x="2076959" y="66365"/>
                </a:moveTo>
                <a:lnTo>
                  <a:pt x="2052460" y="80631"/>
                </a:lnTo>
                <a:lnTo>
                  <a:pt x="2105329" y="80670"/>
                </a:lnTo>
                <a:lnTo>
                  <a:pt x="2105330" y="78727"/>
                </a:lnTo>
                <a:lnTo>
                  <a:pt x="2098116" y="78727"/>
                </a:lnTo>
                <a:lnTo>
                  <a:pt x="2076959" y="66365"/>
                </a:lnTo>
                <a:close/>
              </a:path>
              <a:path w="2134235" h="132714">
                <a:moveTo>
                  <a:pt x="25" y="50533"/>
                </a:moveTo>
                <a:lnTo>
                  <a:pt x="0" y="79108"/>
                </a:lnTo>
                <a:lnTo>
                  <a:pt x="2052460" y="80631"/>
                </a:lnTo>
                <a:lnTo>
                  <a:pt x="2076959" y="66365"/>
                </a:lnTo>
                <a:lnTo>
                  <a:pt x="2052469" y="52056"/>
                </a:lnTo>
                <a:lnTo>
                  <a:pt x="25" y="50533"/>
                </a:lnTo>
                <a:close/>
              </a:path>
              <a:path w="2134235" h="132714">
                <a:moveTo>
                  <a:pt x="2098128" y="54038"/>
                </a:moveTo>
                <a:lnTo>
                  <a:pt x="2076959" y="66365"/>
                </a:lnTo>
                <a:lnTo>
                  <a:pt x="2098116" y="78727"/>
                </a:lnTo>
                <a:lnTo>
                  <a:pt x="2098128" y="54038"/>
                </a:lnTo>
                <a:close/>
              </a:path>
              <a:path w="2134235" h="132714">
                <a:moveTo>
                  <a:pt x="2105341" y="54038"/>
                </a:moveTo>
                <a:lnTo>
                  <a:pt x="2098128" y="54038"/>
                </a:lnTo>
                <a:lnTo>
                  <a:pt x="2098116" y="78727"/>
                </a:lnTo>
                <a:lnTo>
                  <a:pt x="2105330" y="78727"/>
                </a:lnTo>
                <a:lnTo>
                  <a:pt x="2105341" y="54038"/>
                </a:lnTo>
                <a:close/>
              </a:path>
              <a:path w="2134235" h="132714">
                <a:moveTo>
                  <a:pt x="2052469" y="52056"/>
                </a:moveTo>
                <a:lnTo>
                  <a:pt x="2076959" y="66365"/>
                </a:lnTo>
                <a:lnTo>
                  <a:pt x="2098128" y="54038"/>
                </a:lnTo>
                <a:lnTo>
                  <a:pt x="2105341" y="54038"/>
                </a:lnTo>
                <a:lnTo>
                  <a:pt x="2105342" y="52095"/>
                </a:lnTo>
                <a:lnTo>
                  <a:pt x="2052469" y="52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8562" y="5359666"/>
            <a:ext cx="2134235" cy="132715"/>
          </a:xfrm>
          <a:custGeom>
            <a:avLst/>
            <a:gdLst/>
            <a:ahLst/>
            <a:cxnLst/>
            <a:rect l="l" t="t" r="r" b="b"/>
            <a:pathLst>
              <a:path w="2134235" h="132714">
                <a:moveTo>
                  <a:pt x="2020036" y="0"/>
                </a:moveTo>
                <a:lnTo>
                  <a:pt x="2011286" y="2298"/>
                </a:lnTo>
                <a:lnTo>
                  <a:pt x="2003323" y="15925"/>
                </a:lnTo>
                <a:lnTo>
                  <a:pt x="2005609" y="24676"/>
                </a:lnTo>
                <a:lnTo>
                  <a:pt x="2052469" y="52056"/>
                </a:lnTo>
                <a:lnTo>
                  <a:pt x="2105342" y="52095"/>
                </a:lnTo>
                <a:lnTo>
                  <a:pt x="2105329" y="80670"/>
                </a:lnTo>
                <a:lnTo>
                  <a:pt x="2052393" y="80670"/>
                </a:lnTo>
                <a:lnTo>
                  <a:pt x="2005545" y="107949"/>
                </a:lnTo>
                <a:lnTo>
                  <a:pt x="2003247" y="116700"/>
                </a:lnTo>
                <a:lnTo>
                  <a:pt x="2011184" y="130340"/>
                </a:lnTo>
                <a:lnTo>
                  <a:pt x="2019934" y="132651"/>
                </a:lnTo>
                <a:lnTo>
                  <a:pt x="2109187" y="80670"/>
                </a:lnTo>
                <a:lnTo>
                  <a:pt x="2105329" y="80670"/>
                </a:lnTo>
                <a:lnTo>
                  <a:pt x="2109255" y="80631"/>
                </a:lnTo>
                <a:lnTo>
                  <a:pt x="2133676" y="66408"/>
                </a:lnTo>
                <a:lnTo>
                  <a:pt x="2020036" y="0"/>
                </a:lnTo>
                <a:close/>
              </a:path>
              <a:path w="2134235" h="132714">
                <a:moveTo>
                  <a:pt x="2076959" y="66365"/>
                </a:moveTo>
                <a:lnTo>
                  <a:pt x="2052460" y="80631"/>
                </a:lnTo>
                <a:lnTo>
                  <a:pt x="2105329" y="80670"/>
                </a:lnTo>
                <a:lnTo>
                  <a:pt x="2105330" y="78727"/>
                </a:lnTo>
                <a:lnTo>
                  <a:pt x="2098116" y="78727"/>
                </a:lnTo>
                <a:lnTo>
                  <a:pt x="2076959" y="66365"/>
                </a:lnTo>
                <a:close/>
              </a:path>
              <a:path w="2134235" h="132714">
                <a:moveTo>
                  <a:pt x="25" y="50533"/>
                </a:moveTo>
                <a:lnTo>
                  <a:pt x="0" y="79108"/>
                </a:lnTo>
                <a:lnTo>
                  <a:pt x="2052460" y="80631"/>
                </a:lnTo>
                <a:lnTo>
                  <a:pt x="2076959" y="66365"/>
                </a:lnTo>
                <a:lnTo>
                  <a:pt x="2052469" y="52056"/>
                </a:lnTo>
                <a:lnTo>
                  <a:pt x="25" y="50533"/>
                </a:lnTo>
                <a:close/>
              </a:path>
              <a:path w="2134235" h="132714">
                <a:moveTo>
                  <a:pt x="2098128" y="54038"/>
                </a:moveTo>
                <a:lnTo>
                  <a:pt x="2076959" y="66365"/>
                </a:lnTo>
                <a:lnTo>
                  <a:pt x="2098116" y="78727"/>
                </a:lnTo>
                <a:lnTo>
                  <a:pt x="2098128" y="54038"/>
                </a:lnTo>
                <a:close/>
              </a:path>
              <a:path w="2134235" h="132714">
                <a:moveTo>
                  <a:pt x="2105341" y="54038"/>
                </a:moveTo>
                <a:lnTo>
                  <a:pt x="2098128" y="54038"/>
                </a:lnTo>
                <a:lnTo>
                  <a:pt x="2098116" y="78727"/>
                </a:lnTo>
                <a:lnTo>
                  <a:pt x="2105330" y="78727"/>
                </a:lnTo>
                <a:lnTo>
                  <a:pt x="2105341" y="54038"/>
                </a:lnTo>
                <a:close/>
              </a:path>
              <a:path w="2134235" h="132714">
                <a:moveTo>
                  <a:pt x="2052469" y="52056"/>
                </a:moveTo>
                <a:lnTo>
                  <a:pt x="2076959" y="66365"/>
                </a:lnTo>
                <a:lnTo>
                  <a:pt x="2098128" y="54038"/>
                </a:lnTo>
                <a:lnTo>
                  <a:pt x="2105341" y="54038"/>
                </a:lnTo>
                <a:lnTo>
                  <a:pt x="2105342" y="52095"/>
                </a:lnTo>
                <a:lnTo>
                  <a:pt x="2052469" y="52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8562" y="5893066"/>
            <a:ext cx="2134235" cy="132715"/>
          </a:xfrm>
          <a:custGeom>
            <a:avLst/>
            <a:gdLst/>
            <a:ahLst/>
            <a:cxnLst/>
            <a:rect l="l" t="t" r="r" b="b"/>
            <a:pathLst>
              <a:path w="2134235" h="132714">
                <a:moveTo>
                  <a:pt x="2020036" y="0"/>
                </a:moveTo>
                <a:lnTo>
                  <a:pt x="2011286" y="2296"/>
                </a:lnTo>
                <a:lnTo>
                  <a:pt x="2003323" y="15921"/>
                </a:lnTo>
                <a:lnTo>
                  <a:pt x="2005609" y="24672"/>
                </a:lnTo>
                <a:lnTo>
                  <a:pt x="2052483" y="52059"/>
                </a:lnTo>
                <a:lnTo>
                  <a:pt x="2105342" y="52099"/>
                </a:lnTo>
                <a:lnTo>
                  <a:pt x="2105329" y="80674"/>
                </a:lnTo>
                <a:lnTo>
                  <a:pt x="2052391" y="80674"/>
                </a:lnTo>
                <a:lnTo>
                  <a:pt x="2005545" y="107953"/>
                </a:lnTo>
                <a:lnTo>
                  <a:pt x="2003247" y="116700"/>
                </a:lnTo>
                <a:lnTo>
                  <a:pt x="2011184" y="130337"/>
                </a:lnTo>
                <a:lnTo>
                  <a:pt x="2019934" y="132646"/>
                </a:lnTo>
                <a:lnTo>
                  <a:pt x="2109179" y="80674"/>
                </a:lnTo>
                <a:lnTo>
                  <a:pt x="2105329" y="80674"/>
                </a:lnTo>
                <a:lnTo>
                  <a:pt x="2109246" y="80634"/>
                </a:lnTo>
                <a:lnTo>
                  <a:pt x="2133676" y="66408"/>
                </a:lnTo>
                <a:lnTo>
                  <a:pt x="2020036" y="0"/>
                </a:lnTo>
                <a:close/>
              </a:path>
              <a:path w="2134235" h="132714">
                <a:moveTo>
                  <a:pt x="2076965" y="66364"/>
                </a:moveTo>
                <a:lnTo>
                  <a:pt x="2052458" y="80634"/>
                </a:lnTo>
                <a:lnTo>
                  <a:pt x="2105329" y="80674"/>
                </a:lnTo>
                <a:lnTo>
                  <a:pt x="2105330" y="78722"/>
                </a:lnTo>
                <a:lnTo>
                  <a:pt x="2098116" y="78722"/>
                </a:lnTo>
                <a:lnTo>
                  <a:pt x="2076965" y="66364"/>
                </a:lnTo>
                <a:close/>
              </a:path>
              <a:path w="2134235" h="132714">
                <a:moveTo>
                  <a:pt x="25" y="50533"/>
                </a:moveTo>
                <a:lnTo>
                  <a:pt x="0" y="79108"/>
                </a:lnTo>
                <a:lnTo>
                  <a:pt x="2052458" y="80634"/>
                </a:lnTo>
                <a:lnTo>
                  <a:pt x="2076965" y="66364"/>
                </a:lnTo>
                <a:lnTo>
                  <a:pt x="2052483" y="52059"/>
                </a:lnTo>
                <a:lnTo>
                  <a:pt x="25" y="50533"/>
                </a:lnTo>
                <a:close/>
              </a:path>
              <a:path w="2134235" h="132714">
                <a:moveTo>
                  <a:pt x="2098128" y="54039"/>
                </a:moveTo>
                <a:lnTo>
                  <a:pt x="2076965" y="66364"/>
                </a:lnTo>
                <a:lnTo>
                  <a:pt x="2098116" y="78722"/>
                </a:lnTo>
                <a:lnTo>
                  <a:pt x="2098128" y="54039"/>
                </a:lnTo>
                <a:close/>
              </a:path>
              <a:path w="2134235" h="132714">
                <a:moveTo>
                  <a:pt x="2105341" y="54039"/>
                </a:moveTo>
                <a:lnTo>
                  <a:pt x="2098128" y="54039"/>
                </a:lnTo>
                <a:lnTo>
                  <a:pt x="2098116" y="78722"/>
                </a:lnTo>
                <a:lnTo>
                  <a:pt x="2105330" y="78722"/>
                </a:lnTo>
                <a:lnTo>
                  <a:pt x="2105341" y="54039"/>
                </a:lnTo>
                <a:close/>
              </a:path>
              <a:path w="2134235" h="132714">
                <a:moveTo>
                  <a:pt x="2052483" y="52059"/>
                </a:moveTo>
                <a:lnTo>
                  <a:pt x="2076965" y="66364"/>
                </a:lnTo>
                <a:lnTo>
                  <a:pt x="2098128" y="54039"/>
                </a:lnTo>
                <a:lnTo>
                  <a:pt x="2105341" y="54039"/>
                </a:lnTo>
                <a:lnTo>
                  <a:pt x="2105342" y="52099"/>
                </a:lnTo>
                <a:lnTo>
                  <a:pt x="2052483" y="52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91563" y="1633220"/>
            <a:ext cx="1014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Bước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lặp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6400" y="1992312"/>
            <a:ext cx="234950" cy="4197350"/>
            <a:chOff x="406400" y="1992312"/>
            <a:chExt cx="234950" cy="4197350"/>
          </a:xfrm>
        </p:grpSpPr>
        <p:sp>
          <p:nvSpPr>
            <p:cNvPr id="29" name="object 29"/>
            <p:cNvSpPr/>
            <p:nvPr/>
          </p:nvSpPr>
          <p:spPr>
            <a:xfrm>
              <a:off x="409574" y="1995487"/>
              <a:ext cx="228599" cy="419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9575" y="1995487"/>
              <a:ext cx="228600" cy="4191000"/>
            </a:xfrm>
            <a:custGeom>
              <a:avLst/>
              <a:gdLst/>
              <a:ahLst/>
              <a:cxnLst/>
              <a:rect l="l" t="t" r="r" b="b"/>
              <a:pathLst>
                <a:path w="228600" h="4191000">
                  <a:moveTo>
                    <a:pt x="0" y="4076702"/>
                  </a:moveTo>
                  <a:lnTo>
                    <a:pt x="57150" y="4076702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076702"/>
                  </a:lnTo>
                  <a:lnTo>
                    <a:pt x="228600" y="4076702"/>
                  </a:lnTo>
                  <a:lnTo>
                    <a:pt x="114300" y="4191002"/>
                  </a:lnTo>
                  <a:lnTo>
                    <a:pt x="0" y="4076702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2486" y="2117851"/>
            <a:ext cx="303530" cy="108204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Verdana"/>
                <a:cs typeface="Verdana"/>
              </a:rPr>
              <a:t>Thời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gian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40</a:t>
            </a:fld>
            <a:endParaRPr sz="1200">
              <a:latin typeface="Nazli"/>
              <a:cs typeface="Nazl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6573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hợp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nhất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(Unified</a:t>
            </a:r>
            <a:r>
              <a:rPr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63244"/>
            <a:ext cx="250634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Kết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hợp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2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góc</a:t>
            </a:r>
            <a:r>
              <a:rPr sz="24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nhìn</a:t>
            </a:r>
            <a:endParaRPr sz="2400">
              <a:latin typeface="Carlito"/>
              <a:cs typeface="Carlito"/>
            </a:endParaRPr>
          </a:p>
          <a:p>
            <a:pPr marL="1274445">
              <a:lnSpc>
                <a:spcPct val="100000"/>
              </a:lnSpc>
              <a:spcBef>
                <a:spcPts val="1605"/>
              </a:spcBef>
            </a:pPr>
            <a:r>
              <a:rPr sz="1800" spc="-5" dirty="0">
                <a:latin typeface="Verdana"/>
                <a:cs typeface="Verdana"/>
              </a:rPr>
              <a:t>Bước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lặp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512" y="19954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</a:t>
            </a:r>
            <a:r>
              <a:rPr sz="1800" dirty="0">
                <a:latin typeface="Carlito"/>
                <a:cs typeface="Carlito"/>
              </a:rPr>
              <a:t>chuẩn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bị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512" y="25288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kiến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trúc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512" y="30622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kiến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trúc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512" y="35956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phát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triển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5512" y="41290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phát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triển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512" y="46624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phát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triển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512" y="51958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chuyển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giao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5512" y="5729287"/>
            <a:ext cx="2743200" cy="457200"/>
          </a:xfrm>
          <a:prstGeom prst="rect">
            <a:avLst/>
          </a:prstGeom>
          <a:solidFill>
            <a:srgbClr val="5B9BD5">
              <a:alpha val="30979"/>
            </a:srgbClr>
          </a:solidFill>
          <a:ln w="12700">
            <a:solidFill>
              <a:srgbClr val="4171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Carlito"/>
                <a:cs typeface="Carlito"/>
              </a:rPr>
              <a:t>Bước lặp chuyển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giao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4515" y="1508251"/>
            <a:ext cx="2174875" cy="29883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529590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latin typeface="Verdana"/>
                <a:cs typeface="Verdana"/>
              </a:rPr>
              <a:t>Kết</a:t>
            </a:r>
            <a:r>
              <a:rPr sz="1800" spc="-5" dirty="0">
                <a:latin typeface="Verdana"/>
                <a:cs typeface="Verdana"/>
              </a:rPr>
              <a:t> quả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Carlito"/>
                <a:cs typeface="Carlito"/>
              </a:rPr>
              <a:t>Mẫu </a:t>
            </a:r>
            <a:r>
              <a:rPr sz="1800" dirty="0">
                <a:latin typeface="Carlito"/>
                <a:cs typeface="Carlito"/>
              </a:rPr>
              <a:t>thử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(maquette)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94400"/>
              </a:lnSpc>
            </a:pPr>
            <a:r>
              <a:rPr sz="1800" spc="-5" dirty="0">
                <a:latin typeface="Carlito"/>
                <a:cs typeface="Carlito"/>
              </a:rPr>
              <a:t>Nguyên mẫu kiến trúc  Nguyên mẫu kiến trúc  Nguyên mẫu phát triển  Nguyên mẫu phát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triển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4515" y="4729988"/>
            <a:ext cx="113220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Phiên bản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Symbol"/>
                <a:cs typeface="Symbol"/>
              </a:rPr>
              <a:t>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1800" spc="-5" dirty="0">
                <a:latin typeface="Carlito"/>
                <a:cs typeface="Carlito"/>
              </a:rPr>
              <a:t>Phiên bản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Symbol"/>
                <a:cs typeface="Symbol"/>
              </a:rPr>
              <a:t>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4515" y="5796788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Phiên bản </a:t>
            </a:r>
            <a:r>
              <a:rPr sz="1800" dirty="0">
                <a:latin typeface="Carlito"/>
                <a:cs typeface="Carlito"/>
              </a:rPr>
              <a:t>chính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thức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8674" y="2159063"/>
            <a:ext cx="627380" cy="132715"/>
          </a:xfrm>
          <a:custGeom>
            <a:avLst/>
            <a:gdLst/>
            <a:ahLst/>
            <a:cxnLst/>
            <a:rect l="l" t="t" r="r" b="b"/>
            <a:pathLst>
              <a:path w="627379" h="132714">
                <a:moveTo>
                  <a:pt x="545930" y="80689"/>
                </a:moveTo>
                <a:lnTo>
                  <a:pt x="498970" y="107924"/>
                </a:lnTo>
                <a:lnTo>
                  <a:pt x="496646" y="116674"/>
                </a:lnTo>
                <a:lnTo>
                  <a:pt x="504558" y="130327"/>
                </a:lnTo>
                <a:lnTo>
                  <a:pt x="513295" y="132651"/>
                </a:lnTo>
                <a:lnTo>
                  <a:pt x="602660" y="80822"/>
                </a:lnTo>
                <a:lnTo>
                  <a:pt x="545930" y="80689"/>
                </a:lnTo>
                <a:close/>
              </a:path>
              <a:path w="627379" h="132714">
                <a:moveTo>
                  <a:pt x="570448" y="66469"/>
                </a:moveTo>
                <a:lnTo>
                  <a:pt x="545930" y="80689"/>
                </a:lnTo>
                <a:lnTo>
                  <a:pt x="598779" y="80822"/>
                </a:lnTo>
                <a:lnTo>
                  <a:pt x="598783" y="78866"/>
                </a:lnTo>
                <a:lnTo>
                  <a:pt x="591578" y="78866"/>
                </a:lnTo>
                <a:lnTo>
                  <a:pt x="570448" y="66469"/>
                </a:lnTo>
                <a:close/>
              </a:path>
              <a:path w="627379" h="132714">
                <a:moveTo>
                  <a:pt x="513638" y="0"/>
                </a:moveTo>
                <a:lnTo>
                  <a:pt x="504888" y="2286"/>
                </a:lnTo>
                <a:lnTo>
                  <a:pt x="496900" y="15887"/>
                </a:lnTo>
                <a:lnTo>
                  <a:pt x="499173" y="24650"/>
                </a:lnTo>
                <a:lnTo>
                  <a:pt x="545982" y="52114"/>
                </a:lnTo>
                <a:lnTo>
                  <a:pt x="598843" y="52247"/>
                </a:lnTo>
                <a:lnTo>
                  <a:pt x="598779" y="80822"/>
                </a:lnTo>
                <a:lnTo>
                  <a:pt x="602660" y="80822"/>
                </a:lnTo>
                <a:lnTo>
                  <a:pt x="627164" y="66611"/>
                </a:lnTo>
                <a:lnTo>
                  <a:pt x="513638" y="0"/>
                </a:lnTo>
                <a:close/>
              </a:path>
              <a:path w="627379" h="132714">
                <a:moveTo>
                  <a:pt x="76" y="50736"/>
                </a:moveTo>
                <a:lnTo>
                  <a:pt x="0" y="79311"/>
                </a:lnTo>
                <a:lnTo>
                  <a:pt x="545930" y="80689"/>
                </a:lnTo>
                <a:lnTo>
                  <a:pt x="570448" y="66469"/>
                </a:lnTo>
                <a:lnTo>
                  <a:pt x="545982" y="52114"/>
                </a:lnTo>
                <a:lnTo>
                  <a:pt x="76" y="50736"/>
                </a:lnTo>
                <a:close/>
              </a:path>
              <a:path w="627379" h="132714">
                <a:moveTo>
                  <a:pt x="591642" y="54178"/>
                </a:moveTo>
                <a:lnTo>
                  <a:pt x="570448" y="66469"/>
                </a:lnTo>
                <a:lnTo>
                  <a:pt x="591578" y="78866"/>
                </a:lnTo>
                <a:lnTo>
                  <a:pt x="591642" y="54178"/>
                </a:lnTo>
                <a:close/>
              </a:path>
              <a:path w="627379" h="132714">
                <a:moveTo>
                  <a:pt x="598838" y="54178"/>
                </a:moveTo>
                <a:lnTo>
                  <a:pt x="591642" y="54178"/>
                </a:lnTo>
                <a:lnTo>
                  <a:pt x="591578" y="78866"/>
                </a:lnTo>
                <a:lnTo>
                  <a:pt x="598783" y="78866"/>
                </a:lnTo>
                <a:lnTo>
                  <a:pt x="598838" y="54178"/>
                </a:lnTo>
                <a:close/>
              </a:path>
              <a:path w="627379" h="132714">
                <a:moveTo>
                  <a:pt x="545982" y="52114"/>
                </a:moveTo>
                <a:lnTo>
                  <a:pt x="570448" y="66469"/>
                </a:lnTo>
                <a:lnTo>
                  <a:pt x="591642" y="54178"/>
                </a:lnTo>
                <a:lnTo>
                  <a:pt x="598838" y="54178"/>
                </a:lnTo>
                <a:lnTo>
                  <a:pt x="598843" y="52247"/>
                </a:lnTo>
                <a:lnTo>
                  <a:pt x="545982" y="52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36537" y="1992312"/>
            <a:ext cx="234950" cy="4197350"/>
            <a:chOff x="236537" y="1992312"/>
            <a:chExt cx="234950" cy="4197350"/>
          </a:xfrm>
        </p:grpSpPr>
        <p:sp>
          <p:nvSpPr>
            <p:cNvPr id="17" name="object 17"/>
            <p:cNvSpPr/>
            <p:nvPr/>
          </p:nvSpPr>
          <p:spPr>
            <a:xfrm>
              <a:off x="239712" y="1995487"/>
              <a:ext cx="228599" cy="419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9712" y="1995487"/>
              <a:ext cx="228600" cy="4191000"/>
            </a:xfrm>
            <a:custGeom>
              <a:avLst/>
              <a:gdLst/>
              <a:ahLst/>
              <a:cxnLst/>
              <a:rect l="l" t="t" r="r" b="b"/>
              <a:pathLst>
                <a:path w="228600" h="4191000">
                  <a:moveTo>
                    <a:pt x="0" y="4076702"/>
                  </a:moveTo>
                  <a:lnTo>
                    <a:pt x="57150" y="4076702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076702"/>
                  </a:lnTo>
                  <a:lnTo>
                    <a:pt x="228600" y="4076702"/>
                  </a:lnTo>
                  <a:lnTo>
                    <a:pt x="114300" y="4191002"/>
                  </a:lnTo>
                  <a:lnTo>
                    <a:pt x="0" y="4076702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2713" y="2117851"/>
            <a:ext cx="303530" cy="108204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Verdana"/>
                <a:cs typeface="Verdana"/>
              </a:rPr>
              <a:t>Thời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gian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68674" y="2678176"/>
            <a:ext cx="627380" cy="132715"/>
          </a:xfrm>
          <a:custGeom>
            <a:avLst/>
            <a:gdLst/>
            <a:ahLst/>
            <a:cxnLst/>
            <a:rect l="l" t="t" r="r" b="b"/>
            <a:pathLst>
              <a:path w="627379" h="132714">
                <a:moveTo>
                  <a:pt x="545930" y="80689"/>
                </a:moveTo>
                <a:lnTo>
                  <a:pt x="498970" y="107924"/>
                </a:lnTo>
                <a:lnTo>
                  <a:pt x="496646" y="116674"/>
                </a:lnTo>
                <a:lnTo>
                  <a:pt x="504558" y="130327"/>
                </a:lnTo>
                <a:lnTo>
                  <a:pt x="513295" y="132651"/>
                </a:lnTo>
                <a:lnTo>
                  <a:pt x="602660" y="80822"/>
                </a:lnTo>
                <a:lnTo>
                  <a:pt x="545930" y="80689"/>
                </a:lnTo>
                <a:close/>
              </a:path>
              <a:path w="627379" h="132714">
                <a:moveTo>
                  <a:pt x="570448" y="66469"/>
                </a:moveTo>
                <a:lnTo>
                  <a:pt x="545930" y="80689"/>
                </a:lnTo>
                <a:lnTo>
                  <a:pt x="598779" y="80822"/>
                </a:lnTo>
                <a:lnTo>
                  <a:pt x="598783" y="78866"/>
                </a:lnTo>
                <a:lnTo>
                  <a:pt x="591578" y="78866"/>
                </a:lnTo>
                <a:lnTo>
                  <a:pt x="570448" y="66469"/>
                </a:lnTo>
                <a:close/>
              </a:path>
              <a:path w="627379" h="132714">
                <a:moveTo>
                  <a:pt x="513638" y="0"/>
                </a:moveTo>
                <a:lnTo>
                  <a:pt x="504888" y="2286"/>
                </a:lnTo>
                <a:lnTo>
                  <a:pt x="496900" y="15887"/>
                </a:lnTo>
                <a:lnTo>
                  <a:pt x="499173" y="24650"/>
                </a:lnTo>
                <a:lnTo>
                  <a:pt x="545982" y="52114"/>
                </a:lnTo>
                <a:lnTo>
                  <a:pt x="598843" y="52247"/>
                </a:lnTo>
                <a:lnTo>
                  <a:pt x="598779" y="80822"/>
                </a:lnTo>
                <a:lnTo>
                  <a:pt x="602660" y="80822"/>
                </a:lnTo>
                <a:lnTo>
                  <a:pt x="627164" y="66611"/>
                </a:lnTo>
                <a:lnTo>
                  <a:pt x="513638" y="0"/>
                </a:lnTo>
                <a:close/>
              </a:path>
              <a:path w="627379" h="132714">
                <a:moveTo>
                  <a:pt x="76" y="50736"/>
                </a:moveTo>
                <a:lnTo>
                  <a:pt x="0" y="79311"/>
                </a:lnTo>
                <a:lnTo>
                  <a:pt x="545930" y="80689"/>
                </a:lnTo>
                <a:lnTo>
                  <a:pt x="570448" y="66469"/>
                </a:lnTo>
                <a:lnTo>
                  <a:pt x="545982" y="52114"/>
                </a:lnTo>
                <a:lnTo>
                  <a:pt x="76" y="50736"/>
                </a:lnTo>
                <a:close/>
              </a:path>
              <a:path w="627379" h="132714">
                <a:moveTo>
                  <a:pt x="591642" y="54178"/>
                </a:moveTo>
                <a:lnTo>
                  <a:pt x="570448" y="66469"/>
                </a:lnTo>
                <a:lnTo>
                  <a:pt x="591578" y="78866"/>
                </a:lnTo>
                <a:lnTo>
                  <a:pt x="591642" y="54178"/>
                </a:lnTo>
                <a:close/>
              </a:path>
              <a:path w="627379" h="132714">
                <a:moveTo>
                  <a:pt x="598838" y="54178"/>
                </a:moveTo>
                <a:lnTo>
                  <a:pt x="591642" y="54178"/>
                </a:lnTo>
                <a:lnTo>
                  <a:pt x="591578" y="78866"/>
                </a:lnTo>
                <a:lnTo>
                  <a:pt x="598783" y="78866"/>
                </a:lnTo>
                <a:lnTo>
                  <a:pt x="598838" y="54178"/>
                </a:lnTo>
                <a:close/>
              </a:path>
              <a:path w="627379" h="132714">
                <a:moveTo>
                  <a:pt x="545982" y="52114"/>
                </a:moveTo>
                <a:lnTo>
                  <a:pt x="570448" y="66469"/>
                </a:lnTo>
                <a:lnTo>
                  <a:pt x="591642" y="54178"/>
                </a:lnTo>
                <a:lnTo>
                  <a:pt x="598838" y="54178"/>
                </a:lnTo>
                <a:lnTo>
                  <a:pt x="598843" y="52247"/>
                </a:lnTo>
                <a:lnTo>
                  <a:pt x="545982" y="52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8674" y="3211576"/>
            <a:ext cx="627380" cy="132715"/>
          </a:xfrm>
          <a:custGeom>
            <a:avLst/>
            <a:gdLst/>
            <a:ahLst/>
            <a:cxnLst/>
            <a:rect l="l" t="t" r="r" b="b"/>
            <a:pathLst>
              <a:path w="627379" h="132714">
                <a:moveTo>
                  <a:pt x="545930" y="80689"/>
                </a:moveTo>
                <a:lnTo>
                  <a:pt x="498970" y="107924"/>
                </a:lnTo>
                <a:lnTo>
                  <a:pt x="496646" y="116674"/>
                </a:lnTo>
                <a:lnTo>
                  <a:pt x="504558" y="130327"/>
                </a:lnTo>
                <a:lnTo>
                  <a:pt x="513295" y="132651"/>
                </a:lnTo>
                <a:lnTo>
                  <a:pt x="602660" y="80822"/>
                </a:lnTo>
                <a:lnTo>
                  <a:pt x="545930" y="80689"/>
                </a:lnTo>
                <a:close/>
              </a:path>
              <a:path w="627379" h="132714">
                <a:moveTo>
                  <a:pt x="570448" y="66469"/>
                </a:moveTo>
                <a:lnTo>
                  <a:pt x="545930" y="80689"/>
                </a:lnTo>
                <a:lnTo>
                  <a:pt x="598779" y="80822"/>
                </a:lnTo>
                <a:lnTo>
                  <a:pt x="598783" y="78866"/>
                </a:lnTo>
                <a:lnTo>
                  <a:pt x="591578" y="78866"/>
                </a:lnTo>
                <a:lnTo>
                  <a:pt x="570448" y="66469"/>
                </a:lnTo>
                <a:close/>
              </a:path>
              <a:path w="627379" h="132714">
                <a:moveTo>
                  <a:pt x="513638" y="0"/>
                </a:moveTo>
                <a:lnTo>
                  <a:pt x="504888" y="2286"/>
                </a:lnTo>
                <a:lnTo>
                  <a:pt x="496900" y="15887"/>
                </a:lnTo>
                <a:lnTo>
                  <a:pt x="499173" y="24650"/>
                </a:lnTo>
                <a:lnTo>
                  <a:pt x="545982" y="52114"/>
                </a:lnTo>
                <a:lnTo>
                  <a:pt x="598843" y="52247"/>
                </a:lnTo>
                <a:lnTo>
                  <a:pt x="598779" y="80822"/>
                </a:lnTo>
                <a:lnTo>
                  <a:pt x="602660" y="80822"/>
                </a:lnTo>
                <a:lnTo>
                  <a:pt x="627164" y="66611"/>
                </a:lnTo>
                <a:lnTo>
                  <a:pt x="513638" y="0"/>
                </a:lnTo>
                <a:close/>
              </a:path>
              <a:path w="627379" h="132714">
                <a:moveTo>
                  <a:pt x="76" y="50736"/>
                </a:moveTo>
                <a:lnTo>
                  <a:pt x="0" y="79311"/>
                </a:lnTo>
                <a:lnTo>
                  <a:pt x="545930" y="80689"/>
                </a:lnTo>
                <a:lnTo>
                  <a:pt x="570448" y="66469"/>
                </a:lnTo>
                <a:lnTo>
                  <a:pt x="545982" y="52114"/>
                </a:lnTo>
                <a:lnTo>
                  <a:pt x="76" y="50736"/>
                </a:lnTo>
                <a:close/>
              </a:path>
              <a:path w="627379" h="132714">
                <a:moveTo>
                  <a:pt x="591642" y="54178"/>
                </a:moveTo>
                <a:lnTo>
                  <a:pt x="570448" y="66469"/>
                </a:lnTo>
                <a:lnTo>
                  <a:pt x="591578" y="78866"/>
                </a:lnTo>
                <a:lnTo>
                  <a:pt x="591642" y="54178"/>
                </a:lnTo>
                <a:close/>
              </a:path>
              <a:path w="627379" h="132714">
                <a:moveTo>
                  <a:pt x="598838" y="54178"/>
                </a:moveTo>
                <a:lnTo>
                  <a:pt x="591642" y="54178"/>
                </a:lnTo>
                <a:lnTo>
                  <a:pt x="591578" y="78866"/>
                </a:lnTo>
                <a:lnTo>
                  <a:pt x="598783" y="78866"/>
                </a:lnTo>
                <a:lnTo>
                  <a:pt x="598838" y="54178"/>
                </a:lnTo>
                <a:close/>
              </a:path>
              <a:path w="627379" h="132714">
                <a:moveTo>
                  <a:pt x="545982" y="52114"/>
                </a:moveTo>
                <a:lnTo>
                  <a:pt x="570448" y="66469"/>
                </a:lnTo>
                <a:lnTo>
                  <a:pt x="591642" y="54178"/>
                </a:lnTo>
                <a:lnTo>
                  <a:pt x="598838" y="54178"/>
                </a:lnTo>
                <a:lnTo>
                  <a:pt x="598843" y="52247"/>
                </a:lnTo>
                <a:lnTo>
                  <a:pt x="545982" y="52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8674" y="3792601"/>
            <a:ext cx="627380" cy="132715"/>
          </a:xfrm>
          <a:custGeom>
            <a:avLst/>
            <a:gdLst/>
            <a:ahLst/>
            <a:cxnLst/>
            <a:rect l="l" t="t" r="r" b="b"/>
            <a:pathLst>
              <a:path w="627379" h="132714">
                <a:moveTo>
                  <a:pt x="545930" y="80689"/>
                </a:moveTo>
                <a:lnTo>
                  <a:pt x="498970" y="107924"/>
                </a:lnTo>
                <a:lnTo>
                  <a:pt x="496646" y="116674"/>
                </a:lnTo>
                <a:lnTo>
                  <a:pt x="504558" y="130327"/>
                </a:lnTo>
                <a:lnTo>
                  <a:pt x="513295" y="132651"/>
                </a:lnTo>
                <a:lnTo>
                  <a:pt x="602660" y="80822"/>
                </a:lnTo>
                <a:lnTo>
                  <a:pt x="545930" y="80689"/>
                </a:lnTo>
                <a:close/>
              </a:path>
              <a:path w="627379" h="132714">
                <a:moveTo>
                  <a:pt x="570448" y="66469"/>
                </a:moveTo>
                <a:lnTo>
                  <a:pt x="545930" y="80689"/>
                </a:lnTo>
                <a:lnTo>
                  <a:pt x="598779" y="80822"/>
                </a:lnTo>
                <a:lnTo>
                  <a:pt x="598783" y="78867"/>
                </a:lnTo>
                <a:lnTo>
                  <a:pt x="591578" y="78867"/>
                </a:lnTo>
                <a:lnTo>
                  <a:pt x="570448" y="66469"/>
                </a:lnTo>
                <a:close/>
              </a:path>
              <a:path w="627379" h="132714">
                <a:moveTo>
                  <a:pt x="513638" y="0"/>
                </a:moveTo>
                <a:lnTo>
                  <a:pt x="504888" y="2286"/>
                </a:lnTo>
                <a:lnTo>
                  <a:pt x="496900" y="15887"/>
                </a:lnTo>
                <a:lnTo>
                  <a:pt x="499173" y="24650"/>
                </a:lnTo>
                <a:lnTo>
                  <a:pt x="545982" y="52114"/>
                </a:lnTo>
                <a:lnTo>
                  <a:pt x="598843" y="52247"/>
                </a:lnTo>
                <a:lnTo>
                  <a:pt x="598779" y="80822"/>
                </a:lnTo>
                <a:lnTo>
                  <a:pt x="602660" y="80822"/>
                </a:lnTo>
                <a:lnTo>
                  <a:pt x="627164" y="66611"/>
                </a:lnTo>
                <a:lnTo>
                  <a:pt x="513638" y="0"/>
                </a:lnTo>
                <a:close/>
              </a:path>
              <a:path w="627379" h="132714">
                <a:moveTo>
                  <a:pt x="76" y="50736"/>
                </a:moveTo>
                <a:lnTo>
                  <a:pt x="0" y="79311"/>
                </a:lnTo>
                <a:lnTo>
                  <a:pt x="545930" y="80689"/>
                </a:lnTo>
                <a:lnTo>
                  <a:pt x="570448" y="66469"/>
                </a:lnTo>
                <a:lnTo>
                  <a:pt x="545982" y="52114"/>
                </a:lnTo>
                <a:lnTo>
                  <a:pt x="76" y="50736"/>
                </a:lnTo>
                <a:close/>
              </a:path>
              <a:path w="627379" h="132714">
                <a:moveTo>
                  <a:pt x="591642" y="54178"/>
                </a:moveTo>
                <a:lnTo>
                  <a:pt x="570448" y="66469"/>
                </a:lnTo>
                <a:lnTo>
                  <a:pt x="591578" y="78867"/>
                </a:lnTo>
                <a:lnTo>
                  <a:pt x="591642" y="54178"/>
                </a:lnTo>
                <a:close/>
              </a:path>
              <a:path w="627379" h="132714">
                <a:moveTo>
                  <a:pt x="598838" y="54178"/>
                </a:moveTo>
                <a:lnTo>
                  <a:pt x="591642" y="54178"/>
                </a:lnTo>
                <a:lnTo>
                  <a:pt x="591578" y="78867"/>
                </a:lnTo>
                <a:lnTo>
                  <a:pt x="598783" y="78867"/>
                </a:lnTo>
                <a:lnTo>
                  <a:pt x="598838" y="54178"/>
                </a:lnTo>
                <a:close/>
              </a:path>
              <a:path w="627379" h="132714">
                <a:moveTo>
                  <a:pt x="545982" y="52114"/>
                </a:moveTo>
                <a:lnTo>
                  <a:pt x="570448" y="66469"/>
                </a:lnTo>
                <a:lnTo>
                  <a:pt x="591642" y="54178"/>
                </a:lnTo>
                <a:lnTo>
                  <a:pt x="598838" y="54178"/>
                </a:lnTo>
                <a:lnTo>
                  <a:pt x="598843" y="52247"/>
                </a:lnTo>
                <a:lnTo>
                  <a:pt x="545982" y="52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68674" y="4299013"/>
            <a:ext cx="627380" cy="132715"/>
          </a:xfrm>
          <a:custGeom>
            <a:avLst/>
            <a:gdLst/>
            <a:ahLst/>
            <a:cxnLst/>
            <a:rect l="l" t="t" r="r" b="b"/>
            <a:pathLst>
              <a:path w="627379" h="132714">
                <a:moveTo>
                  <a:pt x="545930" y="80689"/>
                </a:moveTo>
                <a:lnTo>
                  <a:pt x="498970" y="107924"/>
                </a:lnTo>
                <a:lnTo>
                  <a:pt x="496646" y="116674"/>
                </a:lnTo>
                <a:lnTo>
                  <a:pt x="504558" y="130327"/>
                </a:lnTo>
                <a:lnTo>
                  <a:pt x="513295" y="132651"/>
                </a:lnTo>
                <a:lnTo>
                  <a:pt x="602660" y="80822"/>
                </a:lnTo>
                <a:lnTo>
                  <a:pt x="545930" y="80689"/>
                </a:lnTo>
                <a:close/>
              </a:path>
              <a:path w="627379" h="132714">
                <a:moveTo>
                  <a:pt x="570448" y="66469"/>
                </a:moveTo>
                <a:lnTo>
                  <a:pt x="545930" y="80689"/>
                </a:lnTo>
                <a:lnTo>
                  <a:pt x="598779" y="80822"/>
                </a:lnTo>
                <a:lnTo>
                  <a:pt x="598783" y="78867"/>
                </a:lnTo>
                <a:lnTo>
                  <a:pt x="591578" y="78867"/>
                </a:lnTo>
                <a:lnTo>
                  <a:pt x="570448" y="66469"/>
                </a:lnTo>
                <a:close/>
              </a:path>
              <a:path w="627379" h="132714">
                <a:moveTo>
                  <a:pt x="513638" y="0"/>
                </a:moveTo>
                <a:lnTo>
                  <a:pt x="504888" y="2286"/>
                </a:lnTo>
                <a:lnTo>
                  <a:pt x="496900" y="15887"/>
                </a:lnTo>
                <a:lnTo>
                  <a:pt x="499173" y="24650"/>
                </a:lnTo>
                <a:lnTo>
                  <a:pt x="545982" y="52114"/>
                </a:lnTo>
                <a:lnTo>
                  <a:pt x="598843" y="52247"/>
                </a:lnTo>
                <a:lnTo>
                  <a:pt x="598779" y="80822"/>
                </a:lnTo>
                <a:lnTo>
                  <a:pt x="602660" y="80822"/>
                </a:lnTo>
                <a:lnTo>
                  <a:pt x="627164" y="66611"/>
                </a:lnTo>
                <a:lnTo>
                  <a:pt x="513638" y="0"/>
                </a:lnTo>
                <a:close/>
              </a:path>
              <a:path w="627379" h="132714">
                <a:moveTo>
                  <a:pt x="76" y="50736"/>
                </a:moveTo>
                <a:lnTo>
                  <a:pt x="0" y="79311"/>
                </a:lnTo>
                <a:lnTo>
                  <a:pt x="545930" y="80689"/>
                </a:lnTo>
                <a:lnTo>
                  <a:pt x="570448" y="66469"/>
                </a:lnTo>
                <a:lnTo>
                  <a:pt x="545982" y="52114"/>
                </a:lnTo>
                <a:lnTo>
                  <a:pt x="76" y="50736"/>
                </a:lnTo>
                <a:close/>
              </a:path>
              <a:path w="627379" h="132714">
                <a:moveTo>
                  <a:pt x="591642" y="54178"/>
                </a:moveTo>
                <a:lnTo>
                  <a:pt x="570448" y="66469"/>
                </a:lnTo>
                <a:lnTo>
                  <a:pt x="591578" y="78867"/>
                </a:lnTo>
                <a:lnTo>
                  <a:pt x="591642" y="54178"/>
                </a:lnTo>
                <a:close/>
              </a:path>
              <a:path w="627379" h="132714">
                <a:moveTo>
                  <a:pt x="598838" y="54178"/>
                </a:moveTo>
                <a:lnTo>
                  <a:pt x="591642" y="54178"/>
                </a:lnTo>
                <a:lnTo>
                  <a:pt x="591578" y="78867"/>
                </a:lnTo>
                <a:lnTo>
                  <a:pt x="598783" y="78867"/>
                </a:lnTo>
                <a:lnTo>
                  <a:pt x="598838" y="54178"/>
                </a:lnTo>
                <a:close/>
              </a:path>
              <a:path w="627379" h="132714">
                <a:moveTo>
                  <a:pt x="545982" y="52114"/>
                </a:moveTo>
                <a:lnTo>
                  <a:pt x="570448" y="66469"/>
                </a:lnTo>
                <a:lnTo>
                  <a:pt x="591642" y="54178"/>
                </a:lnTo>
                <a:lnTo>
                  <a:pt x="598838" y="54178"/>
                </a:lnTo>
                <a:lnTo>
                  <a:pt x="598843" y="52247"/>
                </a:lnTo>
                <a:lnTo>
                  <a:pt x="545982" y="52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8674" y="4811776"/>
            <a:ext cx="627380" cy="132715"/>
          </a:xfrm>
          <a:custGeom>
            <a:avLst/>
            <a:gdLst/>
            <a:ahLst/>
            <a:cxnLst/>
            <a:rect l="l" t="t" r="r" b="b"/>
            <a:pathLst>
              <a:path w="627379" h="132714">
                <a:moveTo>
                  <a:pt x="545930" y="80689"/>
                </a:moveTo>
                <a:lnTo>
                  <a:pt x="498970" y="107924"/>
                </a:lnTo>
                <a:lnTo>
                  <a:pt x="496646" y="116674"/>
                </a:lnTo>
                <a:lnTo>
                  <a:pt x="504558" y="130327"/>
                </a:lnTo>
                <a:lnTo>
                  <a:pt x="513295" y="132651"/>
                </a:lnTo>
                <a:lnTo>
                  <a:pt x="602660" y="80822"/>
                </a:lnTo>
                <a:lnTo>
                  <a:pt x="545930" y="80689"/>
                </a:lnTo>
                <a:close/>
              </a:path>
              <a:path w="627379" h="132714">
                <a:moveTo>
                  <a:pt x="570448" y="66469"/>
                </a:moveTo>
                <a:lnTo>
                  <a:pt x="545930" y="80689"/>
                </a:lnTo>
                <a:lnTo>
                  <a:pt x="598779" y="80822"/>
                </a:lnTo>
                <a:lnTo>
                  <a:pt x="598783" y="78867"/>
                </a:lnTo>
                <a:lnTo>
                  <a:pt x="591578" y="78867"/>
                </a:lnTo>
                <a:lnTo>
                  <a:pt x="570448" y="66469"/>
                </a:lnTo>
                <a:close/>
              </a:path>
              <a:path w="627379" h="132714">
                <a:moveTo>
                  <a:pt x="513638" y="0"/>
                </a:moveTo>
                <a:lnTo>
                  <a:pt x="504888" y="2286"/>
                </a:lnTo>
                <a:lnTo>
                  <a:pt x="496900" y="15887"/>
                </a:lnTo>
                <a:lnTo>
                  <a:pt x="499173" y="24650"/>
                </a:lnTo>
                <a:lnTo>
                  <a:pt x="545982" y="52114"/>
                </a:lnTo>
                <a:lnTo>
                  <a:pt x="598843" y="52247"/>
                </a:lnTo>
                <a:lnTo>
                  <a:pt x="598779" y="80822"/>
                </a:lnTo>
                <a:lnTo>
                  <a:pt x="602660" y="80822"/>
                </a:lnTo>
                <a:lnTo>
                  <a:pt x="627164" y="66611"/>
                </a:lnTo>
                <a:lnTo>
                  <a:pt x="513638" y="0"/>
                </a:lnTo>
                <a:close/>
              </a:path>
              <a:path w="627379" h="132714">
                <a:moveTo>
                  <a:pt x="76" y="50736"/>
                </a:moveTo>
                <a:lnTo>
                  <a:pt x="0" y="79311"/>
                </a:lnTo>
                <a:lnTo>
                  <a:pt x="545930" y="80689"/>
                </a:lnTo>
                <a:lnTo>
                  <a:pt x="570448" y="66469"/>
                </a:lnTo>
                <a:lnTo>
                  <a:pt x="545982" y="52114"/>
                </a:lnTo>
                <a:lnTo>
                  <a:pt x="76" y="50736"/>
                </a:lnTo>
                <a:close/>
              </a:path>
              <a:path w="627379" h="132714">
                <a:moveTo>
                  <a:pt x="591642" y="54178"/>
                </a:moveTo>
                <a:lnTo>
                  <a:pt x="570448" y="66469"/>
                </a:lnTo>
                <a:lnTo>
                  <a:pt x="591578" y="78867"/>
                </a:lnTo>
                <a:lnTo>
                  <a:pt x="591642" y="54178"/>
                </a:lnTo>
                <a:close/>
              </a:path>
              <a:path w="627379" h="132714">
                <a:moveTo>
                  <a:pt x="598838" y="54178"/>
                </a:moveTo>
                <a:lnTo>
                  <a:pt x="591642" y="54178"/>
                </a:lnTo>
                <a:lnTo>
                  <a:pt x="591578" y="78867"/>
                </a:lnTo>
                <a:lnTo>
                  <a:pt x="598783" y="78867"/>
                </a:lnTo>
                <a:lnTo>
                  <a:pt x="598838" y="54178"/>
                </a:lnTo>
                <a:close/>
              </a:path>
              <a:path w="627379" h="132714">
                <a:moveTo>
                  <a:pt x="545982" y="52114"/>
                </a:moveTo>
                <a:lnTo>
                  <a:pt x="570448" y="66469"/>
                </a:lnTo>
                <a:lnTo>
                  <a:pt x="591642" y="54178"/>
                </a:lnTo>
                <a:lnTo>
                  <a:pt x="598838" y="54178"/>
                </a:lnTo>
                <a:lnTo>
                  <a:pt x="598843" y="52247"/>
                </a:lnTo>
                <a:lnTo>
                  <a:pt x="545982" y="52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8674" y="5345176"/>
            <a:ext cx="627380" cy="132715"/>
          </a:xfrm>
          <a:custGeom>
            <a:avLst/>
            <a:gdLst/>
            <a:ahLst/>
            <a:cxnLst/>
            <a:rect l="l" t="t" r="r" b="b"/>
            <a:pathLst>
              <a:path w="627379" h="132714">
                <a:moveTo>
                  <a:pt x="545930" y="80689"/>
                </a:moveTo>
                <a:lnTo>
                  <a:pt x="498970" y="107924"/>
                </a:lnTo>
                <a:lnTo>
                  <a:pt x="496646" y="116674"/>
                </a:lnTo>
                <a:lnTo>
                  <a:pt x="504558" y="130327"/>
                </a:lnTo>
                <a:lnTo>
                  <a:pt x="513295" y="132651"/>
                </a:lnTo>
                <a:lnTo>
                  <a:pt x="602660" y="80822"/>
                </a:lnTo>
                <a:lnTo>
                  <a:pt x="545930" y="80689"/>
                </a:lnTo>
                <a:close/>
              </a:path>
              <a:path w="627379" h="132714">
                <a:moveTo>
                  <a:pt x="570448" y="66469"/>
                </a:moveTo>
                <a:lnTo>
                  <a:pt x="545930" y="80689"/>
                </a:lnTo>
                <a:lnTo>
                  <a:pt x="598779" y="80822"/>
                </a:lnTo>
                <a:lnTo>
                  <a:pt x="598783" y="78867"/>
                </a:lnTo>
                <a:lnTo>
                  <a:pt x="591578" y="78867"/>
                </a:lnTo>
                <a:lnTo>
                  <a:pt x="570448" y="66469"/>
                </a:lnTo>
                <a:close/>
              </a:path>
              <a:path w="627379" h="132714">
                <a:moveTo>
                  <a:pt x="513638" y="0"/>
                </a:moveTo>
                <a:lnTo>
                  <a:pt x="504888" y="2286"/>
                </a:lnTo>
                <a:lnTo>
                  <a:pt x="496900" y="15887"/>
                </a:lnTo>
                <a:lnTo>
                  <a:pt x="499173" y="24650"/>
                </a:lnTo>
                <a:lnTo>
                  <a:pt x="545982" y="52114"/>
                </a:lnTo>
                <a:lnTo>
                  <a:pt x="598843" y="52247"/>
                </a:lnTo>
                <a:lnTo>
                  <a:pt x="598779" y="80822"/>
                </a:lnTo>
                <a:lnTo>
                  <a:pt x="602660" y="80822"/>
                </a:lnTo>
                <a:lnTo>
                  <a:pt x="627164" y="66611"/>
                </a:lnTo>
                <a:lnTo>
                  <a:pt x="513638" y="0"/>
                </a:lnTo>
                <a:close/>
              </a:path>
              <a:path w="627379" h="132714">
                <a:moveTo>
                  <a:pt x="76" y="50736"/>
                </a:moveTo>
                <a:lnTo>
                  <a:pt x="0" y="79311"/>
                </a:lnTo>
                <a:lnTo>
                  <a:pt x="545930" y="80689"/>
                </a:lnTo>
                <a:lnTo>
                  <a:pt x="570448" y="66469"/>
                </a:lnTo>
                <a:lnTo>
                  <a:pt x="545982" y="52114"/>
                </a:lnTo>
                <a:lnTo>
                  <a:pt x="76" y="50736"/>
                </a:lnTo>
                <a:close/>
              </a:path>
              <a:path w="627379" h="132714">
                <a:moveTo>
                  <a:pt x="591642" y="54178"/>
                </a:moveTo>
                <a:lnTo>
                  <a:pt x="570448" y="66469"/>
                </a:lnTo>
                <a:lnTo>
                  <a:pt x="591578" y="78867"/>
                </a:lnTo>
                <a:lnTo>
                  <a:pt x="591642" y="54178"/>
                </a:lnTo>
                <a:close/>
              </a:path>
              <a:path w="627379" h="132714">
                <a:moveTo>
                  <a:pt x="598838" y="54178"/>
                </a:moveTo>
                <a:lnTo>
                  <a:pt x="591642" y="54178"/>
                </a:lnTo>
                <a:lnTo>
                  <a:pt x="591578" y="78867"/>
                </a:lnTo>
                <a:lnTo>
                  <a:pt x="598783" y="78867"/>
                </a:lnTo>
                <a:lnTo>
                  <a:pt x="598838" y="54178"/>
                </a:lnTo>
                <a:close/>
              </a:path>
              <a:path w="627379" h="132714">
                <a:moveTo>
                  <a:pt x="545982" y="52114"/>
                </a:moveTo>
                <a:lnTo>
                  <a:pt x="570448" y="66469"/>
                </a:lnTo>
                <a:lnTo>
                  <a:pt x="591642" y="54178"/>
                </a:lnTo>
                <a:lnTo>
                  <a:pt x="598838" y="54178"/>
                </a:lnTo>
                <a:lnTo>
                  <a:pt x="598843" y="52247"/>
                </a:lnTo>
                <a:lnTo>
                  <a:pt x="545982" y="52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8674" y="5878577"/>
            <a:ext cx="627380" cy="132715"/>
          </a:xfrm>
          <a:custGeom>
            <a:avLst/>
            <a:gdLst/>
            <a:ahLst/>
            <a:cxnLst/>
            <a:rect l="l" t="t" r="r" b="b"/>
            <a:pathLst>
              <a:path w="627379" h="132714">
                <a:moveTo>
                  <a:pt x="545927" y="80692"/>
                </a:moveTo>
                <a:lnTo>
                  <a:pt x="498970" y="107927"/>
                </a:lnTo>
                <a:lnTo>
                  <a:pt x="496646" y="116669"/>
                </a:lnTo>
                <a:lnTo>
                  <a:pt x="504558" y="130322"/>
                </a:lnTo>
                <a:lnTo>
                  <a:pt x="513295" y="132646"/>
                </a:lnTo>
                <a:lnTo>
                  <a:pt x="602650" y="80826"/>
                </a:lnTo>
                <a:lnTo>
                  <a:pt x="545927" y="80692"/>
                </a:lnTo>
                <a:close/>
              </a:path>
              <a:path w="627379" h="132714">
                <a:moveTo>
                  <a:pt x="570454" y="66467"/>
                </a:moveTo>
                <a:lnTo>
                  <a:pt x="545927" y="80692"/>
                </a:lnTo>
                <a:lnTo>
                  <a:pt x="598779" y="80826"/>
                </a:lnTo>
                <a:lnTo>
                  <a:pt x="598783" y="78861"/>
                </a:lnTo>
                <a:lnTo>
                  <a:pt x="591578" y="78861"/>
                </a:lnTo>
                <a:lnTo>
                  <a:pt x="570454" y="66467"/>
                </a:lnTo>
                <a:close/>
              </a:path>
              <a:path w="627379" h="132714">
                <a:moveTo>
                  <a:pt x="513638" y="0"/>
                </a:moveTo>
                <a:lnTo>
                  <a:pt x="504888" y="2279"/>
                </a:lnTo>
                <a:lnTo>
                  <a:pt x="496900" y="15891"/>
                </a:lnTo>
                <a:lnTo>
                  <a:pt x="499173" y="24645"/>
                </a:lnTo>
                <a:lnTo>
                  <a:pt x="545996" y="52117"/>
                </a:lnTo>
                <a:lnTo>
                  <a:pt x="598843" y="52251"/>
                </a:lnTo>
                <a:lnTo>
                  <a:pt x="598779" y="80826"/>
                </a:lnTo>
                <a:lnTo>
                  <a:pt x="602650" y="80826"/>
                </a:lnTo>
                <a:lnTo>
                  <a:pt x="627164" y="66610"/>
                </a:lnTo>
                <a:lnTo>
                  <a:pt x="513638" y="0"/>
                </a:lnTo>
                <a:close/>
              </a:path>
              <a:path w="627379" h="132714">
                <a:moveTo>
                  <a:pt x="76" y="50735"/>
                </a:moveTo>
                <a:lnTo>
                  <a:pt x="0" y="79310"/>
                </a:lnTo>
                <a:lnTo>
                  <a:pt x="545927" y="80692"/>
                </a:lnTo>
                <a:lnTo>
                  <a:pt x="570454" y="66467"/>
                </a:lnTo>
                <a:lnTo>
                  <a:pt x="545996" y="52117"/>
                </a:lnTo>
                <a:lnTo>
                  <a:pt x="76" y="50735"/>
                </a:lnTo>
                <a:close/>
              </a:path>
              <a:path w="627379" h="132714">
                <a:moveTo>
                  <a:pt x="591642" y="54179"/>
                </a:moveTo>
                <a:lnTo>
                  <a:pt x="570454" y="66467"/>
                </a:lnTo>
                <a:lnTo>
                  <a:pt x="591578" y="78861"/>
                </a:lnTo>
                <a:lnTo>
                  <a:pt x="591642" y="54179"/>
                </a:lnTo>
                <a:close/>
              </a:path>
              <a:path w="627379" h="132714">
                <a:moveTo>
                  <a:pt x="598838" y="54179"/>
                </a:moveTo>
                <a:lnTo>
                  <a:pt x="591642" y="54179"/>
                </a:lnTo>
                <a:lnTo>
                  <a:pt x="591578" y="78861"/>
                </a:lnTo>
                <a:lnTo>
                  <a:pt x="598783" y="78861"/>
                </a:lnTo>
                <a:lnTo>
                  <a:pt x="598838" y="54179"/>
                </a:lnTo>
                <a:close/>
              </a:path>
              <a:path w="627379" h="132714">
                <a:moveTo>
                  <a:pt x="545996" y="52117"/>
                </a:moveTo>
                <a:lnTo>
                  <a:pt x="570454" y="66467"/>
                </a:lnTo>
                <a:lnTo>
                  <a:pt x="591642" y="54179"/>
                </a:lnTo>
                <a:lnTo>
                  <a:pt x="598838" y="54179"/>
                </a:lnTo>
                <a:lnTo>
                  <a:pt x="598843" y="52251"/>
                </a:lnTo>
                <a:lnTo>
                  <a:pt x="545996" y="52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275512" y="1946275"/>
          <a:ext cx="1771650" cy="4156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Khởi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đầu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41719C"/>
                      </a:solidFill>
                      <a:prstDash val="solid"/>
                    </a:lnL>
                    <a:lnR w="19050">
                      <a:solidFill>
                        <a:srgbClr val="41719C"/>
                      </a:solidFill>
                      <a:prstDash val="solid"/>
                    </a:lnR>
                    <a:lnT w="19050">
                      <a:solidFill>
                        <a:srgbClr val="41719C"/>
                      </a:solidFill>
                      <a:prstDash val="solid"/>
                    </a:lnT>
                    <a:lnB w="19050">
                      <a:solidFill>
                        <a:srgbClr val="41719C"/>
                      </a:solidFill>
                      <a:prstDash val="solid"/>
                    </a:lnB>
                    <a:solidFill>
                      <a:srgbClr val="CC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33401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Chi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tiết</a:t>
                      </a:r>
                      <a:r>
                        <a:rPr sz="18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hóa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9050">
                      <a:solidFill>
                        <a:srgbClr val="41719C"/>
                      </a:solidFill>
                      <a:prstDash val="solid"/>
                    </a:lnL>
                    <a:lnR w="19050">
                      <a:solidFill>
                        <a:srgbClr val="41719C"/>
                      </a:solidFill>
                      <a:prstDash val="solid"/>
                    </a:lnR>
                    <a:lnT w="19050">
                      <a:solidFill>
                        <a:srgbClr val="41719C"/>
                      </a:solidFill>
                      <a:prstDash val="solid"/>
                    </a:lnT>
                    <a:lnB w="19050">
                      <a:solidFill>
                        <a:srgbClr val="41719C"/>
                      </a:solidFill>
                      <a:prstDash val="solid"/>
                    </a:lnB>
                    <a:solidFill>
                      <a:srgbClr val="CC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1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44259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Xây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dựng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1719C"/>
                      </a:solidFill>
                      <a:prstDash val="solid"/>
                    </a:lnL>
                    <a:lnR w="19050">
                      <a:solidFill>
                        <a:srgbClr val="41719C"/>
                      </a:solidFill>
                      <a:prstDash val="solid"/>
                    </a:lnR>
                    <a:lnT w="19050">
                      <a:solidFill>
                        <a:srgbClr val="41719C"/>
                      </a:solidFill>
                      <a:prstDash val="solid"/>
                    </a:lnT>
                    <a:lnB w="19050">
                      <a:solidFill>
                        <a:srgbClr val="41719C"/>
                      </a:solidFill>
                      <a:prstDash val="solid"/>
                    </a:lnB>
                    <a:solidFill>
                      <a:srgbClr val="CC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297180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Chuyển</a:t>
                      </a:r>
                      <a:r>
                        <a:rPr sz="18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giao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9050">
                      <a:solidFill>
                        <a:srgbClr val="41719C"/>
                      </a:solidFill>
                      <a:prstDash val="solid"/>
                    </a:lnL>
                    <a:lnR w="19050">
                      <a:solidFill>
                        <a:srgbClr val="41719C"/>
                      </a:solidFill>
                      <a:prstDash val="solid"/>
                    </a:lnR>
                    <a:lnT w="19050">
                      <a:solidFill>
                        <a:srgbClr val="41719C"/>
                      </a:solidFill>
                      <a:prstDash val="solid"/>
                    </a:lnT>
                    <a:lnB w="19050">
                      <a:solidFill>
                        <a:srgbClr val="41719C"/>
                      </a:solidFill>
                      <a:prstDash val="solid"/>
                    </a:lnB>
                    <a:solidFill>
                      <a:srgbClr val="CC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810311" y="2276360"/>
            <a:ext cx="381635" cy="132715"/>
          </a:xfrm>
          <a:custGeom>
            <a:avLst/>
            <a:gdLst/>
            <a:ahLst/>
            <a:cxnLst/>
            <a:rect l="l" t="t" r="r" b="b"/>
            <a:pathLst>
              <a:path w="381634" h="132714">
                <a:moveTo>
                  <a:pt x="299867" y="80741"/>
                </a:moveTo>
                <a:lnTo>
                  <a:pt x="252856" y="107899"/>
                </a:lnTo>
                <a:lnTo>
                  <a:pt x="250520" y="116636"/>
                </a:lnTo>
                <a:lnTo>
                  <a:pt x="258419" y="130301"/>
                </a:lnTo>
                <a:lnTo>
                  <a:pt x="267157" y="132638"/>
                </a:lnTo>
                <a:lnTo>
                  <a:pt x="356596" y="80962"/>
                </a:lnTo>
                <a:lnTo>
                  <a:pt x="352717" y="80962"/>
                </a:lnTo>
                <a:lnTo>
                  <a:pt x="299867" y="80741"/>
                </a:lnTo>
                <a:close/>
              </a:path>
              <a:path w="381634" h="132714">
                <a:moveTo>
                  <a:pt x="324427" y="66553"/>
                </a:moveTo>
                <a:lnTo>
                  <a:pt x="299867" y="80741"/>
                </a:lnTo>
                <a:lnTo>
                  <a:pt x="352717" y="80962"/>
                </a:lnTo>
                <a:lnTo>
                  <a:pt x="352725" y="78981"/>
                </a:lnTo>
                <a:lnTo>
                  <a:pt x="345528" y="78981"/>
                </a:lnTo>
                <a:lnTo>
                  <a:pt x="324427" y="66553"/>
                </a:lnTo>
                <a:close/>
              </a:path>
              <a:path w="381634" h="132714">
                <a:moveTo>
                  <a:pt x="267703" y="0"/>
                </a:moveTo>
                <a:lnTo>
                  <a:pt x="258952" y="2260"/>
                </a:lnTo>
                <a:lnTo>
                  <a:pt x="250939" y="15862"/>
                </a:lnTo>
                <a:lnTo>
                  <a:pt x="253212" y="24612"/>
                </a:lnTo>
                <a:lnTo>
                  <a:pt x="299998" y="52166"/>
                </a:lnTo>
                <a:lnTo>
                  <a:pt x="352831" y="52387"/>
                </a:lnTo>
                <a:lnTo>
                  <a:pt x="352717" y="80962"/>
                </a:lnTo>
                <a:lnTo>
                  <a:pt x="356596" y="80962"/>
                </a:lnTo>
                <a:lnTo>
                  <a:pt x="381126" y="66789"/>
                </a:lnTo>
                <a:lnTo>
                  <a:pt x="267703" y="0"/>
                </a:lnTo>
                <a:close/>
              </a:path>
              <a:path w="381634" h="132714">
                <a:moveTo>
                  <a:pt x="126" y="50914"/>
                </a:moveTo>
                <a:lnTo>
                  <a:pt x="0" y="79489"/>
                </a:lnTo>
                <a:lnTo>
                  <a:pt x="299867" y="80741"/>
                </a:lnTo>
                <a:lnTo>
                  <a:pt x="324427" y="66553"/>
                </a:lnTo>
                <a:lnTo>
                  <a:pt x="299998" y="52166"/>
                </a:lnTo>
                <a:lnTo>
                  <a:pt x="126" y="50914"/>
                </a:lnTo>
                <a:close/>
              </a:path>
              <a:path w="381634" h="132714">
                <a:moveTo>
                  <a:pt x="345630" y="54305"/>
                </a:moveTo>
                <a:lnTo>
                  <a:pt x="324427" y="66553"/>
                </a:lnTo>
                <a:lnTo>
                  <a:pt x="345528" y="78981"/>
                </a:lnTo>
                <a:lnTo>
                  <a:pt x="345630" y="54305"/>
                </a:lnTo>
                <a:close/>
              </a:path>
              <a:path w="381634" h="132714">
                <a:moveTo>
                  <a:pt x="352823" y="54305"/>
                </a:moveTo>
                <a:lnTo>
                  <a:pt x="345630" y="54305"/>
                </a:lnTo>
                <a:lnTo>
                  <a:pt x="345528" y="78981"/>
                </a:lnTo>
                <a:lnTo>
                  <a:pt x="352725" y="78981"/>
                </a:lnTo>
                <a:lnTo>
                  <a:pt x="352823" y="54305"/>
                </a:lnTo>
                <a:close/>
              </a:path>
              <a:path w="381634" h="132714">
                <a:moveTo>
                  <a:pt x="299998" y="52166"/>
                </a:moveTo>
                <a:lnTo>
                  <a:pt x="324427" y="66553"/>
                </a:lnTo>
                <a:lnTo>
                  <a:pt x="345630" y="54305"/>
                </a:lnTo>
                <a:lnTo>
                  <a:pt x="352823" y="54305"/>
                </a:lnTo>
                <a:lnTo>
                  <a:pt x="352831" y="52387"/>
                </a:lnTo>
                <a:lnTo>
                  <a:pt x="299998" y="52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80161" y="3327272"/>
            <a:ext cx="381635" cy="132715"/>
          </a:xfrm>
          <a:custGeom>
            <a:avLst/>
            <a:gdLst/>
            <a:ahLst/>
            <a:cxnLst/>
            <a:rect l="l" t="t" r="r" b="b"/>
            <a:pathLst>
              <a:path w="381634" h="132714">
                <a:moveTo>
                  <a:pt x="299867" y="80754"/>
                </a:moveTo>
                <a:lnTo>
                  <a:pt x="252856" y="107911"/>
                </a:lnTo>
                <a:lnTo>
                  <a:pt x="250520" y="116649"/>
                </a:lnTo>
                <a:lnTo>
                  <a:pt x="258419" y="130314"/>
                </a:lnTo>
                <a:lnTo>
                  <a:pt x="267157" y="132651"/>
                </a:lnTo>
                <a:lnTo>
                  <a:pt x="356596" y="80975"/>
                </a:lnTo>
                <a:lnTo>
                  <a:pt x="352717" y="80975"/>
                </a:lnTo>
                <a:lnTo>
                  <a:pt x="299867" y="80754"/>
                </a:lnTo>
                <a:close/>
              </a:path>
              <a:path w="381634" h="132714">
                <a:moveTo>
                  <a:pt x="324427" y="66566"/>
                </a:moveTo>
                <a:lnTo>
                  <a:pt x="299867" y="80754"/>
                </a:lnTo>
                <a:lnTo>
                  <a:pt x="352717" y="80975"/>
                </a:lnTo>
                <a:lnTo>
                  <a:pt x="352725" y="78993"/>
                </a:lnTo>
                <a:lnTo>
                  <a:pt x="345528" y="78993"/>
                </a:lnTo>
                <a:lnTo>
                  <a:pt x="324427" y="66566"/>
                </a:lnTo>
                <a:close/>
              </a:path>
              <a:path w="381634" h="132714">
                <a:moveTo>
                  <a:pt x="267703" y="0"/>
                </a:moveTo>
                <a:lnTo>
                  <a:pt x="258952" y="2273"/>
                </a:lnTo>
                <a:lnTo>
                  <a:pt x="250939" y="15875"/>
                </a:lnTo>
                <a:lnTo>
                  <a:pt x="253212" y="24625"/>
                </a:lnTo>
                <a:lnTo>
                  <a:pt x="299998" y="52179"/>
                </a:lnTo>
                <a:lnTo>
                  <a:pt x="352831" y="52400"/>
                </a:lnTo>
                <a:lnTo>
                  <a:pt x="352717" y="80975"/>
                </a:lnTo>
                <a:lnTo>
                  <a:pt x="356596" y="80975"/>
                </a:lnTo>
                <a:lnTo>
                  <a:pt x="381126" y="66801"/>
                </a:lnTo>
                <a:lnTo>
                  <a:pt x="267703" y="0"/>
                </a:lnTo>
                <a:close/>
              </a:path>
              <a:path w="381634" h="132714">
                <a:moveTo>
                  <a:pt x="126" y="50926"/>
                </a:moveTo>
                <a:lnTo>
                  <a:pt x="0" y="79501"/>
                </a:lnTo>
                <a:lnTo>
                  <a:pt x="299867" y="80754"/>
                </a:lnTo>
                <a:lnTo>
                  <a:pt x="324427" y="66566"/>
                </a:lnTo>
                <a:lnTo>
                  <a:pt x="299998" y="52179"/>
                </a:lnTo>
                <a:lnTo>
                  <a:pt x="126" y="50926"/>
                </a:lnTo>
                <a:close/>
              </a:path>
              <a:path w="381634" h="132714">
                <a:moveTo>
                  <a:pt x="345630" y="54317"/>
                </a:moveTo>
                <a:lnTo>
                  <a:pt x="324427" y="66566"/>
                </a:lnTo>
                <a:lnTo>
                  <a:pt x="345528" y="78993"/>
                </a:lnTo>
                <a:lnTo>
                  <a:pt x="345630" y="54317"/>
                </a:lnTo>
                <a:close/>
              </a:path>
              <a:path w="381634" h="132714">
                <a:moveTo>
                  <a:pt x="352823" y="54317"/>
                </a:moveTo>
                <a:lnTo>
                  <a:pt x="345630" y="54317"/>
                </a:lnTo>
                <a:lnTo>
                  <a:pt x="345528" y="78993"/>
                </a:lnTo>
                <a:lnTo>
                  <a:pt x="352725" y="78993"/>
                </a:lnTo>
                <a:lnTo>
                  <a:pt x="352823" y="54317"/>
                </a:lnTo>
                <a:close/>
              </a:path>
              <a:path w="381634" h="132714">
                <a:moveTo>
                  <a:pt x="299998" y="52179"/>
                </a:moveTo>
                <a:lnTo>
                  <a:pt x="324427" y="66566"/>
                </a:lnTo>
                <a:lnTo>
                  <a:pt x="345630" y="54317"/>
                </a:lnTo>
                <a:lnTo>
                  <a:pt x="352823" y="54317"/>
                </a:lnTo>
                <a:lnTo>
                  <a:pt x="352831" y="52400"/>
                </a:lnTo>
                <a:lnTo>
                  <a:pt x="299998" y="52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81736" y="4908435"/>
            <a:ext cx="381635" cy="132715"/>
          </a:xfrm>
          <a:custGeom>
            <a:avLst/>
            <a:gdLst/>
            <a:ahLst/>
            <a:cxnLst/>
            <a:rect l="l" t="t" r="r" b="b"/>
            <a:pathLst>
              <a:path w="381634" h="132714">
                <a:moveTo>
                  <a:pt x="299867" y="80741"/>
                </a:moveTo>
                <a:lnTo>
                  <a:pt x="252856" y="107899"/>
                </a:lnTo>
                <a:lnTo>
                  <a:pt x="250520" y="116636"/>
                </a:lnTo>
                <a:lnTo>
                  <a:pt x="258419" y="130302"/>
                </a:lnTo>
                <a:lnTo>
                  <a:pt x="267157" y="132638"/>
                </a:lnTo>
                <a:lnTo>
                  <a:pt x="356596" y="80962"/>
                </a:lnTo>
                <a:lnTo>
                  <a:pt x="352717" y="80962"/>
                </a:lnTo>
                <a:lnTo>
                  <a:pt x="299867" y="80741"/>
                </a:lnTo>
                <a:close/>
              </a:path>
              <a:path w="381634" h="132714">
                <a:moveTo>
                  <a:pt x="324427" y="66553"/>
                </a:moveTo>
                <a:lnTo>
                  <a:pt x="299867" y="80741"/>
                </a:lnTo>
                <a:lnTo>
                  <a:pt x="352717" y="80962"/>
                </a:lnTo>
                <a:lnTo>
                  <a:pt x="352725" y="78981"/>
                </a:lnTo>
                <a:lnTo>
                  <a:pt x="345528" y="78981"/>
                </a:lnTo>
                <a:lnTo>
                  <a:pt x="324427" y="66553"/>
                </a:lnTo>
                <a:close/>
              </a:path>
              <a:path w="381634" h="132714">
                <a:moveTo>
                  <a:pt x="267716" y="0"/>
                </a:moveTo>
                <a:lnTo>
                  <a:pt x="258952" y="2260"/>
                </a:lnTo>
                <a:lnTo>
                  <a:pt x="250939" y="15862"/>
                </a:lnTo>
                <a:lnTo>
                  <a:pt x="253212" y="24612"/>
                </a:lnTo>
                <a:lnTo>
                  <a:pt x="299998" y="52166"/>
                </a:lnTo>
                <a:lnTo>
                  <a:pt x="352831" y="52387"/>
                </a:lnTo>
                <a:lnTo>
                  <a:pt x="352717" y="80962"/>
                </a:lnTo>
                <a:lnTo>
                  <a:pt x="356596" y="80962"/>
                </a:lnTo>
                <a:lnTo>
                  <a:pt x="381126" y="66789"/>
                </a:lnTo>
                <a:lnTo>
                  <a:pt x="267716" y="0"/>
                </a:lnTo>
                <a:close/>
              </a:path>
              <a:path w="381634" h="132714">
                <a:moveTo>
                  <a:pt x="126" y="50914"/>
                </a:moveTo>
                <a:lnTo>
                  <a:pt x="0" y="79489"/>
                </a:lnTo>
                <a:lnTo>
                  <a:pt x="299867" y="80741"/>
                </a:lnTo>
                <a:lnTo>
                  <a:pt x="324427" y="66553"/>
                </a:lnTo>
                <a:lnTo>
                  <a:pt x="299998" y="52166"/>
                </a:lnTo>
                <a:lnTo>
                  <a:pt x="126" y="50914"/>
                </a:lnTo>
                <a:close/>
              </a:path>
              <a:path w="381634" h="132714">
                <a:moveTo>
                  <a:pt x="345630" y="54305"/>
                </a:moveTo>
                <a:lnTo>
                  <a:pt x="324427" y="66553"/>
                </a:lnTo>
                <a:lnTo>
                  <a:pt x="345528" y="78981"/>
                </a:lnTo>
                <a:lnTo>
                  <a:pt x="345630" y="54305"/>
                </a:lnTo>
                <a:close/>
              </a:path>
              <a:path w="381634" h="132714">
                <a:moveTo>
                  <a:pt x="352823" y="54305"/>
                </a:moveTo>
                <a:lnTo>
                  <a:pt x="345630" y="54305"/>
                </a:lnTo>
                <a:lnTo>
                  <a:pt x="345528" y="78981"/>
                </a:lnTo>
                <a:lnTo>
                  <a:pt x="352725" y="78981"/>
                </a:lnTo>
                <a:lnTo>
                  <a:pt x="352823" y="54305"/>
                </a:lnTo>
                <a:close/>
              </a:path>
              <a:path w="381634" h="132714">
                <a:moveTo>
                  <a:pt x="299998" y="52166"/>
                </a:moveTo>
                <a:lnTo>
                  <a:pt x="324427" y="66553"/>
                </a:lnTo>
                <a:lnTo>
                  <a:pt x="345630" y="54305"/>
                </a:lnTo>
                <a:lnTo>
                  <a:pt x="352823" y="54305"/>
                </a:lnTo>
                <a:lnTo>
                  <a:pt x="352831" y="52387"/>
                </a:lnTo>
                <a:lnTo>
                  <a:pt x="299998" y="52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65873" y="5975227"/>
            <a:ext cx="381635" cy="132715"/>
          </a:xfrm>
          <a:custGeom>
            <a:avLst/>
            <a:gdLst/>
            <a:ahLst/>
            <a:cxnLst/>
            <a:rect l="l" t="t" r="r" b="b"/>
            <a:pathLst>
              <a:path w="381634" h="132714">
                <a:moveTo>
                  <a:pt x="299866" y="80746"/>
                </a:moveTo>
                <a:lnTo>
                  <a:pt x="252856" y="107904"/>
                </a:lnTo>
                <a:lnTo>
                  <a:pt x="250520" y="116643"/>
                </a:lnTo>
                <a:lnTo>
                  <a:pt x="258419" y="130307"/>
                </a:lnTo>
                <a:lnTo>
                  <a:pt x="267157" y="132646"/>
                </a:lnTo>
                <a:lnTo>
                  <a:pt x="356603" y="80966"/>
                </a:lnTo>
                <a:lnTo>
                  <a:pt x="352717" y="80966"/>
                </a:lnTo>
                <a:lnTo>
                  <a:pt x="299866" y="80746"/>
                </a:lnTo>
                <a:close/>
              </a:path>
              <a:path w="381634" h="132714">
                <a:moveTo>
                  <a:pt x="324422" y="66559"/>
                </a:moveTo>
                <a:lnTo>
                  <a:pt x="299866" y="80746"/>
                </a:lnTo>
                <a:lnTo>
                  <a:pt x="352717" y="80966"/>
                </a:lnTo>
                <a:lnTo>
                  <a:pt x="352725" y="78990"/>
                </a:lnTo>
                <a:lnTo>
                  <a:pt x="345528" y="78990"/>
                </a:lnTo>
                <a:lnTo>
                  <a:pt x="324422" y="66559"/>
                </a:lnTo>
                <a:close/>
              </a:path>
              <a:path w="381634" h="132714">
                <a:moveTo>
                  <a:pt x="267703" y="0"/>
                </a:moveTo>
                <a:lnTo>
                  <a:pt x="258952" y="2266"/>
                </a:lnTo>
                <a:lnTo>
                  <a:pt x="250939" y="15864"/>
                </a:lnTo>
                <a:lnTo>
                  <a:pt x="253212" y="24622"/>
                </a:lnTo>
                <a:lnTo>
                  <a:pt x="299990" y="52171"/>
                </a:lnTo>
                <a:lnTo>
                  <a:pt x="352831" y="52391"/>
                </a:lnTo>
                <a:lnTo>
                  <a:pt x="352717" y="80966"/>
                </a:lnTo>
                <a:lnTo>
                  <a:pt x="356603" y="80966"/>
                </a:lnTo>
                <a:lnTo>
                  <a:pt x="381126" y="66796"/>
                </a:lnTo>
                <a:lnTo>
                  <a:pt x="267703" y="0"/>
                </a:lnTo>
                <a:close/>
              </a:path>
              <a:path w="381634" h="132714">
                <a:moveTo>
                  <a:pt x="126" y="50921"/>
                </a:moveTo>
                <a:lnTo>
                  <a:pt x="0" y="79496"/>
                </a:lnTo>
                <a:lnTo>
                  <a:pt x="299866" y="80746"/>
                </a:lnTo>
                <a:lnTo>
                  <a:pt x="324422" y="66559"/>
                </a:lnTo>
                <a:lnTo>
                  <a:pt x="299990" y="52171"/>
                </a:lnTo>
                <a:lnTo>
                  <a:pt x="126" y="50921"/>
                </a:lnTo>
                <a:close/>
              </a:path>
              <a:path w="381634" h="132714">
                <a:moveTo>
                  <a:pt x="345630" y="54307"/>
                </a:moveTo>
                <a:lnTo>
                  <a:pt x="324422" y="66559"/>
                </a:lnTo>
                <a:lnTo>
                  <a:pt x="345528" y="78990"/>
                </a:lnTo>
                <a:lnTo>
                  <a:pt x="345630" y="54307"/>
                </a:lnTo>
                <a:close/>
              </a:path>
              <a:path w="381634" h="132714">
                <a:moveTo>
                  <a:pt x="352823" y="54307"/>
                </a:moveTo>
                <a:lnTo>
                  <a:pt x="345630" y="54307"/>
                </a:lnTo>
                <a:lnTo>
                  <a:pt x="345528" y="78990"/>
                </a:lnTo>
                <a:lnTo>
                  <a:pt x="352725" y="78990"/>
                </a:lnTo>
                <a:lnTo>
                  <a:pt x="352823" y="54307"/>
                </a:lnTo>
                <a:close/>
              </a:path>
              <a:path w="381634" h="132714">
                <a:moveTo>
                  <a:pt x="299990" y="52171"/>
                </a:moveTo>
                <a:lnTo>
                  <a:pt x="324422" y="66559"/>
                </a:lnTo>
                <a:lnTo>
                  <a:pt x="345630" y="54307"/>
                </a:lnTo>
                <a:lnTo>
                  <a:pt x="352823" y="54307"/>
                </a:lnTo>
                <a:lnTo>
                  <a:pt x="352831" y="52391"/>
                </a:lnTo>
                <a:lnTo>
                  <a:pt x="299990" y="52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41</a:t>
            </a:fld>
            <a:endParaRPr sz="1200">
              <a:latin typeface="Nazli"/>
              <a:cs typeface="Nazl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5019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Mô hình hợp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nhất </a:t>
            </a:r>
            <a:r>
              <a:rPr b="1" spc="-30" dirty="0">
                <a:solidFill>
                  <a:srgbClr val="FFFFFF"/>
                </a:solidFill>
                <a:latin typeface="Carlito"/>
                <a:cs typeface="Carlito"/>
              </a:rPr>
              <a:t>và</a:t>
            </a:r>
            <a:r>
              <a:rPr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UML</a:t>
            </a:r>
          </a:p>
        </p:txBody>
      </p:sp>
      <p:sp>
        <p:nvSpPr>
          <p:cNvPr id="3" name="object 3"/>
          <p:cNvSpPr/>
          <p:nvPr/>
        </p:nvSpPr>
        <p:spPr>
          <a:xfrm>
            <a:off x="959806" y="2739963"/>
            <a:ext cx="7369358" cy="237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42</a:t>
            </a:fld>
            <a:endParaRPr sz="1200">
              <a:latin typeface="Nazli"/>
              <a:cs typeface="Nazl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273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Quy trình</a:t>
            </a:r>
            <a:r>
              <a:rPr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RUP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36509" cy="16891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RUP (Rational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Unified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Process)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là một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quy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trình mô hình hóa 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với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UML,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không phải là một</a:t>
            </a:r>
            <a:r>
              <a:rPr sz="24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chuẩn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nguyên tắc cơ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bản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giai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đoạn chính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(phases)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bước chính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(steps)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488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Các nguyên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tắc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cơ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bản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31125" cy="294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Lặp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tăng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trưởng</a:t>
            </a:r>
            <a:endParaRPr sz="2400">
              <a:latin typeface="Carlito"/>
              <a:cs typeface="Carlito"/>
            </a:endParaRPr>
          </a:p>
          <a:p>
            <a:pPr marL="527050" marR="415290" lvl="1" indent="-171450">
              <a:lnSpc>
                <a:spcPts val="2210"/>
              </a:lnSpc>
              <a:spcBef>
                <a:spcPts val="34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chia thành những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vòng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lặp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hoặc giai đoạn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ngắn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để dễ  dàng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kiểm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soát</a:t>
            </a:r>
            <a:endParaRPr sz="2000">
              <a:latin typeface="Carlito"/>
              <a:cs typeface="Carlito"/>
            </a:endParaRPr>
          </a:p>
          <a:p>
            <a:pPr marL="527050" marR="22225" lvl="1" indent="-171450">
              <a:lnSpc>
                <a:spcPts val="2210"/>
              </a:lnSpc>
              <a:spcBef>
                <a:spcPts val="28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Cuối mỗi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vòng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lặp,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hành được của hệ thống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sản sinh theo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thêm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dần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dần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Tập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trung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kiến</a:t>
            </a:r>
            <a:r>
              <a:rPr sz="24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endParaRPr sz="2400">
              <a:latin typeface="Carlito"/>
              <a:cs typeface="Carlito"/>
            </a:endParaRPr>
          </a:p>
          <a:p>
            <a:pPr marL="527050" marR="5080" lvl="1" indent="-171450">
              <a:lnSpc>
                <a:spcPts val="2090"/>
              </a:lnSpc>
              <a:spcBef>
                <a:spcPts val="560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Hệ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thống phức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tạp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chia thành các mô-đun để dễ dàng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khai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bảo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trì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Kiến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trúc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này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trình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bày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theo 5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góc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nhìn khác nhau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488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Các nguyên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tắc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cơ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bản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60640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Dẫn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dắt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theo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dụng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(use</a:t>
            </a:r>
            <a:r>
              <a:rPr sz="24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cases)</a:t>
            </a:r>
            <a:endParaRPr sz="2400">
              <a:latin typeface="Carlito"/>
              <a:cs typeface="Carlito"/>
            </a:endParaRPr>
          </a:p>
          <a:p>
            <a:pPr marL="527050" marR="5080" lvl="1" indent="-171450">
              <a:lnSpc>
                <a:spcPct val="90300"/>
              </a:lnSpc>
              <a:spcBef>
                <a:spcPts val="34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Nhu cầu người dùng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thể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hiện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bởi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dụng. 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 ảnh  hưởng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xuyên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suốt cho mọi giai đoạn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thống, là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cơ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sở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xác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định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vòng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lặp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tăng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trưởng, là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căn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cứ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để phân chia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công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việc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trong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nhóm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Nắm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bắt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nhu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: Phát hiện 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Phân tích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Đi sâu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tả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Thiết </a:t>
            </a:r>
            <a:r>
              <a:rPr sz="2000" b="1" spc="-30" dirty="0">
                <a:solidFill>
                  <a:srgbClr val="404040"/>
                </a:solidFill>
                <a:latin typeface="Carlito"/>
                <a:cs typeface="Carlito"/>
              </a:rPr>
              <a:t>kế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cài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đặt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Xây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dựng hệ thống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Kiểm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thử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nghiệm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thu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hệ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: Thực hiện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Khống chế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nguy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cơ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 (risks)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Phát hiện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sớm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loại bỏ các nguy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cơ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đối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với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PTPM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Các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giai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đoạn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của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RUP</a:t>
            </a:r>
            <a:r>
              <a:rPr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02436"/>
            <a:ext cx="7463155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150" marR="5080" indent="-17145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RUP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tổ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chức thành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giai đoạn: Khởi đầu (Inception), Chi tiết hóa  (Elaboration),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Xây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dựng (Construction),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Chuyển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giao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(Transition)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7862" y="6421628"/>
            <a:ext cx="168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Nazli"/>
                <a:cs typeface="Nazli"/>
              </a:rPr>
              <a:t>46</a:t>
            </a:r>
            <a:endParaRPr sz="1200">
              <a:latin typeface="Nazli"/>
              <a:cs typeface="Nazl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30" y="1948241"/>
            <a:ext cx="6162227" cy="4268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Các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giai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đoạn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của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RUP</a:t>
            </a:r>
            <a:r>
              <a:rPr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20025" cy="235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Giai đoạn khởi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(Inception)</a:t>
            </a:r>
            <a:endParaRPr sz="2400">
              <a:latin typeface="Carlito"/>
              <a:cs typeface="Carlito"/>
            </a:endParaRPr>
          </a:p>
          <a:p>
            <a:pPr marL="527050" marR="5080" lvl="1" indent="-171450">
              <a:lnSpc>
                <a:spcPct val="89500"/>
              </a:lnSpc>
              <a:spcBef>
                <a:spcPts val="36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Cho một cái nhìn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tổng quát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thống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(chức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năng,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hiệu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năng,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công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nghệ,…)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PTPM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sẽ 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khai (phạm vi, mục tiêu,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tính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khả thi,…)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=&gt;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kết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luận nên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hay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loại</a:t>
            </a:r>
            <a:r>
              <a:rPr sz="20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bỏ?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Giai đoạn chi tiết hóa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(Elaboration)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Phân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tích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chi tiết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hơn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thống (chức năng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cấu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tĩnh)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Đề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xuất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một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kiến trúc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thống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(nguyên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mẫu)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Các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giai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đoạn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của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RUP</a:t>
            </a:r>
            <a:r>
              <a:rPr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80655" cy="299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Giai đoạn 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xây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dựng</a:t>
            </a:r>
            <a:r>
              <a:rPr sz="24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(Construction)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Tập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trung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thiết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kế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cài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đặt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sz="2000" spc="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Kiến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trúc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thống được chi tiết hóa, chỉnh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sửa</a:t>
            </a:r>
            <a:endParaRPr sz="2000">
              <a:latin typeface="Carlito"/>
              <a:cs typeface="Carlito"/>
            </a:endParaRPr>
          </a:p>
          <a:p>
            <a:pPr marL="527050" marR="5080" lvl="1" indent="-17145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Kết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thúc khi đã cho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thống hoàn chỉnh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với tài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liệu kỹ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thuật  đi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kèm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Là giai đoạn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tốn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nhiều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thời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gian,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công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sức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nhất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Giai đoạn chuyển giao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 (Transition)</a:t>
            </a:r>
            <a:endParaRPr sz="2400">
              <a:latin typeface="Carlito"/>
              <a:cs typeface="Carlito"/>
            </a:endParaRPr>
          </a:p>
          <a:p>
            <a:pPr marL="527050" marR="363855" lvl="1" indent="-171450">
              <a:lnSpc>
                <a:spcPts val="2180"/>
              </a:lnSpc>
              <a:spcBef>
                <a:spcPts val="39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Chuyển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giao hệ thống cho người dùng cuối: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chuyển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đổi dữ liệu,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lắp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đặt,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kiểm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đào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tạo,…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198627"/>
            <a:ext cx="5820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Các </a:t>
            </a:r>
            <a:r>
              <a:rPr sz="4000" b="1" dirty="0">
                <a:solidFill>
                  <a:srgbClr val="FFFFFF"/>
                </a:solidFill>
                <a:latin typeface="Carlito"/>
                <a:cs typeface="Carlito"/>
              </a:rPr>
              <a:t>bước chính của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RUP</a:t>
            </a:r>
            <a:r>
              <a:rPr sz="4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(1)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5737" y="2584450"/>
            <a:ext cx="8837930" cy="1308100"/>
            <a:chOff x="185737" y="2584450"/>
            <a:chExt cx="8837930" cy="1308100"/>
          </a:xfrm>
        </p:grpSpPr>
        <p:sp>
          <p:nvSpPr>
            <p:cNvPr id="4" name="object 4"/>
            <p:cNvSpPr/>
            <p:nvPr/>
          </p:nvSpPr>
          <p:spPr>
            <a:xfrm>
              <a:off x="185737" y="3124200"/>
              <a:ext cx="190500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5950" y="2590800"/>
              <a:ext cx="914400" cy="1295400"/>
            </a:xfrm>
            <a:custGeom>
              <a:avLst/>
              <a:gdLst/>
              <a:ahLst/>
              <a:cxnLst/>
              <a:rect l="l" t="t" r="r" b="b"/>
              <a:pathLst>
                <a:path w="914400" h="1295400">
                  <a:moveTo>
                    <a:pt x="762000" y="0"/>
                  </a:moveTo>
                  <a:lnTo>
                    <a:pt x="152402" y="0"/>
                  </a:lnTo>
                  <a:lnTo>
                    <a:pt x="104231" y="7769"/>
                  </a:lnTo>
                  <a:lnTo>
                    <a:pt x="62395" y="29405"/>
                  </a:lnTo>
                  <a:lnTo>
                    <a:pt x="29404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1143000"/>
                  </a:lnTo>
                  <a:lnTo>
                    <a:pt x="7769" y="1191168"/>
                  </a:lnTo>
                  <a:lnTo>
                    <a:pt x="29404" y="1233003"/>
                  </a:lnTo>
                  <a:lnTo>
                    <a:pt x="62395" y="1265994"/>
                  </a:lnTo>
                  <a:lnTo>
                    <a:pt x="104231" y="1287630"/>
                  </a:lnTo>
                  <a:lnTo>
                    <a:pt x="152402" y="1295400"/>
                  </a:lnTo>
                  <a:lnTo>
                    <a:pt x="762000" y="1295400"/>
                  </a:lnTo>
                  <a:lnTo>
                    <a:pt x="810168" y="1287630"/>
                  </a:lnTo>
                  <a:lnTo>
                    <a:pt x="852003" y="1265994"/>
                  </a:lnTo>
                  <a:lnTo>
                    <a:pt x="884994" y="1233003"/>
                  </a:lnTo>
                  <a:lnTo>
                    <a:pt x="906630" y="1191168"/>
                  </a:lnTo>
                  <a:lnTo>
                    <a:pt x="914400" y="1143000"/>
                  </a:lnTo>
                  <a:lnTo>
                    <a:pt x="914400" y="152400"/>
                  </a:lnTo>
                  <a:lnTo>
                    <a:pt x="906630" y="104231"/>
                  </a:lnTo>
                  <a:lnTo>
                    <a:pt x="884994" y="62396"/>
                  </a:lnTo>
                  <a:lnTo>
                    <a:pt x="852003" y="29405"/>
                  </a:lnTo>
                  <a:lnTo>
                    <a:pt x="810168" y="776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950" y="2590800"/>
              <a:ext cx="914400" cy="1295400"/>
            </a:xfrm>
            <a:custGeom>
              <a:avLst/>
              <a:gdLst/>
              <a:ahLst/>
              <a:cxnLst/>
              <a:rect l="l" t="t" r="r" b="b"/>
              <a:pathLst>
                <a:path w="914400" h="1295400">
                  <a:moveTo>
                    <a:pt x="0" y="152402"/>
                  </a:moveTo>
                  <a:lnTo>
                    <a:pt x="7769" y="104231"/>
                  </a:lnTo>
                  <a:lnTo>
                    <a:pt x="29404" y="62395"/>
                  </a:lnTo>
                  <a:lnTo>
                    <a:pt x="62395" y="29404"/>
                  </a:lnTo>
                  <a:lnTo>
                    <a:pt x="104231" y="7769"/>
                  </a:lnTo>
                  <a:lnTo>
                    <a:pt x="152402" y="0"/>
                  </a:lnTo>
                  <a:lnTo>
                    <a:pt x="761998" y="0"/>
                  </a:lnTo>
                  <a:lnTo>
                    <a:pt x="810169" y="7769"/>
                  </a:lnTo>
                  <a:lnTo>
                    <a:pt x="852004" y="29404"/>
                  </a:lnTo>
                  <a:lnTo>
                    <a:pt x="884995" y="62395"/>
                  </a:lnTo>
                  <a:lnTo>
                    <a:pt x="906630" y="104231"/>
                  </a:lnTo>
                  <a:lnTo>
                    <a:pt x="914400" y="152402"/>
                  </a:lnTo>
                  <a:lnTo>
                    <a:pt x="914400" y="1143000"/>
                  </a:lnTo>
                  <a:lnTo>
                    <a:pt x="906630" y="1191171"/>
                  </a:lnTo>
                  <a:lnTo>
                    <a:pt x="884995" y="1233006"/>
                  </a:lnTo>
                  <a:lnTo>
                    <a:pt x="852004" y="1265996"/>
                  </a:lnTo>
                  <a:lnTo>
                    <a:pt x="810169" y="1287631"/>
                  </a:lnTo>
                  <a:lnTo>
                    <a:pt x="761998" y="1295400"/>
                  </a:lnTo>
                  <a:lnTo>
                    <a:pt x="152402" y="1295400"/>
                  </a:lnTo>
                  <a:lnTo>
                    <a:pt x="104231" y="1287631"/>
                  </a:lnTo>
                  <a:lnTo>
                    <a:pt x="62395" y="1265996"/>
                  </a:lnTo>
                  <a:lnTo>
                    <a:pt x="29404" y="1233006"/>
                  </a:lnTo>
                  <a:lnTo>
                    <a:pt x="7769" y="1191171"/>
                  </a:lnTo>
                  <a:lnTo>
                    <a:pt x="0" y="1143000"/>
                  </a:lnTo>
                  <a:lnTo>
                    <a:pt x="0" y="152402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2050" y="3117850"/>
              <a:ext cx="241300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2481" y="2787396"/>
            <a:ext cx="541655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1.</a:t>
            </a:r>
            <a:endParaRPr sz="1400">
              <a:latin typeface="Carlito"/>
              <a:cs typeface="Carlito"/>
            </a:endParaRPr>
          </a:p>
          <a:p>
            <a:pPr marL="12700" marR="5080" algn="ctr">
              <a:lnSpc>
                <a:spcPts val="1700"/>
              </a:lnSpc>
              <a:spcBef>
                <a:spcPts val="40"/>
              </a:spcBef>
            </a:pPr>
            <a:r>
              <a:rPr sz="1400" spc="-5" dirty="0">
                <a:latin typeface="Carlito"/>
                <a:cs typeface="Carlito"/>
              </a:rPr>
              <a:t>N</a:t>
            </a:r>
            <a:r>
              <a:rPr sz="1400" dirty="0">
                <a:latin typeface="Carlito"/>
                <a:cs typeface="Carlito"/>
              </a:rPr>
              <a:t>ghiên  </a:t>
            </a:r>
            <a:r>
              <a:rPr sz="1400" spc="-5" dirty="0">
                <a:latin typeface="Carlito"/>
                <a:cs typeface="Carlito"/>
              </a:rPr>
              <a:t>cứu </a:t>
            </a:r>
            <a:r>
              <a:rPr sz="1400" dirty="0">
                <a:latin typeface="Carlito"/>
                <a:cs typeface="Carlito"/>
              </a:rPr>
              <a:t>sơ  bộ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71650" y="3719512"/>
            <a:ext cx="850900" cy="1460500"/>
            <a:chOff x="1771650" y="3719512"/>
            <a:chExt cx="850900" cy="1460500"/>
          </a:xfrm>
        </p:grpSpPr>
        <p:sp>
          <p:nvSpPr>
            <p:cNvPr id="10" name="object 10"/>
            <p:cNvSpPr/>
            <p:nvPr/>
          </p:nvSpPr>
          <p:spPr>
            <a:xfrm>
              <a:off x="1778000" y="3725862"/>
              <a:ext cx="838200" cy="1447800"/>
            </a:xfrm>
            <a:custGeom>
              <a:avLst/>
              <a:gdLst/>
              <a:ahLst/>
              <a:cxnLst/>
              <a:rect l="l" t="t" r="r" b="b"/>
              <a:pathLst>
                <a:path w="838200" h="1447800">
                  <a:moveTo>
                    <a:pt x="698500" y="0"/>
                  </a:moveTo>
                  <a:lnTo>
                    <a:pt x="139700" y="0"/>
                  </a:lnTo>
                  <a:lnTo>
                    <a:pt x="95544" y="7122"/>
                  </a:lnTo>
                  <a:lnTo>
                    <a:pt x="57195" y="26954"/>
                  </a:lnTo>
                  <a:lnTo>
                    <a:pt x="26954" y="57195"/>
                  </a:lnTo>
                  <a:lnTo>
                    <a:pt x="7122" y="95544"/>
                  </a:lnTo>
                  <a:lnTo>
                    <a:pt x="0" y="139700"/>
                  </a:lnTo>
                  <a:lnTo>
                    <a:pt x="0" y="1308100"/>
                  </a:lnTo>
                  <a:lnTo>
                    <a:pt x="7122" y="1352255"/>
                  </a:lnTo>
                  <a:lnTo>
                    <a:pt x="26954" y="1390604"/>
                  </a:lnTo>
                  <a:lnTo>
                    <a:pt x="57195" y="1420845"/>
                  </a:lnTo>
                  <a:lnTo>
                    <a:pt x="95544" y="1440677"/>
                  </a:lnTo>
                  <a:lnTo>
                    <a:pt x="139700" y="1447800"/>
                  </a:lnTo>
                  <a:lnTo>
                    <a:pt x="698500" y="1447800"/>
                  </a:lnTo>
                  <a:lnTo>
                    <a:pt x="742655" y="1440677"/>
                  </a:lnTo>
                  <a:lnTo>
                    <a:pt x="781004" y="1420845"/>
                  </a:lnTo>
                  <a:lnTo>
                    <a:pt x="811245" y="1390604"/>
                  </a:lnTo>
                  <a:lnTo>
                    <a:pt x="831077" y="1352255"/>
                  </a:lnTo>
                  <a:lnTo>
                    <a:pt x="838200" y="1308100"/>
                  </a:lnTo>
                  <a:lnTo>
                    <a:pt x="838200" y="139700"/>
                  </a:lnTo>
                  <a:lnTo>
                    <a:pt x="831077" y="95544"/>
                  </a:lnTo>
                  <a:lnTo>
                    <a:pt x="811245" y="57195"/>
                  </a:lnTo>
                  <a:lnTo>
                    <a:pt x="781004" y="26954"/>
                  </a:lnTo>
                  <a:lnTo>
                    <a:pt x="742655" y="7122"/>
                  </a:lnTo>
                  <a:lnTo>
                    <a:pt x="6985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8000" y="3725862"/>
              <a:ext cx="838200" cy="1447800"/>
            </a:xfrm>
            <a:custGeom>
              <a:avLst/>
              <a:gdLst/>
              <a:ahLst/>
              <a:cxnLst/>
              <a:rect l="l" t="t" r="r" b="b"/>
              <a:pathLst>
                <a:path w="838200" h="1447800">
                  <a:moveTo>
                    <a:pt x="0" y="139702"/>
                  </a:moveTo>
                  <a:lnTo>
                    <a:pt x="7122" y="95545"/>
                  </a:lnTo>
                  <a:lnTo>
                    <a:pt x="26954" y="57195"/>
                  </a:lnTo>
                  <a:lnTo>
                    <a:pt x="57195" y="26954"/>
                  </a:lnTo>
                  <a:lnTo>
                    <a:pt x="95545" y="7122"/>
                  </a:lnTo>
                  <a:lnTo>
                    <a:pt x="139702" y="0"/>
                  </a:lnTo>
                  <a:lnTo>
                    <a:pt x="698498" y="0"/>
                  </a:lnTo>
                  <a:lnTo>
                    <a:pt x="742654" y="7122"/>
                  </a:lnTo>
                  <a:lnTo>
                    <a:pt x="781004" y="26954"/>
                  </a:lnTo>
                  <a:lnTo>
                    <a:pt x="811245" y="57195"/>
                  </a:lnTo>
                  <a:lnTo>
                    <a:pt x="831078" y="95545"/>
                  </a:lnTo>
                  <a:lnTo>
                    <a:pt x="838200" y="139702"/>
                  </a:lnTo>
                  <a:lnTo>
                    <a:pt x="838200" y="1308100"/>
                  </a:lnTo>
                  <a:lnTo>
                    <a:pt x="831078" y="1352255"/>
                  </a:lnTo>
                  <a:lnTo>
                    <a:pt x="811245" y="1390603"/>
                  </a:lnTo>
                  <a:lnTo>
                    <a:pt x="781004" y="1420845"/>
                  </a:lnTo>
                  <a:lnTo>
                    <a:pt x="742654" y="1440678"/>
                  </a:lnTo>
                  <a:lnTo>
                    <a:pt x="698498" y="1447800"/>
                  </a:lnTo>
                  <a:lnTo>
                    <a:pt x="139702" y="1447800"/>
                  </a:lnTo>
                  <a:lnTo>
                    <a:pt x="95545" y="1440678"/>
                  </a:lnTo>
                  <a:lnTo>
                    <a:pt x="57195" y="1420845"/>
                  </a:lnTo>
                  <a:lnTo>
                    <a:pt x="26954" y="1390603"/>
                  </a:lnTo>
                  <a:lnTo>
                    <a:pt x="7122" y="1352255"/>
                  </a:lnTo>
                  <a:lnTo>
                    <a:pt x="0" y="1308100"/>
                  </a:lnTo>
                  <a:lnTo>
                    <a:pt x="0" y="139702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98650" y="3997452"/>
            <a:ext cx="597535" cy="888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0795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3.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MHH  lĩnh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vực</a:t>
            </a:r>
            <a:endParaRPr sz="1400">
              <a:latin typeface="Carlito"/>
              <a:cs typeface="Carlito"/>
            </a:endParaRPr>
          </a:p>
          <a:p>
            <a:pPr marL="115570" marR="108585" indent="40005">
              <a:lnSpc>
                <a:spcPct val="101400"/>
              </a:lnSpc>
            </a:pPr>
            <a:r>
              <a:rPr sz="1400" spc="-5" dirty="0">
                <a:latin typeface="Carlito"/>
                <a:cs typeface="Carlito"/>
              </a:rPr>
              <a:t>ứng  </a:t>
            </a:r>
            <a:r>
              <a:rPr sz="1400" dirty="0">
                <a:latin typeface="Carlito"/>
                <a:cs typeface="Carlito"/>
              </a:rPr>
              <a:t>dụng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57362" y="1365250"/>
            <a:ext cx="850900" cy="1841500"/>
            <a:chOff x="1757362" y="1365250"/>
            <a:chExt cx="850900" cy="1841500"/>
          </a:xfrm>
        </p:grpSpPr>
        <p:sp>
          <p:nvSpPr>
            <p:cNvPr id="14" name="object 14"/>
            <p:cNvSpPr/>
            <p:nvPr/>
          </p:nvSpPr>
          <p:spPr>
            <a:xfrm>
              <a:off x="1763712" y="1371600"/>
              <a:ext cx="838200" cy="1828800"/>
            </a:xfrm>
            <a:custGeom>
              <a:avLst/>
              <a:gdLst/>
              <a:ahLst/>
              <a:cxnLst/>
              <a:rect l="l" t="t" r="r" b="b"/>
              <a:pathLst>
                <a:path w="838200" h="1828800">
                  <a:moveTo>
                    <a:pt x="698500" y="0"/>
                  </a:moveTo>
                  <a:lnTo>
                    <a:pt x="139700" y="0"/>
                  </a:lnTo>
                  <a:lnTo>
                    <a:pt x="95544" y="7122"/>
                  </a:lnTo>
                  <a:lnTo>
                    <a:pt x="57195" y="26954"/>
                  </a:lnTo>
                  <a:lnTo>
                    <a:pt x="26954" y="57195"/>
                  </a:lnTo>
                  <a:lnTo>
                    <a:pt x="7122" y="95544"/>
                  </a:lnTo>
                  <a:lnTo>
                    <a:pt x="0" y="139700"/>
                  </a:lnTo>
                  <a:lnTo>
                    <a:pt x="0" y="1689100"/>
                  </a:lnTo>
                  <a:lnTo>
                    <a:pt x="7122" y="1733255"/>
                  </a:lnTo>
                  <a:lnTo>
                    <a:pt x="26954" y="1771604"/>
                  </a:lnTo>
                  <a:lnTo>
                    <a:pt x="57195" y="1801845"/>
                  </a:lnTo>
                  <a:lnTo>
                    <a:pt x="95544" y="1821677"/>
                  </a:lnTo>
                  <a:lnTo>
                    <a:pt x="139700" y="1828800"/>
                  </a:lnTo>
                  <a:lnTo>
                    <a:pt x="698500" y="1828800"/>
                  </a:lnTo>
                  <a:lnTo>
                    <a:pt x="742655" y="1821677"/>
                  </a:lnTo>
                  <a:lnTo>
                    <a:pt x="781004" y="1801845"/>
                  </a:lnTo>
                  <a:lnTo>
                    <a:pt x="811245" y="1771604"/>
                  </a:lnTo>
                  <a:lnTo>
                    <a:pt x="831077" y="1733255"/>
                  </a:lnTo>
                  <a:lnTo>
                    <a:pt x="838200" y="1689100"/>
                  </a:lnTo>
                  <a:lnTo>
                    <a:pt x="838200" y="139700"/>
                  </a:lnTo>
                  <a:lnTo>
                    <a:pt x="831077" y="95544"/>
                  </a:lnTo>
                  <a:lnTo>
                    <a:pt x="811245" y="57195"/>
                  </a:lnTo>
                  <a:lnTo>
                    <a:pt x="781004" y="26954"/>
                  </a:lnTo>
                  <a:lnTo>
                    <a:pt x="742655" y="7122"/>
                  </a:lnTo>
                  <a:lnTo>
                    <a:pt x="6985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3712" y="1371600"/>
              <a:ext cx="838200" cy="1828800"/>
            </a:xfrm>
            <a:custGeom>
              <a:avLst/>
              <a:gdLst/>
              <a:ahLst/>
              <a:cxnLst/>
              <a:rect l="l" t="t" r="r" b="b"/>
              <a:pathLst>
                <a:path w="838200" h="1828800">
                  <a:moveTo>
                    <a:pt x="0" y="139702"/>
                  </a:moveTo>
                  <a:lnTo>
                    <a:pt x="7122" y="95545"/>
                  </a:lnTo>
                  <a:lnTo>
                    <a:pt x="26954" y="57195"/>
                  </a:lnTo>
                  <a:lnTo>
                    <a:pt x="57195" y="26954"/>
                  </a:lnTo>
                  <a:lnTo>
                    <a:pt x="95545" y="7122"/>
                  </a:lnTo>
                  <a:lnTo>
                    <a:pt x="139702" y="0"/>
                  </a:lnTo>
                  <a:lnTo>
                    <a:pt x="698498" y="0"/>
                  </a:lnTo>
                  <a:lnTo>
                    <a:pt x="742654" y="7122"/>
                  </a:lnTo>
                  <a:lnTo>
                    <a:pt x="781004" y="26954"/>
                  </a:lnTo>
                  <a:lnTo>
                    <a:pt x="811245" y="57195"/>
                  </a:lnTo>
                  <a:lnTo>
                    <a:pt x="831078" y="95545"/>
                  </a:lnTo>
                  <a:lnTo>
                    <a:pt x="838200" y="139702"/>
                  </a:lnTo>
                  <a:lnTo>
                    <a:pt x="838200" y="1689100"/>
                  </a:lnTo>
                  <a:lnTo>
                    <a:pt x="831078" y="1733255"/>
                  </a:lnTo>
                  <a:lnTo>
                    <a:pt x="811245" y="1771604"/>
                  </a:lnTo>
                  <a:lnTo>
                    <a:pt x="781004" y="1801845"/>
                  </a:lnTo>
                  <a:lnTo>
                    <a:pt x="742654" y="1821678"/>
                  </a:lnTo>
                  <a:lnTo>
                    <a:pt x="698498" y="1828801"/>
                  </a:lnTo>
                  <a:lnTo>
                    <a:pt x="139702" y="1828801"/>
                  </a:lnTo>
                  <a:lnTo>
                    <a:pt x="95545" y="1821678"/>
                  </a:lnTo>
                  <a:lnTo>
                    <a:pt x="57195" y="1801845"/>
                  </a:lnTo>
                  <a:lnTo>
                    <a:pt x="26954" y="1771604"/>
                  </a:lnTo>
                  <a:lnTo>
                    <a:pt x="7122" y="1733255"/>
                  </a:lnTo>
                  <a:lnTo>
                    <a:pt x="0" y="1689100"/>
                  </a:lnTo>
                  <a:lnTo>
                    <a:pt x="0" y="139702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89125" y="1620012"/>
            <a:ext cx="587375" cy="1305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940" marR="5080" indent="-15875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2.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Nhận  </a:t>
            </a:r>
            <a:r>
              <a:rPr sz="1400" dirty="0">
                <a:latin typeface="Carlito"/>
                <a:cs typeface="Carlito"/>
              </a:rPr>
              <a:t>định </a:t>
            </a:r>
            <a:r>
              <a:rPr sz="1400" spc="-20" dirty="0">
                <a:latin typeface="Carlito"/>
                <a:cs typeface="Carlito"/>
              </a:rPr>
              <a:t>và  </a:t>
            </a:r>
            <a:r>
              <a:rPr sz="1400" dirty="0">
                <a:latin typeface="Carlito"/>
                <a:cs typeface="Carlito"/>
              </a:rPr>
              <a:t>đặc </a:t>
            </a:r>
            <a:r>
              <a:rPr sz="1400" spc="-15" dirty="0">
                <a:latin typeface="Carlito"/>
                <a:cs typeface="Carlito"/>
              </a:rPr>
              <a:t>tả  </a:t>
            </a:r>
            <a:r>
              <a:rPr sz="1400" spc="-5" dirty="0">
                <a:latin typeface="Carlito"/>
                <a:cs typeface="Carlito"/>
              </a:rPr>
              <a:t>các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ca</a:t>
            </a:r>
            <a:endParaRPr sz="1400">
              <a:latin typeface="Carlito"/>
              <a:cs typeface="Carlito"/>
            </a:endParaRPr>
          </a:p>
          <a:p>
            <a:pPr marL="205104">
              <a:lnSpc>
                <a:spcPts val="1585"/>
              </a:lnSpc>
            </a:pPr>
            <a:r>
              <a:rPr sz="1400" dirty="0">
                <a:latin typeface="Carlito"/>
                <a:cs typeface="Carlito"/>
              </a:rPr>
              <a:t>sử</a:t>
            </a:r>
            <a:endParaRPr sz="1400">
              <a:latin typeface="Carlito"/>
              <a:cs typeface="Carlito"/>
            </a:endParaRPr>
          </a:p>
          <a:p>
            <a:pPr marL="11112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arlito"/>
                <a:cs typeface="Carlito"/>
              </a:rPr>
              <a:t>dụng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36875" y="2997200"/>
            <a:ext cx="927100" cy="1841500"/>
            <a:chOff x="2936875" y="2997200"/>
            <a:chExt cx="927100" cy="1841500"/>
          </a:xfrm>
        </p:grpSpPr>
        <p:sp>
          <p:nvSpPr>
            <p:cNvPr id="18" name="object 18"/>
            <p:cNvSpPr/>
            <p:nvPr/>
          </p:nvSpPr>
          <p:spPr>
            <a:xfrm>
              <a:off x="2943225" y="3003550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4400" h="1828800">
                  <a:moveTo>
                    <a:pt x="762000" y="0"/>
                  </a:moveTo>
                  <a:lnTo>
                    <a:pt x="152400" y="0"/>
                  </a:ln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1676400"/>
                  </a:lnTo>
                  <a:lnTo>
                    <a:pt x="7769" y="1724568"/>
                  </a:lnTo>
                  <a:lnTo>
                    <a:pt x="29405" y="1766403"/>
                  </a:lnTo>
                  <a:lnTo>
                    <a:pt x="62396" y="1799394"/>
                  </a:lnTo>
                  <a:lnTo>
                    <a:pt x="104231" y="1821030"/>
                  </a:lnTo>
                  <a:lnTo>
                    <a:pt x="152400" y="1828800"/>
                  </a:lnTo>
                  <a:lnTo>
                    <a:pt x="762000" y="1828800"/>
                  </a:lnTo>
                  <a:lnTo>
                    <a:pt x="810168" y="1821030"/>
                  </a:lnTo>
                  <a:lnTo>
                    <a:pt x="852003" y="1799394"/>
                  </a:lnTo>
                  <a:lnTo>
                    <a:pt x="884994" y="1766403"/>
                  </a:lnTo>
                  <a:lnTo>
                    <a:pt x="906630" y="1724568"/>
                  </a:lnTo>
                  <a:lnTo>
                    <a:pt x="914400" y="1676400"/>
                  </a:lnTo>
                  <a:lnTo>
                    <a:pt x="914400" y="152400"/>
                  </a:lnTo>
                  <a:lnTo>
                    <a:pt x="906630" y="104231"/>
                  </a:lnTo>
                  <a:lnTo>
                    <a:pt x="884994" y="62396"/>
                  </a:lnTo>
                  <a:lnTo>
                    <a:pt x="852003" y="29405"/>
                  </a:lnTo>
                  <a:lnTo>
                    <a:pt x="810168" y="776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43225" y="3003550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4400" h="1828800">
                  <a:moveTo>
                    <a:pt x="0" y="152404"/>
                  </a:moveTo>
                  <a:lnTo>
                    <a:pt x="7769" y="104232"/>
                  </a:lnTo>
                  <a:lnTo>
                    <a:pt x="29405" y="62396"/>
                  </a:lnTo>
                  <a:lnTo>
                    <a:pt x="62396" y="29405"/>
                  </a:lnTo>
                  <a:lnTo>
                    <a:pt x="104232" y="7769"/>
                  </a:lnTo>
                  <a:lnTo>
                    <a:pt x="152404" y="0"/>
                  </a:lnTo>
                  <a:lnTo>
                    <a:pt x="761996" y="0"/>
                  </a:lnTo>
                  <a:lnTo>
                    <a:pt x="810167" y="7769"/>
                  </a:lnTo>
                  <a:lnTo>
                    <a:pt x="852004" y="29405"/>
                  </a:lnTo>
                  <a:lnTo>
                    <a:pt x="884995" y="62396"/>
                  </a:lnTo>
                  <a:lnTo>
                    <a:pt x="906630" y="104232"/>
                  </a:lnTo>
                  <a:lnTo>
                    <a:pt x="914400" y="152404"/>
                  </a:lnTo>
                  <a:lnTo>
                    <a:pt x="914400" y="1676400"/>
                  </a:lnTo>
                  <a:lnTo>
                    <a:pt x="906630" y="1724571"/>
                  </a:lnTo>
                  <a:lnTo>
                    <a:pt x="884995" y="1766407"/>
                  </a:lnTo>
                  <a:lnTo>
                    <a:pt x="852004" y="1799397"/>
                  </a:lnTo>
                  <a:lnTo>
                    <a:pt x="810167" y="1821031"/>
                  </a:lnTo>
                  <a:lnTo>
                    <a:pt x="761996" y="1828801"/>
                  </a:lnTo>
                  <a:lnTo>
                    <a:pt x="152404" y="1828801"/>
                  </a:lnTo>
                  <a:lnTo>
                    <a:pt x="104232" y="1821031"/>
                  </a:lnTo>
                  <a:lnTo>
                    <a:pt x="62396" y="1799397"/>
                  </a:lnTo>
                  <a:lnTo>
                    <a:pt x="29405" y="1766407"/>
                  </a:lnTo>
                  <a:lnTo>
                    <a:pt x="7769" y="1724571"/>
                  </a:lnTo>
                  <a:lnTo>
                    <a:pt x="0" y="1676400"/>
                  </a:lnTo>
                  <a:lnTo>
                    <a:pt x="0" y="152404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71812" y="3147060"/>
            <a:ext cx="65722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22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4. </a:t>
            </a:r>
            <a:r>
              <a:rPr sz="1400" spc="-5" dirty="0">
                <a:latin typeface="Carlito"/>
                <a:cs typeface="Carlito"/>
              </a:rPr>
              <a:t>Xác  </a:t>
            </a:r>
            <a:r>
              <a:rPr sz="1400" dirty="0">
                <a:latin typeface="Carlito"/>
                <a:cs typeface="Carlito"/>
              </a:rPr>
              <a:t>định  </a:t>
            </a:r>
            <a:r>
              <a:rPr sz="1400" spc="-5" dirty="0">
                <a:latin typeface="Carlito"/>
                <a:cs typeface="Carlito"/>
              </a:rPr>
              <a:t>lớp/đối  tượng  </a:t>
            </a:r>
            <a:r>
              <a:rPr sz="1400" dirty="0">
                <a:latin typeface="Carlito"/>
                <a:cs typeface="Carlito"/>
              </a:rPr>
              <a:t>tham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gia  </a:t>
            </a:r>
            <a:r>
              <a:rPr sz="1400" spc="-5" dirty="0">
                <a:latin typeface="Carlito"/>
                <a:cs typeface="Carlito"/>
              </a:rPr>
              <a:t>các </a:t>
            </a:r>
            <a:r>
              <a:rPr sz="1400" spc="-20" dirty="0">
                <a:latin typeface="Carlito"/>
                <a:cs typeface="Carlito"/>
              </a:rPr>
              <a:t>ca  </a:t>
            </a:r>
            <a:r>
              <a:rPr sz="1400" dirty="0">
                <a:latin typeface="Carlito"/>
                <a:cs typeface="Carlito"/>
              </a:rPr>
              <a:t>sử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dụng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68937" y="1365250"/>
            <a:ext cx="1003300" cy="1689100"/>
            <a:chOff x="5468937" y="1365250"/>
            <a:chExt cx="1003300" cy="1689100"/>
          </a:xfrm>
        </p:grpSpPr>
        <p:sp>
          <p:nvSpPr>
            <p:cNvPr id="22" name="object 22"/>
            <p:cNvSpPr/>
            <p:nvPr/>
          </p:nvSpPr>
          <p:spPr>
            <a:xfrm>
              <a:off x="5475287" y="137160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1511300"/>
                  </a:lnTo>
                  <a:lnTo>
                    <a:pt x="5897" y="1555191"/>
                  </a:lnTo>
                  <a:lnTo>
                    <a:pt x="22540" y="1594630"/>
                  </a:lnTo>
                  <a:lnTo>
                    <a:pt x="48355" y="1628044"/>
                  </a:lnTo>
                  <a:lnTo>
                    <a:pt x="81769" y="1653859"/>
                  </a:lnTo>
                  <a:lnTo>
                    <a:pt x="121208" y="1670502"/>
                  </a:lnTo>
                  <a:lnTo>
                    <a:pt x="165100" y="1676400"/>
                  </a:lnTo>
                  <a:lnTo>
                    <a:pt x="825500" y="1676400"/>
                  </a:lnTo>
                  <a:lnTo>
                    <a:pt x="869391" y="1670502"/>
                  </a:lnTo>
                  <a:lnTo>
                    <a:pt x="908830" y="1653859"/>
                  </a:lnTo>
                  <a:lnTo>
                    <a:pt x="942244" y="1628044"/>
                  </a:lnTo>
                  <a:lnTo>
                    <a:pt x="968059" y="1594630"/>
                  </a:lnTo>
                  <a:lnTo>
                    <a:pt x="984702" y="1555191"/>
                  </a:lnTo>
                  <a:lnTo>
                    <a:pt x="990600" y="15113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5287" y="137160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165103"/>
                  </a:moveTo>
                  <a:lnTo>
                    <a:pt x="5897" y="121212"/>
                  </a:lnTo>
                  <a:lnTo>
                    <a:pt x="22541" y="81772"/>
                  </a:lnTo>
                  <a:lnTo>
                    <a:pt x="48357" y="48357"/>
                  </a:lnTo>
                  <a:lnTo>
                    <a:pt x="81772" y="22541"/>
                  </a:lnTo>
                  <a:lnTo>
                    <a:pt x="121212" y="5897"/>
                  </a:lnTo>
                  <a:lnTo>
                    <a:pt x="165103" y="0"/>
                  </a:lnTo>
                  <a:lnTo>
                    <a:pt x="825497" y="0"/>
                  </a:lnTo>
                  <a:lnTo>
                    <a:pt x="869388" y="5897"/>
                  </a:lnTo>
                  <a:lnTo>
                    <a:pt x="908828" y="22541"/>
                  </a:lnTo>
                  <a:lnTo>
                    <a:pt x="942243" y="48357"/>
                  </a:lnTo>
                  <a:lnTo>
                    <a:pt x="968059" y="81772"/>
                  </a:lnTo>
                  <a:lnTo>
                    <a:pt x="984702" y="121212"/>
                  </a:lnTo>
                  <a:lnTo>
                    <a:pt x="990600" y="165103"/>
                  </a:lnTo>
                  <a:lnTo>
                    <a:pt x="990600" y="1511300"/>
                  </a:lnTo>
                  <a:lnTo>
                    <a:pt x="984702" y="1555190"/>
                  </a:lnTo>
                  <a:lnTo>
                    <a:pt x="968059" y="1594629"/>
                  </a:lnTo>
                  <a:lnTo>
                    <a:pt x="942243" y="1628043"/>
                  </a:lnTo>
                  <a:lnTo>
                    <a:pt x="908828" y="1653859"/>
                  </a:lnTo>
                  <a:lnTo>
                    <a:pt x="869388" y="1670503"/>
                  </a:lnTo>
                  <a:lnTo>
                    <a:pt x="825497" y="1676400"/>
                  </a:lnTo>
                  <a:lnTo>
                    <a:pt x="165103" y="1676400"/>
                  </a:lnTo>
                  <a:lnTo>
                    <a:pt x="121212" y="1670503"/>
                  </a:lnTo>
                  <a:lnTo>
                    <a:pt x="81772" y="1653859"/>
                  </a:lnTo>
                  <a:lnTo>
                    <a:pt x="48357" y="1628043"/>
                  </a:lnTo>
                  <a:lnTo>
                    <a:pt x="22541" y="1594629"/>
                  </a:lnTo>
                  <a:lnTo>
                    <a:pt x="5897" y="1555190"/>
                  </a:lnTo>
                  <a:lnTo>
                    <a:pt x="0" y="1511300"/>
                  </a:lnTo>
                  <a:lnTo>
                    <a:pt x="0" y="165103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25300" y="1543812"/>
            <a:ext cx="690880" cy="1305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3980" algn="just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7. </a:t>
            </a:r>
            <a:r>
              <a:rPr sz="1400" spc="-5" dirty="0">
                <a:latin typeface="Carlito"/>
                <a:cs typeface="Carlito"/>
              </a:rPr>
              <a:t>Làm  nguyên  mẫu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giao</a:t>
            </a:r>
            <a:endParaRPr sz="1400">
              <a:latin typeface="Carlito"/>
              <a:cs typeface="Carlito"/>
            </a:endParaRPr>
          </a:p>
          <a:p>
            <a:pPr marL="130810" marR="123825" indent="635" algn="ctr">
              <a:lnSpc>
                <a:spcPct val="97900"/>
              </a:lnSpc>
              <a:spcBef>
                <a:spcPts val="60"/>
              </a:spcBef>
            </a:pPr>
            <a:r>
              <a:rPr sz="1400" dirty="0">
                <a:latin typeface="Carlito"/>
                <a:cs typeface="Carlito"/>
              </a:rPr>
              <a:t>diện  ng</a:t>
            </a:r>
            <a:r>
              <a:rPr sz="1400" spc="-10" dirty="0">
                <a:latin typeface="Carlito"/>
                <a:cs typeface="Carlito"/>
              </a:rPr>
              <a:t>ư</a:t>
            </a:r>
            <a:r>
              <a:rPr sz="1400" dirty="0">
                <a:latin typeface="Carlito"/>
                <a:cs typeface="Carlito"/>
              </a:rPr>
              <a:t>ời  dùng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86237" y="4202112"/>
            <a:ext cx="774700" cy="1231900"/>
            <a:chOff x="4186237" y="4202112"/>
            <a:chExt cx="774700" cy="1231900"/>
          </a:xfrm>
        </p:grpSpPr>
        <p:sp>
          <p:nvSpPr>
            <p:cNvPr id="26" name="object 26"/>
            <p:cNvSpPr/>
            <p:nvPr/>
          </p:nvSpPr>
          <p:spPr>
            <a:xfrm>
              <a:off x="4192587" y="4208462"/>
              <a:ext cx="762000" cy="1219200"/>
            </a:xfrm>
            <a:custGeom>
              <a:avLst/>
              <a:gdLst/>
              <a:ahLst/>
              <a:cxnLst/>
              <a:rect l="l" t="t" r="r" b="b"/>
              <a:pathLst>
                <a:path w="762000" h="1219200">
                  <a:moveTo>
                    <a:pt x="6350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6" y="37196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092200"/>
                  </a:lnTo>
                  <a:lnTo>
                    <a:pt x="9980" y="1141634"/>
                  </a:lnTo>
                  <a:lnTo>
                    <a:pt x="37196" y="1182003"/>
                  </a:lnTo>
                  <a:lnTo>
                    <a:pt x="77565" y="1209219"/>
                  </a:lnTo>
                  <a:lnTo>
                    <a:pt x="127000" y="1219200"/>
                  </a:lnTo>
                  <a:lnTo>
                    <a:pt x="635000" y="1219200"/>
                  </a:lnTo>
                  <a:lnTo>
                    <a:pt x="684434" y="1209219"/>
                  </a:lnTo>
                  <a:lnTo>
                    <a:pt x="724803" y="1182003"/>
                  </a:lnTo>
                  <a:lnTo>
                    <a:pt x="752019" y="1141634"/>
                  </a:lnTo>
                  <a:lnTo>
                    <a:pt x="762000" y="1092200"/>
                  </a:lnTo>
                  <a:lnTo>
                    <a:pt x="762000" y="127000"/>
                  </a:lnTo>
                  <a:lnTo>
                    <a:pt x="752019" y="77565"/>
                  </a:lnTo>
                  <a:lnTo>
                    <a:pt x="724803" y="37196"/>
                  </a:lnTo>
                  <a:lnTo>
                    <a:pt x="684434" y="998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2587" y="4208462"/>
              <a:ext cx="762000" cy="1219200"/>
            </a:xfrm>
            <a:custGeom>
              <a:avLst/>
              <a:gdLst/>
              <a:ahLst/>
              <a:cxnLst/>
              <a:rect l="l" t="t" r="r" b="b"/>
              <a:pathLst>
                <a:path w="762000" h="1219200">
                  <a:moveTo>
                    <a:pt x="0" y="127003"/>
                  </a:moveTo>
                  <a:lnTo>
                    <a:pt x="9980" y="77567"/>
                  </a:lnTo>
                  <a:lnTo>
                    <a:pt x="37198" y="37198"/>
                  </a:lnTo>
                  <a:lnTo>
                    <a:pt x="77567" y="9980"/>
                  </a:lnTo>
                  <a:lnTo>
                    <a:pt x="127003" y="0"/>
                  </a:lnTo>
                  <a:lnTo>
                    <a:pt x="634997" y="0"/>
                  </a:lnTo>
                  <a:lnTo>
                    <a:pt x="684432" y="9980"/>
                  </a:lnTo>
                  <a:lnTo>
                    <a:pt x="724802" y="37198"/>
                  </a:lnTo>
                  <a:lnTo>
                    <a:pt x="752019" y="77567"/>
                  </a:lnTo>
                  <a:lnTo>
                    <a:pt x="762000" y="127003"/>
                  </a:lnTo>
                  <a:lnTo>
                    <a:pt x="762000" y="1092200"/>
                  </a:lnTo>
                  <a:lnTo>
                    <a:pt x="752019" y="1141634"/>
                  </a:lnTo>
                  <a:lnTo>
                    <a:pt x="724802" y="1182003"/>
                  </a:lnTo>
                  <a:lnTo>
                    <a:pt x="684432" y="1209220"/>
                  </a:lnTo>
                  <a:lnTo>
                    <a:pt x="634997" y="1219200"/>
                  </a:lnTo>
                  <a:lnTo>
                    <a:pt x="127003" y="1219200"/>
                  </a:lnTo>
                  <a:lnTo>
                    <a:pt x="77567" y="1209220"/>
                  </a:lnTo>
                  <a:lnTo>
                    <a:pt x="37198" y="1182003"/>
                  </a:lnTo>
                  <a:lnTo>
                    <a:pt x="9980" y="1141634"/>
                  </a:lnTo>
                  <a:lnTo>
                    <a:pt x="0" y="1092200"/>
                  </a:lnTo>
                  <a:lnTo>
                    <a:pt x="0" y="127003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10850" y="4366260"/>
            <a:ext cx="525780" cy="885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4930" marR="67310" indent="635" algn="ctr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6.  MHH</a:t>
            </a:r>
            <a:endParaRPr sz="140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arlito"/>
                <a:cs typeface="Carlito"/>
              </a:rPr>
              <a:t>sự</a:t>
            </a:r>
            <a:r>
              <a:rPr sz="1400" spc="-1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ứng  </a:t>
            </a:r>
            <a:r>
              <a:rPr sz="1400" spc="-10" dirty="0">
                <a:latin typeface="Carlito"/>
                <a:cs typeface="Carlito"/>
              </a:rPr>
              <a:t>xử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40200" y="2393950"/>
            <a:ext cx="1003300" cy="1536700"/>
            <a:chOff x="4140200" y="2393950"/>
            <a:chExt cx="1003300" cy="1536700"/>
          </a:xfrm>
        </p:grpSpPr>
        <p:sp>
          <p:nvSpPr>
            <p:cNvPr id="30" name="object 30"/>
            <p:cNvSpPr/>
            <p:nvPr/>
          </p:nvSpPr>
          <p:spPr>
            <a:xfrm>
              <a:off x="4146550" y="2400300"/>
              <a:ext cx="990600" cy="1524000"/>
            </a:xfrm>
            <a:custGeom>
              <a:avLst/>
              <a:gdLst/>
              <a:ahLst/>
              <a:cxnLst/>
              <a:rect l="l" t="t" r="r" b="b"/>
              <a:pathLst>
                <a:path w="990600" h="15240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1358900"/>
                  </a:lnTo>
                  <a:lnTo>
                    <a:pt x="5897" y="1402791"/>
                  </a:lnTo>
                  <a:lnTo>
                    <a:pt x="22540" y="1442230"/>
                  </a:lnTo>
                  <a:lnTo>
                    <a:pt x="48355" y="1475644"/>
                  </a:lnTo>
                  <a:lnTo>
                    <a:pt x="81769" y="1501459"/>
                  </a:lnTo>
                  <a:lnTo>
                    <a:pt x="121208" y="1518102"/>
                  </a:lnTo>
                  <a:lnTo>
                    <a:pt x="165100" y="1524000"/>
                  </a:lnTo>
                  <a:lnTo>
                    <a:pt x="825500" y="1524000"/>
                  </a:lnTo>
                  <a:lnTo>
                    <a:pt x="869391" y="1518102"/>
                  </a:lnTo>
                  <a:lnTo>
                    <a:pt x="908830" y="1501459"/>
                  </a:lnTo>
                  <a:lnTo>
                    <a:pt x="942244" y="1475644"/>
                  </a:lnTo>
                  <a:lnTo>
                    <a:pt x="968059" y="1442230"/>
                  </a:lnTo>
                  <a:lnTo>
                    <a:pt x="984702" y="1402791"/>
                  </a:lnTo>
                  <a:lnTo>
                    <a:pt x="990600" y="13589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46550" y="2400300"/>
              <a:ext cx="990600" cy="1524000"/>
            </a:xfrm>
            <a:custGeom>
              <a:avLst/>
              <a:gdLst/>
              <a:ahLst/>
              <a:cxnLst/>
              <a:rect l="l" t="t" r="r" b="b"/>
              <a:pathLst>
                <a:path w="990600" h="1524000">
                  <a:moveTo>
                    <a:pt x="0" y="165103"/>
                  </a:moveTo>
                  <a:lnTo>
                    <a:pt x="5897" y="121212"/>
                  </a:lnTo>
                  <a:lnTo>
                    <a:pt x="22541" y="81772"/>
                  </a:lnTo>
                  <a:lnTo>
                    <a:pt x="48357" y="48357"/>
                  </a:lnTo>
                  <a:lnTo>
                    <a:pt x="81772" y="22541"/>
                  </a:lnTo>
                  <a:lnTo>
                    <a:pt x="121212" y="5897"/>
                  </a:lnTo>
                  <a:lnTo>
                    <a:pt x="165103" y="0"/>
                  </a:lnTo>
                  <a:lnTo>
                    <a:pt x="825497" y="0"/>
                  </a:lnTo>
                  <a:lnTo>
                    <a:pt x="869388" y="5897"/>
                  </a:lnTo>
                  <a:lnTo>
                    <a:pt x="908828" y="22541"/>
                  </a:lnTo>
                  <a:lnTo>
                    <a:pt x="942243" y="48357"/>
                  </a:lnTo>
                  <a:lnTo>
                    <a:pt x="968059" y="81772"/>
                  </a:lnTo>
                  <a:lnTo>
                    <a:pt x="984702" y="121212"/>
                  </a:lnTo>
                  <a:lnTo>
                    <a:pt x="990600" y="165103"/>
                  </a:lnTo>
                  <a:lnTo>
                    <a:pt x="990600" y="1358900"/>
                  </a:lnTo>
                  <a:lnTo>
                    <a:pt x="984702" y="1402790"/>
                  </a:lnTo>
                  <a:lnTo>
                    <a:pt x="968059" y="1442228"/>
                  </a:lnTo>
                  <a:lnTo>
                    <a:pt x="942243" y="1475643"/>
                  </a:lnTo>
                  <a:lnTo>
                    <a:pt x="908828" y="1501459"/>
                  </a:lnTo>
                  <a:lnTo>
                    <a:pt x="869388" y="1518103"/>
                  </a:lnTo>
                  <a:lnTo>
                    <a:pt x="825497" y="1524000"/>
                  </a:lnTo>
                  <a:lnTo>
                    <a:pt x="165103" y="1524000"/>
                  </a:lnTo>
                  <a:lnTo>
                    <a:pt x="121212" y="1518103"/>
                  </a:lnTo>
                  <a:lnTo>
                    <a:pt x="81772" y="1501459"/>
                  </a:lnTo>
                  <a:lnTo>
                    <a:pt x="48357" y="1475643"/>
                  </a:lnTo>
                  <a:lnTo>
                    <a:pt x="22541" y="1442228"/>
                  </a:lnTo>
                  <a:lnTo>
                    <a:pt x="5897" y="1402790"/>
                  </a:lnTo>
                  <a:lnTo>
                    <a:pt x="0" y="1358900"/>
                  </a:lnTo>
                  <a:lnTo>
                    <a:pt x="0" y="165103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76216" y="2604516"/>
            <a:ext cx="732155" cy="1089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8105">
              <a:lnSpc>
                <a:spcPct val="100699"/>
              </a:lnSpc>
              <a:spcBef>
                <a:spcPts val="85"/>
              </a:spcBef>
            </a:pPr>
            <a:r>
              <a:rPr sz="1400" dirty="0">
                <a:latin typeface="Carlito"/>
                <a:cs typeface="Carlito"/>
              </a:rPr>
              <a:t>5. MHH  </a:t>
            </a:r>
            <a:r>
              <a:rPr sz="1400" spc="-5" dirty="0">
                <a:latin typeface="Carlito"/>
                <a:cs typeface="Carlito"/>
              </a:rPr>
              <a:t>tương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tác  trong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các</a:t>
            </a:r>
            <a:endParaRPr sz="1400">
              <a:latin typeface="Carlito"/>
              <a:cs typeface="Carlito"/>
            </a:endParaRPr>
          </a:p>
          <a:p>
            <a:pPr marL="182880" marR="169545" indent="-5080">
              <a:lnSpc>
                <a:spcPts val="1610"/>
              </a:lnSpc>
              <a:spcBef>
                <a:spcPts val="140"/>
              </a:spcBef>
            </a:pPr>
            <a:r>
              <a:rPr sz="1400" spc="-10" dirty="0">
                <a:latin typeface="Carlito"/>
                <a:cs typeface="Carlito"/>
              </a:rPr>
              <a:t>ca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sử  dụng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51487" y="3760787"/>
            <a:ext cx="774700" cy="1003300"/>
            <a:chOff x="5551487" y="3760787"/>
            <a:chExt cx="774700" cy="1003300"/>
          </a:xfrm>
        </p:grpSpPr>
        <p:sp>
          <p:nvSpPr>
            <p:cNvPr id="34" name="object 34"/>
            <p:cNvSpPr/>
            <p:nvPr/>
          </p:nvSpPr>
          <p:spPr>
            <a:xfrm>
              <a:off x="5557837" y="3767137"/>
              <a:ext cx="762000" cy="990600"/>
            </a:xfrm>
            <a:custGeom>
              <a:avLst/>
              <a:gdLst/>
              <a:ahLst/>
              <a:cxnLst/>
              <a:rect l="l" t="t" r="r" b="b"/>
              <a:pathLst>
                <a:path w="762000" h="990600">
                  <a:moveTo>
                    <a:pt x="6350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6" y="37196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863600"/>
                  </a:lnTo>
                  <a:lnTo>
                    <a:pt x="9980" y="913034"/>
                  </a:lnTo>
                  <a:lnTo>
                    <a:pt x="37196" y="953403"/>
                  </a:lnTo>
                  <a:lnTo>
                    <a:pt x="77565" y="980619"/>
                  </a:lnTo>
                  <a:lnTo>
                    <a:pt x="127000" y="990600"/>
                  </a:lnTo>
                  <a:lnTo>
                    <a:pt x="635000" y="990600"/>
                  </a:lnTo>
                  <a:lnTo>
                    <a:pt x="684434" y="980619"/>
                  </a:lnTo>
                  <a:lnTo>
                    <a:pt x="724803" y="953403"/>
                  </a:lnTo>
                  <a:lnTo>
                    <a:pt x="752019" y="913034"/>
                  </a:lnTo>
                  <a:lnTo>
                    <a:pt x="762000" y="863600"/>
                  </a:lnTo>
                  <a:lnTo>
                    <a:pt x="762000" y="127000"/>
                  </a:lnTo>
                  <a:lnTo>
                    <a:pt x="752019" y="77565"/>
                  </a:lnTo>
                  <a:lnTo>
                    <a:pt x="724803" y="37196"/>
                  </a:lnTo>
                  <a:lnTo>
                    <a:pt x="684434" y="998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57837" y="3767137"/>
              <a:ext cx="762000" cy="990600"/>
            </a:xfrm>
            <a:custGeom>
              <a:avLst/>
              <a:gdLst/>
              <a:ahLst/>
              <a:cxnLst/>
              <a:rect l="l" t="t" r="r" b="b"/>
              <a:pathLst>
                <a:path w="762000" h="990600">
                  <a:moveTo>
                    <a:pt x="0" y="127002"/>
                  </a:moveTo>
                  <a:lnTo>
                    <a:pt x="9980" y="77567"/>
                  </a:lnTo>
                  <a:lnTo>
                    <a:pt x="37198" y="37198"/>
                  </a:lnTo>
                  <a:lnTo>
                    <a:pt x="77567" y="9980"/>
                  </a:lnTo>
                  <a:lnTo>
                    <a:pt x="127002" y="0"/>
                  </a:lnTo>
                  <a:lnTo>
                    <a:pt x="634997" y="0"/>
                  </a:lnTo>
                  <a:lnTo>
                    <a:pt x="684432" y="9980"/>
                  </a:lnTo>
                  <a:lnTo>
                    <a:pt x="724802" y="37198"/>
                  </a:lnTo>
                  <a:lnTo>
                    <a:pt x="752019" y="77567"/>
                  </a:lnTo>
                  <a:lnTo>
                    <a:pt x="762000" y="127002"/>
                  </a:lnTo>
                  <a:lnTo>
                    <a:pt x="762000" y="863598"/>
                  </a:lnTo>
                  <a:lnTo>
                    <a:pt x="752019" y="913033"/>
                  </a:lnTo>
                  <a:lnTo>
                    <a:pt x="724802" y="953402"/>
                  </a:lnTo>
                  <a:lnTo>
                    <a:pt x="684432" y="980620"/>
                  </a:lnTo>
                  <a:lnTo>
                    <a:pt x="634997" y="990600"/>
                  </a:lnTo>
                  <a:lnTo>
                    <a:pt x="127002" y="990600"/>
                  </a:lnTo>
                  <a:lnTo>
                    <a:pt x="77567" y="980620"/>
                  </a:lnTo>
                  <a:lnTo>
                    <a:pt x="37198" y="953402"/>
                  </a:lnTo>
                  <a:lnTo>
                    <a:pt x="9980" y="913033"/>
                  </a:lnTo>
                  <a:lnTo>
                    <a:pt x="0" y="863598"/>
                  </a:lnTo>
                  <a:lnTo>
                    <a:pt x="0" y="127002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24994" y="3918204"/>
            <a:ext cx="427355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8.</a:t>
            </a:r>
            <a:endParaRPr sz="1400">
              <a:latin typeface="Carlito"/>
              <a:cs typeface="Carlito"/>
            </a:endParaRPr>
          </a:p>
          <a:p>
            <a:pPr marL="12700" marR="5080" indent="-635" algn="ctr">
              <a:lnSpc>
                <a:spcPts val="1700"/>
              </a:lnSpc>
              <a:spcBef>
                <a:spcPts val="40"/>
              </a:spcBef>
            </a:pP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hi</a:t>
            </a:r>
            <a:r>
              <a:rPr sz="1400" spc="-5" dirty="0">
                <a:latin typeface="Carlito"/>
                <a:cs typeface="Carlito"/>
              </a:rPr>
              <a:t>ế</a:t>
            </a:r>
            <a:r>
              <a:rPr sz="1400" dirty="0">
                <a:latin typeface="Carlito"/>
                <a:cs typeface="Carlito"/>
              </a:rPr>
              <a:t>t  </a:t>
            </a:r>
            <a:r>
              <a:rPr sz="1400" spc="-25" dirty="0">
                <a:latin typeface="Carlito"/>
                <a:cs typeface="Carlito"/>
              </a:rPr>
              <a:t>kế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29425" y="2551112"/>
            <a:ext cx="774700" cy="1384300"/>
            <a:chOff x="6829425" y="2551112"/>
            <a:chExt cx="774700" cy="1384300"/>
          </a:xfrm>
        </p:grpSpPr>
        <p:sp>
          <p:nvSpPr>
            <p:cNvPr id="38" name="object 38"/>
            <p:cNvSpPr/>
            <p:nvPr/>
          </p:nvSpPr>
          <p:spPr>
            <a:xfrm>
              <a:off x="6835775" y="2557462"/>
              <a:ext cx="762000" cy="1371600"/>
            </a:xfrm>
            <a:custGeom>
              <a:avLst/>
              <a:gdLst/>
              <a:ahLst/>
              <a:cxnLst/>
              <a:rect l="l" t="t" r="r" b="b"/>
              <a:pathLst>
                <a:path w="762000" h="1371600">
                  <a:moveTo>
                    <a:pt x="6350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6" y="37196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244600"/>
                  </a:lnTo>
                  <a:lnTo>
                    <a:pt x="9980" y="1294034"/>
                  </a:lnTo>
                  <a:lnTo>
                    <a:pt x="37196" y="1334403"/>
                  </a:lnTo>
                  <a:lnTo>
                    <a:pt x="77565" y="1361619"/>
                  </a:lnTo>
                  <a:lnTo>
                    <a:pt x="127000" y="1371600"/>
                  </a:lnTo>
                  <a:lnTo>
                    <a:pt x="635000" y="1371600"/>
                  </a:lnTo>
                  <a:lnTo>
                    <a:pt x="684434" y="1361619"/>
                  </a:lnTo>
                  <a:lnTo>
                    <a:pt x="724803" y="1334403"/>
                  </a:lnTo>
                  <a:lnTo>
                    <a:pt x="752019" y="1294034"/>
                  </a:lnTo>
                  <a:lnTo>
                    <a:pt x="762000" y="1244600"/>
                  </a:lnTo>
                  <a:lnTo>
                    <a:pt x="762000" y="127000"/>
                  </a:lnTo>
                  <a:lnTo>
                    <a:pt x="752019" y="77565"/>
                  </a:lnTo>
                  <a:lnTo>
                    <a:pt x="724803" y="37196"/>
                  </a:lnTo>
                  <a:lnTo>
                    <a:pt x="684434" y="998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5775" y="2557462"/>
              <a:ext cx="762000" cy="1371600"/>
            </a:xfrm>
            <a:custGeom>
              <a:avLst/>
              <a:gdLst/>
              <a:ahLst/>
              <a:cxnLst/>
              <a:rect l="l" t="t" r="r" b="b"/>
              <a:pathLst>
                <a:path w="762000" h="1371600">
                  <a:moveTo>
                    <a:pt x="0" y="127002"/>
                  </a:moveTo>
                  <a:lnTo>
                    <a:pt x="9980" y="77567"/>
                  </a:lnTo>
                  <a:lnTo>
                    <a:pt x="37198" y="37198"/>
                  </a:lnTo>
                  <a:lnTo>
                    <a:pt x="77567" y="9980"/>
                  </a:lnTo>
                  <a:lnTo>
                    <a:pt x="127002" y="0"/>
                  </a:lnTo>
                  <a:lnTo>
                    <a:pt x="634998" y="0"/>
                  </a:lnTo>
                  <a:lnTo>
                    <a:pt x="684433" y="9980"/>
                  </a:lnTo>
                  <a:lnTo>
                    <a:pt x="724802" y="37198"/>
                  </a:lnTo>
                  <a:lnTo>
                    <a:pt x="752019" y="77567"/>
                  </a:lnTo>
                  <a:lnTo>
                    <a:pt x="762000" y="127002"/>
                  </a:lnTo>
                  <a:lnTo>
                    <a:pt x="762000" y="1244600"/>
                  </a:lnTo>
                  <a:lnTo>
                    <a:pt x="752019" y="1294034"/>
                  </a:lnTo>
                  <a:lnTo>
                    <a:pt x="724802" y="1334403"/>
                  </a:lnTo>
                  <a:lnTo>
                    <a:pt x="684433" y="1361620"/>
                  </a:lnTo>
                  <a:lnTo>
                    <a:pt x="634998" y="1371600"/>
                  </a:lnTo>
                  <a:lnTo>
                    <a:pt x="127002" y="1371600"/>
                  </a:lnTo>
                  <a:lnTo>
                    <a:pt x="77567" y="1361620"/>
                  </a:lnTo>
                  <a:lnTo>
                    <a:pt x="37198" y="1334403"/>
                  </a:lnTo>
                  <a:lnTo>
                    <a:pt x="9980" y="1294034"/>
                  </a:lnTo>
                  <a:lnTo>
                    <a:pt x="0" y="1244600"/>
                  </a:lnTo>
                  <a:lnTo>
                    <a:pt x="0" y="127002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97382" y="2790444"/>
            <a:ext cx="438784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9.</a:t>
            </a:r>
            <a:endParaRPr sz="1400">
              <a:latin typeface="Carlito"/>
              <a:cs typeface="Carlito"/>
            </a:endParaRPr>
          </a:p>
          <a:p>
            <a:pPr marL="12700" marR="5080" indent="20955" algn="just">
              <a:lnSpc>
                <a:spcPct val="101400"/>
              </a:lnSpc>
            </a:pPr>
            <a:r>
              <a:rPr sz="1400" dirty="0">
                <a:latin typeface="Carlito"/>
                <a:cs typeface="Carlito"/>
              </a:rPr>
              <a:t>Thiết  </a:t>
            </a:r>
            <a:r>
              <a:rPr sz="1400" spc="-25" dirty="0">
                <a:latin typeface="Carlito"/>
                <a:cs typeface="Carlito"/>
              </a:rPr>
              <a:t>kế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chi  </a:t>
            </a:r>
            <a:r>
              <a:rPr sz="1400" dirty="0">
                <a:latin typeface="Carlito"/>
                <a:cs typeface="Carlito"/>
              </a:rPr>
              <a:t>tiết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918450" y="2660650"/>
            <a:ext cx="546100" cy="1155700"/>
            <a:chOff x="7918450" y="2660650"/>
            <a:chExt cx="546100" cy="1155700"/>
          </a:xfrm>
        </p:grpSpPr>
        <p:sp>
          <p:nvSpPr>
            <p:cNvPr id="42" name="object 42"/>
            <p:cNvSpPr/>
            <p:nvPr/>
          </p:nvSpPr>
          <p:spPr>
            <a:xfrm>
              <a:off x="7924800" y="2667000"/>
              <a:ext cx="533400" cy="1143000"/>
            </a:xfrm>
            <a:custGeom>
              <a:avLst/>
              <a:gdLst/>
              <a:ahLst/>
              <a:cxnLst/>
              <a:rect l="l" t="t" r="r" b="b"/>
              <a:pathLst>
                <a:path w="533400" h="1143000">
                  <a:moveTo>
                    <a:pt x="444500" y="0"/>
                  </a:moveTo>
                  <a:lnTo>
                    <a:pt x="88900" y="0"/>
                  </a:lnTo>
                  <a:lnTo>
                    <a:pt x="54296" y="6986"/>
                  </a:lnTo>
                  <a:lnTo>
                    <a:pt x="26038" y="26038"/>
                  </a:lnTo>
                  <a:lnTo>
                    <a:pt x="6986" y="54296"/>
                  </a:lnTo>
                  <a:lnTo>
                    <a:pt x="0" y="88900"/>
                  </a:lnTo>
                  <a:lnTo>
                    <a:pt x="0" y="1054100"/>
                  </a:lnTo>
                  <a:lnTo>
                    <a:pt x="6986" y="1088703"/>
                  </a:lnTo>
                  <a:lnTo>
                    <a:pt x="26038" y="1116961"/>
                  </a:lnTo>
                  <a:lnTo>
                    <a:pt x="54296" y="1136013"/>
                  </a:lnTo>
                  <a:lnTo>
                    <a:pt x="88900" y="1143000"/>
                  </a:lnTo>
                  <a:lnTo>
                    <a:pt x="444500" y="1143000"/>
                  </a:lnTo>
                  <a:lnTo>
                    <a:pt x="479103" y="1136013"/>
                  </a:lnTo>
                  <a:lnTo>
                    <a:pt x="507361" y="1116961"/>
                  </a:lnTo>
                  <a:lnTo>
                    <a:pt x="526413" y="1088703"/>
                  </a:lnTo>
                  <a:lnTo>
                    <a:pt x="533400" y="1054100"/>
                  </a:lnTo>
                  <a:lnTo>
                    <a:pt x="533400" y="88900"/>
                  </a:lnTo>
                  <a:lnTo>
                    <a:pt x="526413" y="54296"/>
                  </a:lnTo>
                  <a:lnTo>
                    <a:pt x="507361" y="26038"/>
                  </a:lnTo>
                  <a:lnTo>
                    <a:pt x="479103" y="6986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92D050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24800" y="2667000"/>
              <a:ext cx="533400" cy="1143000"/>
            </a:xfrm>
            <a:custGeom>
              <a:avLst/>
              <a:gdLst/>
              <a:ahLst/>
              <a:cxnLst/>
              <a:rect l="l" t="t" r="r" b="b"/>
              <a:pathLst>
                <a:path w="533400" h="11430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444499" y="0"/>
                  </a:lnTo>
                  <a:lnTo>
                    <a:pt x="479103" y="6986"/>
                  </a:lnTo>
                  <a:lnTo>
                    <a:pt x="507361" y="26038"/>
                  </a:lnTo>
                  <a:lnTo>
                    <a:pt x="526413" y="54296"/>
                  </a:lnTo>
                  <a:lnTo>
                    <a:pt x="533400" y="88901"/>
                  </a:lnTo>
                  <a:lnTo>
                    <a:pt x="533400" y="1054100"/>
                  </a:lnTo>
                  <a:lnTo>
                    <a:pt x="526413" y="1088705"/>
                  </a:lnTo>
                  <a:lnTo>
                    <a:pt x="507361" y="1116963"/>
                  </a:lnTo>
                  <a:lnTo>
                    <a:pt x="479103" y="1136014"/>
                  </a:lnTo>
                  <a:lnTo>
                    <a:pt x="444499" y="1143000"/>
                  </a:lnTo>
                  <a:lnTo>
                    <a:pt x="88901" y="1143000"/>
                  </a:lnTo>
                  <a:lnTo>
                    <a:pt x="54296" y="1136014"/>
                  </a:lnTo>
                  <a:lnTo>
                    <a:pt x="26038" y="1116963"/>
                  </a:lnTo>
                  <a:lnTo>
                    <a:pt x="6986" y="1088705"/>
                  </a:lnTo>
                  <a:lnTo>
                    <a:pt x="0" y="1054100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057388" y="2894076"/>
            <a:ext cx="26797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10.</a:t>
            </a:r>
            <a:endParaRPr sz="1400">
              <a:latin typeface="Carlito"/>
              <a:cs typeface="Carlito"/>
            </a:endParaRPr>
          </a:p>
          <a:p>
            <a:pPr marL="12700" marR="5080" indent="10160">
              <a:lnSpc>
                <a:spcPts val="1700"/>
              </a:lnSpc>
              <a:spcBef>
                <a:spcPts val="40"/>
              </a:spcBef>
            </a:pPr>
            <a:r>
              <a:rPr sz="1400" dirty="0">
                <a:latin typeface="Carlito"/>
                <a:cs typeface="Carlito"/>
              </a:rPr>
              <a:t>Cài  đ</a:t>
            </a:r>
            <a:r>
              <a:rPr sz="1400" spc="-10" dirty="0">
                <a:latin typeface="Carlito"/>
                <a:cs typeface="Carlito"/>
              </a:rPr>
              <a:t>ặ</a:t>
            </a:r>
            <a:r>
              <a:rPr sz="1400" dirty="0">
                <a:latin typeface="Carlito"/>
                <a:cs typeface="Carlito"/>
              </a:rPr>
              <a:t>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4800" y="1212850"/>
            <a:ext cx="8686800" cy="4889500"/>
            <a:chOff x="304800" y="1212850"/>
            <a:chExt cx="8686800" cy="4889500"/>
          </a:xfrm>
        </p:grpSpPr>
        <p:sp>
          <p:nvSpPr>
            <p:cNvPr id="46" name="object 46"/>
            <p:cNvSpPr/>
            <p:nvPr/>
          </p:nvSpPr>
          <p:spPr>
            <a:xfrm>
              <a:off x="376143" y="3173018"/>
              <a:ext cx="239872" cy="132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800" y="2146515"/>
              <a:ext cx="8484235" cy="3840479"/>
            </a:xfrm>
            <a:custGeom>
              <a:avLst/>
              <a:gdLst/>
              <a:ahLst/>
              <a:cxnLst/>
              <a:rect l="l" t="t" r="r" b="b"/>
              <a:pathLst>
                <a:path w="8484235" h="3840479">
                  <a:moveTo>
                    <a:pt x="300024" y="3782796"/>
                  </a:moveTo>
                  <a:lnTo>
                    <a:pt x="85725" y="3782796"/>
                  </a:lnTo>
                  <a:lnTo>
                    <a:pt x="85725" y="3754221"/>
                  </a:lnTo>
                  <a:lnTo>
                    <a:pt x="0" y="3797084"/>
                  </a:lnTo>
                  <a:lnTo>
                    <a:pt x="85725" y="3839946"/>
                  </a:lnTo>
                  <a:lnTo>
                    <a:pt x="85725" y="3811371"/>
                  </a:lnTo>
                  <a:lnTo>
                    <a:pt x="300024" y="3811371"/>
                  </a:lnTo>
                  <a:lnTo>
                    <a:pt x="300024" y="3782796"/>
                  </a:lnTo>
                  <a:close/>
                </a:path>
                <a:path w="8484235" h="3840479">
                  <a:moveTo>
                    <a:pt x="614349" y="3782796"/>
                  </a:moveTo>
                  <a:lnTo>
                    <a:pt x="385749" y="3782796"/>
                  </a:lnTo>
                  <a:lnTo>
                    <a:pt x="385749" y="3811371"/>
                  </a:lnTo>
                  <a:lnTo>
                    <a:pt x="614349" y="3811371"/>
                  </a:lnTo>
                  <a:lnTo>
                    <a:pt x="614349" y="3782796"/>
                  </a:lnTo>
                  <a:close/>
                </a:path>
                <a:path w="8484235" h="3840479">
                  <a:moveTo>
                    <a:pt x="928674" y="3782796"/>
                  </a:moveTo>
                  <a:lnTo>
                    <a:pt x="700074" y="3782796"/>
                  </a:lnTo>
                  <a:lnTo>
                    <a:pt x="700074" y="3811371"/>
                  </a:lnTo>
                  <a:lnTo>
                    <a:pt x="928674" y="3811371"/>
                  </a:lnTo>
                  <a:lnTo>
                    <a:pt x="928674" y="3782796"/>
                  </a:lnTo>
                  <a:close/>
                </a:path>
                <a:path w="8484235" h="3840479">
                  <a:moveTo>
                    <a:pt x="1243012" y="3782809"/>
                  </a:moveTo>
                  <a:lnTo>
                    <a:pt x="1014412" y="3782796"/>
                  </a:lnTo>
                  <a:lnTo>
                    <a:pt x="1014412" y="3811384"/>
                  </a:lnTo>
                  <a:lnTo>
                    <a:pt x="1243012" y="3811384"/>
                  </a:lnTo>
                  <a:lnTo>
                    <a:pt x="1243012" y="3782809"/>
                  </a:lnTo>
                  <a:close/>
                </a:path>
                <a:path w="8484235" h="3840479">
                  <a:moveTo>
                    <a:pt x="1371600" y="3797096"/>
                  </a:moveTo>
                  <a:lnTo>
                    <a:pt x="1285875" y="3754234"/>
                  </a:lnTo>
                  <a:lnTo>
                    <a:pt x="1285875" y="3839959"/>
                  </a:lnTo>
                  <a:lnTo>
                    <a:pt x="1371600" y="3797096"/>
                  </a:lnTo>
                  <a:close/>
                </a:path>
                <a:path w="8484235" h="3840479">
                  <a:moveTo>
                    <a:pt x="1515414" y="2178634"/>
                  </a:moveTo>
                  <a:lnTo>
                    <a:pt x="1511414" y="2170519"/>
                  </a:lnTo>
                  <a:lnTo>
                    <a:pt x="1496466" y="2165464"/>
                  </a:lnTo>
                  <a:lnTo>
                    <a:pt x="1488351" y="2169477"/>
                  </a:lnTo>
                  <a:lnTo>
                    <a:pt x="1470939" y="2220899"/>
                  </a:lnTo>
                  <a:lnTo>
                    <a:pt x="1240180" y="1092288"/>
                  </a:lnTo>
                  <a:lnTo>
                    <a:pt x="1453476" y="221703"/>
                  </a:lnTo>
                  <a:lnTo>
                    <a:pt x="1468894" y="273748"/>
                  </a:lnTo>
                  <a:lnTo>
                    <a:pt x="1476844" y="278066"/>
                  </a:lnTo>
                  <a:lnTo>
                    <a:pt x="1491970" y="273583"/>
                  </a:lnTo>
                  <a:lnTo>
                    <a:pt x="1496288" y="265633"/>
                  </a:lnTo>
                  <a:lnTo>
                    <a:pt x="1466062" y="163550"/>
                  </a:lnTo>
                  <a:lnTo>
                    <a:pt x="1458925" y="139420"/>
                  </a:lnTo>
                  <a:lnTo>
                    <a:pt x="1367459" y="234073"/>
                  </a:lnTo>
                  <a:lnTo>
                    <a:pt x="1367612" y="243116"/>
                  </a:lnTo>
                  <a:lnTo>
                    <a:pt x="1378953" y="254076"/>
                  </a:lnTo>
                  <a:lnTo>
                    <a:pt x="1387995" y="253923"/>
                  </a:lnTo>
                  <a:lnTo>
                    <a:pt x="1425714" y="214896"/>
                  </a:lnTo>
                  <a:lnTo>
                    <a:pt x="1211668" y="1088580"/>
                  </a:lnTo>
                  <a:lnTo>
                    <a:pt x="1225550" y="1091984"/>
                  </a:lnTo>
                  <a:lnTo>
                    <a:pt x="1211554" y="1094841"/>
                  </a:lnTo>
                  <a:lnTo>
                    <a:pt x="1442948" y="2226640"/>
                  </a:lnTo>
                  <a:lnTo>
                    <a:pt x="1406753" y="2186152"/>
                  </a:lnTo>
                  <a:lnTo>
                    <a:pt x="1397723" y="2185644"/>
                  </a:lnTo>
                  <a:lnTo>
                    <a:pt x="1385963" y="2196173"/>
                  </a:lnTo>
                  <a:lnTo>
                    <a:pt x="1385455" y="2205202"/>
                  </a:lnTo>
                  <a:lnTo>
                    <a:pt x="1473212" y="2303310"/>
                  </a:lnTo>
                  <a:lnTo>
                    <a:pt x="1481645" y="2278392"/>
                  </a:lnTo>
                  <a:lnTo>
                    <a:pt x="1515414" y="2178634"/>
                  </a:lnTo>
                  <a:close/>
                </a:path>
                <a:path w="8484235" h="3840479">
                  <a:moveTo>
                    <a:pt x="3910317" y="2541917"/>
                  </a:moveTo>
                  <a:lnTo>
                    <a:pt x="3905110" y="2534526"/>
                  </a:lnTo>
                  <a:lnTo>
                    <a:pt x="3889552" y="2531821"/>
                  </a:lnTo>
                  <a:lnTo>
                    <a:pt x="3882161" y="2537028"/>
                  </a:lnTo>
                  <a:lnTo>
                    <a:pt x="3872877" y="2590546"/>
                  </a:lnTo>
                  <a:lnTo>
                    <a:pt x="3568090" y="1771523"/>
                  </a:lnTo>
                  <a:lnTo>
                    <a:pt x="3826103" y="1096683"/>
                  </a:lnTo>
                  <a:lnTo>
                    <a:pt x="3834917" y="1150239"/>
                  </a:lnTo>
                  <a:lnTo>
                    <a:pt x="3842270" y="1155522"/>
                  </a:lnTo>
                  <a:lnTo>
                    <a:pt x="3857841" y="1152956"/>
                  </a:lnTo>
                  <a:lnTo>
                    <a:pt x="3863111" y="1145603"/>
                  </a:lnTo>
                  <a:lnTo>
                    <a:pt x="3845280" y="1037107"/>
                  </a:lnTo>
                  <a:lnTo>
                    <a:pt x="3841775" y="1015720"/>
                  </a:lnTo>
                  <a:lnTo>
                    <a:pt x="3739223" y="1098232"/>
                  </a:lnTo>
                  <a:lnTo>
                    <a:pt x="3738245" y="1107224"/>
                  </a:lnTo>
                  <a:lnTo>
                    <a:pt x="3748138" y="1119530"/>
                  </a:lnTo>
                  <a:lnTo>
                    <a:pt x="3757130" y="1120495"/>
                  </a:lnTo>
                  <a:lnTo>
                    <a:pt x="3799433" y="1086472"/>
                  </a:lnTo>
                  <a:lnTo>
                    <a:pt x="3539477" y="1766328"/>
                  </a:lnTo>
                  <a:lnTo>
                    <a:pt x="3552825" y="1771434"/>
                  </a:lnTo>
                  <a:lnTo>
                    <a:pt x="3539439" y="1776412"/>
                  </a:lnTo>
                  <a:lnTo>
                    <a:pt x="3846093" y="2600490"/>
                  </a:lnTo>
                  <a:lnTo>
                    <a:pt x="3804107" y="2566073"/>
                  </a:lnTo>
                  <a:lnTo>
                    <a:pt x="3795103" y="2566974"/>
                  </a:lnTo>
                  <a:lnTo>
                    <a:pt x="3785108" y="2579179"/>
                  </a:lnTo>
                  <a:lnTo>
                    <a:pt x="3785997" y="2588183"/>
                  </a:lnTo>
                  <a:lnTo>
                    <a:pt x="3887813" y="2671610"/>
                  </a:lnTo>
                  <a:lnTo>
                    <a:pt x="3891559" y="2650020"/>
                  </a:lnTo>
                  <a:lnTo>
                    <a:pt x="3910317" y="2541917"/>
                  </a:lnTo>
                  <a:close/>
                </a:path>
                <a:path w="8484235" h="3840479">
                  <a:moveTo>
                    <a:pt x="5170551" y="63284"/>
                  </a:moveTo>
                  <a:lnTo>
                    <a:pt x="5145849" y="49745"/>
                  </a:lnTo>
                  <a:lnTo>
                    <a:pt x="5055133" y="0"/>
                  </a:lnTo>
                  <a:lnTo>
                    <a:pt x="5046459" y="2527"/>
                  </a:lnTo>
                  <a:lnTo>
                    <a:pt x="5038864" y="16370"/>
                  </a:lnTo>
                  <a:lnTo>
                    <a:pt x="5041404" y="25057"/>
                  </a:lnTo>
                  <a:lnTo>
                    <a:pt x="5088979" y="51155"/>
                  </a:lnTo>
                  <a:lnTo>
                    <a:pt x="2296731" y="125196"/>
                  </a:lnTo>
                  <a:lnTo>
                    <a:pt x="2297112" y="139484"/>
                  </a:lnTo>
                  <a:lnTo>
                    <a:pt x="2283129" y="142405"/>
                  </a:lnTo>
                  <a:lnTo>
                    <a:pt x="2607830" y="1694954"/>
                  </a:lnTo>
                  <a:lnTo>
                    <a:pt x="2571458" y="1654644"/>
                  </a:lnTo>
                  <a:lnTo>
                    <a:pt x="2562415" y="1654175"/>
                  </a:lnTo>
                  <a:lnTo>
                    <a:pt x="2550706" y="1664754"/>
                  </a:lnTo>
                  <a:lnTo>
                    <a:pt x="2550249" y="1673783"/>
                  </a:lnTo>
                  <a:lnTo>
                    <a:pt x="2638374" y="1771434"/>
                  </a:lnTo>
                  <a:lnTo>
                    <a:pt x="2522410" y="1833486"/>
                  </a:lnTo>
                  <a:lnTo>
                    <a:pt x="2519781" y="1842147"/>
                  </a:lnTo>
                  <a:lnTo>
                    <a:pt x="2527236" y="1856066"/>
                  </a:lnTo>
                  <a:lnTo>
                    <a:pt x="2535885" y="1858683"/>
                  </a:lnTo>
                  <a:lnTo>
                    <a:pt x="2583751" y="1833067"/>
                  </a:lnTo>
                  <a:lnTo>
                    <a:pt x="2299233" y="2295766"/>
                  </a:lnTo>
                  <a:lnTo>
                    <a:pt x="2323566" y="2310727"/>
                  </a:lnTo>
                  <a:lnTo>
                    <a:pt x="2608084" y="1848040"/>
                  </a:lnTo>
                  <a:lnTo>
                    <a:pt x="2606827" y="1902307"/>
                  </a:lnTo>
                  <a:lnTo>
                    <a:pt x="2613075" y="1908848"/>
                  </a:lnTo>
                  <a:lnTo>
                    <a:pt x="2628862" y="1909216"/>
                  </a:lnTo>
                  <a:lnTo>
                    <a:pt x="2635402" y="1902968"/>
                  </a:lnTo>
                  <a:lnTo>
                    <a:pt x="2638069" y="1788045"/>
                  </a:lnTo>
                  <a:lnTo>
                    <a:pt x="2638450" y="1771434"/>
                  </a:lnTo>
                  <a:lnTo>
                    <a:pt x="2646705" y="1746669"/>
                  </a:lnTo>
                  <a:lnTo>
                    <a:pt x="2680081" y="1646631"/>
                  </a:lnTo>
                  <a:lnTo>
                    <a:pt x="2676042" y="1638541"/>
                  </a:lnTo>
                  <a:lnTo>
                    <a:pt x="2661069" y="1633550"/>
                  </a:lnTo>
                  <a:lnTo>
                    <a:pt x="2652979" y="1637588"/>
                  </a:lnTo>
                  <a:lnTo>
                    <a:pt x="2635796" y="1689100"/>
                  </a:lnTo>
                  <a:lnTo>
                    <a:pt x="2314587" y="153327"/>
                  </a:lnTo>
                  <a:lnTo>
                    <a:pt x="5089741" y="79730"/>
                  </a:lnTo>
                  <a:lnTo>
                    <a:pt x="5043602" y="108305"/>
                  </a:lnTo>
                  <a:lnTo>
                    <a:pt x="5041531" y="117106"/>
                  </a:lnTo>
                  <a:lnTo>
                    <a:pt x="5049850" y="130530"/>
                  </a:lnTo>
                  <a:lnTo>
                    <a:pt x="5058651" y="132600"/>
                  </a:lnTo>
                  <a:lnTo>
                    <a:pt x="5170551" y="63284"/>
                  </a:lnTo>
                  <a:close/>
                </a:path>
                <a:path w="8484235" h="3840479">
                  <a:moveTo>
                    <a:pt x="5274399" y="1986102"/>
                  </a:moveTo>
                  <a:lnTo>
                    <a:pt x="5269128" y="1978748"/>
                  </a:lnTo>
                  <a:lnTo>
                    <a:pt x="5253558" y="1976196"/>
                  </a:lnTo>
                  <a:lnTo>
                    <a:pt x="5246205" y="1981466"/>
                  </a:lnTo>
                  <a:lnTo>
                    <a:pt x="5237391" y="2035048"/>
                  </a:lnTo>
                  <a:lnTo>
                    <a:pt x="4845697" y="1010678"/>
                  </a:lnTo>
                  <a:lnTo>
                    <a:pt x="4819002" y="1020889"/>
                  </a:lnTo>
                  <a:lnTo>
                    <a:pt x="5210708" y="2045246"/>
                  </a:lnTo>
                  <a:lnTo>
                    <a:pt x="5168417" y="2011210"/>
                  </a:lnTo>
                  <a:lnTo>
                    <a:pt x="5159426" y="2012188"/>
                  </a:lnTo>
                  <a:lnTo>
                    <a:pt x="5149532" y="2024481"/>
                  </a:lnTo>
                  <a:lnTo>
                    <a:pt x="5150497" y="2033473"/>
                  </a:lnTo>
                  <a:lnTo>
                    <a:pt x="5252961" y="2115921"/>
                  </a:lnTo>
                  <a:lnTo>
                    <a:pt x="5124526" y="2144115"/>
                  </a:lnTo>
                  <a:lnTo>
                    <a:pt x="5119649" y="2151735"/>
                  </a:lnTo>
                  <a:lnTo>
                    <a:pt x="5123040" y="2167153"/>
                  </a:lnTo>
                  <a:lnTo>
                    <a:pt x="5130660" y="2172030"/>
                  </a:lnTo>
                  <a:lnTo>
                    <a:pt x="5183670" y="2160384"/>
                  </a:lnTo>
                  <a:lnTo>
                    <a:pt x="4640110" y="2661043"/>
                  </a:lnTo>
                  <a:lnTo>
                    <a:pt x="4659465" y="2682062"/>
                  </a:lnTo>
                  <a:lnTo>
                    <a:pt x="5203025" y="2181428"/>
                  </a:lnTo>
                  <a:lnTo>
                    <a:pt x="5187073" y="2233282"/>
                  </a:lnTo>
                  <a:lnTo>
                    <a:pt x="5191315" y="2241283"/>
                  </a:lnTo>
                  <a:lnTo>
                    <a:pt x="5206390" y="2245918"/>
                  </a:lnTo>
                  <a:lnTo>
                    <a:pt x="5214391" y="2241689"/>
                  </a:lnTo>
                  <a:lnTo>
                    <a:pt x="5250408" y="2124583"/>
                  </a:lnTo>
                  <a:lnTo>
                    <a:pt x="5253050" y="2115985"/>
                  </a:lnTo>
                  <a:lnTo>
                    <a:pt x="5256568" y="2094611"/>
                  </a:lnTo>
                  <a:lnTo>
                    <a:pt x="5274399" y="1986102"/>
                  </a:lnTo>
                  <a:close/>
                </a:path>
                <a:path w="8484235" h="3840479">
                  <a:moveTo>
                    <a:pt x="6555130" y="967409"/>
                  </a:moveTo>
                  <a:lnTo>
                    <a:pt x="6550012" y="959954"/>
                  </a:lnTo>
                  <a:lnTo>
                    <a:pt x="6534493" y="957059"/>
                  </a:lnTo>
                  <a:lnTo>
                    <a:pt x="6527038" y="962177"/>
                  </a:lnTo>
                  <a:lnTo>
                    <a:pt x="6517081" y="1015555"/>
                  </a:lnTo>
                  <a:lnTo>
                    <a:pt x="6174537" y="58470"/>
                  </a:lnTo>
                  <a:lnTo>
                    <a:pt x="6147638" y="68097"/>
                  </a:lnTo>
                  <a:lnTo>
                    <a:pt x="6490170" y="1025182"/>
                  </a:lnTo>
                  <a:lnTo>
                    <a:pt x="6448628" y="990244"/>
                  </a:lnTo>
                  <a:lnTo>
                    <a:pt x="6439611" y="991019"/>
                  </a:lnTo>
                  <a:lnTo>
                    <a:pt x="6429464" y="1003096"/>
                  </a:lnTo>
                  <a:lnTo>
                    <a:pt x="6430238" y="1012113"/>
                  </a:lnTo>
                  <a:lnTo>
                    <a:pt x="6530911" y="1096746"/>
                  </a:lnTo>
                  <a:lnTo>
                    <a:pt x="6420485" y="1168171"/>
                  </a:lnTo>
                  <a:lnTo>
                    <a:pt x="6418580" y="1177023"/>
                  </a:lnTo>
                  <a:lnTo>
                    <a:pt x="6427152" y="1190269"/>
                  </a:lnTo>
                  <a:lnTo>
                    <a:pt x="6436004" y="1192161"/>
                  </a:lnTo>
                  <a:lnTo>
                    <a:pt x="6481572" y="1162697"/>
                  </a:lnTo>
                  <a:lnTo>
                    <a:pt x="6002286" y="2109470"/>
                  </a:lnTo>
                  <a:lnTo>
                    <a:pt x="6027788" y="2122373"/>
                  </a:lnTo>
                  <a:lnTo>
                    <a:pt x="6507073" y="1175613"/>
                  </a:lnTo>
                  <a:lnTo>
                    <a:pt x="6510299" y="1229779"/>
                  </a:lnTo>
                  <a:lnTo>
                    <a:pt x="6517068" y="1235786"/>
                  </a:lnTo>
                  <a:lnTo>
                    <a:pt x="6532816" y="1234846"/>
                  </a:lnTo>
                  <a:lnTo>
                    <a:pt x="6538823" y="1228090"/>
                  </a:lnTo>
                  <a:lnTo>
                    <a:pt x="6532118" y="1115529"/>
                  </a:lnTo>
                  <a:lnTo>
                    <a:pt x="6531000" y="1096810"/>
                  </a:lnTo>
                  <a:lnTo>
                    <a:pt x="6535077" y="1074928"/>
                  </a:lnTo>
                  <a:lnTo>
                    <a:pt x="6555130" y="967409"/>
                  </a:lnTo>
                  <a:close/>
                </a:path>
                <a:path w="8484235" h="3840479">
                  <a:moveTo>
                    <a:pt x="7620063" y="1091984"/>
                  </a:moveTo>
                  <a:lnTo>
                    <a:pt x="7595463" y="1078115"/>
                  </a:lnTo>
                  <a:lnTo>
                    <a:pt x="7505408" y="1027328"/>
                  </a:lnTo>
                  <a:lnTo>
                    <a:pt x="7496696" y="1029754"/>
                  </a:lnTo>
                  <a:lnTo>
                    <a:pt x="7488949" y="1043495"/>
                  </a:lnTo>
                  <a:lnTo>
                    <a:pt x="7491374" y="1052207"/>
                  </a:lnTo>
                  <a:lnTo>
                    <a:pt x="7538669" y="1078890"/>
                  </a:lnTo>
                  <a:lnTo>
                    <a:pt x="7292772" y="1082459"/>
                  </a:lnTo>
                  <a:lnTo>
                    <a:pt x="7293178" y="1111034"/>
                  </a:lnTo>
                  <a:lnTo>
                    <a:pt x="7539075" y="1107452"/>
                  </a:lnTo>
                  <a:lnTo>
                    <a:pt x="7492593" y="1135481"/>
                  </a:lnTo>
                  <a:lnTo>
                    <a:pt x="7490422" y="1144270"/>
                  </a:lnTo>
                  <a:lnTo>
                    <a:pt x="7498562" y="1157782"/>
                  </a:lnTo>
                  <a:lnTo>
                    <a:pt x="7507351" y="1159954"/>
                  </a:lnTo>
                  <a:lnTo>
                    <a:pt x="7620063" y="1091984"/>
                  </a:lnTo>
                  <a:close/>
                </a:path>
                <a:path w="8484235" h="3840479">
                  <a:moveTo>
                    <a:pt x="8483663" y="1093571"/>
                  </a:moveTo>
                  <a:lnTo>
                    <a:pt x="8370290" y="1026706"/>
                  </a:lnTo>
                  <a:lnTo>
                    <a:pt x="8361527" y="1028966"/>
                  </a:lnTo>
                  <a:lnTo>
                    <a:pt x="8353514" y="1042555"/>
                  </a:lnTo>
                  <a:lnTo>
                    <a:pt x="8355774" y="1051318"/>
                  </a:lnTo>
                  <a:lnTo>
                    <a:pt x="8402523" y="1078903"/>
                  </a:lnTo>
                  <a:lnTo>
                    <a:pt x="8153463" y="1077696"/>
                  </a:lnTo>
                  <a:lnTo>
                    <a:pt x="8153336" y="1106271"/>
                  </a:lnTo>
                  <a:lnTo>
                    <a:pt x="8402383" y="1107478"/>
                  </a:lnTo>
                  <a:lnTo>
                    <a:pt x="8355368" y="1134592"/>
                  </a:lnTo>
                  <a:lnTo>
                    <a:pt x="8353031" y="1143330"/>
                  </a:lnTo>
                  <a:lnTo>
                    <a:pt x="8360918" y="1157008"/>
                  </a:lnTo>
                  <a:lnTo>
                    <a:pt x="8369655" y="1159344"/>
                  </a:lnTo>
                  <a:lnTo>
                    <a:pt x="8459140" y="1107719"/>
                  </a:lnTo>
                  <a:lnTo>
                    <a:pt x="8483663" y="109357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00200" y="1219200"/>
              <a:ext cx="76200" cy="4876800"/>
            </a:xfrm>
            <a:custGeom>
              <a:avLst/>
              <a:gdLst/>
              <a:ahLst/>
              <a:cxnLst/>
              <a:rect l="l" t="t" r="r" b="b"/>
              <a:pathLst>
                <a:path w="76200" h="4876800">
                  <a:moveTo>
                    <a:pt x="0" y="0"/>
                  </a:moveTo>
                  <a:lnTo>
                    <a:pt x="76200" y="4876802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57800" y="1219200"/>
              <a:ext cx="76200" cy="4876800"/>
            </a:xfrm>
            <a:custGeom>
              <a:avLst/>
              <a:gdLst/>
              <a:ahLst/>
              <a:cxnLst/>
              <a:rect l="l" t="t" r="r" b="b"/>
              <a:pathLst>
                <a:path w="76200" h="4876800">
                  <a:moveTo>
                    <a:pt x="0" y="0"/>
                  </a:moveTo>
                  <a:lnTo>
                    <a:pt x="76200" y="4876802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76400" y="5900775"/>
              <a:ext cx="7315200" cy="87630"/>
            </a:xfrm>
            <a:custGeom>
              <a:avLst/>
              <a:gdLst/>
              <a:ahLst/>
              <a:cxnLst/>
              <a:rect l="l" t="t" r="r" b="b"/>
              <a:pathLst>
                <a:path w="7315200" h="87629">
                  <a:moveTo>
                    <a:pt x="300050" y="28676"/>
                  </a:moveTo>
                  <a:lnTo>
                    <a:pt x="85725" y="28575"/>
                  </a:lnTo>
                  <a:lnTo>
                    <a:pt x="85737" y="0"/>
                  </a:lnTo>
                  <a:lnTo>
                    <a:pt x="0" y="42824"/>
                  </a:lnTo>
                  <a:lnTo>
                    <a:pt x="85699" y="85725"/>
                  </a:lnTo>
                  <a:lnTo>
                    <a:pt x="85712" y="57150"/>
                  </a:lnTo>
                  <a:lnTo>
                    <a:pt x="300037" y="57251"/>
                  </a:lnTo>
                  <a:lnTo>
                    <a:pt x="300050" y="28676"/>
                  </a:lnTo>
                  <a:close/>
                </a:path>
                <a:path w="7315200" h="87629">
                  <a:moveTo>
                    <a:pt x="614375" y="28803"/>
                  </a:moveTo>
                  <a:lnTo>
                    <a:pt x="385775" y="28714"/>
                  </a:lnTo>
                  <a:lnTo>
                    <a:pt x="385762" y="57289"/>
                  </a:lnTo>
                  <a:lnTo>
                    <a:pt x="614362" y="57378"/>
                  </a:lnTo>
                  <a:lnTo>
                    <a:pt x="614375" y="28803"/>
                  </a:lnTo>
                  <a:close/>
                </a:path>
                <a:path w="7315200" h="87629">
                  <a:moveTo>
                    <a:pt x="928700" y="28943"/>
                  </a:moveTo>
                  <a:lnTo>
                    <a:pt x="700100" y="28841"/>
                  </a:lnTo>
                  <a:lnTo>
                    <a:pt x="700087" y="57416"/>
                  </a:lnTo>
                  <a:lnTo>
                    <a:pt x="928687" y="57518"/>
                  </a:lnTo>
                  <a:lnTo>
                    <a:pt x="928700" y="28943"/>
                  </a:lnTo>
                  <a:close/>
                </a:path>
                <a:path w="7315200" h="87629">
                  <a:moveTo>
                    <a:pt x="1243025" y="29083"/>
                  </a:moveTo>
                  <a:lnTo>
                    <a:pt x="1014425" y="28981"/>
                  </a:lnTo>
                  <a:lnTo>
                    <a:pt x="1014412" y="57556"/>
                  </a:lnTo>
                  <a:lnTo>
                    <a:pt x="1243012" y="57658"/>
                  </a:lnTo>
                  <a:lnTo>
                    <a:pt x="1243025" y="29083"/>
                  </a:lnTo>
                  <a:close/>
                </a:path>
                <a:path w="7315200" h="87629">
                  <a:moveTo>
                    <a:pt x="1557350" y="29222"/>
                  </a:moveTo>
                  <a:lnTo>
                    <a:pt x="1328750" y="29121"/>
                  </a:lnTo>
                  <a:lnTo>
                    <a:pt x="1328737" y="57696"/>
                  </a:lnTo>
                  <a:lnTo>
                    <a:pt x="1557337" y="57797"/>
                  </a:lnTo>
                  <a:lnTo>
                    <a:pt x="1557350" y="29222"/>
                  </a:lnTo>
                  <a:close/>
                </a:path>
                <a:path w="7315200" h="87629">
                  <a:moveTo>
                    <a:pt x="1871675" y="29349"/>
                  </a:moveTo>
                  <a:lnTo>
                    <a:pt x="1643062" y="29260"/>
                  </a:lnTo>
                  <a:lnTo>
                    <a:pt x="1643062" y="57835"/>
                  </a:lnTo>
                  <a:lnTo>
                    <a:pt x="1871662" y="57924"/>
                  </a:lnTo>
                  <a:lnTo>
                    <a:pt x="1871675" y="29349"/>
                  </a:lnTo>
                  <a:close/>
                </a:path>
                <a:path w="7315200" h="87629">
                  <a:moveTo>
                    <a:pt x="2186000" y="29489"/>
                  </a:moveTo>
                  <a:lnTo>
                    <a:pt x="1957400" y="29387"/>
                  </a:lnTo>
                  <a:lnTo>
                    <a:pt x="1957387" y="57962"/>
                  </a:lnTo>
                  <a:lnTo>
                    <a:pt x="2185987" y="58064"/>
                  </a:lnTo>
                  <a:lnTo>
                    <a:pt x="2186000" y="29489"/>
                  </a:lnTo>
                  <a:close/>
                </a:path>
                <a:path w="7315200" h="87629">
                  <a:moveTo>
                    <a:pt x="2500325" y="29629"/>
                  </a:moveTo>
                  <a:lnTo>
                    <a:pt x="2271725" y="29527"/>
                  </a:lnTo>
                  <a:lnTo>
                    <a:pt x="2271712" y="58102"/>
                  </a:lnTo>
                  <a:lnTo>
                    <a:pt x="2500312" y="58204"/>
                  </a:lnTo>
                  <a:lnTo>
                    <a:pt x="2500325" y="29629"/>
                  </a:lnTo>
                  <a:close/>
                </a:path>
                <a:path w="7315200" h="87629">
                  <a:moveTo>
                    <a:pt x="2814650" y="29768"/>
                  </a:moveTo>
                  <a:lnTo>
                    <a:pt x="2586050" y="29667"/>
                  </a:lnTo>
                  <a:lnTo>
                    <a:pt x="2586037" y="58242"/>
                  </a:lnTo>
                  <a:lnTo>
                    <a:pt x="2814637" y="58343"/>
                  </a:lnTo>
                  <a:lnTo>
                    <a:pt x="2814650" y="29768"/>
                  </a:lnTo>
                  <a:close/>
                </a:path>
                <a:path w="7315200" h="87629">
                  <a:moveTo>
                    <a:pt x="3128975" y="29895"/>
                  </a:moveTo>
                  <a:lnTo>
                    <a:pt x="2900375" y="29806"/>
                  </a:lnTo>
                  <a:lnTo>
                    <a:pt x="2900362" y="58381"/>
                  </a:lnTo>
                  <a:lnTo>
                    <a:pt x="3128962" y="58470"/>
                  </a:lnTo>
                  <a:lnTo>
                    <a:pt x="3128975" y="29895"/>
                  </a:lnTo>
                  <a:close/>
                </a:path>
                <a:path w="7315200" h="87629">
                  <a:moveTo>
                    <a:pt x="3443300" y="30035"/>
                  </a:moveTo>
                  <a:lnTo>
                    <a:pt x="3214700" y="29933"/>
                  </a:lnTo>
                  <a:lnTo>
                    <a:pt x="3214687" y="58508"/>
                  </a:lnTo>
                  <a:lnTo>
                    <a:pt x="3443287" y="58610"/>
                  </a:lnTo>
                  <a:lnTo>
                    <a:pt x="3443300" y="30035"/>
                  </a:lnTo>
                  <a:close/>
                </a:path>
                <a:path w="7315200" h="87629">
                  <a:moveTo>
                    <a:pt x="3657600" y="44411"/>
                  </a:moveTo>
                  <a:lnTo>
                    <a:pt x="3571887" y="1524"/>
                  </a:lnTo>
                  <a:lnTo>
                    <a:pt x="3571875" y="30099"/>
                  </a:lnTo>
                  <a:lnTo>
                    <a:pt x="3529025" y="30073"/>
                  </a:lnTo>
                  <a:lnTo>
                    <a:pt x="3529012" y="58648"/>
                  </a:lnTo>
                  <a:lnTo>
                    <a:pt x="3571862" y="58674"/>
                  </a:lnTo>
                  <a:lnTo>
                    <a:pt x="3571849" y="87249"/>
                  </a:lnTo>
                  <a:lnTo>
                    <a:pt x="3629050" y="58674"/>
                  </a:lnTo>
                  <a:lnTo>
                    <a:pt x="3657600" y="44411"/>
                  </a:lnTo>
                  <a:close/>
                </a:path>
                <a:path w="7315200" h="87629">
                  <a:moveTo>
                    <a:pt x="3957650" y="28676"/>
                  </a:moveTo>
                  <a:lnTo>
                    <a:pt x="3743325" y="28575"/>
                  </a:lnTo>
                  <a:lnTo>
                    <a:pt x="3743337" y="0"/>
                  </a:lnTo>
                  <a:lnTo>
                    <a:pt x="3657600" y="42824"/>
                  </a:lnTo>
                  <a:lnTo>
                    <a:pt x="3743299" y="85725"/>
                  </a:lnTo>
                  <a:lnTo>
                    <a:pt x="3743312" y="57150"/>
                  </a:lnTo>
                  <a:lnTo>
                    <a:pt x="3957637" y="57251"/>
                  </a:lnTo>
                  <a:lnTo>
                    <a:pt x="3957650" y="28676"/>
                  </a:lnTo>
                  <a:close/>
                </a:path>
                <a:path w="7315200" h="87629">
                  <a:moveTo>
                    <a:pt x="4271975" y="28803"/>
                  </a:moveTo>
                  <a:lnTo>
                    <a:pt x="4043375" y="28714"/>
                  </a:lnTo>
                  <a:lnTo>
                    <a:pt x="4043362" y="57289"/>
                  </a:lnTo>
                  <a:lnTo>
                    <a:pt x="4271962" y="57378"/>
                  </a:lnTo>
                  <a:lnTo>
                    <a:pt x="4271975" y="28803"/>
                  </a:lnTo>
                  <a:close/>
                </a:path>
                <a:path w="7315200" h="87629">
                  <a:moveTo>
                    <a:pt x="4586300" y="28943"/>
                  </a:moveTo>
                  <a:lnTo>
                    <a:pt x="4357700" y="28841"/>
                  </a:lnTo>
                  <a:lnTo>
                    <a:pt x="4357687" y="57416"/>
                  </a:lnTo>
                  <a:lnTo>
                    <a:pt x="4586287" y="57518"/>
                  </a:lnTo>
                  <a:lnTo>
                    <a:pt x="4586300" y="28943"/>
                  </a:lnTo>
                  <a:close/>
                </a:path>
                <a:path w="7315200" h="87629">
                  <a:moveTo>
                    <a:pt x="4900625" y="29083"/>
                  </a:moveTo>
                  <a:lnTo>
                    <a:pt x="4672025" y="28981"/>
                  </a:lnTo>
                  <a:lnTo>
                    <a:pt x="4672012" y="57556"/>
                  </a:lnTo>
                  <a:lnTo>
                    <a:pt x="4900612" y="57658"/>
                  </a:lnTo>
                  <a:lnTo>
                    <a:pt x="4900625" y="29083"/>
                  </a:lnTo>
                  <a:close/>
                </a:path>
                <a:path w="7315200" h="87629">
                  <a:moveTo>
                    <a:pt x="5214950" y="29222"/>
                  </a:moveTo>
                  <a:lnTo>
                    <a:pt x="4986350" y="29121"/>
                  </a:lnTo>
                  <a:lnTo>
                    <a:pt x="4986337" y="57696"/>
                  </a:lnTo>
                  <a:lnTo>
                    <a:pt x="5214937" y="57797"/>
                  </a:lnTo>
                  <a:lnTo>
                    <a:pt x="5214950" y="29222"/>
                  </a:lnTo>
                  <a:close/>
                </a:path>
                <a:path w="7315200" h="87629">
                  <a:moveTo>
                    <a:pt x="5529275" y="29349"/>
                  </a:moveTo>
                  <a:lnTo>
                    <a:pt x="5300675" y="29260"/>
                  </a:lnTo>
                  <a:lnTo>
                    <a:pt x="5300662" y="57835"/>
                  </a:lnTo>
                  <a:lnTo>
                    <a:pt x="5529262" y="57924"/>
                  </a:lnTo>
                  <a:lnTo>
                    <a:pt x="5529275" y="29349"/>
                  </a:lnTo>
                  <a:close/>
                </a:path>
                <a:path w="7315200" h="87629">
                  <a:moveTo>
                    <a:pt x="5843600" y="29489"/>
                  </a:moveTo>
                  <a:lnTo>
                    <a:pt x="5615000" y="29387"/>
                  </a:lnTo>
                  <a:lnTo>
                    <a:pt x="5614987" y="57962"/>
                  </a:lnTo>
                  <a:lnTo>
                    <a:pt x="5843587" y="58064"/>
                  </a:lnTo>
                  <a:lnTo>
                    <a:pt x="5843600" y="29489"/>
                  </a:lnTo>
                  <a:close/>
                </a:path>
                <a:path w="7315200" h="87629">
                  <a:moveTo>
                    <a:pt x="6157925" y="29629"/>
                  </a:moveTo>
                  <a:lnTo>
                    <a:pt x="5929325" y="29527"/>
                  </a:lnTo>
                  <a:lnTo>
                    <a:pt x="5929312" y="58102"/>
                  </a:lnTo>
                  <a:lnTo>
                    <a:pt x="6157912" y="58204"/>
                  </a:lnTo>
                  <a:lnTo>
                    <a:pt x="6157925" y="29629"/>
                  </a:lnTo>
                  <a:close/>
                </a:path>
                <a:path w="7315200" h="87629">
                  <a:moveTo>
                    <a:pt x="6472250" y="29768"/>
                  </a:moveTo>
                  <a:lnTo>
                    <a:pt x="6243650" y="29667"/>
                  </a:lnTo>
                  <a:lnTo>
                    <a:pt x="6243637" y="58242"/>
                  </a:lnTo>
                  <a:lnTo>
                    <a:pt x="6472237" y="58343"/>
                  </a:lnTo>
                  <a:lnTo>
                    <a:pt x="6472250" y="29768"/>
                  </a:lnTo>
                  <a:close/>
                </a:path>
                <a:path w="7315200" h="87629">
                  <a:moveTo>
                    <a:pt x="6786575" y="29895"/>
                  </a:moveTo>
                  <a:lnTo>
                    <a:pt x="6557975" y="29806"/>
                  </a:lnTo>
                  <a:lnTo>
                    <a:pt x="6557962" y="58381"/>
                  </a:lnTo>
                  <a:lnTo>
                    <a:pt x="6786562" y="58470"/>
                  </a:lnTo>
                  <a:lnTo>
                    <a:pt x="6786575" y="29895"/>
                  </a:lnTo>
                  <a:close/>
                </a:path>
                <a:path w="7315200" h="87629">
                  <a:moveTo>
                    <a:pt x="7100900" y="30035"/>
                  </a:moveTo>
                  <a:lnTo>
                    <a:pt x="6872300" y="29933"/>
                  </a:lnTo>
                  <a:lnTo>
                    <a:pt x="6872287" y="58508"/>
                  </a:lnTo>
                  <a:lnTo>
                    <a:pt x="7100887" y="58610"/>
                  </a:lnTo>
                  <a:lnTo>
                    <a:pt x="7100900" y="30035"/>
                  </a:lnTo>
                  <a:close/>
                </a:path>
                <a:path w="7315200" h="87629">
                  <a:moveTo>
                    <a:pt x="7315200" y="44411"/>
                  </a:moveTo>
                  <a:lnTo>
                    <a:pt x="7229488" y="1524"/>
                  </a:lnTo>
                  <a:lnTo>
                    <a:pt x="7229475" y="30099"/>
                  </a:lnTo>
                  <a:lnTo>
                    <a:pt x="7186625" y="30073"/>
                  </a:lnTo>
                  <a:lnTo>
                    <a:pt x="7186612" y="58648"/>
                  </a:lnTo>
                  <a:lnTo>
                    <a:pt x="7229462" y="58674"/>
                  </a:lnTo>
                  <a:lnTo>
                    <a:pt x="7229462" y="87249"/>
                  </a:lnTo>
                  <a:lnTo>
                    <a:pt x="7286650" y="58674"/>
                  </a:lnTo>
                  <a:lnTo>
                    <a:pt x="7315200" y="4441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65956" y="5576316"/>
            <a:ext cx="811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Khởi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đầu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49</a:t>
            </a:fld>
            <a:endParaRPr sz="1200">
              <a:latin typeface="Nazli"/>
              <a:cs typeface="Nazl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14662" y="5576316"/>
            <a:ext cx="1058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Chi tiết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hóa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81700" y="5576316"/>
            <a:ext cx="2286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Xây </a:t>
            </a:r>
            <a:r>
              <a:rPr sz="1400" dirty="0">
                <a:latin typeface="Verdana"/>
                <a:cs typeface="Verdana"/>
              </a:rPr>
              <a:t>dựng </a:t>
            </a:r>
            <a:r>
              <a:rPr sz="1400" spc="-5" dirty="0">
                <a:latin typeface="Verdana"/>
                <a:cs typeface="Verdana"/>
              </a:rPr>
              <a:t>và chuyển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giao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46901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Carlito"/>
                <a:cs typeface="Carlito"/>
              </a:rPr>
              <a:t>Planning phase</a:t>
            </a:r>
            <a:endParaRPr b="1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580380" cy="209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Khởi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project</a:t>
            </a:r>
            <a:endParaRPr sz="2400" dirty="0">
              <a:latin typeface="Carlito"/>
              <a:cs typeface="Carlito"/>
            </a:endParaRPr>
          </a:p>
          <a:p>
            <a:pPr marL="641350" lvl="1" indent="-2857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Chuẩn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bị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yêu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về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0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tính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khả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thi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s</a:t>
            </a:r>
            <a:r>
              <a:rPr lang="vi-VN" sz="2000" spc="-1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bộ</a:t>
            </a:r>
            <a:endParaRPr sz="20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2400" dirty="0">
              <a:latin typeface="Carlito"/>
              <a:cs typeface="Carlito"/>
            </a:endParaRPr>
          </a:p>
          <a:p>
            <a:pPr marL="641350" lvl="1" indent="-2857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hoạch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gồm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hoạch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nhân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sự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hoạch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làm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việc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198627"/>
            <a:ext cx="5820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Các </a:t>
            </a:r>
            <a:r>
              <a:rPr sz="4000" b="1" dirty="0">
                <a:solidFill>
                  <a:srgbClr val="FFFFFF"/>
                </a:solidFill>
                <a:latin typeface="Carlito"/>
                <a:cs typeface="Carlito"/>
              </a:rPr>
              <a:t>bước chính của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RUP</a:t>
            </a:r>
            <a:r>
              <a:rPr sz="4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(2)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50</a:t>
            </a:fld>
            <a:endParaRPr sz="1200">
              <a:latin typeface="Nazli"/>
              <a:cs typeface="Nazl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55559" cy="34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Nghiên cứu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sơ</a:t>
            </a:r>
            <a:r>
              <a:rPr sz="2400" b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bộ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cái nhìn khái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quát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về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thống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mềm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dự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r>
              <a:rPr sz="20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PTPM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kết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luận: nên/không nên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khai dự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án?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Nhận định </a:t>
            </a:r>
            <a:r>
              <a:rPr sz="2400" b="1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đặc </a:t>
            </a: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tả các ca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Nắm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bắt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nhu cầu của người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dùng,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hiện các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000">
              <a:latin typeface="Carlito"/>
              <a:cs typeface="Carlito"/>
            </a:endParaRPr>
          </a:p>
          <a:p>
            <a:pPr marL="527050" marR="291465" lvl="1" indent="-171450">
              <a:lnSpc>
                <a:spcPts val="2180"/>
              </a:lnSpc>
              <a:spcBef>
                <a:spcPts val="47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Mỗi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 phải được đặc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tả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(được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tả)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dưới dạng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kịch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bản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và/hoặc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một biểu đồ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trình tự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MHH lĩnh vực ứng</a:t>
            </a:r>
            <a:r>
              <a:rPr sz="240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hình biểu đồ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lớp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phản ánh mọi khái niệm, nghiệp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vụ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Các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lớp ở </a:t>
            </a:r>
            <a:r>
              <a:rPr sz="20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đây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là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các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lớp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lĩnh vực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(không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phải là các lớp đối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tượng)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198627"/>
            <a:ext cx="5820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Các </a:t>
            </a:r>
            <a:r>
              <a:rPr sz="4000" b="1" dirty="0">
                <a:solidFill>
                  <a:srgbClr val="FFFFFF"/>
                </a:solidFill>
                <a:latin typeface="Carlito"/>
                <a:cs typeface="Carlito"/>
              </a:rPr>
              <a:t>bước chính của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RUP</a:t>
            </a:r>
            <a:r>
              <a:rPr sz="4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(3)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51</a:t>
            </a:fld>
            <a:endParaRPr sz="1200">
              <a:latin typeface="Nazli"/>
              <a:cs typeface="Nazl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42884" cy="342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Xác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định </a:t>
            </a: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đối </a:t>
            </a:r>
            <a:r>
              <a:rPr sz="2400" b="1" spc="5" dirty="0">
                <a:solidFill>
                  <a:srgbClr val="404040"/>
                </a:solidFill>
                <a:latin typeface="Carlito"/>
                <a:cs typeface="Carlito"/>
              </a:rPr>
              <a:t>tượng/lớp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tham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gia </a:t>
            </a: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sz="2400" b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Với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mỗi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dụng,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phát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hiện các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lớp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lĩnh vực,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lớp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điều khiển,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lớp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biên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1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MHH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tương </a:t>
            </a: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tác trong các ca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sz="240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đối tượng tương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tác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bằng cách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đổi thông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điệp</a:t>
            </a:r>
            <a:endParaRPr sz="20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Tạo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kịch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bản của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dụng: biểu đồ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trình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tự, biểu đồ giao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1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MHH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sự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ứng</a:t>
            </a:r>
            <a:r>
              <a:rPr sz="240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rlito"/>
                <a:cs typeface="Carlito"/>
              </a:rPr>
              <a:t>xử</a:t>
            </a:r>
            <a:endParaRPr sz="2400">
              <a:latin typeface="Carlito"/>
              <a:cs typeface="Carlito"/>
            </a:endParaRPr>
          </a:p>
          <a:p>
            <a:pPr marL="527050" marR="233045" lvl="1" indent="-171450">
              <a:lnSpc>
                <a:spcPts val="2110"/>
              </a:lnSpc>
              <a:spcBef>
                <a:spcPts val="52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đối tượng điều khiển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có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khả năng ứng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đối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với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sự kiện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đến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từ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bên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ngoài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để điều khiển</a:t>
            </a:r>
            <a:endParaRPr sz="2000">
              <a:latin typeface="Carlito"/>
              <a:cs typeface="Carlito"/>
            </a:endParaRPr>
          </a:p>
          <a:p>
            <a:pPr marL="527050" marR="98425" lvl="1" indent="-171450">
              <a:lnSpc>
                <a:spcPts val="2210"/>
              </a:lnSpc>
              <a:spcBef>
                <a:spcPts val="400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 biểu đồ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trạng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thái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để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tả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hành vi ứng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xử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của các đối tượng  điều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khiển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198627"/>
            <a:ext cx="5820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Các </a:t>
            </a:r>
            <a:r>
              <a:rPr sz="4000" b="1" dirty="0">
                <a:solidFill>
                  <a:srgbClr val="FFFFFF"/>
                </a:solidFill>
                <a:latin typeface="Carlito"/>
                <a:cs typeface="Carlito"/>
              </a:rPr>
              <a:t>bước chính của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RUP</a:t>
            </a:r>
            <a:r>
              <a:rPr sz="4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(4)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52</a:t>
            </a:fld>
            <a:endParaRPr sz="1200">
              <a:latin typeface="Nazli"/>
              <a:cs typeface="Nazl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20065" indent="-457200">
              <a:lnSpc>
                <a:spcPct val="100000"/>
              </a:lnSpc>
              <a:spcBef>
                <a:spcPts val="260"/>
              </a:spcBef>
              <a:buAutoNum type="arabicPeriod" startAt="7"/>
              <a:tabLst>
                <a:tab pos="519430" algn="l"/>
                <a:tab pos="520065" algn="l"/>
              </a:tabLst>
            </a:pPr>
            <a:r>
              <a:rPr spc="-5" dirty="0"/>
              <a:t>Làm </a:t>
            </a:r>
            <a:r>
              <a:rPr spc="-10" dirty="0"/>
              <a:t>nguyên </a:t>
            </a:r>
            <a:r>
              <a:rPr spc="-5" dirty="0"/>
              <a:t>mẫu giao diện người</a:t>
            </a:r>
            <a:r>
              <a:rPr spc="-35" dirty="0"/>
              <a:t> </a:t>
            </a:r>
            <a:r>
              <a:rPr spc="-5" dirty="0"/>
              <a:t>dùng</a:t>
            </a:r>
          </a:p>
          <a:p>
            <a:pPr marL="577215" marR="67945" lvl="1" indent="-171450">
              <a:lnSpc>
                <a:spcPct val="89500"/>
              </a:lnSpc>
              <a:spcBef>
                <a:spcPts val="390"/>
              </a:spcBef>
              <a:buFont typeface="Arial"/>
              <a:buChar char="•"/>
              <a:tabLst>
                <a:tab pos="577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 các bộ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tạo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lập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giao diện người dùng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(graphical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interface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GUI) để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làm sớm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nguyên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mẫu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giao diện, giúp cho việc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hình hóa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cài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đặt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thống dễ dàng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hơn</a:t>
            </a:r>
            <a:endParaRPr sz="2000">
              <a:latin typeface="Carlito"/>
              <a:cs typeface="Carlito"/>
            </a:endParaRPr>
          </a:p>
          <a:p>
            <a:pPr marL="520065" indent="-457200">
              <a:lnSpc>
                <a:spcPct val="100000"/>
              </a:lnSpc>
              <a:spcBef>
                <a:spcPts val="489"/>
              </a:spcBef>
              <a:buAutoNum type="arabicPeriod" startAt="7"/>
              <a:tabLst>
                <a:tab pos="519430" algn="l"/>
                <a:tab pos="520065" algn="l"/>
              </a:tabLst>
            </a:pPr>
            <a:r>
              <a:rPr spc="-10" dirty="0"/>
              <a:t>Thiết </a:t>
            </a:r>
            <a:r>
              <a:rPr spc="-35" dirty="0"/>
              <a:t>kế </a:t>
            </a:r>
            <a:r>
              <a:rPr dirty="0"/>
              <a:t>hệ</a:t>
            </a:r>
            <a:r>
              <a:rPr spc="25" dirty="0"/>
              <a:t> </a:t>
            </a:r>
            <a:r>
              <a:rPr dirty="0"/>
              <a:t>thống</a:t>
            </a:r>
          </a:p>
          <a:p>
            <a:pPr marL="577215" lvl="1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77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Thiết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kế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kiến trúc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tổng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thể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của hệ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000">
              <a:latin typeface="Carlito"/>
              <a:cs typeface="Carlito"/>
            </a:endParaRPr>
          </a:p>
          <a:p>
            <a:pPr marL="577215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77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Chia thành các hệ thống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chọn lựa loại hình điều khiển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thích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endParaRPr sz="2000">
              <a:latin typeface="Carlito"/>
              <a:cs typeface="Carlito"/>
            </a:endParaRPr>
          </a:p>
          <a:p>
            <a:pPr marL="577215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77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Dùng biểu đồ thành phần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tả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thành phần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vật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endParaRPr sz="2000">
              <a:latin typeface="Carlito"/>
              <a:cs typeface="Carlito"/>
            </a:endParaRPr>
          </a:p>
          <a:p>
            <a:pPr marL="577215" marR="96520" lvl="1" indent="-171450">
              <a:lnSpc>
                <a:spcPts val="2090"/>
              </a:lnSpc>
              <a:spcBef>
                <a:spcPts val="540"/>
              </a:spcBef>
              <a:buFont typeface="Arial"/>
              <a:buChar char="•"/>
              <a:tabLst>
                <a:tab pos="577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Dùng biểu đồ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khai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mô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tả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cách bố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trí, triển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khai các thành phần thực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của hệ thống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vào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các phần cứng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nền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tảng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hạ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tầng</a:t>
            </a:r>
            <a:endParaRPr sz="2000">
              <a:latin typeface="Carlito"/>
              <a:cs typeface="Carlito"/>
            </a:endParaRPr>
          </a:p>
          <a:p>
            <a:pPr marL="577215" marR="5080" lvl="1" indent="-171450">
              <a:lnSpc>
                <a:spcPts val="2210"/>
              </a:lnSpc>
              <a:spcBef>
                <a:spcPts val="405"/>
              </a:spcBef>
              <a:buFont typeface="Arial"/>
              <a:buChar char="•"/>
              <a:tabLst>
                <a:tab pos="577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Kiến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trúc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khách/chủ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(client/server)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là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một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kiến trúc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hệ thống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hay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được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sử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198627"/>
            <a:ext cx="5820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Các </a:t>
            </a:r>
            <a:r>
              <a:rPr sz="4000" b="1" dirty="0">
                <a:solidFill>
                  <a:srgbClr val="FFFFFF"/>
                </a:solidFill>
                <a:latin typeface="Carlito"/>
                <a:cs typeface="Carlito"/>
              </a:rPr>
              <a:t>bước chính của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RUP</a:t>
            </a:r>
            <a:r>
              <a:rPr sz="4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(5)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2462" y="6442687"/>
            <a:ext cx="21907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dirty="0">
                <a:latin typeface="Nazli"/>
                <a:cs typeface="Nazli"/>
              </a:rPr>
              <a:t>53</a:t>
            </a:fld>
            <a:endParaRPr sz="1200">
              <a:latin typeface="Nazli"/>
              <a:cs typeface="Nazl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462520" cy="266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9"/>
              <a:tabLst>
                <a:tab pos="469265" algn="l"/>
                <a:tab pos="4699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Thiết </a:t>
            </a:r>
            <a:r>
              <a:rPr sz="2400" b="1" spc="-35" dirty="0">
                <a:solidFill>
                  <a:srgbClr val="404040"/>
                </a:solidFill>
                <a:latin typeface="Carlito"/>
                <a:cs typeface="Carlito"/>
              </a:rPr>
              <a:t>kế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chi</a:t>
            </a:r>
            <a:r>
              <a:rPr sz="240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tiết</a:t>
            </a:r>
            <a:endParaRPr sz="2400">
              <a:latin typeface="Carlito"/>
              <a:cs typeface="Carlito"/>
            </a:endParaRPr>
          </a:p>
          <a:p>
            <a:pPr marL="527050" marR="5080" lvl="1" indent="-171450">
              <a:lnSpc>
                <a:spcPts val="2500"/>
              </a:lnSpc>
              <a:spcBef>
                <a:spcPts val="52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Thiết 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kế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lớp,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liên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kết,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thuộc tính,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phương  thức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Xác định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giải pháp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cài đặt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 startAt="9"/>
              <a:tabLst>
                <a:tab pos="469900" algn="l"/>
              </a:tabLst>
            </a:pP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Cài</a:t>
            </a:r>
            <a:r>
              <a:rPr sz="2400" b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đặt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Lập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trình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và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kiểm thử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52705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Hệ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thống được nghiệm thu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dựa theo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các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ca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Thank </a:t>
            </a:r>
            <a:r>
              <a:rPr spc="-20" dirty="0"/>
              <a:t>you </a:t>
            </a:r>
            <a:r>
              <a:rPr spc="-30" dirty="0"/>
              <a:t>for </a:t>
            </a:r>
            <a:r>
              <a:rPr spc="-15" dirty="0"/>
              <a:t>your </a:t>
            </a:r>
            <a:r>
              <a:rPr spc="-25" dirty="0"/>
              <a:t>attention!  </a:t>
            </a:r>
            <a:r>
              <a:rPr spc="-5" dirty="0"/>
              <a:t>Q&amp;A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5640" y="6449957"/>
            <a:ext cx="13970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898989"/>
                </a:solidFill>
                <a:latin typeface="Carlito"/>
                <a:cs typeface="Carlito"/>
              </a:rPr>
              <a:t>54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280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Phase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6831965" cy="3185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chiến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l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endParaRPr sz="24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Nghiên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cứu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nó</a:t>
            </a:r>
            <a:endParaRPr sz="20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Thu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thập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yêu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endParaRPr sz="24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dirty="0" err="1">
                <a:latin typeface="Carlito"/>
                <a:cs typeface="Carlito"/>
              </a:rPr>
              <a:t>Xây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dirty="0" err="1">
                <a:latin typeface="Carlito"/>
                <a:cs typeface="Carlito"/>
              </a:rPr>
              <a:t>dựng</a:t>
            </a:r>
            <a:r>
              <a:rPr lang="en-US" sz="2000" dirty="0">
                <a:latin typeface="Carlito"/>
                <a:cs typeface="Carlito"/>
              </a:rPr>
              <a:t> ý t</a:t>
            </a:r>
            <a:r>
              <a:rPr lang="vi-VN" sz="2000" dirty="0">
                <a:latin typeface="Carlito"/>
                <a:cs typeface="Carlito"/>
              </a:rPr>
              <a:t>ư</a:t>
            </a:r>
            <a:r>
              <a:rPr lang="en-US" sz="2000" dirty="0" err="1">
                <a:latin typeface="Carlito"/>
                <a:cs typeface="Carlito"/>
              </a:rPr>
              <a:t>ởng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dirty="0" err="1">
                <a:latin typeface="Carlito"/>
                <a:cs typeface="Carlito"/>
              </a:rPr>
              <a:t>về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dirty="0" err="1">
                <a:latin typeface="Carlito"/>
                <a:cs typeface="Carlito"/>
              </a:rPr>
              <a:t>hệ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dirty="0" err="1">
                <a:latin typeface="Carlito"/>
                <a:cs typeface="Carlito"/>
              </a:rPr>
              <a:t>thống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dirty="0" err="1">
                <a:latin typeface="Carlito"/>
                <a:cs typeface="Carlito"/>
              </a:rPr>
              <a:t>mới</a:t>
            </a:r>
            <a:endParaRPr sz="20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tả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mới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với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endParaRPr sz="20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Chuẩn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bị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bày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xuất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Tóm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tắt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kết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quả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giai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đoạn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/ k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đ</a:t>
            </a:r>
            <a:r>
              <a:rPr lang="vi-VN" sz="20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đ</a:t>
            </a:r>
            <a:r>
              <a:rPr lang="vi-VN" sz="20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a ra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bởi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ban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chỉ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đạo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nhà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tài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trợ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2533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  <a:r>
              <a:rPr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Phase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914390" cy="2864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chiến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l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latin typeface="Carlito"/>
                <a:cs typeface="Carlito"/>
              </a:rPr>
              <a:t>Xây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dirty="0" err="1">
                <a:latin typeface="Carlito"/>
                <a:cs typeface="Carlito"/>
              </a:rPr>
              <a:t>dựng</a:t>
            </a:r>
            <a:r>
              <a:rPr lang="en-US" sz="2000" dirty="0">
                <a:latin typeface="Carlito"/>
                <a:cs typeface="Carlito"/>
              </a:rPr>
              <a:t>/ </a:t>
            </a:r>
            <a:r>
              <a:rPr lang="en-US" sz="2000" dirty="0" err="1">
                <a:latin typeface="Carlito"/>
                <a:cs typeface="Carlito"/>
              </a:rPr>
              <a:t>mua</a:t>
            </a:r>
            <a:r>
              <a:rPr lang="en-US" sz="2000" dirty="0">
                <a:latin typeface="Carlito"/>
                <a:cs typeface="Carlito"/>
              </a:rPr>
              <a:t>/ </a:t>
            </a:r>
            <a:r>
              <a:rPr lang="en-US" sz="2000" dirty="0" err="1">
                <a:latin typeface="Carlito"/>
                <a:cs typeface="Carlito"/>
              </a:rPr>
              <a:t>thuê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dirty="0" err="1">
                <a:latin typeface="Carlito"/>
                <a:cs typeface="Carlito"/>
              </a:rPr>
              <a:t>ngoài</a:t>
            </a:r>
            <a:endParaRPr sz="20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Kiến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trúc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giao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diện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, c</a:t>
            </a:r>
            <a:r>
              <a:rPr lang="vi-VN" sz="2000" spc="-10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sở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dữ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0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Lắp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ráp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yếu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tố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đặc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tả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0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bày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tr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ớc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ban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chỉ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đạo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/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không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tr</a:t>
            </a:r>
            <a:r>
              <a:rPr lang="vi-VN" sz="20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ớc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khi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phase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cuối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4321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Implementation</a:t>
            </a:r>
            <a:r>
              <a:rPr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Phase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3623310" cy="222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Xây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dựng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kiểm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thử</a:t>
            </a:r>
            <a:endParaRPr sz="20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Cài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đặt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25" dirty="0" err="1">
                <a:solidFill>
                  <a:srgbClr val="404040"/>
                </a:solidFill>
                <a:latin typeface="Carlito"/>
                <a:cs typeface="Carlito"/>
              </a:rPr>
              <a:t>Đào</a:t>
            </a:r>
            <a:r>
              <a:rPr lang="en-US"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25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Chuyển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đổi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sang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mới</a:t>
            </a:r>
            <a:endParaRPr sz="20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On-going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support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346964"/>
            <a:ext cx="716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A </a:t>
            </a:r>
            <a:r>
              <a:rPr sz="2400" spc="-5" dirty="0">
                <a:solidFill>
                  <a:srgbClr val="FFFFFF"/>
                </a:solidFill>
              </a:rPr>
              <a:t>ten-phase </a:t>
            </a:r>
            <a:r>
              <a:rPr sz="2400" spc="-15" dirty="0">
                <a:solidFill>
                  <a:srgbClr val="FFFFFF"/>
                </a:solidFill>
              </a:rPr>
              <a:t>version </a:t>
            </a:r>
            <a:r>
              <a:rPr sz="2400" spc="-5" dirty="0">
                <a:solidFill>
                  <a:srgbClr val="FFFFFF"/>
                </a:solidFill>
              </a:rPr>
              <a:t>of the </a:t>
            </a:r>
            <a:r>
              <a:rPr sz="2400" spc="-20" dirty="0">
                <a:solidFill>
                  <a:srgbClr val="FFFFFF"/>
                </a:solidFill>
              </a:rPr>
              <a:t>systems </a:t>
            </a:r>
            <a:r>
              <a:rPr sz="2400" spc="-10" dirty="0">
                <a:solidFill>
                  <a:srgbClr val="FFFFFF"/>
                </a:solidFill>
              </a:rPr>
              <a:t>development </a:t>
            </a:r>
            <a:r>
              <a:rPr sz="2400" spc="-20" dirty="0">
                <a:solidFill>
                  <a:srgbClr val="FFFFFF"/>
                </a:solidFill>
              </a:rPr>
              <a:t>life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cycle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25E8365-B044-4B2A-B35D-346A729D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" y="1159572"/>
            <a:ext cx="9001125" cy="453885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0FE7300-F5D9-42A9-9A84-9928F2EB8ADA}"/>
              </a:ext>
            </a:extLst>
          </p:cNvPr>
          <p:cNvSpPr txBox="1"/>
          <p:nvPr/>
        </p:nvSpPr>
        <p:spPr>
          <a:xfrm>
            <a:off x="37907" y="3378273"/>
            <a:ext cx="84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Khởi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endParaRPr lang="en-US" sz="1200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79ACAB0-3EEC-419F-975C-FC50A671CC3E}"/>
              </a:ext>
            </a:extLst>
          </p:cNvPr>
          <p:cNvSpPr txBox="1"/>
          <p:nvPr/>
        </p:nvSpPr>
        <p:spPr>
          <a:xfrm>
            <a:off x="69913" y="3778884"/>
            <a:ext cx="842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Bắt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nhà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xác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nhu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hoặc</a:t>
            </a:r>
            <a:r>
              <a:rPr lang="en-US" sz="1200" dirty="0"/>
              <a:t> </a:t>
            </a:r>
            <a:r>
              <a:rPr lang="en-US" sz="1200" dirty="0" err="1"/>
              <a:t>cơ</a:t>
            </a:r>
            <a:r>
              <a:rPr lang="en-US" sz="1200" dirty="0"/>
              <a:t> </a:t>
            </a:r>
            <a:r>
              <a:rPr lang="en-US" sz="1200" dirty="0" err="1"/>
              <a:t>hội</a:t>
            </a:r>
            <a:r>
              <a:rPr lang="en-US" sz="1200" dirty="0"/>
              <a:t>. Ý t</a:t>
            </a:r>
            <a:r>
              <a:rPr lang="vi-VN" sz="1200" dirty="0"/>
              <a:t>ư</a:t>
            </a:r>
            <a:r>
              <a:rPr lang="en-US" sz="1200" dirty="0" err="1"/>
              <a:t>ởng</a:t>
            </a:r>
            <a:r>
              <a:rPr lang="en-US" sz="1200" dirty="0"/>
              <a:t> </a:t>
            </a:r>
            <a:r>
              <a:rPr lang="en-US" sz="1200" dirty="0" err="1"/>
              <a:t>đc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r>
              <a:rPr lang="en-US" sz="1200" dirty="0"/>
              <a:t> ra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04C6F15-CB50-41C5-BFB0-EE4A51115FC6}"/>
              </a:ext>
            </a:extLst>
          </p:cNvPr>
          <p:cNvSpPr txBox="1"/>
          <p:nvPr/>
        </p:nvSpPr>
        <p:spPr>
          <a:xfrm>
            <a:off x="694944" y="29673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ý t</a:t>
            </a:r>
            <a:r>
              <a:rPr lang="vi-VN" sz="1200" dirty="0"/>
              <a:t>ư</a:t>
            </a:r>
            <a:r>
              <a:rPr lang="en-US" sz="1200" dirty="0" err="1"/>
              <a:t>ởng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endParaRPr lang="en-US" sz="12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479CD67-EC79-4FDC-98B5-B06E3F98801E}"/>
              </a:ext>
            </a:extLst>
          </p:cNvPr>
          <p:cNvSpPr txBox="1"/>
          <p:nvPr/>
        </p:nvSpPr>
        <p:spPr>
          <a:xfrm>
            <a:off x="902208" y="3468356"/>
            <a:ext cx="842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Xác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phạm</a:t>
            </a:r>
            <a:r>
              <a:rPr lang="en-US" sz="1200" dirty="0"/>
              <a:t> vi </a:t>
            </a:r>
            <a:r>
              <a:rPr lang="en-US" sz="1200" dirty="0" err="1"/>
              <a:t>hoặc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giới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ý t</a:t>
            </a:r>
            <a:r>
              <a:rPr lang="vi-VN" sz="1200" dirty="0"/>
              <a:t>ư</a:t>
            </a:r>
            <a:r>
              <a:rPr lang="en-US" sz="1200" dirty="0" err="1"/>
              <a:t>ởng</a:t>
            </a:r>
            <a:r>
              <a:rPr lang="en-US" sz="1200" dirty="0"/>
              <a:t>. Bao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ranh</a:t>
            </a:r>
            <a:r>
              <a:rPr lang="en-US" sz="1200" dirty="0"/>
              <a:t> </a:t>
            </a:r>
            <a:r>
              <a:rPr lang="en-US" sz="1200" dirty="0" err="1"/>
              <a:t>giới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.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tích</a:t>
            </a:r>
            <a:r>
              <a:rPr lang="en-US" sz="1200" dirty="0"/>
              <a:t> </a:t>
            </a:r>
            <a:r>
              <a:rPr lang="en-US" sz="1200" dirty="0" err="1"/>
              <a:t>lợi</a:t>
            </a:r>
            <a:r>
              <a:rPr lang="en-US" sz="1200" dirty="0"/>
              <a:t> </a:t>
            </a:r>
            <a:r>
              <a:rPr lang="en-US" sz="1200" dirty="0" err="1"/>
              <a:t>ích</a:t>
            </a:r>
            <a:r>
              <a:rPr lang="en-US" sz="1200" dirty="0"/>
              <a:t> chi </a:t>
            </a:r>
            <a:r>
              <a:rPr lang="en-US" sz="1200" dirty="0" err="1"/>
              <a:t>phí</a:t>
            </a:r>
            <a:r>
              <a:rPr lang="en-US" sz="1200" dirty="0"/>
              <a:t>. </a:t>
            </a:r>
            <a:r>
              <a:rPr lang="en-US" sz="1200" dirty="0" err="1"/>
              <a:t>Kế</a:t>
            </a:r>
            <a:r>
              <a:rPr lang="en-US" sz="1200" dirty="0"/>
              <a:t> </a:t>
            </a:r>
            <a:r>
              <a:rPr lang="en-US" sz="1200" dirty="0" err="1"/>
              <a:t>hoạch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rủi</a:t>
            </a:r>
            <a:r>
              <a:rPr lang="en-US" sz="1200" dirty="0"/>
              <a:t> do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nghiên</a:t>
            </a:r>
            <a:r>
              <a:rPr lang="en-US" sz="1200" dirty="0"/>
              <a:t> </a:t>
            </a:r>
            <a:r>
              <a:rPr lang="en-US" sz="1200" dirty="0" err="1"/>
              <a:t>cứu</a:t>
            </a:r>
            <a:r>
              <a:rPr lang="en-US" sz="1200" dirty="0"/>
              <a:t> </a:t>
            </a:r>
            <a:r>
              <a:rPr lang="en-US" sz="1200" dirty="0" err="1"/>
              <a:t>khả</a:t>
            </a:r>
            <a:r>
              <a:rPr lang="en-US" sz="1200" dirty="0"/>
              <a:t> </a:t>
            </a:r>
            <a:r>
              <a:rPr lang="en-US" sz="1200" dirty="0" err="1"/>
              <a:t>thi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4F0D267-17A0-4796-B000-65BAECC83A77}"/>
              </a:ext>
            </a:extLst>
          </p:cNvPr>
          <p:cNvSpPr txBox="1"/>
          <p:nvPr/>
        </p:nvSpPr>
        <p:spPr>
          <a:xfrm>
            <a:off x="1745172" y="29113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</a:t>
            </a:r>
            <a:r>
              <a:rPr lang="en-US" sz="1200" dirty="0" err="1"/>
              <a:t>hoạch</a:t>
            </a:r>
            <a:endParaRPr lang="en-US" sz="12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AE000F5-7670-43AC-83C8-1CD1C438D882}"/>
              </a:ext>
            </a:extLst>
          </p:cNvPr>
          <p:cNvSpPr txBox="1"/>
          <p:nvPr/>
        </p:nvSpPr>
        <p:spPr>
          <a:xfrm>
            <a:off x="1787847" y="3254201"/>
            <a:ext cx="9265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Xây</a:t>
            </a:r>
            <a:r>
              <a:rPr lang="en-US" sz="1200" dirty="0"/>
              <a:t> </a:t>
            </a:r>
            <a:r>
              <a:rPr lang="en-US" sz="1200" dirty="0" err="1"/>
              <a:t>dựng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</a:t>
            </a:r>
            <a:r>
              <a:rPr lang="en-US" sz="1200" dirty="0" err="1"/>
              <a:t>hoạch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án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</a:t>
            </a:r>
            <a:r>
              <a:rPr lang="en-US" sz="1200" dirty="0" err="1"/>
              <a:t>hoạch</a:t>
            </a:r>
            <a:r>
              <a:rPr lang="en-US" sz="1200" dirty="0"/>
              <a:t> </a:t>
            </a:r>
            <a:r>
              <a:rPr lang="en-US" sz="1200" dirty="0" err="1"/>
              <a:t>khác</a:t>
            </a:r>
            <a:r>
              <a:rPr lang="en-US" sz="1200" dirty="0"/>
              <a:t>. </a:t>
            </a:r>
            <a:r>
              <a:rPr lang="en-US" sz="1200" dirty="0" err="1"/>
              <a:t>Cung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c</a:t>
            </a:r>
            <a:r>
              <a:rPr lang="vi-VN" sz="1200" dirty="0"/>
              <a:t>ơ</a:t>
            </a:r>
            <a:r>
              <a:rPr lang="en-US" sz="1200" dirty="0"/>
              <a:t> </a:t>
            </a:r>
            <a:r>
              <a:rPr lang="en-US" sz="1200" dirty="0" err="1"/>
              <a:t>sở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đc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nguyên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đạt</a:t>
            </a:r>
            <a:r>
              <a:rPr lang="en-US" sz="1200" dirty="0"/>
              <a:t>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giải</a:t>
            </a:r>
            <a:r>
              <a:rPr lang="en-US" sz="1200" dirty="0"/>
              <a:t> </a:t>
            </a:r>
            <a:r>
              <a:rPr lang="en-US" sz="1200" dirty="0" err="1"/>
              <a:t>pháp</a:t>
            </a:r>
            <a:endParaRPr lang="en-US" sz="12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3FCD9DA-52C9-4A75-84D4-C4623D9D40A2}"/>
              </a:ext>
            </a:extLst>
          </p:cNvPr>
          <p:cNvSpPr txBox="1"/>
          <p:nvPr/>
        </p:nvSpPr>
        <p:spPr>
          <a:xfrm>
            <a:off x="2714433" y="26145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tích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endParaRPr lang="en-US" sz="1200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218BA79-58AF-4BC3-B733-1B93A02547D4}"/>
              </a:ext>
            </a:extLst>
          </p:cNvPr>
          <p:cNvSpPr txBox="1"/>
          <p:nvPr/>
        </p:nvSpPr>
        <p:spPr>
          <a:xfrm>
            <a:off x="2685666" y="3095967"/>
            <a:ext cx="1048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tích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gì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. </a:t>
            </a:r>
            <a:r>
              <a:rPr lang="en-US" sz="1200" dirty="0" err="1"/>
              <a:t>Tạo</a:t>
            </a:r>
            <a:r>
              <a:rPr lang="en-US" sz="1200" dirty="0"/>
              <a:t> ra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chi </a:t>
            </a:r>
            <a:r>
              <a:rPr lang="en-US" sz="1200" dirty="0" err="1"/>
              <a:t>tiết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endParaRPr lang="en-US" sz="1200" dirty="0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FAB8A7E-9A38-43C7-BB94-DAC4D1467A50}"/>
              </a:ext>
            </a:extLst>
          </p:cNvPr>
          <p:cNvSpPr txBox="1"/>
          <p:nvPr/>
        </p:nvSpPr>
        <p:spPr>
          <a:xfrm>
            <a:off x="3733800" y="2476067"/>
            <a:ext cx="801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endParaRPr lang="en-US" sz="1200" dirty="0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B771919F-E779-4874-A3AD-0D589F201035}"/>
              </a:ext>
            </a:extLst>
          </p:cNvPr>
          <p:cNvSpPr txBox="1"/>
          <p:nvPr/>
        </p:nvSpPr>
        <p:spPr>
          <a:xfrm>
            <a:off x="3665792" y="2891566"/>
            <a:ext cx="801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đổi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chi </a:t>
            </a:r>
            <a:r>
              <a:rPr lang="en-US" sz="1200" dirty="0" err="1"/>
              <a:t>tiết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chỉnh</a:t>
            </a:r>
            <a:r>
              <a:rPr lang="en-US" sz="1200" dirty="0"/>
              <a:t>, chi </a:t>
            </a:r>
            <a:r>
              <a:rPr lang="en-US" sz="1200" dirty="0" err="1"/>
              <a:t>tiết</a:t>
            </a:r>
            <a:r>
              <a:rPr lang="en-US" sz="1200" dirty="0"/>
              <a:t> </a:t>
            </a:r>
            <a:r>
              <a:rPr lang="en-US" sz="1200" dirty="0" err="1"/>
              <a:t>tập</a:t>
            </a:r>
            <a:r>
              <a:rPr lang="en-US" sz="1200" dirty="0"/>
              <a:t> </a:t>
            </a:r>
            <a:r>
              <a:rPr lang="en-US" sz="1200" dirty="0" err="1"/>
              <a:t>trung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cung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endParaRPr lang="en-US" sz="1200" dirty="0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68FF8A5-A6A4-4B02-90A1-523C675827C4}"/>
              </a:ext>
            </a:extLst>
          </p:cNvPr>
          <p:cNvSpPr txBox="1"/>
          <p:nvPr/>
        </p:nvSpPr>
        <p:spPr>
          <a:xfrm>
            <a:off x="4513834" y="233756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Xây</a:t>
            </a:r>
            <a:r>
              <a:rPr lang="en-US" sz="1200" dirty="0"/>
              <a:t> </a:t>
            </a:r>
            <a:r>
              <a:rPr lang="en-US" sz="1200" dirty="0" err="1"/>
              <a:t>dựng</a:t>
            </a:r>
            <a:endParaRPr lang="en-US" sz="12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01BC4309-9A99-4ADE-B1C6-C282FCBBAE79}"/>
              </a:ext>
            </a:extLst>
          </p:cNvPr>
          <p:cNvSpPr txBox="1"/>
          <p:nvPr/>
        </p:nvSpPr>
        <p:spPr>
          <a:xfrm>
            <a:off x="4393341" y="2706899"/>
            <a:ext cx="1040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đổi</a:t>
            </a:r>
            <a:r>
              <a:rPr lang="en-US" sz="1200" dirty="0"/>
              <a:t>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1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chỉnh</a:t>
            </a:r>
            <a:r>
              <a:rPr lang="en-US" sz="1200" dirty="0"/>
              <a:t>, </a:t>
            </a:r>
            <a:r>
              <a:rPr lang="en-US" sz="1200" dirty="0" err="1"/>
              <a:t>bào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cài</a:t>
            </a:r>
            <a:r>
              <a:rPr lang="en-US" sz="1200" dirty="0"/>
              <a:t> </a:t>
            </a:r>
            <a:r>
              <a:rPr lang="en-US" sz="1200" dirty="0" err="1"/>
              <a:t>đặt</a:t>
            </a:r>
            <a:r>
              <a:rPr lang="en-US" sz="1200" dirty="0"/>
              <a:t> </a:t>
            </a:r>
            <a:r>
              <a:rPr lang="en-US" sz="1200" dirty="0" err="1"/>
              <a:t>môi</a:t>
            </a:r>
            <a:r>
              <a:rPr lang="en-US" sz="1200" dirty="0"/>
              <a:t> tr</a:t>
            </a:r>
            <a:r>
              <a:rPr lang="vi-VN" sz="1200" dirty="0"/>
              <a:t>ư</a:t>
            </a:r>
            <a:r>
              <a:rPr lang="en-US" sz="1200" dirty="0" err="1"/>
              <a:t>ờng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.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test </a:t>
            </a:r>
            <a:r>
              <a:rPr lang="en-US" sz="1200" dirty="0" err="1"/>
              <a:t>databse</a:t>
            </a:r>
            <a:r>
              <a:rPr lang="en-US" sz="1200" dirty="0"/>
              <a:t>, </a:t>
            </a:r>
            <a:r>
              <a:rPr lang="en-US" sz="1200" dirty="0" err="1"/>
              <a:t>chuẩn</a:t>
            </a:r>
            <a:r>
              <a:rPr lang="en-US" sz="1200" dirty="0"/>
              <a:t> </a:t>
            </a:r>
            <a:r>
              <a:rPr lang="en-US" sz="1200" dirty="0" err="1"/>
              <a:t>bị</a:t>
            </a:r>
            <a:r>
              <a:rPr lang="en-US" sz="1200" dirty="0"/>
              <a:t> test case, </a:t>
            </a:r>
            <a:r>
              <a:rPr lang="en-US" sz="1200" dirty="0" err="1"/>
              <a:t>chuẩn</a:t>
            </a:r>
            <a:r>
              <a:rPr lang="en-US" sz="1200" dirty="0"/>
              <a:t> </a:t>
            </a:r>
            <a:r>
              <a:rPr lang="en-US" sz="1200" dirty="0" err="1"/>
              <a:t>bị</a:t>
            </a:r>
            <a:r>
              <a:rPr lang="en-US" sz="1200" dirty="0"/>
              <a:t> test file,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, </a:t>
            </a:r>
            <a:r>
              <a:rPr lang="en-US" sz="1200" dirty="0" err="1"/>
              <a:t>biên</a:t>
            </a:r>
            <a:r>
              <a:rPr lang="en-US" sz="1200" dirty="0"/>
              <a:t> </a:t>
            </a:r>
            <a:r>
              <a:rPr lang="en-US" sz="1200" dirty="0" err="1"/>
              <a:t>dịch</a:t>
            </a:r>
            <a:r>
              <a:rPr lang="en-US" sz="1200" dirty="0"/>
              <a:t>, </a:t>
            </a:r>
            <a:r>
              <a:rPr lang="en-US" sz="1200" dirty="0" err="1"/>
              <a:t>tinh</a:t>
            </a:r>
            <a:r>
              <a:rPr lang="en-US" sz="1200" dirty="0"/>
              <a:t> </a:t>
            </a:r>
            <a:r>
              <a:rPr lang="en-US" sz="1200" dirty="0" err="1"/>
              <a:t>chế</a:t>
            </a:r>
            <a:r>
              <a:rPr lang="en-US" sz="1200" dirty="0"/>
              <a:t> </a:t>
            </a:r>
            <a:r>
              <a:rPr lang="en-US" sz="1200" dirty="0" err="1"/>
              <a:t>ch</a:t>
            </a:r>
            <a:r>
              <a:rPr lang="vi-VN" sz="1200" dirty="0"/>
              <a:t>ư</a:t>
            </a:r>
            <a:r>
              <a:rPr lang="en-US" sz="1200" dirty="0" err="1"/>
              <a:t>ơng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, test </a:t>
            </a:r>
            <a:r>
              <a:rPr lang="en-US" sz="1200" dirty="0" err="1"/>
              <a:t>hiệu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21F50CFF-78A3-4C63-9F4F-C70EFC9CF1F7}"/>
              </a:ext>
            </a:extLst>
          </p:cNvPr>
          <p:cNvSpPr txBox="1"/>
          <p:nvPr/>
        </p:nvSpPr>
        <p:spPr>
          <a:xfrm>
            <a:off x="5502880" y="211632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Tích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thử</a:t>
            </a:r>
            <a:endParaRPr lang="en-US" sz="1200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A33DA86-559A-47C1-AA69-4C7749298ECE}"/>
              </a:ext>
            </a:extLst>
          </p:cNvPr>
          <p:cNvSpPr txBox="1"/>
          <p:nvPr/>
        </p:nvSpPr>
        <p:spPr>
          <a:xfrm>
            <a:off x="5515514" y="2614356"/>
            <a:ext cx="10408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Chứng</a:t>
            </a:r>
            <a:r>
              <a:rPr lang="en-US" sz="1200" dirty="0"/>
              <a:t> </a:t>
            </a:r>
            <a:r>
              <a:rPr lang="en-US" sz="1200" dirty="0" err="1"/>
              <a:t>minh</a:t>
            </a:r>
            <a:r>
              <a:rPr lang="en-US" sz="1200" dirty="0"/>
              <a:t> </a:t>
            </a:r>
            <a:r>
              <a:rPr lang="en-US" sz="1200" dirty="0" err="1"/>
              <a:t>rằng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phù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,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bởi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đảm</a:t>
            </a:r>
            <a:r>
              <a:rPr lang="en-US" sz="1200" dirty="0"/>
              <a:t> 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l</a:t>
            </a:r>
            <a:r>
              <a:rPr lang="vi-VN" sz="1200" dirty="0"/>
              <a:t>ư</a:t>
            </a:r>
            <a:r>
              <a:rPr lang="en-US" sz="1200" dirty="0" err="1"/>
              <a:t>ợng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.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tích</a:t>
            </a:r>
            <a:r>
              <a:rPr lang="en-US" sz="1200" dirty="0"/>
              <a:t> </a:t>
            </a:r>
            <a:r>
              <a:rPr lang="en-US" sz="1200" dirty="0" err="1"/>
              <a:t>thử</a:t>
            </a:r>
            <a:r>
              <a:rPr lang="en-US" sz="1200" dirty="0"/>
              <a:t> </a:t>
            </a:r>
            <a:r>
              <a:rPr lang="en-US" sz="1200" dirty="0" err="1"/>
              <a:t>nghiệm</a:t>
            </a:r>
            <a:endParaRPr lang="en-US" sz="12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40660340-5A5A-4EA0-A642-6D6213E661F8}"/>
              </a:ext>
            </a:extLst>
          </p:cNvPr>
          <p:cNvSpPr txBox="1"/>
          <p:nvPr/>
        </p:nvSpPr>
        <p:spPr>
          <a:xfrm>
            <a:off x="6556349" y="199867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67C49E0-C96E-4B59-8B2F-1B1DCD0C08E6}"/>
              </a:ext>
            </a:extLst>
          </p:cNvPr>
          <p:cNvSpPr txBox="1"/>
          <p:nvPr/>
        </p:nvSpPr>
        <p:spPr>
          <a:xfrm>
            <a:off x="6556349" y="2307371"/>
            <a:ext cx="91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Bao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chuẩn</a:t>
            </a:r>
            <a:r>
              <a:rPr lang="en-US" sz="1200" dirty="0"/>
              <a:t> </a:t>
            </a:r>
            <a:r>
              <a:rPr lang="en-US" sz="1200" dirty="0" err="1"/>
              <a:t>bị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khai</a:t>
            </a:r>
            <a:r>
              <a:rPr lang="en-US" sz="1200" dirty="0"/>
              <a:t>,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khai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môi</a:t>
            </a:r>
            <a:r>
              <a:rPr lang="en-US" sz="1200" dirty="0"/>
              <a:t> tr</a:t>
            </a:r>
            <a:r>
              <a:rPr lang="vi-VN" sz="1200" dirty="0"/>
              <a:t>ư</a:t>
            </a:r>
            <a:r>
              <a:rPr lang="en-US" sz="1200" dirty="0" err="1"/>
              <a:t>ờng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giải</a:t>
            </a:r>
            <a:r>
              <a:rPr lang="en-US" sz="1200" dirty="0"/>
              <a:t>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giai</a:t>
            </a:r>
            <a:r>
              <a:rPr lang="en-US" sz="1200" dirty="0"/>
              <a:t> </a:t>
            </a:r>
            <a:r>
              <a:rPr lang="en-US" sz="1200" dirty="0" err="1"/>
              <a:t>đoạn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thử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tích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2A8DBB38-BEC6-4B63-BA3B-093E9CFB74BF}"/>
              </a:ext>
            </a:extLst>
          </p:cNvPr>
          <p:cNvSpPr txBox="1"/>
          <p:nvPr/>
        </p:nvSpPr>
        <p:spPr>
          <a:xfrm>
            <a:off x="7481951" y="171340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Vận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trì</a:t>
            </a:r>
            <a:endParaRPr lang="en-US" sz="1200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B5B9EFE-A7E7-4B06-99B2-CBAB4F18F078}"/>
              </a:ext>
            </a:extLst>
          </p:cNvPr>
          <p:cNvSpPr txBox="1"/>
          <p:nvPr/>
        </p:nvSpPr>
        <p:spPr>
          <a:xfrm>
            <a:off x="7477759" y="2171773"/>
            <a:ext cx="79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tả</a:t>
            </a:r>
            <a:r>
              <a:rPr lang="en-US" sz="1200" dirty="0"/>
              <a:t> </a:t>
            </a:r>
            <a:r>
              <a:rPr lang="en-US" sz="1200" dirty="0" err="1"/>
              <a:t>nhiệm</a:t>
            </a:r>
            <a:r>
              <a:rPr lang="en-US" sz="1200" dirty="0"/>
              <a:t> </a:t>
            </a:r>
            <a:r>
              <a:rPr lang="en-US" sz="1200" dirty="0" err="1"/>
              <a:t>vụ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vận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trì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môi</a:t>
            </a:r>
            <a:r>
              <a:rPr lang="en-US" sz="1200" dirty="0"/>
              <a:t> tr</a:t>
            </a:r>
            <a:r>
              <a:rPr lang="vi-VN" sz="1200" dirty="0"/>
              <a:t>ư</a:t>
            </a:r>
            <a:r>
              <a:rPr lang="en-US" sz="1200" dirty="0" err="1"/>
              <a:t>ờng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. Bao </a:t>
            </a:r>
            <a:r>
              <a:rPr lang="en-US" sz="1200" dirty="0" err="1"/>
              <a:t>gồm</a:t>
            </a:r>
            <a:r>
              <a:rPr lang="en-US" sz="1200" dirty="0"/>
              <a:t> tr</a:t>
            </a:r>
            <a:r>
              <a:rPr lang="vi-VN" sz="1200" dirty="0"/>
              <a:t>ư</a:t>
            </a:r>
            <a:r>
              <a:rPr lang="en-US" sz="1200" dirty="0" err="1"/>
              <a:t>ớc</a:t>
            </a:r>
            <a:r>
              <a:rPr lang="en-US" sz="1200" dirty="0"/>
              <a:t> implementation </a:t>
            </a:r>
            <a:r>
              <a:rPr lang="en-US" sz="1200" dirty="0" err="1"/>
              <a:t>và</a:t>
            </a:r>
            <a:r>
              <a:rPr lang="en-US" sz="1200" dirty="0"/>
              <a:t> in-process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107D0D67-5BD6-402E-BD4C-248FFD6016E4}"/>
              </a:ext>
            </a:extLst>
          </p:cNvPr>
          <p:cNvSpPr txBox="1"/>
          <p:nvPr/>
        </p:nvSpPr>
        <p:spPr>
          <a:xfrm>
            <a:off x="8366125" y="1665590"/>
            <a:ext cx="65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Bố</a:t>
            </a:r>
            <a:r>
              <a:rPr lang="en-US" sz="1200" dirty="0"/>
              <a:t> </a:t>
            </a:r>
            <a:r>
              <a:rPr lang="en-US" sz="1200" dirty="0" err="1"/>
              <a:t>trí</a:t>
            </a:r>
            <a:endParaRPr lang="en-US" sz="1200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F615BCBA-86DB-4833-9865-A27D88347EC2}"/>
              </a:ext>
            </a:extLst>
          </p:cNvPr>
          <p:cNvSpPr txBox="1"/>
          <p:nvPr/>
        </p:nvSpPr>
        <p:spPr>
          <a:xfrm>
            <a:off x="8311302" y="2027881"/>
            <a:ext cx="791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tả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cuối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, </a:t>
            </a:r>
            <a:r>
              <a:rPr lang="en-US" sz="1200" dirty="0" err="1"/>
              <a:t>nhấn</a:t>
            </a:r>
            <a:r>
              <a:rPr lang="en-US" sz="1200" dirty="0"/>
              <a:t> </a:t>
            </a:r>
            <a:r>
              <a:rPr lang="en-US" sz="1200" dirty="0" err="1"/>
              <a:t>mạnh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xắp</a:t>
            </a:r>
            <a:r>
              <a:rPr lang="en-US" sz="1200" dirty="0"/>
              <a:t> </a:t>
            </a:r>
            <a:r>
              <a:rPr lang="en-US" sz="1200" dirty="0" err="1"/>
              <a:t>xếp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4911</Words>
  <Application>Microsoft Office PowerPoint</Application>
  <PresentationFormat>Trình chiếu Trên màn hình (4:3)</PresentationFormat>
  <Paragraphs>478</Paragraphs>
  <Slides>54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54</vt:i4>
      </vt:variant>
    </vt:vector>
  </HeadingPairs>
  <TitlesOfParts>
    <vt:vector size="63" baseType="lpstr">
      <vt:lpstr>Arial</vt:lpstr>
      <vt:lpstr>Calibri</vt:lpstr>
      <vt:lpstr>Carlito</vt:lpstr>
      <vt:lpstr>Nazli</vt:lpstr>
      <vt:lpstr>Symbol</vt:lpstr>
      <vt:lpstr>Times New Roman</vt:lpstr>
      <vt:lpstr>Verdana</vt:lpstr>
      <vt:lpstr>Wingdings</vt:lpstr>
      <vt:lpstr>Office Theme</vt:lpstr>
      <vt:lpstr>Systems development life cycle</vt:lpstr>
      <vt:lpstr>Outline</vt:lpstr>
      <vt:lpstr>Vòng đời phát triển hệ thống (SDLC)</vt:lpstr>
      <vt:lpstr>Các giai đoạn SDLC</vt:lpstr>
      <vt:lpstr>Planning phase</vt:lpstr>
      <vt:lpstr>Analysis Phase</vt:lpstr>
      <vt:lpstr>Design Phase</vt:lpstr>
      <vt:lpstr>Implementation Phase</vt:lpstr>
      <vt:lpstr>A ten-phase version of the systems development life cycle</vt:lpstr>
      <vt:lpstr>Predictive versus adaptive approaches to  the SDLC</vt:lpstr>
      <vt:lpstr>Waterfall model</vt:lpstr>
      <vt:lpstr>ADAPTIVE APPROACHES TO THE SDLC</vt:lpstr>
      <vt:lpstr>Iterative development</vt:lpstr>
      <vt:lpstr>Iterative Development</vt:lpstr>
      <vt:lpstr>Spiral model</vt:lpstr>
      <vt:lpstr>Systems Development Methodology</vt:lpstr>
      <vt:lpstr>Models</vt:lpstr>
      <vt:lpstr>Tools</vt:lpstr>
      <vt:lpstr>Techniques</vt:lpstr>
      <vt:lpstr>Approaches to system  development</vt:lpstr>
      <vt:lpstr>Structured system development approach</vt:lpstr>
      <vt:lpstr>Structured programming</vt:lpstr>
      <vt:lpstr>Structured Design</vt:lpstr>
      <vt:lpstr>Structured analysis</vt:lpstr>
      <vt:lpstr>The object-oriented approach</vt:lpstr>
      <vt:lpstr>Some SDLC in detail</vt:lpstr>
      <vt:lpstr>Mô hình thác nước (Waterfall model)</vt:lpstr>
      <vt:lpstr>Mô hình thác nước (Waterfall model)</vt:lpstr>
      <vt:lpstr>Mô hình thác nước (Waterfall model)</vt:lpstr>
      <vt:lpstr>Mô hình thác nước (Waterfall model)</vt:lpstr>
      <vt:lpstr>Mô hình nguyên mẫu (Prototyping model)</vt:lpstr>
      <vt:lpstr>Mô hình nguyên mẫu (Prototyping model)</vt:lpstr>
      <vt:lpstr>Mô hình nguyên mẫu (Prototyping model)</vt:lpstr>
      <vt:lpstr>Mô hình nguyên mẫu (Prototyping model)</vt:lpstr>
      <vt:lpstr>Mô hình xoắn ốc (Spiral model)</vt:lpstr>
      <vt:lpstr>Mô hình xoắn ốc (Spiral model)</vt:lpstr>
      <vt:lpstr>Mô hình xoắn ốc (Spiral model)</vt:lpstr>
      <vt:lpstr>Mô hình xoắn ốc (Spiral model)</vt:lpstr>
      <vt:lpstr>Mô hình hợp nhất (Unified model)</vt:lpstr>
      <vt:lpstr>Mô hình hợp nhất (Unified model)</vt:lpstr>
      <vt:lpstr>Mô hình hợp nhất (Unified model)</vt:lpstr>
      <vt:lpstr>Mô hình hợp nhất và UML</vt:lpstr>
      <vt:lpstr>Quy trình RUP</vt:lpstr>
      <vt:lpstr>Các nguyên tắc cơ bản (1)</vt:lpstr>
      <vt:lpstr>Các nguyên tắc cơ bản (2)</vt:lpstr>
      <vt:lpstr>Các giai đoạn của RUP (1)</vt:lpstr>
      <vt:lpstr>Các giai đoạn của RUP (2)</vt:lpstr>
      <vt:lpstr>Các giai đoạn của RUP (3)</vt:lpstr>
      <vt:lpstr>Các bước chính của RUP (1)</vt:lpstr>
      <vt:lpstr>Các bước chính của RUP (2)</vt:lpstr>
      <vt:lpstr>Các bước chính của RUP (3)</vt:lpstr>
      <vt:lpstr>Các bước chính của RUP (4)</vt:lpstr>
      <vt:lpstr>Các bước chính của RUP (5)</vt:lpstr>
      <vt:lpstr>Thank you for your attention!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development life cycle</dc:title>
  <cp:lastModifiedBy>Tran Van Hoang 20173129</cp:lastModifiedBy>
  <cp:revision>46</cp:revision>
  <dcterms:created xsi:type="dcterms:W3CDTF">2020-03-10T15:03:03Z</dcterms:created>
  <dcterms:modified xsi:type="dcterms:W3CDTF">2020-03-12T02:43:36Z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LastSaved">
    <vt:filetime>2020-03-10T00:00:00Z</vt:filetime>
  </property>
</Properties>
</file>