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9525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9525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9525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9525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9525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22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9875" y="3231387"/>
            <a:ext cx="442424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7690" y="1261364"/>
            <a:ext cx="8008619" cy="1753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9525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drdobbs.com/architecture-and-design/the-non-existent-software-crisis-debunki/240165910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495"/>
            <a:ext cx="9144000" cy="655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Project</a:t>
            </a:r>
            <a:r>
              <a:rPr dirty="0" spc="-50"/>
              <a:t> </a:t>
            </a:r>
            <a:r>
              <a:rPr dirty="0" spc="-15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2721" y="4170577"/>
            <a:ext cx="5619115" cy="131889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dirty="0" sz="2800" spc="-35">
                <a:solidFill>
                  <a:srgbClr val="FFFFFF"/>
                </a:solidFill>
                <a:latin typeface="Carlito"/>
                <a:cs typeface="Carlito"/>
              </a:rPr>
              <a:t>Viet-Trung</a:t>
            </a:r>
            <a:r>
              <a:rPr dirty="0" sz="280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Carlito"/>
                <a:cs typeface="Carlito"/>
              </a:rPr>
              <a:t>Tran</a:t>
            </a:r>
            <a:endParaRPr sz="2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u="sng" sz="20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trungtv.github.io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School of </a:t>
            </a:r>
            <a:r>
              <a:rPr dirty="0" sz="2000" spc="-10">
                <a:solidFill>
                  <a:srgbClr val="FFFFFF"/>
                </a:solidFill>
                <a:latin typeface="Carlito"/>
                <a:cs typeface="Carlito"/>
              </a:rPr>
              <a:t>Information </a:t>
            </a:r>
            <a:r>
              <a:rPr dirty="0" sz="2000" spc="-5">
                <a:solidFill>
                  <a:srgbClr val="FFFFFF"/>
                </a:solidFill>
                <a:latin typeface="Carlito"/>
                <a:cs typeface="Carlito"/>
              </a:rPr>
              <a:t>and Communication</a:t>
            </a:r>
            <a:r>
              <a:rPr dirty="0" sz="200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rlito"/>
                <a:cs typeface="Carlito"/>
              </a:rPr>
              <a:t>Technology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61125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Project Manager </a:t>
            </a:r>
            <a:r>
              <a:rPr dirty="0" sz="3600">
                <a:solidFill>
                  <a:srgbClr val="FFFFFF"/>
                </a:solidFill>
              </a:rPr>
              <a:t>- </a:t>
            </a:r>
            <a:r>
              <a:rPr dirty="0" sz="3600" spc="-10">
                <a:solidFill>
                  <a:srgbClr val="FFFFFF"/>
                </a:solidFill>
              </a:rPr>
              <a:t>External</a:t>
            </a:r>
            <a:r>
              <a:rPr dirty="0" sz="3600" spc="-25">
                <a:solidFill>
                  <a:srgbClr val="FFFFFF"/>
                </a:solidFill>
              </a:rPr>
              <a:t> </a:t>
            </a:r>
            <a:r>
              <a:rPr dirty="0" sz="3600" spc="-15">
                <a:solidFill>
                  <a:srgbClr val="FFFFFF"/>
                </a:solidFill>
              </a:rPr>
              <a:t>roles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5461635" cy="218884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Conduct public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relations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serves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relay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outside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report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project’s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0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progress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work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directly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client and other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stakeholders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identifies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resources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needs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obtains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resources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098" y="1093292"/>
            <a:ext cx="6351803" cy="5628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10464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0">
                <a:solidFill>
                  <a:srgbClr val="FFFFFF"/>
                </a:solidFill>
              </a:rPr>
              <a:t>R</a:t>
            </a:r>
            <a:r>
              <a:rPr dirty="0" sz="3600" spc="-5">
                <a:solidFill>
                  <a:srgbClr val="FFFFFF"/>
                </a:solidFill>
              </a:rPr>
              <a:t>o</a:t>
            </a:r>
            <a:r>
              <a:rPr dirty="0" sz="3600">
                <a:solidFill>
                  <a:srgbClr val="FFFFFF"/>
                </a:solidFill>
              </a:rPr>
              <a:t>les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6518275" cy="374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Manager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develops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schedule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recruits 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trains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team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members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assigns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works to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teams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assesses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risks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monitors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controls project deliverables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000" spc="4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milestones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5">
                <a:solidFill>
                  <a:srgbClr val="404040"/>
                </a:solidFill>
                <a:latin typeface="Carlito"/>
                <a:cs typeface="Carlito"/>
              </a:rPr>
              <a:t>Team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Leaders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facilitates members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their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team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looking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forward for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road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blocks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access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resources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facilitate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communication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195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[2]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347584" cy="3529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Developers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responsible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delivering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product,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based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specifications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often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developing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specification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too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prototyping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QA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verifies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meets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specs.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should be actively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development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Documentation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creates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instructional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materials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documents changes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spec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(from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user’s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perspective)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7939"/>
            <a:ext cx="6143625" cy="833119"/>
          </a:xfrm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dirty="0" sz="2800" spc="-10">
                <a:solidFill>
                  <a:srgbClr val="FFFFFF"/>
                </a:solidFill>
              </a:rPr>
              <a:t>Project management </a:t>
            </a:r>
            <a:r>
              <a:rPr dirty="0" sz="2800" spc="-5">
                <a:solidFill>
                  <a:srgbClr val="FFFFFF"/>
                </a:solidFill>
              </a:rPr>
              <a:t>and </a:t>
            </a:r>
            <a:r>
              <a:rPr dirty="0" sz="2800" spc="-10">
                <a:solidFill>
                  <a:srgbClr val="FFFFFF"/>
                </a:solidFill>
              </a:rPr>
              <a:t>SDLC tasks </a:t>
            </a:r>
            <a:r>
              <a:rPr dirty="0" sz="2800" spc="-15">
                <a:solidFill>
                  <a:srgbClr val="FFFFFF"/>
                </a:solidFill>
              </a:rPr>
              <a:t>for </a:t>
            </a:r>
            <a:r>
              <a:rPr dirty="0" sz="2800">
                <a:solidFill>
                  <a:srgbClr val="FFFFFF"/>
                </a:solidFill>
              </a:rPr>
              <a:t>a  </a:t>
            </a:r>
            <a:r>
              <a:rPr dirty="0" sz="2800" spc="-10">
                <a:solidFill>
                  <a:srgbClr val="FFFFFF"/>
                </a:solidFill>
              </a:rPr>
              <a:t>predictive</a:t>
            </a:r>
            <a:r>
              <a:rPr dirty="0" sz="2800">
                <a:solidFill>
                  <a:srgbClr val="FFFFFF"/>
                </a:solidFill>
              </a:rPr>
              <a:t> </a:t>
            </a:r>
            <a:r>
              <a:rPr dirty="0" sz="2800" spc="-10">
                <a:solidFill>
                  <a:srgbClr val="FFFFFF"/>
                </a:solidFill>
              </a:rPr>
              <a:t>project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02245" cy="10375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184150" marR="5080" indent="-171450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planning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involves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both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management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SDLC 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tasks,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because planning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requires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participation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by 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both the </a:t>
            </a:r>
            <a:r>
              <a:rPr dirty="0" sz="2400" spc="-35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team members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</a:t>
            </a:r>
            <a:r>
              <a:rPr dirty="0" sz="24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manager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246" y="2750975"/>
            <a:ext cx="7937981" cy="3448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0"/>
            <a:ext cx="7224395" cy="955040"/>
          </a:xfrm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515"/>
              </a:spcBef>
            </a:pPr>
            <a:r>
              <a:rPr dirty="0" sz="3200" spc="-10">
                <a:solidFill>
                  <a:srgbClr val="FFFFFF"/>
                </a:solidFill>
              </a:rPr>
              <a:t>Project management </a:t>
            </a:r>
            <a:r>
              <a:rPr dirty="0" sz="3200" spc="-5">
                <a:solidFill>
                  <a:srgbClr val="FFFFFF"/>
                </a:solidFill>
              </a:rPr>
              <a:t>and </a:t>
            </a:r>
            <a:r>
              <a:rPr dirty="0" sz="3200" spc="-15">
                <a:solidFill>
                  <a:srgbClr val="FFFFFF"/>
                </a:solidFill>
              </a:rPr>
              <a:t>SDLC tasks </a:t>
            </a:r>
            <a:r>
              <a:rPr dirty="0" sz="3200" spc="-20">
                <a:solidFill>
                  <a:srgbClr val="FFFFFF"/>
                </a:solidFill>
              </a:rPr>
              <a:t>for </a:t>
            </a:r>
            <a:r>
              <a:rPr dirty="0" sz="3200" spc="-5">
                <a:solidFill>
                  <a:srgbClr val="FFFFFF"/>
                </a:solidFill>
              </a:rPr>
              <a:t>an  </a:t>
            </a:r>
            <a:r>
              <a:rPr dirty="0" sz="3200" spc="-10">
                <a:solidFill>
                  <a:srgbClr val="FFFFFF"/>
                </a:solidFill>
              </a:rPr>
              <a:t>adaptive</a:t>
            </a:r>
            <a:r>
              <a:rPr dirty="0" sz="3200" spc="-5">
                <a:solidFill>
                  <a:srgbClr val="FFFFFF"/>
                </a:solidFill>
              </a:rPr>
              <a:t> </a:t>
            </a:r>
            <a:r>
              <a:rPr dirty="0" sz="3200" spc="-10">
                <a:solidFill>
                  <a:srgbClr val="FFFFFF"/>
                </a:solidFill>
              </a:rPr>
              <a:t>project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27960" y="1832148"/>
            <a:ext cx="7933750" cy="3935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68110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Formality </a:t>
            </a:r>
            <a:r>
              <a:rPr dirty="0" sz="3600">
                <a:solidFill>
                  <a:srgbClr val="FFFFFF"/>
                </a:solidFill>
              </a:rPr>
              <a:t>and </a:t>
            </a:r>
            <a:r>
              <a:rPr dirty="0" sz="3600" spc="-20">
                <a:solidFill>
                  <a:srgbClr val="FFFFFF"/>
                </a:solidFill>
              </a:rPr>
              <a:t>Ceremony </a:t>
            </a:r>
            <a:r>
              <a:rPr dirty="0" sz="3600">
                <a:solidFill>
                  <a:srgbClr val="FFFFFF"/>
                </a:solidFill>
              </a:rPr>
              <a:t>of </a:t>
            </a:r>
            <a:r>
              <a:rPr dirty="0" sz="3600" spc="-10">
                <a:solidFill>
                  <a:srgbClr val="FFFFFF"/>
                </a:solidFill>
              </a:rPr>
              <a:t>Projects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5042535" cy="137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What level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formality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right?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much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documentation?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traceable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specifications?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how formal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is 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decision-making process?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406" y="3371143"/>
            <a:ext cx="7603383" cy="1958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5462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</a:rPr>
              <a:t>Agile </a:t>
            </a:r>
            <a:r>
              <a:rPr dirty="0" sz="3600" spc="-15">
                <a:solidFill>
                  <a:srgbClr val="FFFFFF"/>
                </a:solidFill>
              </a:rPr>
              <a:t>Software</a:t>
            </a:r>
            <a:r>
              <a:rPr dirty="0" sz="3600" spc="-60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Development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098665" cy="41789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Agile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Software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Development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philosophy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software  development that embraces flexibility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4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agility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Traditional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r>
              <a:rPr dirty="0" sz="24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Development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Processes and tools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Comprehensive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documentation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Contract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negotiation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Following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dirty="0" sz="2000" spc="-5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plan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Agile</a:t>
            </a:r>
            <a:r>
              <a:rPr dirty="0" sz="2400" spc="-5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Development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Individuals 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Interactions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Working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Software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Customer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Collaboration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Responding to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change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765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>
                <a:solidFill>
                  <a:srgbClr val="FFFFFF"/>
                </a:solidFill>
              </a:rPr>
              <a:t>Agile’s </a:t>
            </a:r>
            <a:r>
              <a:rPr dirty="0" sz="3600" spc="-5">
                <a:solidFill>
                  <a:srgbClr val="FFFFFF"/>
                </a:solidFill>
              </a:rPr>
              <a:t>12</a:t>
            </a:r>
            <a:r>
              <a:rPr dirty="0" sz="3600" spc="-35">
                <a:solidFill>
                  <a:srgbClr val="FFFFFF"/>
                </a:solidFill>
              </a:rPr>
              <a:t> </a:t>
            </a:r>
            <a:r>
              <a:rPr dirty="0" sz="3600">
                <a:solidFill>
                  <a:srgbClr val="FFFFFF"/>
                </a:solidFill>
              </a:rPr>
              <a:t>principles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78711"/>
            <a:ext cx="7747000" cy="444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Customer satisfaction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by early and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continuous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delivery of valuable</a:t>
            </a:r>
            <a:r>
              <a:rPr dirty="0" sz="150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software</a:t>
            </a:r>
            <a:endParaRPr sz="1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Welcome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changing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requirements,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even in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late</a:t>
            </a:r>
            <a:r>
              <a:rPr dirty="0" sz="1500" spc="-3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endParaRPr sz="1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Working software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is delivered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frequently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(weeks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rather than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months)</a:t>
            </a:r>
            <a:endParaRPr sz="1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Close, daily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cooperation between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business people and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developers</a:t>
            </a:r>
            <a:endParaRPr sz="1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Projects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are built around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motivated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individuals, who should be</a:t>
            </a:r>
            <a:r>
              <a:rPr dirty="0" sz="1500" spc="-5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trusted</a:t>
            </a:r>
            <a:endParaRPr sz="1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Face-to-face conversation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best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form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communication</a:t>
            </a:r>
            <a:r>
              <a:rPr dirty="0" sz="1500" spc="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(co-location)</a:t>
            </a:r>
            <a:endParaRPr sz="1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Working software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primary measure of</a:t>
            </a:r>
            <a:r>
              <a:rPr dirty="0" sz="15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progress</a:t>
            </a:r>
            <a:endParaRPr sz="1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Sustainable development,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able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to maintain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constant</a:t>
            </a: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pace</a:t>
            </a:r>
            <a:endParaRPr sz="1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Continuous attention to technical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excellence and good</a:t>
            </a:r>
            <a:r>
              <a:rPr dirty="0" sz="150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endParaRPr sz="1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Simplicity—the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art of maximizing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amount of work not done—is</a:t>
            </a:r>
            <a:r>
              <a:rPr dirty="0" sz="1500" spc="-6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essential</a:t>
            </a:r>
            <a:endParaRPr sz="1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Best architectures, requirements,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and designs emerge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from self-organizing</a:t>
            </a:r>
            <a:r>
              <a:rPr dirty="0" sz="1500" spc="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teams</a:t>
            </a:r>
            <a:endParaRPr sz="15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15">
                <a:solidFill>
                  <a:srgbClr val="404040"/>
                </a:solidFill>
                <a:latin typeface="Arial"/>
                <a:cs typeface="Arial"/>
              </a:rPr>
              <a:t>Regularly,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the team reflects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on how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become more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effective, 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dirty="0" sz="1500" spc="-5">
                <a:solidFill>
                  <a:srgbClr val="404040"/>
                </a:solidFill>
                <a:latin typeface="Arial"/>
                <a:cs typeface="Arial"/>
              </a:rPr>
              <a:t>adjusts</a:t>
            </a: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 accordingly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6455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</a:rPr>
              <a:t>Agile</a:t>
            </a:r>
            <a:r>
              <a:rPr dirty="0" sz="3600" spc="-65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Development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466965" cy="309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Small, quick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increments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1-4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weeks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Minimal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up-front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planning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design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All functions </a:t>
            </a:r>
            <a:r>
              <a:rPr dirty="0" sz="2400" spc="-30">
                <a:solidFill>
                  <a:srgbClr val="404040"/>
                </a:solidFill>
                <a:latin typeface="Carlito"/>
                <a:cs typeface="Carlito"/>
              </a:rPr>
              <a:t>take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place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at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dirty="0" sz="24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iteration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planning, analysis, design, coding, unit testing, acceptance</a:t>
            </a:r>
            <a:r>
              <a:rPr dirty="0" sz="2000" spc="5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testing</a:t>
            </a:r>
            <a:endParaRPr sz="2000">
              <a:latin typeface="Carlito"/>
              <a:cs typeface="Carlito"/>
            </a:endParaRPr>
          </a:p>
          <a:p>
            <a:pPr marL="184150" marR="5080" indent="-171450">
              <a:lnSpc>
                <a:spcPts val="2520"/>
              </a:lnSpc>
              <a:spcBef>
                <a:spcPts val="869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teams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include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customer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representative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Daily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stand-up 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(or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scrum)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35">
                <a:solidFill>
                  <a:srgbClr val="404040"/>
                </a:solidFill>
                <a:latin typeface="Carlito"/>
                <a:cs typeface="Carlito"/>
              </a:rPr>
              <a:t>At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end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iteration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product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 spc="-30">
                <a:solidFill>
                  <a:srgbClr val="404040"/>
                </a:solidFill>
                <a:latin typeface="Carlito"/>
                <a:cs typeface="Carlito"/>
              </a:rPr>
              <a:t>demo’d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dirty="0" sz="2400" spc="4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stakeholders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1600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12134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</a:rPr>
              <a:t>S</a:t>
            </a:r>
            <a:r>
              <a:rPr dirty="0" sz="3600" spc="5">
                <a:solidFill>
                  <a:srgbClr val="FFFFFF"/>
                </a:solidFill>
              </a:rPr>
              <a:t>c</a:t>
            </a:r>
            <a:r>
              <a:rPr dirty="0" sz="3600" spc="-5">
                <a:solidFill>
                  <a:srgbClr val="FFFFFF"/>
                </a:solidFill>
              </a:rPr>
              <a:t>r</a:t>
            </a:r>
            <a:r>
              <a:rPr dirty="0" sz="3600">
                <a:solidFill>
                  <a:srgbClr val="FFFFFF"/>
                </a:solidFill>
              </a:rPr>
              <a:t>um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5235575" cy="175387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teams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3-9</a:t>
            </a:r>
            <a:r>
              <a:rPr dirty="0" sz="24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developers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2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week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cycles</a:t>
            </a:r>
            <a:r>
              <a:rPr dirty="0" sz="2400" spc="-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(sprints)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daily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meeting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deliverable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software at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end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cycle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2305" y="3235274"/>
            <a:ext cx="5579389" cy="2789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1458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>
                <a:solidFill>
                  <a:srgbClr val="FFFFFF"/>
                </a:solidFill>
              </a:rPr>
              <a:t>K</a:t>
            </a:r>
            <a:r>
              <a:rPr dirty="0" sz="3600" spc="-5">
                <a:solidFill>
                  <a:srgbClr val="FFFFFF"/>
                </a:solidFill>
              </a:rPr>
              <a:t>a</a:t>
            </a:r>
            <a:r>
              <a:rPr dirty="0" sz="3600" spc="5">
                <a:solidFill>
                  <a:srgbClr val="FFFFFF"/>
                </a:solidFill>
              </a:rPr>
              <a:t>nb</a:t>
            </a:r>
            <a:r>
              <a:rPr dirty="0" sz="3600" spc="-5">
                <a:solidFill>
                  <a:srgbClr val="FFFFFF"/>
                </a:solidFill>
              </a:rPr>
              <a:t>a</a:t>
            </a:r>
            <a:r>
              <a:rPr dirty="0" sz="3600">
                <a:solidFill>
                  <a:srgbClr val="FFFFFF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268476"/>
            <a:ext cx="3870325" cy="98869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visualization technique</a:t>
            </a:r>
            <a:endParaRPr sz="16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helps spot 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bottlenecks</a:t>
            </a:r>
            <a:endParaRPr sz="16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members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pull </a:t>
            </a:r>
            <a:r>
              <a:rPr dirty="0" sz="1600">
                <a:solidFill>
                  <a:srgbClr val="404040"/>
                </a:solidFill>
                <a:latin typeface="Carlito"/>
                <a:cs typeface="Carlito"/>
              </a:rPr>
              <a:t>work when </a:t>
            </a:r>
            <a:r>
              <a:rPr dirty="0" sz="1600" spc="-5">
                <a:solidFill>
                  <a:srgbClr val="404040"/>
                </a:solidFill>
                <a:latin typeface="Carlito"/>
                <a:cs typeface="Carlito"/>
              </a:rPr>
              <a:t>they </a:t>
            </a:r>
            <a:r>
              <a:rPr dirty="0" sz="1600" spc="-15">
                <a:solidFill>
                  <a:srgbClr val="404040"/>
                </a:solidFill>
                <a:latin typeface="Carlito"/>
                <a:cs typeface="Carlito"/>
              </a:rPr>
              <a:t>have</a:t>
            </a:r>
            <a:r>
              <a:rPr dirty="0" sz="1600" spc="-10">
                <a:solidFill>
                  <a:srgbClr val="404040"/>
                </a:solidFill>
                <a:latin typeface="Carlito"/>
                <a:cs typeface="Carlito"/>
              </a:rPr>
              <a:t> capacity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150" y="2246339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890" y="1346200"/>
            <a:ext cx="7278521" cy="4902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1988" y="2940811"/>
            <a:ext cx="5476875" cy="112014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z="3600" spc="-5" b="0">
                <a:solidFill>
                  <a:srgbClr val="FF0000"/>
                </a:solidFill>
                <a:latin typeface="Carlito"/>
                <a:cs typeface="Carlito"/>
              </a:rPr>
              <a:t>Thank </a:t>
            </a:r>
            <a:r>
              <a:rPr dirty="0" sz="3600" spc="-20" b="0">
                <a:solidFill>
                  <a:srgbClr val="FF0000"/>
                </a:solidFill>
                <a:latin typeface="Carlito"/>
                <a:cs typeface="Carlito"/>
              </a:rPr>
              <a:t>you </a:t>
            </a:r>
            <a:r>
              <a:rPr dirty="0" sz="3600" spc="-30" b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dirty="0" sz="3600" spc="-15" b="0">
                <a:solidFill>
                  <a:srgbClr val="FF0000"/>
                </a:solidFill>
                <a:latin typeface="Carlito"/>
                <a:cs typeface="Carlito"/>
              </a:rPr>
              <a:t>your </a:t>
            </a:r>
            <a:r>
              <a:rPr dirty="0" sz="3600" spc="-25" b="0">
                <a:solidFill>
                  <a:srgbClr val="FF0000"/>
                </a:solidFill>
                <a:latin typeface="Carlito"/>
                <a:cs typeface="Carlito"/>
              </a:rPr>
              <a:t>attention!  </a:t>
            </a:r>
            <a:r>
              <a:rPr dirty="0" sz="3600" spc="-5" b="0">
                <a:solidFill>
                  <a:srgbClr val="FF0000"/>
                </a:solidFill>
                <a:latin typeface="Carlito"/>
                <a:cs typeface="Carlito"/>
              </a:rPr>
              <a:t>Q&amp;A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6858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Building an information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27645" cy="27800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planned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undertaking with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start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finish,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that  produces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 end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result</a:t>
            </a:r>
            <a:endParaRPr sz="2400">
              <a:latin typeface="Carlito"/>
              <a:cs typeface="Carlito"/>
            </a:endParaRPr>
          </a:p>
          <a:p>
            <a:pPr marL="184150" marR="396240" indent="-17145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Should include all the activities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needed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design, develop, 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new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 system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Identify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Plan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Organize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monitor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6399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Classification </a:t>
            </a:r>
            <a:r>
              <a:rPr dirty="0" sz="3600">
                <a:solidFill>
                  <a:srgbClr val="FFFFFF"/>
                </a:solidFill>
              </a:rPr>
              <a:t>of</a:t>
            </a:r>
            <a:r>
              <a:rPr dirty="0" sz="3600" spc="-25">
                <a:solidFill>
                  <a:srgbClr val="FFFFFF"/>
                </a:solidFill>
              </a:rPr>
              <a:t> </a:t>
            </a:r>
            <a:r>
              <a:rPr dirty="0" sz="3600" spc="-5">
                <a:solidFill>
                  <a:srgbClr val="FFFFFF"/>
                </a:solidFill>
              </a:rPr>
              <a:t>projects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5014595" cy="3529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Successful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completed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within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budget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meets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users’ requirements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dirty="0" sz="2000" spc="6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functionality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Challenged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either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late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over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budget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reduced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scope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cancelled,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never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used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208851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</a:rPr>
              <a:t>Some</a:t>
            </a:r>
            <a:r>
              <a:rPr dirty="0" sz="3600" spc="-75">
                <a:solidFill>
                  <a:srgbClr val="FFFFFF"/>
                </a:solidFill>
              </a:rPr>
              <a:t> </a:t>
            </a:r>
            <a:r>
              <a:rPr dirty="0" sz="3600" spc="-15">
                <a:solidFill>
                  <a:srgbClr val="FFFFFF"/>
                </a:solidFill>
              </a:rPr>
              <a:t>facts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52790" y="6444488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898989"/>
                </a:solidFill>
                <a:latin typeface="Carlito"/>
                <a:cs typeface="Carlito"/>
              </a:rPr>
              <a:t>5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690" y="5211571"/>
            <a:ext cx="7148195" cy="137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projects are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less than successful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measured</a:t>
            </a:r>
            <a:r>
              <a:rPr dirty="0" sz="2400" spc="-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by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finishing on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finishing within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budget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meeting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need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based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original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problem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definition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6045" y="1276895"/>
            <a:ext cx="7976462" cy="370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9230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Project </a:t>
            </a:r>
            <a:r>
              <a:rPr dirty="0" sz="3600">
                <a:solidFill>
                  <a:srgbClr val="FFFFFF"/>
                </a:solidFill>
              </a:rPr>
              <a:t>success</a:t>
            </a:r>
            <a:r>
              <a:rPr dirty="0" sz="3600" spc="-55">
                <a:solidFill>
                  <a:srgbClr val="FFFFFF"/>
                </a:solidFill>
              </a:rPr>
              <a:t> </a:t>
            </a:r>
            <a:r>
              <a:rPr dirty="0" sz="3600" spc="-35">
                <a:solidFill>
                  <a:srgbClr val="FFFFFF"/>
                </a:solidFill>
              </a:rPr>
              <a:t>rates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6373" y="2700644"/>
            <a:ext cx="7931553" cy="2205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9" y="6071108"/>
            <a:ext cx="70427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  <a:hlinkClick r:id="rId3"/>
              </a:rPr>
              <a:t>(c)</a:t>
            </a:r>
            <a:r>
              <a:rPr dirty="0" sz="1200" spc="15">
                <a:latin typeface="Arial"/>
                <a:cs typeface="Arial"/>
                <a:hlinkClick r:id="rId3"/>
              </a:rPr>
              <a:t> </a:t>
            </a:r>
            <a:r>
              <a:rPr dirty="0" sz="1200" spc="-5">
                <a:latin typeface="Arial"/>
                <a:cs typeface="Arial"/>
                <a:hlinkClick r:id="rId3"/>
              </a:rPr>
              <a:t>http://www.drdobbs.com/architecture-and-design/the-non-existent-software-crisis-debunki/240165910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4907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Project </a:t>
            </a:r>
            <a:r>
              <a:rPr dirty="0" sz="3600">
                <a:solidFill>
                  <a:srgbClr val="FFFFFF"/>
                </a:solidFill>
              </a:rPr>
              <a:t>success</a:t>
            </a:r>
            <a:r>
              <a:rPr dirty="0" sz="3600" spc="-45">
                <a:solidFill>
                  <a:srgbClr val="FFFFFF"/>
                </a:solidFill>
              </a:rPr>
              <a:t> </a:t>
            </a:r>
            <a:r>
              <a:rPr dirty="0" sz="3600" spc="-20">
                <a:solidFill>
                  <a:srgbClr val="FFFFFF"/>
                </a:solidFill>
              </a:rPr>
              <a:t>factors?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5299075" cy="439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Some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primary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reasons that projects</a:t>
            </a:r>
            <a:r>
              <a:rPr dirty="0" sz="2400" spc="-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fail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Undefined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management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practices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Poor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IT management and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procedures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 b="1">
                <a:solidFill>
                  <a:srgbClr val="C00000"/>
                </a:solidFill>
                <a:latin typeface="Carlito"/>
                <a:cs typeface="Carlito"/>
              </a:rPr>
              <a:t>Inadequate </a:t>
            </a:r>
            <a:r>
              <a:rPr dirty="0" sz="2000" spc="-15" b="1">
                <a:solidFill>
                  <a:srgbClr val="C00000"/>
                </a:solidFill>
                <a:latin typeface="Carlito"/>
                <a:cs typeface="Carlito"/>
              </a:rPr>
              <a:t>executive </a:t>
            </a:r>
            <a:r>
              <a:rPr dirty="0" sz="2000" b="1">
                <a:solidFill>
                  <a:srgbClr val="C00000"/>
                </a:solidFill>
                <a:latin typeface="Carlito"/>
                <a:cs typeface="Carlito"/>
              </a:rPr>
              <a:t>support </a:t>
            </a:r>
            <a:r>
              <a:rPr dirty="0" sz="2000" spc="-10" b="1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dirty="0" sz="2000" spc="-5" b="1">
                <a:solidFill>
                  <a:srgbClr val="C00000"/>
                </a:solidFill>
                <a:latin typeface="Carlito"/>
                <a:cs typeface="Carlito"/>
              </a:rPr>
              <a:t>the</a:t>
            </a:r>
            <a:r>
              <a:rPr dirty="0" sz="2000" spc="-35" b="1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000" spc="-5" b="1">
                <a:solidFill>
                  <a:srgbClr val="C00000"/>
                </a:solidFill>
                <a:latin typeface="Carlito"/>
                <a:cs typeface="Carlito"/>
              </a:rPr>
              <a:t>project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 b="1">
                <a:solidFill>
                  <a:srgbClr val="C00000"/>
                </a:solidFill>
                <a:latin typeface="Carlito"/>
                <a:cs typeface="Carlito"/>
              </a:rPr>
              <a:t>Inexperienced project</a:t>
            </a:r>
            <a:r>
              <a:rPr dirty="0" sz="2000" spc="-15" b="1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Carlito"/>
                <a:cs typeface="Carlito"/>
              </a:rPr>
              <a:t>managers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Unclear business needs 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</a:t>
            </a:r>
            <a:r>
              <a:rPr dirty="0" sz="2000" spc="3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objectives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 b="1">
                <a:solidFill>
                  <a:srgbClr val="C00000"/>
                </a:solidFill>
                <a:latin typeface="Carlito"/>
                <a:cs typeface="Carlito"/>
              </a:rPr>
              <a:t>Inadequate </a:t>
            </a:r>
            <a:r>
              <a:rPr dirty="0" sz="2000" b="1">
                <a:solidFill>
                  <a:srgbClr val="C00000"/>
                </a:solidFill>
                <a:latin typeface="Carlito"/>
                <a:cs typeface="Carlito"/>
              </a:rPr>
              <a:t>user</a:t>
            </a:r>
            <a:r>
              <a:rPr dirty="0" sz="2000" spc="-10" b="1">
                <a:solidFill>
                  <a:srgbClr val="C00000"/>
                </a:solidFill>
                <a:latin typeface="Carlito"/>
                <a:cs typeface="Carlito"/>
              </a:rPr>
              <a:t> involvement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Some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reasons that projects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 succeed: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Clear </a:t>
            </a:r>
            <a:r>
              <a:rPr dirty="0" sz="2000" spc="-2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requirement</a:t>
            </a:r>
            <a:r>
              <a:rPr dirty="0" sz="2000" spc="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definitions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Substantial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user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involvement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Support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upper</a:t>
            </a:r>
            <a:r>
              <a:rPr dirty="0" sz="20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management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Thorough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and detailed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plans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Realistic work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schedules and</a:t>
            </a:r>
            <a:r>
              <a:rPr dirty="0" sz="2000" spc="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milestones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40151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Project</a:t>
            </a:r>
            <a:r>
              <a:rPr dirty="0" sz="3600" spc="-60">
                <a:solidFill>
                  <a:srgbClr val="FFFFFF"/>
                </a:solidFill>
              </a:rPr>
              <a:t> </a:t>
            </a:r>
            <a:r>
              <a:rPr dirty="0" sz="3600" spc="-10">
                <a:solidFill>
                  <a:srgbClr val="FFFFFF"/>
                </a:solidFill>
              </a:rPr>
              <a:t>Management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741284" cy="170116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184150" marR="5080" indent="-171450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Project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management is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organizing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directing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other people  </a:t>
            </a:r>
            <a:r>
              <a:rPr dirty="0" sz="2400" spc="-15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planned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result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within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predetermined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schedule 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 budget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Small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projects are hard to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manage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This challenge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multiplied 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large, complex</a:t>
            </a:r>
            <a:r>
              <a:rPr dirty="0" sz="20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604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</a:rPr>
              <a:t>Project Manager </a:t>
            </a:r>
            <a:r>
              <a:rPr dirty="0" sz="3600">
                <a:solidFill>
                  <a:srgbClr val="FFFFFF"/>
                </a:solidFill>
              </a:rPr>
              <a:t>- </a:t>
            </a:r>
            <a:r>
              <a:rPr dirty="0" sz="3600" spc="-15">
                <a:solidFill>
                  <a:srgbClr val="FFFFFF"/>
                </a:solidFill>
              </a:rPr>
              <a:t>Internal</a:t>
            </a:r>
            <a:r>
              <a:rPr dirty="0" sz="3600">
                <a:solidFill>
                  <a:srgbClr val="FFFFFF"/>
                </a:solidFill>
              </a:rPr>
              <a:t> </a:t>
            </a:r>
            <a:r>
              <a:rPr dirty="0" sz="3600" spc="-15">
                <a:solidFill>
                  <a:srgbClr val="FFFFFF"/>
                </a:solidFill>
              </a:rPr>
              <a:t>roles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5099685" cy="251777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manage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people and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resources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serves </a:t>
            </a:r>
            <a:r>
              <a:rPr dirty="0" sz="240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centre-point </a:t>
            </a:r>
            <a:r>
              <a:rPr dirty="0" sz="2400" spc="-5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dirty="0" sz="2400" spc="-3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rlito"/>
                <a:cs typeface="Carlito"/>
              </a:rPr>
              <a:t>team</a:t>
            </a:r>
            <a:endParaRPr sz="24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develop project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schedule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recruiting and</a:t>
            </a:r>
            <a:r>
              <a:rPr dirty="0" sz="2000" spc="-1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training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assigning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tasks to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teams and team</a:t>
            </a:r>
            <a:r>
              <a:rPr dirty="0" sz="20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members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assess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project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 risks</a:t>
            </a:r>
            <a:endParaRPr sz="2000">
              <a:latin typeface="Carlito"/>
              <a:cs typeface="Carlito"/>
            </a:endParaRPr>
          </a:p>
          <a:p>
            <a:pPr lvl="1" marL="5270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monitory and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control project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deliverables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2020-03-10T15:04:00Z</dcterms:created>
  <dcterms:modified xsi:type="dcterms:W3CDTF">2020-03-10T15:04:00Z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LastSaved">
    <vt:filetime>2020-03-10T00:00:00Z</vt:filetime>
  </property>
</Properties>
</file>