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22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9875" y="3231387"/>
            <a:ext cx="44242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690" y="1261364"/>
            <a:ext cx="800861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495"/>
            <a:ext cx="9144000" cy="655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Project</a:t>
            </a:r>
            <a:r>
              <a:rPr dirty="0" spc="-50"/>
              <a:t> </a:t>
            </a:r>
            <a:r>
              <a:rPr dirty="0" spc="-15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2721" y="4170577"/>
            <a:ext cx="5619115" cy="131889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z="2800" spc="-35">
                <a:solidFill>
                  <a:srgbClr val="FFFFFF"/>
                </a:solidFill>
                <a:latin typeface="Carlito"/>
                <a:cs typeface="Carlito"/>
              </a:rPr>
              <a:t>Viet-Trung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Tran</a:t>
            </a: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u="sng" sz="20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trungtv.github.io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School 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and Communication</a:t>
            </a:r>
            <a:r>
              <a:rPr dirty="0" sz="20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7797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WSB template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iteration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295" y="1565541"/>
            <a:ext cx="8005406" cy="446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66701"/>
            <a:ext cx="75558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</a:rPr>
              <a:t>How </a:t>
            </a:r>
            <a:r>
              <a:rPr dirty="0" sz="3200" spc="-10">
                <a:solidFill>
                  <a:srgbClr val="FFFFFF"/>
                </a:solidFill>
              </a:rPr>
              <a:t>detailed </a:t>
            </a:r>
            <a:r>
              <a:rPr dirty="0" sz="3200" spc="-5">
                <a:solidFill>
                  <a:srgbClr val="FFFFFF"/>
                </a:solidFill>
              </a:rPr>
              <a:t>should be the </a:t>
            </a:r>
            <a:r>
              <a:rPr dirty="0" sz="3200" spc="-10">
                <a:solidFill>
                  <a:srgbClr val="FFFFFF"/>
                </a:solidFill>
              </a:rPr>
              <a:t>individual</a:t>
            </a:r>
            <a:r>
              <a:rPr dirty="0" sz="3200" spc="-15">
                <a:solidFill>
                  <a:srgbClr val="FFFFFF"/>
                </a:solidFill>
              </a:rPr>
              <a:t> tasks?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12709" cy="25615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110871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 a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way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recognize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when 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task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is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complete.</a:t>
            </a:r>
            <a:endParaRPr sz="2400">
              <a:latin typeface="Carlito"/>
              <a:cs typeface="Carlito"/>
            </a:endParaRPr>
          </a:p>
          <a:p>
            <a:pPr marL="184150" marR="541020" indent="-17145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definition of 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task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clear enough so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someone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estimate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amount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effort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complete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it.</a:t>
            </a:r>
            <a:endParaRPr sz="2400">
              <a:latin typeface="Carlito"/>
              <a:cs typeface="Carlito"/>
            </a:endParaRPr>
          </a:p>
          <a:p>
            <a:pPr marL="184150" marR="5080" indent="-171450">
              <a:lnSpc>
                <a:spcPts val="2590"/>
              </a:lnSpc>
              <a:spcBef>
                <a:spcPts val="81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general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rule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software projects,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effort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take 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2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working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days.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3987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DEVELOPING </a:t>
            </a:r>
            <a:r>
              <a:rPr dirty="0" sz="3600">
                <a:solidFill>
                  <a:srgbClr val="FFFFFF"/>
                </a:solidFill>
              </a:rPr>
              <a:t>THE</a:t>
            </a:r>
            <a:r>
              <a:rPr dirty="0" sz="3600" spc="-65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SCHEDULE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40015" cy="16370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schedule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lists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activities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tasks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order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which they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must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completed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must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identify dependencies between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tasks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WBS</a:t>
            </a:r>
            <a:endParaRPr sz="2000">
              <a:latin typeface="Carlito"/>
              <a:cs typeface="Carlito"/>
            </a:endParaRPr>
          </a:p>
          <a:p>
            <a:pPr lvl="1" marL="527050" marR="630555" indent="-171450">
              <a:lnSpc>
                <a:spcPts val="209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estimate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effort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task will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require </a:t>
            </a:r>
            <a:r>
              <a:rPr dirty="0" sz="2000" spc="-5" b="1">
                <a:solidFill>
                  <a:srgbClr val="404040"/>
                </a:solidFill>
                <a:latin typeface="Carlito"/>
                <a:cs typeface="Carlito"/>
              </a:rPr>
              <a:t>(employee </a:t>
            </a:r>
            <a:r>
              <a:rPr dirty="0" sz="2000" spc="-10" b="1">
                <a:solidFill>
                  <a:srgbClr val="404040"/>
                </a:solidFill>
                <a:latin typeface="Carlito"/>
                <a:cs typeface="Carlito"/>
              </a:rPr>
              <a:t>effort,  resource requirements </a:t>
            </a:r>
            <a:r>
              <a:rPr dirty="0" sz="2000" b="1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000" spc="-5" b="1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 b="1">
                <a:solidFill>
                  <a:srgbClr val="404040"/>
                </a:solidFill>
                <a:latin typeface="Carlito"/>
                <a:cs typeface="Carlito"/>
              </a:rPr>
              <a:t>staffing</a:t>
            </a:r>
            <a:r>
              <a:rPr dirty="0" sz="2000" spc="20" b="1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rlito"/>
                <a:cs typeface="Carlito"/>
              </a:rPr>
              <a:t>plan)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8350" y="3157702"/>
            <a:ext cx="5067300" cy="327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47245"/>
            <a:ext cx="5894705" cy="958215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dirty="0" sz="3200" spc="-5">
                <a:solidFill>
                  <a:srgbClr val="FFFFFF"/>
                </a:solidFill>
              </a:rPr>
              <a:t>IDENTIFYING </a:t>
            </a:r>
            <a:r>
              <a:rPr dirty="0" sz="3200" spc="-15">
                <a:solidFill>
                  <a:srgbClr val="FFFFFF"/>
                </a:solidFill>
              </a:rPr>
              <a:t>PROJECT </a:t>
            </a:r>
            <a:r>
              <a:rPr dirty="0" sz="3200" spc="-10">
                <a:solidFill>
                  <a:srgbClr val="FFFFFF"/>
                </a:solidFill>
              </a:rPr>
              <a:t>RISKS </a:t>
            </a:r>
            <a:r>
              <a:rPr dirty="0" sz="3200">
                <a:solidFill>
                  <a:srgbClr val="FFFFFF"/>
                </a:solidFill>
              </a:rPr>
              <a:t>AND  </a:t>
            </a:r>
            <a:r>
              <a:rPr dirty="0" sz="3200" spc="-5">
                <a:solidFill>
                  <a:srgbClr val="FFFFFF"/>
                </a:solidFill>
              </a:rPr>
              <a:t>CONFIRMING </a:t>
            </a:r>
            <a:r>
              <a:rPr dirty="0" sz="3200" spc="-15">
                <a:solidFill>
                  <a:srgbClr val="FFFFFF"/>
                </a:solidFill>
              </a:rPr>
              <a:t>PROJECT</a:t>
            </a:r>
            <a:r>
              <a:rPr dirty="0" sz="3200" spc="-70">
                <a:solidFill>
                  <a:srgbClr val="FFFFFF"/>
                </a:solidFill>
              </a:rPr>
              <a:t> </a:t>
            </a:r>
            <a:r>
              <a:rPr dirty="0" sz="3200" spc="-5">
                <a:solidFill>
                  <a:srgbClr val="FFFFFF"/>
                </a:solidFill>
              </a:rPr>
              <a:t>FEASIBILITY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25105" cy="26670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feasibility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analysis 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activity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verifies whether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can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started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successfully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completed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Assess the risk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(risk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management).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organizational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cultural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feasibility.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Evaluate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technological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feasibility.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schedule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feasibility.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Assess 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resource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feasibility.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economic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feasibility.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3937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517130" cy="170116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Risk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management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management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area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which  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team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tries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potential trouble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spots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could  jeopardize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success of the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project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careful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look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overall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feasibility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individual</a:t>
            </a:r>
            <a:r>
              <a:rPr dirty="0" sz="2000" spc="5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risks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done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throughout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life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3135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Simplified risk</a:t>
            </a:r>
            <a:r>
              <a:rPr dirty="0" sz="3600" spc="-4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49209" cy="1037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way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risks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simply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brainstorming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session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include </a:t>
            </a:r>
            <a:r>
              <a:rPr dirty="0" sz="2400" spc="-35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members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stakeholders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579" y="2908473"/>
            <a:ext cx="7953292" cy="176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66701"/>
            <a:ext cx="7819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solidFill>
                  <a:srgbClr val="FFFFFF"/>
                </a:solidFill>
              </a:rPr>
              <a:t>ORGANIZATIONAL </a:t>
            </a:r>
            <a:r>
              <a:rPr dirty="0" sz="3200" spc="-5">
                <a:solidFill>
                  <a:srgbClr val="FFFFFF"/>
                </a:solidFill>
              </a:rPr>
              <a:t>AND </a:t>
            </a:r>
            <a:r>
              <a:rPr dirty="0" sz="3200" spc="-35">
                <a:solidFill>
                  <a:srgbClr val="FFFFFF"/>
                </a:solidFill>
              </a:rPr>
              <a:t>CULTURAL</a:t>
            </a:r>
            <a:r>
              <a:rPr dirty="0" sz="3200">
                <a:solidFill>
                  <a:srgbClr val="FFFFFF"/>
                </a:solidFill>
              </a:rPr>
              <a:t> </a:t>
            </a:r>
            <a:r>
              <a:rPr dirty="0" sz="3200" spc="-10">
                <a:solidFill>
                  <a:srgbClr val="FFFFFF"/>
                </a:solidFill>
              </a:rPr>
              <a:t>FEASIBILITY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31759" cy="44545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31115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Each company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own culture,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any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must 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accommodated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within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culture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Common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organizational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cultural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issues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current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level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computer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competency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Substantial computer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phobia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perceived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loss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control by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staff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dirty="0" sz="20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management</a:t>
            </a:r>
            <a:endParaRPr sz="2000">
              <a:latin typeface="Carlito"/>
              <a:cs typeface="Carlito"/>
            </a:endParaRPr>
          </a:p>
          <a:p>
            <a:pPr lvl="1" marL="527050" marR="5080" indent="-171450">
              <a:lnSpc>
                <a:spcPts val="2110"/>
              </a:lnSpc>
              <a:spcBef>
                <a:spcPts val="5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Potential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shifting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political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organizational power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due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new 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Fear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change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job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responsibilities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Fear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loss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employment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due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increased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automation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Reversal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long-standing work</a:t>
            </a:r>
            <a:r>
              <a:rPr dirty="0" sz="20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procedures</a:t>
            </a:r>
            <a:endParaRPr sz="2000">
              <a:latin typeface="Carlito"/>
              <a:cs typeface="Carlito"/>
            </a:endParaRPr>
          </a:p>
          <a:p>
            <a:pPr marL="184150" marR="784225" indent="-171450">
              <a:lnSpc>
                <a:spcPts val="2590"/>
              </a:lnSpc>
              <a:spcBef>
                <a:spcPts val="84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items might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prevent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effective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 of the new 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resulting loss of business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benefits?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534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</a:rPr>
              <a:t>TECHNOLOGICAL</a:t>
            </a:r>
            <a:r>
              <a:rPr dirty="0" sz="360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FEASIBILITY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7264400" cy="13208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technological requirements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 new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system?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expertise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available?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do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mitigate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technological</a:t>
            </a:r>
            <a:r>
              <a:rPr dirty="0" sz="24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risks?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301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SCHEDULE</a:t>
            </a:r>
            <a:r>
              <a:rPr dirty="0" sz="3600" spc="-35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FEASIBILITY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303520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scheduling is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risky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Assumptions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Estimates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Unknowns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management-imposed constraints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organizational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schedule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(start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season/term)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we avoid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them?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345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</a:rPr>
              <a:t>RESOURCE</a:t>
            </a:r>
            <a:r>
              <a:rPr dirty="0" sz="3600" spc="-4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FEASIBILITY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96720"/>
            <a:ext cx="6154420" cy="258127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The primary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resource consists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team</a:t>
            </a:r>
            <a:r>
              <a:rPr dirty="0" sz="2400" spc="-4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members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Quantity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and quality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(skills)</a:t>
            </a:r>
            <a:endParaRPr sz="2000">
              <a:latin typeface="Arial"/>
              <a:cs typeface="Arial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527050" algn="l"/>
              </a:tabLst>
            </a:pP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Team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members may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leave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lvl="1" marL="52705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adequate computer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resources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physical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facilities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do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we avoid/minimize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resource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risks?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600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467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</a:rPr>
              <a:t>ECONOMIC</a:t>
            </a:r>
            <a:r>
              <a:rPr dirty="0" sz="3600" spc="-25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FEASIBILITY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07959" cy="429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Economic feasibility consists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two tests</a:t>
            </a:r>
            <a:endParaRPr sz="2400">
              <a:latin typeface="Carlito"/>
              <a:cs typeface="Carlito"/>
            </a:endParaRPr>
          </a:p>
          <a:p>
            <a:pPr lvl="1" marL="527050" marR="5080" indent="-171450">
              <a:lnSpc>
                <a:spcPts val="2210"/>
              </a:lnSpc>
              <a:spcBef>
                <a:spcPts val="34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(1)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anticipated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benefits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greater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than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projected costs 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development?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  <a:p>
            <a:pPr lvl="1" marL="527050" marR="72390" indent="-171450">
              <a:lnSpc>
                <a:spcPts val="2210"/>
              </a:lnSpc>
              <a:spcBef>
                <a:spcPts val="28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(2)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Does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organization have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adequate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cash flow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fund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 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development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period?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Common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sources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increased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revenue,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lowered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markets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new products,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services,</a:t>
            </a:r>
            <a:r>
              <a:rPr dirty="0" sz="20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locations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increased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market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share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reduced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staffing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decreased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operating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decreased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error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rates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reduced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inventory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losses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collecting accounts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quickly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997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</a:rPr>
              <a:t>Cost-benefit</a:t>
            </a:r>
            <a:r>
              <a:rPr dirty="0" sz="3600" spc="-7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132070" cy="310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Tangible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personnel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equipment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supporting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materials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converting 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new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Intangible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loss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customer good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staff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stress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distress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confusion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suppliers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new</a:t>
            </a:r>
            <a:r>
              <a:rPr dirty="0" sz="2000" spc="-1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processes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997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</a:rPr>
              <a:t>Cost-benefit</a:t>
            </a:r>
            <a:r>
              <a:rPr dirty="0" sz="3600" spc="-7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364095" cy="4177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Tangible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benefits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Reduced cost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Increased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efficiency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Intangible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benefits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improved work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practices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employee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morale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ease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customer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access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account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details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online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up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date product information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online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increase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loyalty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customers</a:t>
            </a:r>
            <a:endParaRPr sz="2000">
              <a:latin typeface="Carlito"/>
              <a:cs typeface="Carlito"/>
            </a:endParaRPr>
          </a:p>
          <a:p>
            <a:pPr marL="184150" marR="5080" indent="-171450">
              <a:lnSpc>
                <a:spcPct val="88800"/>
              </a:lnSpc>
              <a:spcBef>
                <a:spcPts val="81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Intangible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benefits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not included in 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cost/benefit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analysis,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but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often they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most important reason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initiating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402" y="0"/>
            <a:ext cx="7724775" cy="6835775"/>
            <a:chOff x="708402" y="0"/>
            <a:chExt cx="7724775" cy="6835775"/>
          </a:xfrm>
        </p:grpSpPr>
        <p:sp>
          <p:nvSpPr>
            <p:cNvPr id="3" name="object 3"/>
            <p:cNvSpPr/>
            <p:nvPr/>
          </p:nvSpPr>
          <p:spPr>
            <a:xfrm>
              <a:off x="723900" y="0"/>
              <a:ext cx="7708900" cy="3101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8402" y="3101975"/>
              <a:ext cx="7721600" cy="3733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700" y="1209675"/>
            <a:ext cx="75819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3940176"/>
            <a:ext cx="7696200" cy="278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0"/>
            <a:ext cx="6623684" cy="958215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dirty="0" sz="3200" spc="-10">
                <a:solidFill>
                  <a:srgbClr val="FFFFFF"/>
                </a:solidFill>
              </a:rPr>
              <a:t>Net </a:t>
            </a:r>
            <a:r>
              <a:rPr dirty="0" sz="3200" spc="-15">
                <a:solidFill>
                  <a:srgbClr val="FFFFFF"/>
                </a:solidFill>
              </a:rPr>
              <a:t>present </a:t>
            </a:r>
            <a:r>
              <a:rPr dirty="0" sz="3200" spc="-10">
                <a:solidFill>
                  <a:srgbClr val="FFFFFF"/>
                </a:solidFill>
              </a:rPr>
              <a:t>value, </a:t>
            </a:r>
            <a:r>
              <a:rPr dirty="0" sz="3200" spc="-15">
                <a:solidFill>
                  <a:srgbClr val="FFFFFF"/>
                </a:solidFill>
              </a:rPr>
              <a:t>payback </a:t>
            </a:r>
            <a:r>
              <a:rPr dirty="0" sz="3200" spc="-5">
                <a:solidFill>
                  <a:srgbClr val="FFFFFF"/>
                </a:solidFill>
              </a:rPr>
              <a:t>period, and  </a:t>
            </a:r>
            <a:r>
              <a:rPr dirty="0" sz="3200" spc="-15">
                <a:solidFill>
                  <a:srgbClr val="FFFFFF"/>
                </a:solidFill>
              </a:rPr>
              <a:t>return </a:t>
            </a:r>
            <a:r>
              <a:rPr dirty="0" sz="3200">
                <a:solidFill>
                  <a:srgbClr val="FFFFFF"/>
                </a:solidFill>
              </a:rPr>
              <a:t>on </a:t>
            </a:r>
            <a:r>
              <a:rPr dirty="0" sz="3200" spc="-20">
                <a:solidFill>
                  <a:srgbClr val="FFFFFF"/>
                </a:solidFill>
              </a:rPr>
              <a:t>investment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8927" y="1174413"/>
            <a:ext cx="9046145" cy="514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6433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Establish </a:t>
            </a:r>
            <a:r>
              <a:rPr dirty="0" sz="3600">
                <a:solidFill>
                  <a:srgbClr val="FFFFFF"/>
                </a:solidFill>
              </a:rPr>
              <a:t>the </a:t>
            </a:r>
            <a:r>
              <a:rPr dirty="0" sz="3600" spc="-10">
                <a:solidFill>
                  <a:srgbClr val="FFFFFF"/>
                </a:solidFill>
              </a:rPr>
              <a:t>Project</a:t>
            </a:r>
            <a:r>
              <a:rPr dirty="0" sz="3600" spc="-45">
                <a:solidFill>
                  <a:srgbClr val="FFFFFF"/>
                </a:solidFill>
              </a:rPr>
              <a:t> </a:t>
            </a:r>
            <a:r>
              <a:rPr dirty="0" sz="3600" spc="-15">
                <a:solidFill>
                  <a:srgbClr val="FFFFFF"/>
                </a:solidFill>
              </a:rPr>
              <a:t>Environment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28280" cy="37566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301625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manager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must establish project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parameters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work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environment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Recording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communicating—internal and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external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Who,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what, when, and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5">
                <a:solidFill>
                  <a:srgbClr val="404040"/>
                </a:solidFill>
                <a:latin typeface="Carlito"/>
                <a:cs typeface="Carlito"/>
              </a:rPr>
              <a:t>Work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environment</a:t>
            </a:r>
            <a:endParaRPr sz="2000">
              <a:latin typeface="Carlito"/>
              <a:cs typeface="Carlito"/>
            </a:endParaRPr>
          </a:p>
          <a:p>
            <a:pPr lvl="2" marL="869950" marR="5080" indent="-171450">
              <a:lnSpc>
                <a:spcPts val="1700"/>
              </a:lnSpc>
              <a:spcBef>
                <a:spcPts val="54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Workstations,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software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development tools 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(IDE),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servers and repositories, office and  meeting space, support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staff</a:t>
            </a:r>
            <a:endParaRPr sz="16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Process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procedures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followed</a:t>
            </a:r>
            <a:endParaRPr sz="2000">
              <a:latin typeface="Carlito"/>
              <a:cs typeface="Carlito"/>
            </a:endParaRPr>
          </a:p>
          <a:p>
            <a:pPr lvl="2" marL="869950" marR="200025" indent="-171450">
              <a:lnSpc>
                <a:spcPts val="1680"/>
              </a:lnSpc>
              <a:spcBef>
                <a:spcPts val="459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Reporting and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documentation, programming approach,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testing,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deliverables,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code  and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version control</a:t>
            </a:r>
            <a:endParaRPr sz="1600">
              <a:latin typeface="Carlito"/>
              <a:cs typeface="Carlito"/>
            </a:endParaRPr>
          </a:p>
          <a:p>
            <a:pPr marL="184150" marR="467995" indent="-171450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other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words,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tailor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operationalize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methodology  being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used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7091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>
                <a:solidFill>
                  <a:srgbClr val="FFFFFF"/>
                </a:solidFill>
              </a:rPr>
              <a:t>Evaluate </a:t>
            </a:r>
            <a:r>
              <a:rPr dirty="0" sz="3600" spc="-40">
                <a:solidFill>
                  <a:srgbClr val="FFFFFF"/>
                </a:solidFill>
              </a:rPr>
              <a:t>Work</a:t>
            </a:r>
            <a:r>
              <a:rPr dirty="0" sz="3600" spc="-5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Processes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939915" cy="22352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important process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iterative</a:t>
            </a:r>
            <a:r>
              <a:rPr dirty="0" sz="2400" spc="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retrospective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meeting</a:t>
            </a:r>
            <a:endParaRPr sz="2400">
              <a:latin typeface="Carlito"/>
              <a:cs typeface="Carlito"/>
            </a:endParaRPr>
          </a:p>
          <a:p>
            <a:pPr lvl="1" marL="527050" marR="5080" indent="-171450">
              <a:lnSpc>
                <a:spcPts val="2210"/>
              </a:lnSpc>
              <a:spcBef>
                <a:spcPts val="34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meeting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was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successful,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can be 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improved next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iteration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done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iteration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Monitor project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progress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make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corrections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727" y="3865406"/>
            <a:ext cx="6282725" cy="1449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988" y="2940811"/>
            <a:ext cx="547687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FF0000"/>
                </a:solidFill>
                <a:latin typeface="Carlito"/>
                <a:cs typeface="Carlito"/>
              </a:rPr>
              <a:t>Thank </a:t>
            </a:r>
            <a:r>
              <a:rPr dirty="0" sz="3600" spc="-20" b="0">
                <a:solidFill>
                  <a:srgbClr val="FF0000"/>
                </a:solidFill>
                <a:latin typeface="Carlito"/>
                <a:cs typeface="Carlito"/>
              </a:rPr>
              <a:t>you </a:t>
            </a:r>
            <a:r>
              <a:rPr dirty="0" sz="3600" spc="-30" b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dirty="0" sz="3600" spc="-15" b="0">
                <a:solidFill>
                  <a:srgbClr val="FF0000"/>
                </a:solidFill>
                <a:latin typeface="Carlito"/>
                <a:cs typeface="Carlito"/>
              </a:rPr>
              <a:t>your </a:t>
            </a:r>
            <a:r>
              <a:rPr dirty="0" sz="3600" spc="-25" b="0">
                <a:solidFill>
                  <a:srgbClr val="FF0000"/>
                </a:solidFill>
                <a:latin typeface="Carlito"/>
                <a:cs typeface="Carlito"/>
              </a:rPr>
              <a:t>attention!  </a:t>
            </a:r>
            <a:r>
              <a:rPr dirty="0" sz="3600" spc="-5" b="0">
                <a:solidFill>
                  <a:srgbClr val="FF0000"/>
                </a:solidFill>
                <a:latin typeface="Carlito"/>
                <a:cs typeface="Carlito"/>
              </a:rPr>
              <a:t>Q&amp;A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5942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solidFill>
                  <a:srgbClr val="FFFFFF"/>
                </a:solidFill>
              </a:rPr>
              <a:t>PROJECT </a:t>
            </a:r>
            <a:r>
              <a:rPr dirty="0" sz="3600">
                <a:solidFill>
                  <a:srgbClr val="FFFFFF"/>
                </a:solidFill>
              </a:rPr>
              <a:t>PLANNING</a:t>
            </a:r>
            <a:r>
              <a:rPr dirty="0" sz="3600" spc="-5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ACTIVITIES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15094" y="2882247"/>
            <a:ext cx="7969753" cy="182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3150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141" y="2566805"/>
            <a:ext cx="7958038" cy="2456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124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</a:rPr>
              <a:t>Accurately </a:t>
            </a:r>
            <a:r>
              <a:rPr dirty="0" sz="3600" spc="-5">
                <a:solidFill>
                  <a:srgbClr val="FFFFFF"/>
                </a:solidFill>
              </a:rPr>
              <a:t>defining </a:t>
            </a:r>
            <a:r>
              <a:rPr dirty="0" sz="3600">
                <a:solidFill>
                  <a:srgbClr val="FFFFFF"/>
                </a:solidFill>
              </a:rPr>
              <a:t>the</a:t>
            </a:r>
            <a:r>
              <a:rPr dirty="0" sz="3600" spc="-4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problem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420609" cy="304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Vision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Document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problem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description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anticipated business benefits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capabilities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Review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business needs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list of business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benefits</a:t>
            </a:r>
            <a:endParaRPr sz="2000">
              <a:latin typeface="Carlito"/>
              <a:cs typeface="Carlito"/>
            </a:endParaRPr>
          </a:p>
          <a:p>
            <a:pPr lvl="1" marL="527050" marR="5080" indent="-171450">
              <a:lnSpc>
                <a:spcPts val="2210"/>
              </a:lnSpc>
              <a:spcBef>
                <a:spcPts val="32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dirty="0" sz="2000" spc="-30">
                <a:solidFill>
                  <a:srgbClr val="404040"/>
                </a:solidFill>
                <a:latin typeface="Carlito"/>
                <a:cs typeface="Carlito"/>
              </a:rPr>
              <a:t>system’s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ability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support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realization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these 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benefits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4425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The </a:t>
            </a:r>
            <a:r>
              <a:rPr dirty="0" sz="3600" spc="-5">
                <a:solidFill>
                  <a:srgbClr val="FFFFFF"/>
                </a:solidFill>
              </a:rPr>
              <a:t>vision document</a:t>
            </a:r>
            <a:r>
              <a:rPr dirty="0" sz="3600" spc="-25">
                <a:solidFill>
                  <a:srgbClr val="FFFFFF"/>
                </a:solidFill>
              </a:rPr>
              <a:t> </a:t>
            </a:r>
            <a:r>
              <a:rPr dirty="0" sz="3600">
                <a:solidFill>
                  <a:srgbClr val="FFFFFF"/>
                </a:solidFill>
              </a:rPr>
              <a:t>outline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16736"/>
            <a:ext cx="7713345" cy="457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Introduction</a:t>
            </a:r>
            <a:endParaRPr sz="1700">
              <a:latin typeface="Carlito"/>
              <a:cs typeface="Carlito"/>
            </a:endParaRPr>
          </a:p>
          <a:p>
            <a:pPr marL="355600" marR="109220">
              <a:lnSpc>
                <a:spcPts val="1490"/>
              </a:lnSpc>
              <a:spcBef>
                <a:spcPts val="365"/>
              </a:spcBef>
            </a:pP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overview of the </a:t>
            </a:r>
            <a:r>
              <a:rPr dirty="0" sz="1500" spc="-10">
                <a:solidFill>
                  <a:srgbClr val="404040"/>
                </a:solidFill>
                <a:latin typeface="Carlito"/>
                <a:cs typeface="Carlito"/>
              </a:rPr>
              <a:t>entire </a:t>
            </a:r>
            <a:r>
              <a:rPr dirty="0" sz="1500">
                <a:solidFill>
                  <a:srgbClr val="404040"/>
                </a:solidFill>
                <a:latin typeface="Carlito"/>
                <a:cs typeface="Carlito"/>
              </a:rPr>
              <a:t>vision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document. It includes the purpose, scope, definitions, </a:t>
            </a:r>
            <a:r>
              <a:rPr dirty="0" sz="1500" spc="-10">
                <a:solidFill>
                  <a:srgbClr val="404040"/>
                </a:solidFill>
                <a:latin typeface="Carlito"/>
                <a:cs typeface="Carlito"/>
              </a:rPr>
              <a:t>acronyms,  abbreviations, references,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and an overview of the </a:t>
            </a:r>
            <a:r>
              <a:rPr dirty="0" sz="1500">
                <a:solidFill>
                  <a:srgbClr val="404040"/>
                </a:solidFill>
                <a:latin typeface="Carlito"/>
                <a:cs typeface="Carlito"/>
              </a:rPr>
              <a:t>full</a:t>
            </a:r>
            <a:r>
              <a:rPr dirty="0" sz="15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document.</a:t>
            </a:r>
            <a:endParaRPr sz="15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Positioning</a:t>
            </a:r>
            <a:endParaRPr sz="17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Business opportunity: </a:t>
            </a:r>
            <a:r>
              <a:rPr dirty="0" sz="15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15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addressed by this</a:t>
            </a:r>
            <a:r>
              <a:rPr dirty="0" sz="15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project.</a:t>
            </a:r>
            <a:endParaRPr sz="15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Problem </a:t>
            </a:r>
            <a:r>
              <a:rPr dirty="0" sz="1500" spc="-15">
                <a:solidFill>
                  <a:srgbClr val="404040"/>
                </a:solidFill>
                <a:latin typeface="Carlito"/>
                <a:cs typeface="Carlito"/>
              </a:rPr>
              <a:t>statement: </a:t>
            </a:r>
            <a:r>
              <a:rPr dirty="0" sz="1500" spc="-10">
                <a:solidFill>
                  <a:srgbClr val="404040"/>
                </a:solidFill>
                <a:latin typeface="Carlito"/>
                <a:cs typeface="Carlito"/>
              </a:rPr>
              <a:t>Summarize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the problem </a:t>
            </a:r>
            <a:r>
              <a:rPr dirty="0" sz="15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this project</a:t>
            </a:r>
            <a:r>
              <a:rPr dirty="0" sz="15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solves.</a:t>
            </a:r>
            <a:endParaRPr sz="1500">
              <a:latin typeface="Carlito"/>
              <a:cs typeface="Carlito"/>
            </a:endParaRPr>
          </a:p>
          <a:p>
            <a:pPr marL="184150" marR="107950" indent="-171450">
              <a:lnSpc>
                <a:spcPts val="1700"/>
              </a:lnSpc>
              <a:spcBef>
                <a:spcPts val="64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Stakeholder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and user descriptions: identify and </a:t>
            </a: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involve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stakeholders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as part </a:t>
            </a:r>
            <a:r>
              <a:rPr dirty="0" sz="17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requirements-definition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process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Product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overview: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Product perspective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and Summary </a:t>
            </a:r>
            <a:r>
              <a:rPr dirty="0" sz="170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dirty="0" sz="1700" spc="6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capabilities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Product</a:t>
            </a:r>
            <a:r>
              <a:rPr dirty="0" sz="17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features</a:t>
            </a:r>
            <a:endParaRPr sz="1700">
              <a:latin typeface="Carlito"/>
              <a:cs typeface="Carlito"/>
            </a:endParaRPr>
          </a:p>
          <a:p>
            <a:pPr marL="184150" marR="163195" indent="-171450">
              <a:lnSpc>
                <a:spcPct val="78800"/>
              </a:lnSpc>
              <a:spcBef>
                <a:spcPts val="8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Constraints: note </a:t>
            </a: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any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design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constraints, external constraints,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such as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operational </a:t>
            </a:r>
            <a:r>
              <a:rPr dirty="0" sz="1700">
                <a:solidFill>
                  <a:srgbClr val="404040"/>
                </a:solidFill>
                <a:latin typeface="Carlito"/>
                <a:cs typeface="Carlito"/>
              </a:rPr>
              <a:t>or 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regulatory requirements, </a:t>
            </a:r>
            <a:r>
              <a:rPr dirty="0" sz="170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other</a:t>
            </a:r>
            <a:r>
              <a:rPr dirty="0" sz="17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dependencies.</a:t>
            </a:r>
            <a:endParaRPr sz="1700">
              <a:latin typeface="Carlito"/>
              <a:cs typeface="Carlito"/>
            </a:endParaRPr>
          </a:p>
          <a:p>
            <a:pPr marL="184150" marR="5080" indent="-171450">
              <a:lnSpc>
                <a:spcPts val="17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Quality </a:t>
            </a: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ranges: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define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the quality </a:t>
            </a: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ranges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for performance, robustness, fault tolerance,  </a:t>
            </a:r>
            <a:r>
              <a:rPr dirty="0" sz="1700" spc="-20">
                <a:solidFill>
                  <a:srgbClr val="404040"/>
                </a:solidFill>
                <a:latin typeface="Carlito"/>
                <a:cs typeface="Carlito"/>
              </a:rPr>
              <a:t>usability,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and similar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characteristics that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700" spc="-15">
                <a:solidFill>
                  <a:srgbClr val="404040"/>
                </a:solidFill>
                <a:latin typeface="Carlito"/>
                <a:cs typeface="Carlito"/>
              </a:rPr>
              <a:t>feature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set does not</a:t>
            </a:r>
            <a:r>
              <a:rPr dirty="0" sz="1700" spc="1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describe.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Precedence and</a:t>
            </a:r>
            <a:r>
              <a:rPr dirty="0" sz="17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priority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5">
                <a:solidFill>
                  <a:srgbClr val="404040"/>
                </a:solidFill>
                <a:latin typeface="Carlito"/>
                <a:cs typeface="Carlito"/>
              </a:rPr>
              <a:t>Other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product</a:t>
            </a:r>
            <a:r>
              <a:rPr dirty="0" sz="17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700" spc="-10">
                <a:solidFill>
                  <a:srgbClr val="404040"/>
                </a:solidFill>
                <a:latin typeface="Carlito"/>
                <a:cs typeface="Carlito"/>
              </a:rPr>
              <a:t>Documentation Requirements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7035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PRODUCING </a:t>
            </a:r>
            <a:r>
              <a:rPr dirty="0" sz="3600">
                <a:solidFill>
                  <a:srgbClr val="FFFFFF"/>
                </a:solidFill>
              </a:rPr>
              <a:t>THE </a:t>
            </a:r>
            <a:r>
              <a:rPr dirty="0" sz="3600" spc="-20">
                <a:solidFill>
                  <a:srgbClr val="FFFFFF"/>
                </a:solidFill>
              </a:rPr>
              <a:t>PROJECT</a:t>
            </a:r>
            <a:r>
              <a:rPr dirty="0" sz="3600" spc="-7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SCHEDULE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447280" cy="37585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31877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task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smallest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piece 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work that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identified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scheduled</a:t>
            </a:r>
            <a:endParaRPr sz="2400">
              <a:latin typeface="Carlito"/>
              <a:cs typeface="Carlito"/>
            </a:endParaRPr>
          </a:p>
          <a:p>
            <a:pPr marL="184150" marR="5080" indent="-17145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An activity is made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up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group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related tasks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or other  smaller activities. Activities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also identified,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named, and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scheduled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For example,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the design</a:t>
            </a:r>
            <a:r>
              <a:rPr dirty="0" sz="24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phase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Design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interface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(activity)</a:t>
            </a:r>
            <a:endParaRPr sz="20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Design the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entry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form</a:t>
            </a:r>
            <a:r>
              <a:rPr dirty="0" sz="16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(task)</a:t>
            </a:r>
            <a:endParaRPr sz="16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Design the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order-entry form</a:t>
            </a:r>
            <a:r>
              <a:rPr dirty="0" sz="16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(task)</a:t>
            </a:r>
            <a:endParaRPr sz="16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Design and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integrate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database, and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(activity)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Complete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application design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(activity)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652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Development </a:t>
            </a:r>
            <a:r>
              <a:rPr dirty="0" sz="3600">
                <a:solidFill>
                  <a:srgbClr val="FFFFFF"/>
                </a:solidFill>
              </a:rPr>
              <a:t>of a </a:t>
            </a:r>
            <a:r>
              <a:rPr dirty="0" sz="3600" spc="-5">
                <a:solidFill>
                  <a:srgbClr val="FFFFFF"/>
                </a:solidFill>
              </a:rPr>
              <a:t>project</a:t>
            </a:r>
            <a:r>
              <a:rPr dirty="0" sz="3600" spc="-55">
                <a:solidFill>
                  <a:srgbClr val="FFFFFF"/>
                </a:solidFill>
              </a:rPr>
              <a:t> </a:t>
            </a:r>
            <a:r>
              <a:rPr dirty="0" sz="3600">
                <a:solidFill>
                  <a:srgbClr val="FFFFFF"/>
                </a:solidFill>
              </a:rPr>
              <a:t>schedule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50175" cy="21215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One of 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difficult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endeavors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planning,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yet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it  is one of 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most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important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Three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main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steps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work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breakdown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structure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Build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schedule using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Gantt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chart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 resource requirements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staffing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plan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7640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Developing </a:t>
            </a:r>
            <a:r>
              <a:rPr dirty="0" sz="3600">
                <a:solidFill>
                  <a:srgbClr val="FFFFFF"/>
                </a:solidFill>
              </a:rPr>
              <a:t>a </a:t>
            </a:r>
            <a:r>
              <a:rPr dirty="0" sz="3600" spc="-10">
                <a:solidFill>
                  <a:srgbClr val="FFFFFF"/>
                </a:solidFill>
              </a:rPr>
              <a:t>work </a:t>
            </a:r>
            <a:r>
              <a:rPr dirty="0" sz="3600" spc="-20">
                <a:solidFill>
                  <a:srgbClr val="FFFFFF"/>
                </a:solidFill>
              </a:rPr>
              <a:t>breakdown</a:t>
            </a:r>
            <a:r>
              <a:rPr dirty="0" sz="3600" spc="25">
                <a:solidFill>
                  <a:srgbClr val="FFFFFF"/>
                </a:solidFill>
              </a:rPr>
              <a:t> </a:t>
            </a:r>
            <a:r>
              <a:rPr dirty="0" sz="3600" spc="-15">
                <a:solidFill>
                  <a:srgbClr val="FFFFFF"/>
                </a:solidFill>
              </a:rPr>
              <a:t>structure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02003"/>
            <a:ext cx="5871845" cy="44958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4150" marR="101600" indent="-171450">
              <a:lnSpc>
                <a:spcPct val="79500"/>
              </a:lnSpc>
              <a:spcBef>
                <a:spcPts val="64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first step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building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schedule is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identify all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the activities and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tasks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scheduled</a:t>
            </a:r>
            <a:endParaRPr sz="2200">
              <a:latin typeface="Carlito"/>
              <a:cs typeface="Carlito"/>
            </a:endParaRPr>
          </a:p>
          <a:p>
            <a:pPr marL="184150" marR="83820" indent="-171450">
              <a:lnSpc>
                <a:spcPct val="80900"/>
              </a:lnSpc>
              <a:spcBef>
                <a:spcPts val="77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25">
                <a:solidFill>
                  <a:srgbClr val="404040"/>
                </a:solidFill>
                <a:latin typeface="Carlito"/>
                <a:cs typeface="Carlito"/>
              </a:rPr>
              <a:t>Work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breakdown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structure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(WBS)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is the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hierarchy 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phases, activities, and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tasks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a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project;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one  method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estimate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and schedule the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tasks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a 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endParaRPr sz="2200">
              <a:latin typeface="Carlito"/>
              <a:cs typeface="Carlito"/>
            </a:endParaRPr>
          </a:p>
          <a:p>
            <a:pPr marL="184150" indent="-171450">
              <a:lnSpc>
                <a:spcPts val="2610"/>
              </a:lnSpc>
              <a:spcBef>
                <a:spcPts val="2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25">
                <a:solidFill>
                  <a:srgbClr val="404040"/>
                </a:solidFill>
                <a:latin typeface="Carlito"/>
                <a:cs typeface="Carlito"/>
              </a:rPr>
              <a:t>Techniques</a:t>
            </a:r>
            <a:endParaRPr sz="2200">
              <a:latin typeface="Carlito"/>
              <a:cs typeface="Carlito"/>
            </a:endParaRPr>
          </a:p>
          <a:p>
            <a:pPr lvl="1" marL="527050" marR="269875" indent="-171450">
              <a:lnSpc>
                <a:spcPct val="78900"/>
              </a:lnSpc>
              <a:spcBef>
                <a:spcPts val="45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Top-down: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Identifying major activities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then 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listing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internal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tasks</a:t>
            </a:r>
            <a:endParaRPr sz="1900">
              <a:latin typeface="Carlito"/>
              <a:cs typeface="Carlito"/>
            </a:endParaRPr>
          </a:p>
          <a:p>
            <a:pPr lvl="1" marL="527050" marR="281940" indent="-171450">
              <a:lnSpc>
                <a:spcPct val="78900"/>
              </a:lnSpc>
              <a:spcBef>
                <a:spcPts val="40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Bottom-up: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Listing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all the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tasks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you can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think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organizing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them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later</a:t>
            </a:r>
            <a:endParaRPr sz="1900">
              <a:latin typeface="Carlito"/>
              <a:cs typeface="Carlito"/>
            </a:endParaRPr>
          </a:p>
          <a:p>
            <a:pPr lvl="1" marL="527050" marR="612140" indent="-171450">
              <a:lnSpc>
                <a:spcPct val="78900"/>
              </a:lnSpc>
              <a:spcBef>
                <a:spcPts val="50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25">
                <a:solidFill>
                  <a:srgbClr val="404040"/>
                </a:solidFill>
                <a:latin typeface="Carlito"/>
                <a:cs typeface="Carlito"/>
              </a:rPr>
              <a:t>Template: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standard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template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tasks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for 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projects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are fairly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standard</a:t>
            </a:r>
            <a:endParaRPr sz="1900">
              <a:latin typeface="Carlito"/>
              <a:cs typeface="Carlito"/>
            </a:endParaRPr>
          </a:p>
          <a:p>
            <a:pPr lvl="1" marL="527050" marR="5080" indent="-171450">
              <a:lnSpc>
                <a:spcPct val="78900"/>
              </a:lnSpc>
              <a:spcBef>
                <a:spcPts val="40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Analogy: Finding a </a:t>
            </a:r>
            <a:r>
              <a:rPr dirty="0" sz="1900" spc="-25">
                <a:solidFill>
                  <a:srgbClr val="404040"/>
                </a:solidFill>
                <a:latin typeface="Carlito"/>
                <a:cs typeface="Carlito"/>
              </a:rPr>
              <a:t>similar,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or analogous,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is 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finished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copying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its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tasks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3250" y="1549400"/>
            <a:ext cx="15621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2020-03-10T15:04:28Z</dcterms:created>
  <dcterms:modified xsi:type="dcterms:W3CDTF">2020-03-10T15:04:28Z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2020-03-10T00:00:00Z</vt:filetime>
  </property>
</Properties>
</file>