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1228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7690" y="-18796"/>
            <a:ext cx="8008619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62721" y="3291332"/>
            <a:ext cx="5619115" cy="2197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270240" y="6449957"/>
            <a:ext cx="19177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4495"/>
            <a:ext cx="9144000" cy="6553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0446" y="2668524"/>
            <a:ext cx="60636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35">
                <a:solidFill>
                  <a:srgbClr val="404040"/>
                </a:solidFill>
              </a:rPr>
              <a:t>Systems </a:t>
            </a:r>
            <a:r>
              <a:rPr dirty="0" sz="4400" spc="-10">
                <a:solidFill>
                  <a:srgbClr val="404040"/>
                </a:solidFill>
              </a:rPr>
              <a:t>analysis</a:t>
            </a:r>
            <a:r>
              <a:rPr dirty="0" sz="4400" spc="-20">
                <a:solidFill>
                  <a:srgbClr val="404040"/>
                </a:solidFill>
              </a:rPr>
              <a:t> </a:t>
            </a:r>
            <a:r>
              <a:rPr dirty="0" sz="4400" spc="-5">
                <a:solidFill>
                  <a:srgbClr val="404040"/>
                </a:solidFill>
              </a:rPr>
              <a:t>activities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Requirement</a:t>
            </a:r>
            <a:r>
              <a:rPr dirty="0" spc="-5"/>
              <a:t> </a:t>
            </a:r>
            <a:r>
              <a:rPr dirty="0" spc="-10"/>
              <a:t>analysis</a:t>
            </a:r>
          </a:p>
          <a:p>
            <a:pPr algn="ctr">
              <a:lnSpc>
                <a:spcPct val="100000"/>
              </a:lnSpc>
              <a:spcBef>
                <a:spcPts val="3485"/>
              </a:spcBef>
            </a:pPr>
            <a:r>
              <a:rPr dirty="0" sz="2800" spc="-35" b="0">
                <a:solidFill>
                  <a:srgbClr val="FFFFFF"/>
                </a:solidFill>
                <a:latin typeface="Carlito"/>
                <a:cs typeface="Carlito"/>
              </a:rPr>
              <a:t>Viet-Trung</a:t>
            </a:r>
            <a:r>
              <a:rPr dirty="0" sz="2800" spc="-10" b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 spc="-65" b="0">
                <a:solidFill>
                  <a:srgbClr val="FFFFFF"/>
                </a:solidFill>
                <a:latin typeface="Carlito"/>
                <a:cs typeface="Carlito"/>
              </a:rPr>
              <a:t>Tran</a:t>
            </a:r>
            <a:endParaRPr sz="2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dirty="0" u="sng" sz="2000" spc="-15" b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trungtv.github.io</a:t>
            </a:r>
            <a:endParaRPr sz="20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dirty="0" sz="2000" spc="-5" b="0">
                <a:solidFill>
                  <a:srgbClr val="FFFFFF"/>
                </a:solidFill>
                <a:latin typeface="Carlito"/>
                <a:cs typeface="Carlito"/>
              </a:rPr>
              <a:t>School of </a:t>
            </a:r>
            <a:r>
              <a:rPr dirty="0" sz="2000" spc="-10" b="0">
                <a:solidFill>
                  <a:srgbClr val="FFFFFF"/>
                </a:solidFill>
                <a:latin typeface="Carlito"/>
                <a:cs typeface="Carlito"/>
              </a:rPr>
              <a:t>Information </a:t>
            </a:r>
            <a:r>
              <a:rPr dirty="0" sz="2000" spc="-5" b="0">
                <a:solidFill>
                  <a:srgbClr val="FFFFFF"/>
                </a:solidFill>
                <a:latin typeface="Carlito"/>
                <a:cs typeface="Carlito"/>
              </a:rPr>
              <a:t>and Communication</a:t>
            </a:r>
            <a:r>
              <a:rPr dirty="0" sz="2000" spc="30" b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25" b="0">
                <a:solidFill>
                  <a:srgbClr val="FFFFFF"/>
                </a:solidFill>
                <a:latin typeface="Carlito"/>
                <a:cs typeface="Carlito"/>
              </a:rPr>
              <a:t>Technology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78352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GENERATE </a:t>
            </a:r>
            <a:r>
              <a:rPr dirty="0"/>
              <a:t>AND </a:t>
            </a:r>
            <a:r>
              <a:rPr dirty="0" spc="-85"/>
              <a:t>EVALUATE</a:t>
            </a:r>
            <a:r>
              <a:rPr dirty="0" spc="15"/>
              <a:t> </a:t>
            </a:r>
            <a:r>
              <a:rPr dirty="0" spc="-55"/>
              <a:t>ALTERNATIVES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798434" cy="14706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4150" marR="5080" indent="-171450">
              <a:lnSpc>
                <a:spcPct val="88300"/>
              </a:lnSpc>
              <a:spcBef>
                <a:spcPts val="434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When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requirements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prioritized,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analyst can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generate  several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alternatives by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eliminating some of the less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important  requirements</a:t>
            </a:r>
            <a:endParaRPr sz="24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question: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What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dirty="0" sz="2400" spc="-25">
                <a:solidFill>
                  <a:srgbClr val="404040"/>
                </a:solidFill>
                <a:latin typeface="Carlito"/>
                <a:cs typeface="Carlito"/>
              </a:rPr>
              <a:t>way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to create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system?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30359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User-evaluation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5736590" cy="41770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Done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iteratively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you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get</a:t>
            </a:r>
            <a:r>
              <a:rPr dirty="0" sz="2000" spc="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feedback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inform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 changes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users’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time is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valuable</a:t>
            </a:r>
            <a:endParaRPr sz="2000">
              <a:latin typeface="Carlito"/>
              <a:cs typeface="Carlito"/>
            </a:endParaRPr>
          </a:p>
          <a:p>
            <a:pPr lvl="2" marL="869950" indent="-17145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869950" algn="l"/>
              </a:tabLst>
            </a:pPr>
            <a:r>
              <a:rPr dirty="0" sz="1600" spc="-5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dirty="0" sz="1600" spc="-15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dirty="0" sz="1600" spc="-5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dirty="0" sz="1600" spc="-1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dirty="0" sz="1600" spc="-5">
                <a:solidFill>
                  <a:srgbClr val="404040"/>
                </a:solidFill>
                <a:latin typeface="Carlito"/>
                <a:cs typeface="Carlito"/>
              </a:rPr>
              <a:t>short</a:t>
            </a:r>
            <a:r>
              <a:rPr dirty="0" sz="1600" spc="2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rlito"/>
                <a:cs typeface="Carlito"/>
              </a:rPr>
              <a:t>sessions</a:t>
            </a:r>
            <a:endParaRPr sz="16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47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Early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iterations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quick and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dirty</a:t>
            </a:r>
            <a:endParaRPr sz="2000">
              <a:latin typeface="Carlito"/>
              <a:cs typeface="Carlito"/>
            </a:endParaRPr>
          </a:p>
          <a:p>
            <a:pPr lvl="2" marL="869950" indent="-17145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869950" algn="l"/>
              </a:tabLst>
            </a:pPr>
            <a:r>
              <a:rPr dirty="0" sz="1600" spc="-5">
                <a:solidFill>
                  <a:srgbClr val="404040"/>
                </a:solidFill>
                <a:latin typeface="Carlito"/>
                <a:cs typeface="Carlito"/>
              </a:rPr>
              <a:t>paper prototypes,</a:t>
            </a:r>
            <a:r>
              <a:rPr dirty="0" sz="1600" spc="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Carlito"/>
                <a:cs typeface="Carlito"/>
              </a:rPr>
              <a:t>storyboards</a:t>
            </a:r>
            <a:endParaRPr sz="16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Later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iterations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higher-fidelity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more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interactional</a:t>
            </a:r>
            <a:endParaRPr sz="20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Review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recommendations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with</a:t>
            </a:r>
            <a:r>
              <a:rPr dirty="0" sz="2400" spc="-2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management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43668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Types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15"/>
              <a:t>Requirements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67690" y="1261364"/>
            <a:ext cx="6308725" cy="132080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Functional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 requirements</a:t>
            </a:r>
            <a:endParaRPr sz="24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Non-functional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requirements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(FURPS)</a:t>
            </a:r>
            <a:endParaRPr sz="24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Additional non-functional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requirements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(FURPS+)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47815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Functional</a:t>
            </a:r>
            <a:r>
              <a:rPr dirty="0" spc="-55"/>
              <a:t> </a:t>
            </a:r>
            <a:r>
              <a:rPr dirty="0" spc="-15"/>
              <a:t>Requirements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67690" y="1261364"/>
            <a:ext cx="6888480" cy="272224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Activities of the </a:t>
            </a:r>
            <a:r>
              <a:rPr dirty="0" sz="2400" spc="-25">
                <a:solidFill>
                  <a:srgbClr val="404040"/>
                </a:solidFill>
                <a:latin typeface="Carlito"/>
                <a:cs typeface="Carlito"/>
              </a:rPr>
              <a:t>system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that must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be</a:t>
            </a:r>
            <a:r>
              <a:rPr dirty="0" sz="24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performed</a:t>
            </a:r>
            <a:endParaRPr sz="24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Business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Uses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calculate 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payroll</a:t>
            </a:r>
            <a:r>
              <a:rPr dirty="0" sz="2000" spc="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rlito"/>
                <a:cs typeface="Carlito"/>
              </a:rPr>
              <a:t>taxes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generate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timesheets</a:t>
            </a:r>
            <a:endParaRPr sz="20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Based on the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rules and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processes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 organization</a:t>
            </a:r>
            <a:endParaRPr sz="24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Discovering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all these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requirements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vital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difficult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you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don’t 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it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right,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your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solution will not be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well</a:t>
            </a:r>
            <a:r>
              <a:rPr dirty="0" sz="2000" spc="9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received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725868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Non-functional </a:t>
            </a:r>
            <a:r>
              <a:rPr dirty="0" spc="-15"/>
              <a:t>Requirements</a:t>
            </a:r>
            <a:r>
              <a:rPr dirty="0" spc="5"/>
              <a:t> </a:t>
            </a:r>
            <a:r>
              <a:rPr dirty="0" spc="-5"/>
              <a:t>(FURPS)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179945" cy="10375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4150" marR="5080" indent="-171450">
              <a:lnSpc>
                <a:spcPct val="88300"/>
              </a:lnSpc>
              <a:spcBef>
                <a:spcPts val="434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characteristics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of the </a:t>
            </a:r>
            <a:r>
              <a:rPr dirty="0" sz="2400" spc="-25">
                <a:solidFill>
                  <a:srgbClr val="404040"/>
                </a:solidFill>
                <a:latin typeface="Carlito"/>
                <a:cs typeface="Carlito"/>
              </a:rPr>
              <a:t>system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other than activities it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must  perform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or support, such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as </a:t>
            </a: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technology,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performance,  </a:t>
            </a: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usability, reliability,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dirty="0" sz="2400" spc="2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security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725868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Non-functional </a:t>
            </a:r>
            <a:r>
              <a:rPr dirty="0" spc="-15"/>
              <a:t>Requirements</a:t>
            </a:r>
            <a:r>
              <a:rPr dirty="0" spc="5"/>
              <a:t> </a:t>
            </a:r>
            <a:r>
              <a:rPr dirty="0" spc="-5"/>
              <a:t>(FURPS)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67690" y="1302003"/>
            <a:ext cx="7832090" cy="4696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1450">
              <a:lnSpc>
                <a:spcPts val="262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200" spc="-5">
                <a:solidFill>
                  <a:srgbClr val="404040"/>
                </a:solidFill>
                <a:latin typeface="Carlito"/>
                <a:cs typeface="Carlito"/>
              </a:rPr>
              <a:t>Usability</a:t>
            </a:r>
            <a:r>
              <a:rPr dirty="0" sz="220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Carlito"/>
                <a:cs typeface="Carlito"/>
              </a:rPr>
              <a:t>requirements</a:t>
            </a:r>
            <a:endParaRPr sz="2200">
              <a:latin typeface="Carlito"/>
              <a:cs typeface="Carlito"/>
            </a:endParaRPr>
          </a:p>
          <a:p>
            <a:pPr lvl="1" marL="527050" marR="557530" indent="-171450">
              <a:lnSpc>
                <a:spcPct val="78900"/>
              </a:lnSpc>
              <a:spcBef>
                <a:spcPts val="459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1900" spc="-5">
                <a:solidFill>
                  <a:srgbClr val="404040"/>
                </a:solidFill>
                <a:latin typeface="Carlito"/>
                <a:cs typeface="Carlito"/>
              </a:rPr>
              <a:t>describe </a:t>
            </a:r>
            <a:r>
              <a:rPr dirty="0" sz="1900" spc="-10">
                <a:solidFill>
                  <a:srgbClr val="404040"/>
                </a:solidFill>
                <a:latin typeface="Carlito"/>
                <a:cs typeface="Carlito"/>
              </a:rPr>
              <a:t>operational characteristics related to users, </a:t>
            </a:r>
            <a:r>
              <a:rPr dirty="0" sz="1900" spc="-5">
                <a:solidFill>
                  <a:srgbClr val="404040"/>
                </a:solidFill>
                <a:latin typeface="Carlito"/>
                <a:cs typeface="Carlito"/>
              </a:rPr>
              <a:t>such </a:t>
            </a:r>
            <a:r>
              <a:rPr dirty="0" sz="1900">
                <a:solidFill>
                  <a:srgbClr val="404040"/>
                </a:solidFill>
                <a:latin typeface="Carlito"/>
                <a:cs typeface="Carlito"/>
              </a:rPr>
              <a:t>as the </a:t>
            </a:r>
            <a:r>
              <a:rPr dirty="0" sz="1900" spc="-5">
                <a:solidFill>
                  <a:srgbClr val="404040"/>
                </a:solidFill>
                <a:latin typeface="Carlito"/>
                <a:cs typeface="Carlito"/>
              </a:rPr>
              <a:t>user  </a:t>
            </a:r>
            <a:r>
              <a:rPr dirty="0" sz="1900" spc="-10">
                <a:solidFill>
                  <a:srgbClr val="404040"/>
                </a:solidFill>
                <a:latin typeface="Carlito"/>
                <a:cs typeface="Carlito"/>
              </a:rPr>
              <a:t>interface, related </a:t>
            </a:r>
            <a:r>
              <a:rPr dirty="0" sz="1900" spc="-5">
                <a:solidFill>
                  <a:srgbClr val="404040"/>
                </a:solidFill>
                <a:latin typeface="Carlito"/>
                <a:cs typeface="Carlito"/>
              </a:rPr>
              <a:t>work </a:t>
            </a:r>
            <a:r>
              <a:rPr dirty="0" sz="1900" spc="-10">
                <a:solidFill>
                  <a:srgbClr val="404040"/>
                </a:solidFill>
                <a:latin typeface="Carlito"/>
                <a:cs typeface="Carlito"/>
              </a:rPr>
              <a:t>procedures, </a:t>
            </a:r>
            <a:r>
              <a:rPr dirty="0" sz="1900" spc="-5">
                <a:solidFill>
                  <a:srgbClr val="404040"/>
                </a:solidFill>
                <a:latin typeface="Carlito"/>
                <a:cs typeface="Carlito"/>
              </a:rPr>
              <a:t>online </a:t>
            </a:r>
            <a:r>
              <a:rPr dirty="0" sz="1900">
                <a:solidFill>
                  <a:srgbClr val="404040"/>
                </a:solidFill>
                <a:latin typeface="Carlito"/>
                <a:cs typeface="Carlito"/>
              </a:rPr>
              <a:t>help, and</a:t>
            </a:r>
            <a:r>
              <a:rPr dirty="0" sz="1900" spc="2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Carlito"/>
                <a:cs typeface="Carlito"/>
              </a:rPr>
              <a:t>documentation</a:t>
            </a:r>
            <a:endParaRPr sz="1900">
              <a:latin typeface="Carlito"/>
              <a:cs typeface="Carlito"/>
            </a:endParaRPr>
          </a:p>
          <a:p>
            <a:pPr lvl="2" marL="869950" indent="-17145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869950" algn="l"/>
              </a:tabLst>
            </a:pPr>
            <a:r>
              <a:rPr dirty="0" sz="1500" spc="-5">
                <a:solidFill>
                  <a:srgbClr val="404040"/>
                </a:solidFill>
                <a:latin typeface="Carlito"/>
                <a:cs typeface="Carlito"/>
              </a:rPr>
              <a:t>menu placement and </a:t>
            </a:r>
            <a:r>
              <a:rPr dirty="0" sz="1500" spc="-10">
                <a:solidFill>
                  <a:srgbClr val="404040"/>
                </a:solidFill>
                <a:latin typeface="Carlito"/>
                <a:cs typeface="Carlito"/>
              </a:rPr>
              <a:t>format, </a:t>
            </a:r>
            <a:r>
              <a:rPr dirty="0" sz="1500" spc="-5">
                <a:solidFill>
                  <a:srgbClr val="404040"/>
                </a:solidFill>
                <a:latin typeface="Carlito"/>
                <a:cs typeface="Carlito"/>
              </a:rPr>
              <a:t>color schemes, use of the </a:t>
            </a:r>
            <a:r>
              <a:rPr dirty="0" sz="1500" spc="-20">
                <a:solidFill>
                  <a:srgbClr val="404040"/>
                </a:solidFill>
                <a:latin typeface="Carlito"/>
                <a:cs typeface="Carlito"/>
              </a:rPr>
              <a:t>organization’s </a:t>
            </a:r>
            <a:r>
              <a:rPr dirty="0" sz="1500" spc="-15">
                <a:solidFill>
                  <a:srgbClr val="404040"/>
                </a:solidFill>
                <a:latin typeface="Carlito"/>
                <a:cs typeface="Carlito"/>
              </a:rPr>
              <a:t>logo,</a:t>
            </a:r>
            <a:r>
              <a:rPr dirty="0" sz="1500" spc="6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Carlito"/>
                <a:cs typeface="Carlito"/>
              </a:rPr>
              <a:t>etc.</a:t>
            </a:r>
            <a:endParaRPr sz="1500">
              <a:latin typeface="Carlito"/>
              <a:cs typeface="Carlito"/>
            </a:endParaRPr>
          </a:p>
          <a:p>
            <a:pPr marL="184150" indent="-171450">
              <a:lnSpc>
                <a:spcPts val="2620"/>
              </a:lnSpc>
              <a:spcBef>
                <a:spcPts val="30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200" spc="-10">
                <a:solidFill>
                  <a:srgbClr val="404040"/>
                </a:solidFill>
                <a:latin typeface="Carlito"/>
                <a:cs typeface="Carlito"/>
              </a:rPr>
              <a:t>Reliability</a:t>
            </a:r>
            <a:r>
              <a:rPr dirty="0" sz="220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Carlito"/>
                <a:cs typeface="Carlito"/>
              </a:rPr>
              <a:t>requirements</a:t>
            </a:r>
            <a:endParaRPr sz="2200">
              <a:latin typeface="Carlito"/>
              <a:cs typeface="Carlito"/>
            </a:endParaRPr>
          </a:p>
          <a:p>
            <a:pPr lvl="1" marL="527050" indent="-171450">
              <a:lnSpc>
                <a:spcPts val="2215"/>
              </a:lnSpc>
              <a:buFont typeface="Arial"/>
              <a:buChar char="•"/>
              <a:tabLst>
                <a:tab pos="527050" algn="l"/>
              </a:tabLst>
            </a:pPr>
            <a:r>
              <a:rPr dirty="0" sz="1900" spc="-5">
                <a:solidFill>
                  <a:srgbClr val="404040"/>
                </a:solidFill>
                <a:latin typeface="Carlito"/>
                <a:cs typeface="Carlito"/>
              </a:rPr>
              <a:t>How </a:t>
            </a:r>
            <a:r>
              <a:rPr dirty="0" sz="1900" spc="-10">
                <a:solidFill>
                  <a:srgbClr val="404040"/>
                </a:solidFill>
                <a:latin typeface="Carlito"/>
                <a:cs typeface="Carlito"/>
              </a:rPr>
              <a:t>often </a:t>
            </a:r>
            <a:r>
              <a:rPr dirty="0" sz="1900">
                <a:solidFill>
                  <a:srgbClr val="404040"/>
                </a:solidFill>
                <a:latin typeface="Carlito"/>
                <a:cs typeface="Carlito"/>
              </a:rPr>
              <a:t>do service </a:t>
            </a:r>
            <a:r>
              <a:rPr dirty="0" sz="1900" spc="-5">
                <a:solidFill>
                  <a:srgbClr val="404040"/>
                </a:solidFill>
                <a:latin typeface="Carlito"/>
                <a:cs typeface="Carlito"/>
              </a:rPr>
              <a:t>interruptions or </a:t>
            </a:r>
            <a:r>
              <a:rPr dirty="0" sz="1900" spc="-10">
                <a:solidFill>
                  <a:srgbClr val="404040"/>
                </a:solidFill>
                <a:latin typeface="Carlito"/>
                <a:cs typeface="Carlito"/>
              </a:rPr>
              <a:t>outages</a:t>
            </a:r>
            <a:r>
              <a:rPr dirty="0" sz="1900" spc="-2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rlito"/>
                <a:cs typeface="Carlito"/>
              </a:rPr>
              <a:t>occur?</a:t>
            </a:r>
            <a:endParaRPr sz="1900">
              <a:latin typeface="Carlito"/>
              <a:cs typeface="Carlito"/>
            </a:endParaRPr>
          </a:p>
          <a:p>
            <a:pPr lvl="1" marL="527050" indent="-171450">
              <a:lnSpc>
                <a:spcPts val="2230"/>
              </a:lnSpc>
              <a:buFont typeface="Arial"/>
              <a:buChar char="•"/>
              <a:tabLst>
                <a:tab pos="527050" algn="l"/>
              </a:tabLst>
            </a:pPr>
            <a:r>
              <a:rPr dirty="0" sz="1900" spc="-5">
                <a:solidFill>
                  <a:srgbClr val="404040"/>
                </a:solidFill>
                <a:latin typeface="Carlito"/>
                <a:cs typeface="Carlito"/>
              </a:rPr>
              <a:t>How does </a:t>
            </a:r>
            <a:r>
              <a:rPr dirty="0" sz="19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1900" spc="-20">
                <a:solidFill>
                  <a:srgbClr val="404040"/>
                </a:solidFill>
                <a:latin typeface="Carlito"/>
                <a:cs typeface="Carlito"/>
              </a:rPr>
              <a:t>system </a:t>
            </a:r>
            <a:r>
              <a:rPr dirty="0" sz="1900" spc="-5">
                <a:solidFill>
                  <a:srgbClr val="404040"/>
                </a:solidFill>
                <a:latin typeface="Carlito"/>
                <a:cs typeface="Carlito"/>
              </a:rPr>
              <a:t>detect </a:t>
            </a:r>
            <a:r>
              <a:rPr dirty="0" sz="190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dirty="0" sz="1900" spc="-10">
                <a:solidFill>
                  <a:srgbClr val="404040"/>
                </a:solidFill>
                <a:latin typeface="Carlito"/>
                <a:cs typeface="Carlito"/>
              </a:rPr>
              <a:t>cope </a:t>
            </a:r>
            <a:r>
              <a:rPr dirty="0" sz="1900">
                <a:solidFill>
                  <a:srgbClr val="404040"/>
                </a:solidFill>
                <a:latin typeface="Carlito"/>
                <a:cs typeface="Carlito"/>
              </a:rPr>
              <a:t>with</a:t>
            </a:r>
            <a:r>
              <a:rPr dirty="0" sz="1900" spc="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900" spc="-15">
                <a:solidFill>
                  <a:srgbClr val="404040"/>
                </a:solidFill>
                <a:latin typeface="Carlito"/>
                <a:cs typeface="Carlito"/>
              </a:rPr>
              <a:t>errors?</a:t>
            </a:r>
            <a:endParaRPr sz="1900">
              <a:latin typeface="Carlito"/>
              <a:cs typeface="Carlito"/>
            </a:endParaRPr>
          </a:p>
          <a:p>
            <a:pPr marL="184150" indent="-171450">
              <a:lnSpc>
                <a:spcPts val="2620"/>
              </a:lnSpc>
              <a:spcBef>
                <a:spcPts val="229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200" spc="-15">
                <a:solidFill>
                  <a:srgbClr val="404040"/>
                </a:solidFill>
                <a:latin typeface="Carlito"/>
                <a:cs typeface="Carlito"/>
              </a:rPr>
              <a:t>Performance</a:t>
            </a:r>
            <a:r>
              <a:rPr dirty="0" sz="220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Carlito"/>
                <a:cs typeface="Carlito"/>
              </a:rPr>
              <a:t>requirements</a:t>
            </a:r>
            <a:endParaRPr sz="2200">
              <a:latin typeface="Carlito"/>
              <a:cs typeface="Carlito"/>
            </a:endParaRPr>
          </a:p>
          <a:p>
            <a:pPr lvl="1" marL="527050" marR="29209" indent="-171450">
              <a:lnSpc>
                <a:spcPts val="1900"/>
              </a:lnSpc>
              <a:spcBef>
                <a:spcPts val="36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1900" spc="-5">
                <a:solidFill>
                  <a:srgbClr val="404040"/>
                </a:solidFill>
                <a:latin typeface="Carlito"/>
                <a:cs typeface="Carlito"/>
              </a:rPr>
              <a:t>describe </a:t>
            </a:r>
            <a:r>
              <a:rPr dirty="0" sz="1900" spc="-10">
                <a:solidFill>
                  <a:srgbClr val="404040"/>
                </a:solidFill>
                <a:latin typeface="Carlito"/>
                <a:cs typeface="Carlito"/>
              </a:rPr>
              <a:t>operational characteristics related to measures </a:t>
            </a:r>
            <a:r>
              <a:rPr dirty="0" sz="1900" spc="-5">
                <a:solidFill>
                  <a:srgbClr val="404040"/>
                </a:solidFill>
                <a:latin typeface="Carlito"/>
                <a:cs typeface="Carlito"/>
              </a:rPr>
              <a:t>of workload, such  </a:t>
            </a:r>
            <a:r>
              <a:rPr dirty="0" sz="1900">
                <a:solidFill>
                  <a:srgbClr val="404040"/>
                </a:solidFill>
                <a:latin typeface="Carlito"/>
                <a:cs typeface="Carlito"/>
              </a:rPr>
              <a:t>as </a:t>
            </a:r>
            <a:r>
              <a:rPr dirty="0" sz="1900" spc="-5">
                <a:solidFill>
                  <a:srgbClr val="404040"/>
                </a:solidFill>
                <a:latin typeface="Carlito"/>
                <a:cs typeface="Carlito"/>
              </a:rPr>
              <a:t>throughput </a:t>
            </a:r>
            <a:r>
              <a:rPr dirty="0" sz="190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dirty="0" sz="1900" spc="-10">
                <a:solidFill>
                  <a:srgbClr val="404040"/>
                </a:solidFill>
                <a:latin typeface="Carlito"/>
                <a:cs typeface="Carlito"/>
              </a:rPr>
              <a:t>response</a:t>
            </a:r>
            <a:r>
              <a:rPr dirty="0" sz="1900" spc="-3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1900">
              <a:latin typeface="Carlito"/>
              <a:cs typeface="Carlito"/>
            </a:endParaRPr>
          </a:p>
          <a:p>
            <a:pPr marL="184150" indent="-171450">
              <a:lnSpc>
                <a:spcPts val="2620"/>
              </a:lnSpc>
              <a:spcBef>
                <a:spcPts val="22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200" spc="-5">
                <a:solidFill>
                  <a:srgbClr val="404040"/>
                </a:solidFill>
                <a:latin typeface="Carlito"/>
                <a:cs typeface="Carlito"/>
              </a:rPr>
              <a:t>Security</a:t>
            </a:r>
            <a:r>
              <a:rPr dirty="0" sz="220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Carlito"/>
                <a:cs typeface="Carlito"/>
              </a:rPr>
              <a:t>requirements</a:t>
            </a:r>
            <a:endParaRPr sz="2200">
              <a:latin typeface="Carlito"/>
              <a:cs typeface="Carlito"/>
            </a:endParaRPr>
          </a:p>
          <a:p>
            <a:pPr lvl="1" marL="527050" marR="572135" indent="-171450">
              <a:lnSpc>
                <a:spcPct val="78900"/>
              </a:lnSpc>
              <a:spcBef>
                <a:spcPts val="464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1900" spc="-5">
                <a:solidFill>
                  <a:srgbClr val="404040"/>
                </a:solidFill>
                <a:latin typeface="Carlito"/>
                <a:cs typeface="Carlito"/>
              </a:rPr>
              <a:t>describe which </a:t>
            </a:r>
            <a:r>
              <a:rPr dirty="0" sz="1900" spc="-10">
                <a:solidFill>
                  <a:srgbClr val="404040"/>
                </a:solidFill>
                <a:latin typeface="Carlito"/>
                <a:cs typeface="Carlito"/>
              </a:rPr>
              <a:t>users can perform </a:t>
            </a:r>
            <a:r>
              <a:rPr dirty="0" sz="1900" spc="-5">
                <a:solidFill>
                  <a:srgbClr val="404040"/>
                </a:solidFill>
                <a:latin typeface="Carlito"/>
                <a:cs typeface="Carlito"/>
              </a:rPr>
              <a:t>what </a:t>
            </a:r>
            <a:r>
              <a:rPr dirty="0" sz="1900" spc="-20">
                <a:solidFill>
                  <a:srgbClr val="404040"/>
                </a:solidFill>
                <a:latin typeface="Carlito"/>
                <a:cs typeface="Carlito"/>
              </a:rPr>
              <a:t>system </a:t>
            </a:r>
            <a:r>
              <a:rPr dirty="0" sz="1900" spc="-5">
                <a:solidFill>
                  <a:srgbClr val="404040"/>
                </a:solidFill>
                <a:latin typeface="Carlito"/>
                <a:cs typeface="Carlito"/>
              </a:rPr>
              <a:t>functions </a:t>
            </a:r>
            <a:r>
              <a:rPr dirty="0" sz="1900">
                <a:solidFill>
                  <a:srgbClr val="404040"/>
                </a:solidFill>
                <a:latin typeface="Carlito"/>
                <a:cs typeface="Carlito"/>
              </a:rPr>
              <a:t>under </a:t>
            </a:r>
            <a:r>
              <a:rPr dirty="0" sz="1900" spc="-5">
                <a:solidFill>
                  <a:srgbClr val="404040"/>
                </a:solidFill>
                <a:latin typeface="Carlito"/>
                <a:cs typeface="Carlito"/>
              </a:rPr>
              <a:t>what  conditions</a:t>
            </a:r>
            <a:endParaRPr sz="1900">
              <a:latin typeface="Carlito"/>
              <a:cs typeface="Carlito"/>
            </a:endParaRPr>
          </a:p>
          <a:p>
            <a:pPr marL="184150" indent="-171450">
              <a:lnSpc>
                <a:spcPts val="2620"/>
              </a:lnSpc>
              <a:spcBef>
                <a:spcPts val="30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200" spc="-30">
                <a:solidFill>
                  <a:srgbClr val="404040"/>
                </a:solidFill>
                <a:latin typeface="Carlito"/>
                <a:cs typeface="Carlito"/>
              </a:rPr>
              <a:t>Technical</a:t>
            </a:r>
            <a:r>
              <a:rPr dirty="0" sz="2200" spc="-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200" spc="-15">
                <a:solidFill>
                  <a:srgbClr val="404040"/>
                </a:solidFill>
                <a:latin typeface="Carlito"/>
                <a:cs typeface="Carlito"/>
              </a:rPr>
              <a:t>requirements</a:t>
            </a:r>
            <a:endParaRPr sz="2200">
              <a:latin typeface="Carlito"/>
              <a:cs typeface="Carlito"/>
            </a:endParaRPr>
          </a:p>
          <a:p>
            <a:pPr lvl="1" marL="527050" marR="5080" indent="-171450">
              <a:lnSpc>
                <a:spcPct val="78900"/>
              </a:lnSpc>
              <a:spcBef>
                <a:spcPts val="459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1900" spc="-5">
                <a:solidFill>
                  <a:srgbClr val="404040"/>
                </a:solidFill>
                <a:latin typeface="Carlito"/>
                <a:cs typeface="Carlito"/>
              </a:rPr>
              <a:t>describe </a:t>
            </a:r>
            <a:r>
              <a:rPr dirty="0" sz="1900" spc="-10">
                <a:solidFill>
                  <a:srgbClr val="404040"/>
                </a:solidFill>
                <a:latin typeface="Carlito"/>
                <a:cs typeface="Carlito"/>
              </a:rPr>
              <a:t>operational characteristics related to </a:t>
            </a:r>
            <a:r>
              <a:rPr dirty="0" sz="19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1900" spc="-10">
                <a:solidFill>
                  <a:srgbClr val="404040"/>
                </a:solidFill>
                <a:latin typeface="Carlito"/>
                <a:cs typeface="Carlito"/>
              </a:rPr>
              <a:t>environment, hardware,  </a:t>
            </a:r>
            <a:r>
              <a:rPr dirty="0" sz="190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dirty="0" sz="1900" spc="-10">
                <a:solidFill>
                  <a:srgbClr val="404040"/>
                </a:solidFill>
                <a:latin typeface="Carlito"/>
                <a:cs typeface="Carlito"/>
              </a:rPr>
              <a:t>software </a:t>
            </a:r>
            <a:r>
              <a:rPr dirty="0" sz="1900" spc="-5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dirty="0" sz="190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dirty="0" sz="1900" spc="-2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Carlito"/>
                <a:cs typeface="Carlito"/>
              </a:rPr>
              <a:t>organization</a:t>
            </a:r>
            <a:endParaRPr sz="1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0"/>
            <a:ext cx="6371590" cy="1080135"/>
          </a:xfrm>
          <a:prstGeom prst="rect"/>
        </p:spPr>
        <p:txBody>
          <a:bodyPr wrap="square" lIns="0" tIns="65405" rIns="0" bIns="0" rtlCol="0" vert="horz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dirty="0" spc="-25"/>
              <a:t>STAKEHOLDERS—THE </a:t>
            </a:r>
            <a:r>
              <a:rPr dirty="0" spc="-10"/>
              <a:t>SOURCE </a:t>
            </a:r>
            <a:r>
              <a:rPr dirty="0"/>
              <a:t>OF  </a:t>
            </a:r>
            <a:r>
              <a:rPr dirty="0" spc="-30"/>
              <a:t>SYSTEM</a:t>
            </a:r>
            <a:r>
              <a:rPr dirty="0" spc="-5"/>
              <a:t> </a:t>
            </a:r>
            <a:r>
              <a:rPr dirty="0" spc="-1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487284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84150" marR="5080" indent="-17145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All the people who </a:t>
            </a: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interest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in the success of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new  </a:t>
            </a:r>
            <a:r>
              <a:rPr dirty="0" sz="2400" spc="-25">
                <a:solidFill>
                  <a:srgbClr val="404040"/>
                </a:solidFill>
                <a:latin typeface="Carlito"/>
                <a:cs typeface="Carlito"/>
              </a:rPr>
              <a:t>system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4102" y="2185823"/>
            <a:ext cx="6406424" cy="4319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46310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Identifying</a:t>
            </a:r>
            <a:r>
              <a:rPr dirty="0" spc="-30"/>
              <a:t> </a:t>
            </a:r>
            <a:r>
              <a:rPr dirty="0" spc="-20"/>
              <a:t>Stakeholders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5012690" cy="3100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Internal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 Stakeholders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Employees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people who use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rlito"/>
                <a:cs typeface="Carlito"/>
              </a:rPr>
              <a:t>system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people </a:t>
            </a:r>
            <a:r>
              <a:rPr dirty="0" sz="2000" spc="-30">
                <a:solidFill>
                  <a:srgbClr val="404040"/>
                </a:solidFill>
                <a:latin typeface="Carlito"/>
                <a:cs typeface="Carlito"/>
              </a:rPr>
              <a:t>who’s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job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impacted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by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dirty="0" sz="2000" spc="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rlito"/>
                <a:cs typeface="Carlito"/>
              </a:rPr>
              <a:t>system</a:t>
            </a:r>
            <a:endParaRPr sz="20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External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 Stakeholders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Suppliers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Partners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shipping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companies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Students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46310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Identifying</a:t>
            </a:r>
            <a:r>
              <a:rPr dirty="0" spc="-30"/>
              <a:t> </a:t>
            </a:r>
            <a:r>
              <a:rPr dirty="0" spc="-20"/>
              <a:t>Stakeholders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3639185" cy="1472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Operational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stakeholders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direct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users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rlito"/>
                <a:cs typeface="Carlito"/>
              </a:rPr>
              <a:t>system</a:t>
            </a:r>
            <a:endParaRPr sz="20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Executive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stakeholders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don’t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interact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with the</a:t>
            </a:r>
            <a:r>
              <a:rPr dirty="0" sz="2000" spc="-6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rlito"/>
                <a:cs typeface="Carlito"/>
              </a:rPr>
              <a:t>system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90695" y="2902838"/>
            <a:ext cx="5310891" cy="3636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5405" rIns="0" bIns="0" rtlCol="0" vert="horz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dirty="0" spc="-15"/>
              <a:t>TECHNIQUES FOR </a:t>
            </a:r>
            <a:r>
              <a:rPr dirty="0" spc="-30"/>
              <a:t>INFORMATION  </a:t>
            </a:r>
            <a:r>
              <a:rPr dirty="0" spc="-35"/>
              <a:t>GATHERING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67690" y="1261364"/>
            <a:ext cx="5078730" cy="303720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Interviews</a:t>
            </a:r>
            <a:endParaRPr sz="24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Questionnaires</a:t>
            </a:r>
            <a:endParaRPr sz="24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System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inputs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outputs</a:t>
            </a:r>
            <a:endParaRPr sz="24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Documentation</a:t>
            </a:r>
            <a:endParaRPr sz="24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Observation</a:t>
            </a:r>
            <a:endParaRPr sz="24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Research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other solutions</a:t>
            </a:r>
            <a:endParaRPr sz="24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Gather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user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comments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dirty="0" sz="2400" spc="-9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suggestions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22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7690" y="252476"/>
            <a:ext cx="16008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Arial"/>
                <a:cs typeface="Arial"/>
              </a:rPr>
              <a:t>Ou</a:t>
            </a:r>
            <a:r>
              <a:rPr dirty="0">
                <a:latin typeface="Arial"/>
                <a:cs typeface="Arial"/>
              </a:rPr>
              <a:t>t</a:t>
            </a:r>
            <a:r>
              <a:rPr dirty="0" spc="-5">
                <a:latin typeface="Arial"/>
                <a:cs typeface="Arial"/>
              </a:rPr>
              <a:t>line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49682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Asking the </a:t>
            </a:r>
            <a:r>
              <a:rPr dirty="0" spc="-10"/>
              <a:t>right</a:t>
            </a:r>
            <a:r>
              <a:rPr dirty="0" spc="-50"/>
              <a:t> </a:t>
            </a:r>
            <a:r>
              <a:rPr dirty="0" spc="-5"/>
              <a:t>questions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5114925" cy="439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How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develop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good</a:t>
            </a:r>
            <a:r>
              <a:rPr dirty="0" sz="2400" spc="-2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questions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Identify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important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themes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questions that 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target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r>
              <a:rPr dirty="0" sz="20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theme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both open and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closed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ended</a:t>
            </a:r>
            <a:r>
              <a:rPr dirty="0" sz="2000" spc="-3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questions</a:t>
            </a:r>
            <a:endParaRPr sz="20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How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to get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interview</a:t>
            </a: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right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prepare, prepare,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prepare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plan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ahead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arrive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enough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20">
                <a:solidFill>
                  <a:srgbClr val="404040"/>
                </a:solidFill>
                <a:latin typeface="Carlito"/>
                <a:cs typeface="Carlito"/>
              </a:rPr>
              <a:t>keep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interview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short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pay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attention 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exceptions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dirty="0" sz="2000" spc="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problems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details, details,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details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25">
                <a:solidFill>
                  <a:srgbClr val="404040"/>
                </a:solidFill>
                <a:latin typeface="Carlito"/>
                <a:cs typeface="Carlito"/>
              </a:rPr>
              <a:t>take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good</a:t>
            </a:r>
            <a:r>
              <a:rPr dirty="0" sz="2000" spc="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notes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follow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up on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interview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34772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Important</a:t>
            </a:r>
            <a:r>
              <a:rPr dirty="0" spc="-60"/>
              <a:t> </a:t>
            </a:r>
            <a:r>
              <a:rPr dirty="0" spc="-5"/>
              <a:t>themes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7690" y="1299181"/>
            <a:ext cx="5975985" cy="350520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What are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business</a:t>
            </a:r>
            <a:r>
              <a:rPr dirty="0" sz="2000" spc="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processes?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1800" spc="-20">
                <a:solidFill>
                  <a:srgbClr val="404040"/>
                </a:solidFill>
                <a:latin typeface="Carlito"/>
                <a:cs typeface="Carlito"/>
              </a:rPr>
              <a:t>keep </a:t>
            </a:r>
            <a:r>
              <a:rPr dirty="0" sz="1800" spc="-5">
                <a:solidFill>
                  <a:srgbClr val="404040"/>
                </a:solidFill>
                <a:latin typeface="Carlito"/>
                <a:cs typeface="Carlito"/>
              </a:rPr>
              <a:t>in mind </a:t>
            </a:r>
            <a:r>
              <a:rPr dirty="0" sz="1800" spc="-10">
                <a:solidFill>
                  <a:srgbClr val="404040"/>
                </a:solidFill>
                <a:latin typeface="Carlito"/>
                <a:cs typeface="Carlito"/>
              </a:rPr>
              <a:t>difference </a:t>
            </a:r>
            <a:r>
              <a:rPr dirty="0" sz="1800" spc="-5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dirty="0" sz="1800" spc="-10">
                <a:solidFill>
                  <a:srgbClr val="404040"/>
                </a:solidFill>
                <a:latin typeface="Carlito"/>
                <a:cs typeface="Carlito"/>
              </a:rPr>
              <a:t>existing </a:t>
            </a:r>
            <a:r>
              <a:rPr dirty="0" sz="1800">
                <a:solidFill>
                  <a:srgbClr val="404040"/>
                </a:solidFill>
                <a:latin typeface="Carlito"/>
                <a:cs typeface="Carlito"/>
              </a:rPr>
              <a:t>and new</a:t>
            </a:r>
            <a:r>
              <a:rPr dirty="0" sz="1800" spc="10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Carlito"/>
                <a:cs typeface="Carlito"/>
              </a:rPr>
              <a:t>system</a:t>
            </a:r>
            <a:endParaRPr sz="18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18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1800" spc="-20">
                <a:solidFill>
                  <a:srgbClr val="404040"/>
                </a:solidFill>
                <a:latin typeface="Carlito"/>
                <a:cs typeface="Carlito"/>
              </a:rPr>
              <a:t>system </a:t>
            </a:r>
            <a:r>
              <a:rPr dirty="0" sz="1800" spc="-15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dirty="0" sz="1800" spc="-25">
                <a:solidFill>
                  <a:srgbClr val="404040"/>
                </a:solidFill>
                <a:latin typeface="Carlito"/>
                <a:cs typeface="Carlito"/>
              </a:rPr>
              <a:t>take </a:t>
            </a:r>
            <a:r>
              <a:rPr dirty="0" sz="1800" spc="-10">
                <a:solidFill>
                  <a:srgbClr val="404040"/>
                </a:solidFill>
                <a:latin typeface="Carlito"/>
                <a:cs typeface="Carlito"/>
              </a:rPr>
              <a:t>over </a:t>
            </a:r>
            <a:r>
              <a:rPr dirty="0" sz="1800" spc="-15">
                <a:solidFill>
                  <a:srgbClr val="404040"/>
                </a:solidFill>
                <a:latin typeface="Carlito"/>
                <a:cs typeface="Carlito"/>
              </a:rPr>
              <a:t>steps </a:t>
            </a:r>
            <a:r>
              <a:rPr dirty="0" sz="1800" spc="-5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dirty="0" sz="18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1800" spc="-15">
                <a:solidFill>
                  <a:srgbClr val="404040"/>
                </a:solidFill>
                <a:latin typeface="Carlito"/>
                <a:cs typeface="Carlito"/>
              </a:rPr>
              <a:t>worker </a:t>
            </a:r>
            <a:r>
              <a:rPr dirty="0" sz="180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dirty="0" sz="1800" spc="-15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dirty="0" sz="1800" spc="1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404040"/>
                </a:solidFill>
                <a:latin typeface="Carlito"/>
                <a:cs typeface="Carlito"/>
              </a:rPr>
              <a:t>do</a:t>
            </a:r>
            <a:endParaRPr sz="18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How should business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operations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be</a:t>
            </a:r>
            <a:r>
              <a:rPr dirty="0" sz="2000" spc="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performed?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1800" spc="-5">
                <a:solidFill>
                  <a:srgbClr val="404040"/>
                </a:solidFill>
                <a:latin typeface="Carlito"/>
                <a:cs typeface="Carlito"/>
              </a:rPr>
              <a:t>how will new </a:t>
            </a:r>
            <a:r>
              <a:rPr dirty="0" sz="1800" spc="-20">
                <a:solidFill>
                  <a:srgbClr val="404040"/>
                </a:solidFill>
                <a:latin typeface="Carlito"/>
                <a:cs typeface="Carlito"/>
              </a:rPr>
              <a:t>system </a:t>
            </a:r>
            <a:r>
              <a:rPr dirty="0" sz="1800" spc="-5">
                <a:solidFill>
                  <a:srgbClr val="404040"/>
                </a:solidFill>
                <a:latin typeface="Carlito"/>
                <a:cs typeface="Carlito"/>
              </a:rPr>
              <a:t>change these</a:t>
            </a:r>
            <a:r>
              <a:rPr dirty="0" sz="1800" spc="4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rlito"/>
                <a:cs typeface="Carlito"/>
              </a:rPr>
              <a:t>operations?</a:t>
            </a:r>
            <a:endParaRPr sz="18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1800" spc="-5">
                <a:solidFill>
                  <a:srgbClr val="404040"/>
                </a:solidFill>
                <a:latin typeface="Carlito"/>
                <a:cs typeface="Carlito"/>
              </a:rPr>
              <a:t>how will new </a:t>
            </a:r>
            <a:r>
              <a:rPr dirty="0" sz="1800" spc="-20">
                <a:solidFill>
                  <a:srgbClr val="404040"/>
                </a:solidFill>
                <a:latin typeface="Carlito"/>
                <a:cs typeface="Carlito"/>
              </a:rPr>
              <a:t>system </a:t>
            </a:r>
            <a:r>
              <a:rPr dirty="0" sz="1800" spc="-5">
                <a:solidFill>
                  <a:srgbClr val="404040"/>
                </a:solidFill>
                <a:latin typeface="Carlito"/>
                <a:cs typeface="Carlito"/>
              </a:rPr>
              <a:t>support these</a:t>
            </a:r>
            <a:r>
              <a:rPr dirty="0" sz="1800" spc="4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rlito"/>
                <a:cs typeface="Carlito"/>
              </a:rPr>
              <a:t>operations?</a:t>
            </a:r>
            <a:endParaRPr sz="18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1800" spc="-5">
                <a:solidFill>
                  <a:srgbClr val="404040"/>
                </a:solidFill>
                <a:latin typeface="Carlito"/>
                <a:cs typeface="Carlito"/>
              </a:rPr>
              <a:t>how </a:t>
            </a:r>
            <a:r>
              <a:rPr dirty="0" sz="1800" spc="-1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dirty="0" sz="1800" spc="-5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dirty="0" sz="1800" spc="-15">
                <a:solidFill>
                  <a:srgbClr val="404040"/>
                </a:solidFill>
                <a:latin typeface="Carlito"/>
                <a:cs typeface="Carlito"/>
              </a:rPr>
              <a:t>tech/systems </a:t>
            </a:r>
            <a:r>
              <a:rPr dirty="0" sz="1800" spc="-20">
                <a:solidFill>
                  <a:srgbClr val="404040"/>
                </a:solidFill>
                <a:latin typeface="Carlito"/>
                <a:cs typeface="Carlito"/>
              </a:rPr>
              <a:t>make </a:t>
            </a:r>
            <a:r>
              <a:rPr dirty="0" sz="1800" spc="-5">
                <a:solidFill>
                  <a:srgbClr val="404040"/>
                </a:solidFill>
                <a:latin typeface="Carlito"/>
                <a:cs typeface="Carlito"/>
              </a:rPr>
              <a:t>processes </a:t>
            </a:r>
            <a:r>
              <a:rPr dirty="0" sz="1800" spc="-10">
                <a:solidFill>
                  <a:srgbClr val="404040"/>
                </a:solidFill>
                <a:latin typeface="Carlito"/>
                <a:cs typeface="Carlito"/>
              </a:rPr>
              <a:t>more</a:t>
            </a:r>
            <a:r>
              <a:rPr dirty="0" sz="1800" spc="5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rlito"/>
                <a:cs typeface="Carlito"/>
              </a:rPr>
              <a:t>efficient</a:t>
            </a:r>
            <a:endParaRPr sz="18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What 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info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needed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to perform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business</a:t>
            </a:r>
            <a:r>
              <a:rPr dirty="0" sz="2000" spc="4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operations?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1800" spc="-10">
                <a:solidFill>
                  <a:srgbClr val="404040"/>
                </a:solidFill>
                <a:latin typeface="Carlito"/>
                <a:cs typeface="Carlito"/>
              </a:rPr>
              <a:t>formal </a:t>
            </a:r>
            <a:r>
              <a:rPr dirty="0" sz="180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dirty="0" sz="1800" spc="-10">
                <a:solidFill>
                  <a:srgbClr val="404040"/>
                </a:solidFill>
                <a:latin typeface="Carlito"/>
                <a:cs typeface="Carlito"/>
              </a:rPr>
              <a:t>informal</a:t>
            </a:r>
            <a:r>
              <a:rPr dirty="0" sz="1800" spc="2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rlito"/>
                <a:cs typeface="Carlito"/>
              </a:rPr>
              <a:t>information</a:t>
            </a:r>
            <a:endParaRPr sz="18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4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1800" spc="-5">
                <a:solidFill>
                  <a:srgbClr val="404040"/>
                </a:solidFill>
                <a:latin typeface="Carlito"/>
                <a:cs typeface="Carlito"/>
              </a:rPr>
              <a:t>look </a:t>
            </a:r>
            <a:r>
              <a:rPr dirty="0" sz="1800" spc="-15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dirty="0" sz="1800" spc="-10">
                <a:solidFill>
                  <a:srgbClr val="404040"/>
                </a:solidFill>
                <a:latin typeface="Carlito"/>
                <a:cs typeface="Carlito"/>
              </a:rPr>
              <a:t>exceptions </a:t>
            </a:r>
            <a:r>
              <a:rPr dirty="0" sz="1800">
                <a:solidFill>
                  <a:srgbClr val="404040"/>
                </a:solidFill>
                <a:latin typeface="Carlito"/>
                <a:cs typeface="Carlito"/>
              </a:rPr>
              <a:t>and unusual</a:t>
            </a:r>
            <a:r>
              <a:rPr dirty="0" sz="1800" spc="3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rlito"/>
                <a:cs typeface="Carlito"/>
              </a:rPr>
              <a:t>situations</a:t>
            </a:r>
            <a:endParaRPr sz="18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1800" spc="-5">
                <a:solidFill>
                  <a:srgbClr val="404040"/>
                </a:solidFill>
                <a:latin typeface="Carlito"/>
                <a:cs typeface="Carlito"/>
              </a:rPr>
              <a:t>identify non-routine </a:t>
            </a:r>
            <a:r>
              <a:rPr dirty="0" sz="1800" spc="-10">
                <a:solidFill>
                  <a:srgbClr val="404040"/>
                </a:solidFill>
                <a:latin typeface="Carlito"/>
                <a:cs typeface="Carlito"/>
              </a:rPr>
              <a:t>information</a:t>
            </a:r>
            <a:r>
              <a:rPr dirty="0" sz="1800" spc="2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rlito"/>
                <a:cs typeface="Carlito"/>
              </a:rPr>
              <a:t>requirements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0763" y="4914641"/>
            <a:ext cx="7092845" cy="1679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41776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Models and</a:t>
            </a:r>
            <a:r>
              <a:rPr dirty="0" spc="-80"/>
              <a:t> </a:t>
            </a:r>
            <a:r>
              <a:rPr dirty="0"/>
              <a:t>Modeling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67690" y="1288796"/>
            <a:ext cx="7532370" cy="452374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84150" marR="603885" indent="-171450">
              <a:lnSpc>
                <a:spcPct val="80000"/>
              </a:lnSpc>
              <a:spcBef>
                <a:spcPts val="67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model is not only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documentation produced after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the  analysis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design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work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dirty="0" sz="2400" spc="-3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done</a:t>
            </a:r>
            <a:endParaRPr sz="2400">
              <a:latin typeface="Carlito"/>
              <a:cs typeface="Carlito"/>
            </a:endParaRPr>
          </a:p>
          <a:p>
            <a:pPr marL="184150" marR="5080" indent="-171450">
              <a:lnSpc>
                <a:spcPct val="80000"/>
              </a:lnSpc>
              <a:spcBef>
                <a:spcPts val="79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creating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model helps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analyst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clarify and 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refine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the design</a:t>
            </a:r>
            <a:endParaRPr sz="24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Models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useful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ts val="2340"/>
              </a:lnSpc>
              <a:spcBef>
                <a:spcPts val="4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communicating ideas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others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ts val="2290"/>
              </a:lnSpc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showing that 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you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understand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dirty="0" sz="20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rlito"/>
                <a:cs typeface="Carlito"/>
              </a:rPr>
              <a:t>system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ts val="2305"/>
              </a:lnSpc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finding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 errors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ts val="2305"/>
              </a:lnSpc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learning about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rlito"/>
                <a:cs typeface="Carlito"/>
              </a:rPr>
              <a:t>system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ts val="2350"/>
              </a:lnSpc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dealing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with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complexity</a:t>
            </a:r>
            <a:endParaRPr sz="20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Documentation </a:t>
            </a: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later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ts val="2350"/>
              </a:lnSpc>
              <a:spcBef>
                <a:spcPts val="1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Maintenance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ts val="2305"/>
              </a:lnSpc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Updates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ts val="2350"/>
              </a:lnSpc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upgrades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52476"/>
            <a:ext cx="30988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Arial"/>
                <a:cs typeface="Arial"/>
              </a:rPr>
              <a:t>Logical</a:t>
            </a:r>
            <a:r>
              <a:rPr dirty="0" spc="-6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494270" cy="294259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84150" marR="5080" indent="-17145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45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dirty="0" sz="2400" spc="-25">
                <a:solidFill>
                  <a:srgbClr val="404040"/>
                </a:solidFill>
                <a:latin typeface="Carlito"/>
                <a:cs typeface="Carlito"/>
              </a:rPr>
              <a:t>system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models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are created to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help </a:t>
            </a: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record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communicate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what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required</a:t>
            </a:r>
            <a:endParaRPr sz="2400">
              <a:latin typeface="Carlito"/>
              <a:cs typeface="Carlito"/>
            </a:endParaRPr>
          </a:p>
          <a:p>
            <a:pPr lvl="1" marL="527050" marR="330835" indent="-171450">
              <a:lnSpc>
                <a:spcPts val="2180"/>
              </a:lnSpc>
              <a:spcBef>
                <a:spcPts val="35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logical model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shows what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000" spc="-20">
                <a:solidFill>
                  <a:srgbClr val="404040"/>
                </a:solidFill>
                <a:latin typeface="Carlito"/>
                <a:cs typeface="Carlito"/>
              </a:rPr>
              <a:t>system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required to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do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great 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detail, without committing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any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one technology</a:t>
            </a:r>
            <a:endParaRPr sz="2000">
              <a:latin typeface="Carlito"/>
              <a:cs typeface="Carlito"/>
            </a:endParaRPr>
          </a:p>
          <a:p>
            <a:pPr lvl="2" marL="869950" indent="-17145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869950" algn="l"/>
              </a:tabLst>
            </a:pPr>
            <a:r>
              <a:rPr dirty="0" sz="1600" spc="-10">
                <a:solidFill>
                  <a:srgbClr val="404040"/>
                </a:solidFill>
                <a:latin typeface="Carlito"/>
                <a:cs typeface="Carlito"/>
              </a:rPr>
              <a:t>focus </a:t>
            </a:r>
            <a:r>
              <a:rPr dirty="0" sz="1600" spc="-5">
                <a:solidFill>
                  <a:srgbClr val="404040"/>
                </a:solidFill>
                <a:latin typeface="Carlito"/>
                <a:cs typeface="Carlito"/>
              </a:rPr>
              <a:t>its </a:t>
            </a:r>
            <a:r>
              <a:rPr dirty="0" sz="1600" spc="-10">
                <a:solidFill>
                  <a:srgbClr val="404040"/>
                </a:solidFill>
                <a:latin typeface="Carlito"/>
                <a:cs typeface="Carlito"/>
              </a:rPr>
              <a:t>efforts </a:t>
            </a:r>
            <a:r>
              <a:rPr dirty="0" sz="1600" spc="-15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dirty="0" sz="160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dirty="0" sz="1600" spc="-5">
                <a:solidFill>
                  <a:srgbClr val="404040"/>
                </a:solidFill>
                <a:latin typeface="Carlito"/>
                <a:cs typeface="Carlito"/>
              </a:rPr>
              <a:t>what is needed, </a:t>
            </a:r>
            <a:r>
              <a:rPr dirty="0" sz="1600">
                <a:solidFill>
                  <a:srgbClr val="404040"/>
                </a:solidFill>
                <a:latin typeface="Carlito"/>
                <a:cs typeface="Carlito"/>
              </a:rPr>
              <a:t>not </a:t>
            </a:r>
            <a:r>
              <a:rPr dirty="0" sz="1600" spc="-5">
                <a:solidFill>
                  <a:srgbClr val="404040"/>
                </a:solidFill>
                <a:latin typeface="Carlito"/>
                <a:cs typeface="Carlito"/>
              </a:rPr>
              <a:t>what </a:t>
            </a:r>
            <a:r>
              <a:rPr dirty="0" sz="1600" spc="-10">
                <a:solidFill>
                  <a:srgbClr val="404040"/>
                </a:solidFill>
                <a:latin typeface="Carlito"/>
                <a:cs typeface="Carlito"/>
              </a:rPr>
              <a:t>form </a:t>
            </a:r>
            <a:r>
              <a:rPr dirty="0" sz="1600" spc="-5">
                <a:solidFill>
                  <a:srgbClr val="404040"/>
                </a:solidFill>
                <a:latin typeface="Carlito"/>
                <a:cs typeface="Carlito"/>
              </a:rPr>
              <a:t>it will</a:t>
            </a:r>
            <a:r>
              <a:rPr dirty="0" sz="1600" spc="6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600" spc="-20">
                <a:solidFill>
                  <a:srgbClr val="404040"/>
                </a:solidFill>
                <a:latin typeface="Carlito"/>
                <a:cs typeface="Carlito"/>
              </a:rPr>
              <a:t>take</a:t>
            </a:r>
            <a:endParaRPr sz="1600">
              <a:latin typeface="Carlito"/>
              <a:cs typeface="Carlito"/>
            </a:endParaRPr>
          </a:p>
          <a:p>
            <a:pPr lvl="1" marL="527050" marR="367030" indent="-171450">
              <a:lnSpc>
                <a:spcPts val="2110"/>
              </a:lnSpc>
              <a:spcBef>
                <a:spcPts val="484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physical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model, on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other hand,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shows how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000" spc="-20">
                <a:solidFill>
                  <a:srgbClr val="404040"/>
                </a:solidFill>
                <a:latin typeface="Carlito"/>
                <a:cs typeface="Carlito"/>
              </a:rPr>
              <a:t>system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will 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actually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be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implemented.</a:t>
            </a:r>
            <a:endParaRPr sz="2000">
              <a:latin typeface="Carlito"/>
              <a:cs typeface="Carlito"/>
            </a:endParaRPr>
          </a:p>
          <a:p>
            <a:pPr marL="184150" marR="155575" indent="-171450">
              <a:lnSpc>
                <a:spcPts val="2590"/>
              </a:lnSpc>
              <a:spcBef>
                <a:spcPts val="79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Systems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involves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creating detailed logical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models, 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systems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design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involves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detailed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physical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models.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28956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Kinds of</a:t>
            </a:r>
            <a:r>
              <a:rPr dirty="0" spc="-8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7690" y="1261364"/>
            <a:ext cx="2888615" cy="163830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35">
                <a:solidFill>
                  <a:srgbClr val="404040"/>
                </a:solidFill>
                <a:latin typeface="Carlito"/>
                <a:cs typeface="Carlito"/>
              </a:rPr>
              <a:t>Textual</a:t>
            </a: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4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Graphical</a:t>
            </a: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models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UML</a:t>
            </a:r>
            <a:endParaRPr sz="20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Mathematical</a:t>
            </a:r>
            <a:r>
              <a:rPr dirty="0" sz="2400" spc="-5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models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8975" y="3034093"/>
            <a:ext cx="5786348" cy="3221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53270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Validating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 spc="-15"/>
              <a:t>requirements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832090" cy="450850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84150" marR="121285" indent="-17145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Structured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walkthrough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review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of the findings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from your  </a:t>
            </a: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investigation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of the models built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based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on those</a:t>
            </a:r>
            <a:r>
              <a:rPr dirty="0" sz="2400" spc="4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findings</a:t>
            </a:r>
            <a:endParaRPr sz="24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What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when</a:t>
            </a:r>
            <a:endParaRPr sz="2400">
              <a:latin typeface="Carlito"/>
              <a:cs typeface="Carlito"/>
            </a:endParaRPr>
          </a:p>
          <a:p>
            <a:pPr lvl="1" marL="527050" marR="107314" indent="-171450">
              <a:lnSpc>
                <a:spcPts val="2210"/>
              </a:lnSpc>
              <a:spcBef>
                <a:spcPts val="434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smaller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walkthroughs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every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week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members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project 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team</a:t>
            </a:r>
            <a:endParaRPr sz="20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Who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it is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best to 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other experienced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analysts</a:t>
            </a:r>
            <a:r>
              <a:rPr dirty="0" sz="2000" spc="3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involved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appropriate 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stakeholders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should be</a:t>
            </a:r>
            <a:r>
              <a:rPr dirty="0" sz="2000" spc="2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involved</a:t>
            </a:r>
            <a:endParaRPr sz="2000">
              <a:latin typeface="Carlito"/>
              <a:cs typeface="Carlito"/>
            </a:endParaRPr>
          </a:p>
          <a:p>
            <a:pPr lvl="1" marL="527050" marR="5080" indent="-171450">
              <a:lnSpc>
                <a:spcPts val="2210"/>
              </a:lnSpc>
              <a:spcBef>
                <a:spcPts val="32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librarian,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helper 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000" spc="-25">
                <a:solidFill>
                  <a:srgbClr val="404040"/>
                </a:solidFill>
                <a:latin typeface="Carlito"/>
                <a:cs typeface="Carlito"/>
              </a:rPr>
              <a:t>presenter,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documents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comments made 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by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reviewers.</a:t>
            </a:r>
            <a:endParaRPr sz="20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How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prepares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material 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dirty="0" sz="20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review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presents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material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point by</a:t>
            </a:r>
            <a:r>
              <a:rPr dirty="0" sz="20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point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35490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Practice</a:t>
            </a:r>
            <a:r>
              <a:rPr dirty="0" spc="-55"/>
              <a:t> </a:t>
            </a:r>
            <a:r>
              <a:rPr dirty="0" spc="-5"/>
              <a:t>Questions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67690" y="1302003"/>
            <a:ext cx="7835900" cy="490093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84150" marR="245110" indent="-171450">
              <a:lnSpc>
                <a:spcPct val="80100"/>
              </a:lnSpc>
              <a:spcBef>
                <a:spcPts val="62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200" spc="-5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200" spc="-10">
                <a:solidFill>
                  <a:srgbClr val="404040"/>
                </a:solidFill>
                <a:latin typeface="Carlito"/>
                <a:cs typeface="Carlito"/>
              </a:rPr>
              <a:t>real </a:t>
            </a:r>
            <a:r>
              <a:rPr dirty="0" sz="2200" spc="-20">
                <a:solidFill>
                  <a:srgbClr val="404040"/>
                </a:solidFill>
                <a:latin typeface="Carlito"/>
                <a:cs typeface="Carlito"/>
              </a:rPr>
              <a:t>estate </a:t>
            </a:r>
            <a:r>
              <a:rPr dirty="0" sz="2200" spc="-5">
                <a:solidFill>
                  <a:srgbClr val="404040"/>
                </a:solidFill>
                <a:latin typeface="Carlito"/>
                <a:cs typeface="Carlito"/>
              </a:rPr>
              <a:t>business </a:t>
            </a:r>
            <a:r>
              <a:rPr dirty="0" sz="2200" spc="-10">
                <a:solidFill>
                  <a:srgbClr val="404040"/>
                </a:solidFill>
                <a:latin typeface="Carlito"/>
                <a:cs typeface="Carlito"/>
              </a:rPr>
              <a:t>relies </a:t>
            </a:r>
            <a:r>
              <a:rPr dirty="0" sz="220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dirty="0" sz="2200" spc="-5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dirty="0" sz="2200" spc="-15">
                <a:solidFill>
                  <a:srgbClr val="404040"/>
                </a:solidFill>
                <a:latin typeface="Carlito"/>
                <a:cs typeface="Carlito"/>
              </a:rPr>
              <a:t>extensive </a:t>
            </a:r>
            <a:r>
              <a:rPr dirty="0" sz="2200" spc="-10">
                <a:solidFill>
                  <a:srgbClr val="404040"/>
                </a:solidFill>
                <a:latin typeface="Carlito"/>
                <a:cs typeface="Carlito"/>
              </a:rPr>
              <a:t>amount </a:t>
            </a:r>
            <a:r>
              <a:rPr dirty="0" sz="220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dirty="0" sz="2200" spc="-1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dirty="0" sz="2200" spc="-5">
                <a:solidFill>
                  <a:srgbClr val="404040"/>
                </a:solidFill>
                <a:latin typeface="Carlito"/>
                <a:cs typeface="Carlito"/>
              </a:rPr>
              <a:t>used in the </a:t>
            </a:r>
            <a:r>
              <a:rPr dirty="0" sz="2200" spc="-10">
                <a:solidFill>
                  <a:srgbClr val="404040"/>
                </a:solidFill>
                <a:latin typeface="Carlito"/>
                <a:cs typeface="Carlito"/>
              </a:rPr>
              <a:t>buying </a:t>
            </a:r>
            <a:r>
              <a:rPr dirty="0" sz="2200" spc="-5">
                <a:solidFill>
                  <a:srgbClr val="404040"/>
                </a:solidFill>
                <a:latin typeface="Carlito"/>
                <a:cs typeface="Carlito"/>
              </a:rPr>
              <a:t>and selling </a:t>
            </a:r>
            <a:r>
              <a:rPr dirty="0" sz="220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dirty="0" sz="2200" spc="-10">
                <a:solidFill>
                  <a:srgbClr val="404040"/>
                </a:solidFill>
                <a:latin typeface="Carlito"/>
                <a:cs typeface="Carlito"/>
              </a:rPr>
              <a:t>real </a:t>
            </a:r>
            <a:r>
              <a:rPr dirty="0" sz="2200" spc="-25">
                <a:solidFill>
                  <a:srgbClr val="404040"/>
                </a:solidFill>
                <a:latin typeface="Carlito"/>
                <a:cs typeface="Carlito"/>
              </a:rPr>
              <a:t>property. </a:t>
            </a:r>
            <a:r>
              <a:rPr dirty="0" sz="2200" spc="-10">
                <a:solidFill>
                  <a:srgbClr val="404040"/>
                </a:solidFill>
                <a:latin typeface="Carlito"/>
                <a:cs typeface="Carlito"/>
              </a:rPr>
              <a:t>Most  communities </a:t>
            </a:r>
            <a:r>
              <a:rPr dirty="0" sz="220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dirty="0" sz="2200" spc="-10">
                <a:solidFill>
                  <a:srgbClr val="404040"/>
                </a:solidFill>
                <a:latin typeface="Carlito"/>
                <a:cs typeface="Carlito"/>
              </a:rPr>
              <a:t>real </a:t>
            </a:r>
            <a:r>
              <a:rPr dirty="0" sz="2200" spc="-20">
                <a:solidFill>
                  <a:srgbClr val="404040"/>
                </a:solidFill>
                <a:latin typeface="Carlito"/>
                <a:cs typeface="Carlito"/>
              </a:rPr>
              <a:t>estate </a:t>
            </a:r>
            <a:r>
              <a:rPr dirty="0" sz="2200" spc="-10">
                <a:solidFill>
                  <a:srgbClr val="404040"/>
                </a:solidFill>
                <a:latin typeface="Carlito"/>
                <a:cs typeface="Carlito"/>
              </a:rPr>
              <a:t>agents </a:t>
            </a:r>
            <a:r>
              <a:rPr dirty="0" sz="2200" spc="-5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dirty="0" sz="2200" spc="-25">
                <a:solidFill>
                  <a:srgbClr val="404040"/>
                </a:solidFill>
                <a:latin typeface="Carlito"/>
                <a:cs typeface="Carlito"/>
              </a:rPr>
              <a:t>brokers </a:t>
            </a:r>
            <a:r>
              <a:rPr dirty="0" sz="2200" spc="-2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dirty="0" sz="2200" spc="-10">
                <a:solidFill>
                  <a:srgbClr val="404040"/>
                </a:solidFill>
                <a:latin typeface="Carlito"/>
                <a:cs typeface="Carlito"/>
              </a:rPr>
              <a:t>formed  </a:t>
            </a:r>
            <a:r>
              <a:rPr dirty="0" sz="2200" spc="-15">
                <a:solidFill>
                  <a:srgbClr val="404040"/>
                </a:solidFill>
                <a:latin typeface="Carlito"/>
                <a:cs typeface="Carlito"/>
              </a:rPr>
              <a:t>cooperative organizations </a:t>
            </a:r>
            <a:r>
              <a:rPr dirty="0" sz="2200" spc="-1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dirty="0" sz="2200" spc="-5">
                <a:solidFill>
                  <a:srgbClr val="404040"/>
                </a:solidFill>
                <a:latin typeface="Carlito"/>
                <a:cs typeface="Carlito"/>
              </a:rPr>
              <a:t>help </a:t>
            </a:r>
            <a:r>
              <a:rPr dirty="0" sz="2200" spc="-15">
                <a:solidFill>
                  <a:srgbClr val="404040"/>
                </a:solidFill>
                <a:latin typeface="Carlito"/>
                <a:cs typeface="Carlito"/>
              </a:rPr>
              <a:t>consolidate </a:t>
            </a:r>
            <a:r>
              <a:rPr dirty="0" sz="2200" spc="-5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dirty="0" sz="2200" spc="-15">
                <a:solidFill>
                  <a:srgbClr val="404040"/>
                </a:solidFill>
                <a:latin typeface="Carlito"/>
                <a:cs typeface="Carlito"/>
              </a:rPr>
              <a:t>distribute  </a:t>
            </a:r>
            <a:r>
              <a:rPr dirty="0" sz="2200" spc="-1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dirty="0" sz="220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dirty="0" sz="2200" spc="-5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200" spc="-10">
                <a:solidFill>
                  <a:srgbClr val="404040"/>
                </a:solidFill>
                <a:latin typeface="Carlito"/>
                <a:cs typeface="Carlito"/>
              </a:rPr>
              <a:t>real </a:t>
            </a:r>
            <a:r>
              <a:rPr dirty="0" sz="2200" spc="-20">
                <a:solidFill>
                  <a:srgbClr val="404040"/>
                </a:solidFill>
                <a:latin typeface="Carlito"/>
                <a:cs typeface="Carlito"/>
              </a:rPr>
              <a:t>estate </a:t>
            </a:r>
            <a:r>
              <a:rPr dirty="0" sz="2200" spc="-15">
                <a:solidFill>
                  <a:srgbClr val="404040"/>
                </a:solidFill>
                <a:latin typeface="Carlito"/>
                <a:cs typeface="Carlito"/>
              </a:rPr>
              <a:t>profession, </a:t>
            </a:r>
            <a:r>
              <a:rPr dirty="0" sz="2200" spc="-10">
                <a:solidFill>
                  <a:srgbClr val="404040"/>
                </a:solidFill>
                <a:latin typeface="Carlito"/>
                <a:cs typeface="Carlito"/>
              </a:rPr>
              <a:t>real </a:t>
            </a:r>
            <a:r>
              <a:rPr dirty="0" sz="2200" spc="-20">
                <a:solidFill>
                  <a:srgbClr val="404040"/>
                </a:solidFill>
                <a:latin typeface="Carlito"/>
                <a:cs typeface="Carlito"/>
              </a:rPr>
              <a:t>estate </a:t>
            </a:r>
            <a:r>
              <a:rPr dirty="0" sz="2200" spc="-10">
                <a:solidFill>
                  <a:srgbClr val="404040"/>
                </a:solidFill>
                <a:latin typeface="Carlito"/>
                <a:cs typeface="Carlito"/>
              </a:rPr>
              <a:t>trends,  properties </a:t>
            </a:r>
            <a:r>
              <a:rPr dirty="0" sz="2200" spc="-5">
                <a:solidFill>
                  <a:srgbClr val="404040"/>
                </a:solidFill>
                <a:latin typeface="Carlito"/>
                <a:cs typeface="Carlito"/>
              </a:rPr>
              <a:t>in the </a:t>
            </a:r>
            <a:r>
              <a:rPr dirty="0" sz="2200" spc="-20">
                <a:solidFill>
                  <a:srgbClr val="404040"/>
                </a:solidFill>
                <a:latin typeface="Carlito"/>
                <a:cs typeface="Carlito"/>
              </a:rPr>
              <a:t>community, </a:t>
            </a:r>
            <a:r>
              <a:rPr dirty="0" sz="2200" spc="-15">
                <a:solidFill>
                  <a:srgbClr val="404040"/>
                </a:solidFill>
                <a:latin typeface="Carlito"/>
                <a:cs typeface="Carlito"/>
              </a:rPr>
              <a:t>historical records </a:t>
            </a:r>
            <a:r>
              <a:rPr dirty="0" sz="220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dirty="0" sz="2200" spc="-10">
                <a:solidFill>
                  <a:srgbClr val="404040"/>
                </a:solidFill>
                <a:latin typeface="Carlito"/>
                <a:cs typeface="Carlito"/>
              </a:rPr>
              <a:t>property </a:t>
            </a:r>
            <a:r>
              <a:rPr dirty="0" sz="2200" spc="-5">
                <a:solidFill>
                  <a:srgbClr val="404040"/>
                </a:solidFill>
                <a:latin typeface="Carlito"/>
                <a:cs typeface="Carlito"/>
              </a:rPr>
              <a:t>sales,  and </a:t>
            </a:r>
            <a:r>
              <a:rPr dirty="0" sz="2200" spc="-15">
                <a:solidFill>
                  <a:srgbClr val="404040"/>
                </a:solidFill>
                <a:latin typeface="Carlito"/>
                <a:cs typeface="Carlito"/>
              </a:rPr>
              <a:t>current </a:t>
            </a:r>
            <a:r>
              <a:rPr dirty="0" sz="2200" spc="-10">
                <a:solidFill>
                  <a:srgbClr val="404040"/>
                </a:solidFill>
                <a:latin typeface="Carlito"/>
                <a:cs typeface="Carlito"/>
              </a:rPr>
              <a:t>listings </a:t>
            </a:r>
            <a:r>
              <a:rPr dirty="0" sz="220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dirty="0" sz="2200" spc="-10">
                <a:solidFill>
                  <a:srgbClr val="404040"/>
                </a:solidFill>
                <a:latin typeface="Carlito"/>
                <a:cs typeface="Carlito"/>
              </a:rPr>
              <a:t>properties </a:t>
            </a:r>
            <a:r>
              <a:rPr dirty="0" sz="2200" spc="-15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dirty="0" sz="2200" spc="-5">
                <a:solidFill>
                  <a:srgbClr val="404040"/>
                </a:solidFill>
                <a:latin typeface="Carlito"/>
                <a:cs typeface="Carlito"/>
              </a:rPr>
              <a:t>sale. These </a:t>
            </a:r>
            <a:r>
              <a:rPr dirty="0" sz="2200" spc="-15">
                <a:solidFill>
                  <a:srgbClr val="404040"/>
                </a:solidFill>
                <a:latin typeface="Carlito"/>
                <a:cs typeface="Carlito"/>
              </a:rPr>
              <a:t>organizations are  </a:t>
            </a:r>
            <a:r>
              <a:rPr dirty="0" sz="2200" spc="-5">
                <a:solidFill>
                  <a:srgbClr val="404040"/>
                </a:solidFill>
                <a:latin typeface="Carlito"/>
                <a:cs typeface="Carlito"/>
              </a:rPr>
              <a:t>usually </a:t>
            </a:r>
            <a:r>
              <a:rPr dirty="0" sz="2200" spc="-20">
                <a:solidFill>
                  <a:srgbClr val="404040"/>
                </a:solidFill>
                <a:latin typeface="Carlito"/>
                <a:cs typeface="Carlito"/>
              </a:rPr>
              <a:t>referred </a:t>
            </a:r>
            <a:r>
              <a:rPr dirty="0" sz="2200" spc="-15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dirty="0" sz="2200" spc="-5">
                <a:solidFill>
                  <a:srgbClr val="404040"/>
                </a:solidFill>
                <a:latin typeface="Carlito"/>
                <a:cs typeface="Carlito"/>
              </a:rPr>
              <a:t>as the Community </a:t>
            </a:r>
            <a:r>
              <a:rPr dirty="0" sz="2200" spc="-10">
                <a:solidFill>
                  <a:srgbClr val="404040"/>
                </a:solidFill>
                <a:latin typeface="Carlito"/>
                <a:cs typeface="Carlito"/>
              </a:rPr>
              <a:t>Board </a:t>
            </a:r>
            <a:r>
              <a:rPr dirty="0" sz="220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dirty="0" sz="2200" spc="7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200" spc="-15">
                <a:solidFill>
                  <a:srgbClr val="404040"/>
                </a:solidFill>
                <a:latin typeface="Carlito"/>
                <a:cs typeface="Carlito"/>
              </a:rPr>
              <a:t>Realtors.</a:t>
            </a:r>
            <a:endParaRPr sz="2200">
              <a:latin typeface="Carlito"/>
              <a:cs typeface="Carlito"/>
            </a:endParaRPr>
          </a:p>
          <a:p>
            <a:pPr marL="184150" indent="-171450">
              <a:lnSpc>
                <a:spcPts val="2620"/>
              </a:lnSpc>
              <a:spcBef>
                <a:spcPts val="26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200" spc="-45">
                <a:solidFill>
                  <a:srgbClr val="404040"/>
                </a:solidFill>
                <a:latin typeface="Carlito"/>
                <a:cs typeface="Carlito"/>
              </a:rPr>
              <a:t>Try </a:t>
            </a:r>
            <a:r>
              <a:rPr dirty="0" sz="2200" spc="-15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dirty="0" sz="2200" spc="-10">
                <a:solidFill>
                  <a:srgbClr val="404040"/>
                </a:solidFill>
                <a:latin typeface="Carlito"/>
                <a:cs typeface="Carlito"/>
              </a:rPr>
              <a:t>answer </a:t>
            </a:r>
            <a:r>
              <a:rPr dirty="0" sz="2200" spc="-5">
                <a:solidFill>
                  <a:srgbClr val="404040"/>
                </a:solidFill>
                <a:latin typeface="Carlito"/>
                <a:cs typeface="Carlito"/>
              </a:rPr>
              <a:t>these</a:t>
            </a:r>
            <a:r>
              <a:rPr dirty="0" sz="2200" spc="7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Carlito"/>
                <a:cs typeface="Carlito"/>
              </a:rPr>
              <a:t>questions:</a:t>
            </a:r>
            <a:endParaRPr sz="2200">
              <a:latin typeface="Carlito"/>
              <a:cs typeface="Carlito"/>
            </a:endParaRPr>
          </a:p>
          <a:p>
            <a:pPr lvl="1" marL="527050" marR="366395" indent="-171450">
              <a:lnSpc>
                <a:spcPct val="78900"/>
              </a:lnSpc>
              <a:spcBef>
                <a:spcPts val="459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1900" spc="-5">
                <a:solidFill>
                  <a:srgbClr val="404040"/>
                </a:solidFill>
                <a:latin typeface="Carlito"/>
                <a:cs typeface="Carlito"/>
              </a:rPr>
              <a:t>1. Who </a:t>
            </a:r>
            <a:r>
              <a:rPr dirty="0" sz="1900" spc="-1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dirty="0" sz="19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1900" spc="-15">
                <a:solidFill>
                  <a:srgbClr val="404040"/>
                </a:solidFill>
                <a:latin typeface="Carlito"/>
                <a:cs typeface="Carlito"/>
              </a:rPr>
              <a:t>stakeholders </a:t>
            </a:r>
            <a:r>
              <a:rPr dirty="0" sz="1900" spc="-2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dirty="0" sz="19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1900" spc="-5">
                <a:solidFill>
                  <a:srgbClr val="404040"/>
                </a:solidFill>
                <a:latin typeface="Carlito"/>
                <a:cs typeface="Carlito"/>
              </a:rPr>
              <a:t>issues </a:t>
            </a:r>
            <a:r>
              <a:rPr dirty="0" sz="1900" spc="-10">
                <a:solidFill>
                  <a:srgbClr val="404040"/>
                </a:solidFill>
                <a:latin typeface="Carlito"/>
                <a:cs typeface="Carlito"/>
              </a:rPr>
              <a:t>related to real </a:t>
            </a:r>
            <a:r>
              <a:rPr dirty="0" sz="1900" spc="-20">
                <a:solidFill>
                  <a:srgbClr val="404040"/>
                </a:solidFill>
                <a:latin typeface="Carlito"/>
                <a:cs typeface="Carlito"/>
              </a:rPr>
              <a:t>estate </a:t>
            </a:r>
            <a:r>
              <a:rPr dirty="0" sz="190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dirty="0" sz="1900" spc="-10">
                <a:solidFill>
                  <a:srgbClr val="404040"/>
                </a:solidFill>
                <a:latin typeface="Carlito"/>
                <a:cs typeface="Carlito"/>
              </a:rPr>
              <a:t>your  </a:t>
            </a:r>
            <a:r>
              <a:rPr dirty="0" sz="1900" spc="-20">
                <a:solidFill>
                  <a:srgbClr val="404040"/>
                </a:solidFill>
                <a:latin typeface="Carlito"/>
                <a:cs typeface="Carlito"/>
              </a:rPr>
              <a:t>community, </a:t>
            </a:r>
            <a:r>
              <a:rPr dirty="0" sz="190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dirty="0" sz="1900" spc="-5">
                <a:solidFill>
                  <a:srgbClr val="404040"/>
                </a:solidFill>
                <a:latin typeface="Carlito"/>
                <a:cs typeface="Carlito"/>
              </a:rPr>
              <a:t>what </a:t>
            </a:r>
            <a:r>
              <a:rPr dirty="0" sz="1900" spc="-1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dirty="0" sz="1900">
                <a:solidFill>
                  <a:srgbClr val="404040"/>
                </a:solidFill>
                <a:latin typeface="Carlito"/>
                <a:cs typeface="Carlito"/>
              </a:rPr>
              <a:t>their </a:t>
            </a:r>
            <a:r>
              <a:rPr dirty="0" sz="1900" spc="-5">
                <a:solidFill>
                  <a:srgbClr val="404040"/>
                </a:solidFill>
                <a:latin typeface="Carlito"/>
                <a:cs typeface="Carlito"/>
              </a:rPr>
              <a:t>main</a:t>
            </a:r>
            <a:r>
              <a:rPr dirty="0" sz="1900" spc="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900" spc="-15">
                <a:solidFill>
                  <a:srgbClr val="404040"/>
                </a:solidFill>
                <a:latin typeface="Carlito"/>
                <a:cs typeface="Carlito"/>
              </a:rPr>
              <a:t>interests?</a:t>
            </a:r>
            <a:endParaRPr sz="1900">
              <a:latin typeface="Carlito"/>
              <a:cs typeface="Carlito"/>
            </a:endParaRPr>
          </a:p>
          <a:p>
            <a:pPr lvl="1" marL="527050" marR="389890" indent="-171450">
              <a:lnSpc>
                <a:spcPct val="78900"/>
              </a:lnSpc>
              <a:spcBef>
                <a:spcPts val="38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1900" spc="-5">
                <a:solidFill>
                  <a:srgbClr val="404040"/>
                </a:solidFill>
                <a:latin typeface="Carlito"/>
                <a:cs typeface="Carlito"/>
              </a:rPr>
              <a:t>2. </a:t>
            </a:r>
            <a:r>
              <a:rPr dirty="0" sz="1900" spc="-10">
                <a:solidFill>
                  <a:srgbClr val="404040"/>
                </a:solidFill>
                <a:latin typeface="Carlito"/>
                <a:cs typeface="Carlito"/>
              </a:rPr>
              <a:t>What </a:t>
            </a:r>
            <a:r>
              <a:rPr dirty="0" sz="190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dirty="0" sz="1900" spc="-5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dirty="0" sz="1900" spc="-1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dirty="0" sz="1900">
                <a:solidFill>
                  <a:srgbClr val="404040"/>
                </a:solidFill>
                <a:latin typeface="Carlito"/>
                <a:cs typeface="Carlito"/>
              </a:rPr>
              <a:t>do </a:t>
            </a:r>
            <a:r>
              <a:rPr dirty="0" sz="1900" spc="-10">
                <a:solidFill>
                  <a:srgbClr val="404040"/>
                </a:solidFill>
                <a:latin typeface="Carlito"/>
                <a:cs typeface="Carlito"/>
              </a:rPr>
              <a:t>you </a:t>
            </a:r>
            <a:r>
              <a:rPr dirty="0" sz="1900">
                <a:solidFill>
                  <a:srgbClr val="404040"/>
                </a:solidFill>
                <a:latin typeface="Carlito"/>
                <a:cs typeface="Carlito"/>
              </a:rPr>
              <a:t>think the </a:t>
            </a:r>
            <a:r>
              <a:rPr dirty="0" sz="1900" spc="-10">
                <a:solidFill>
                  <a:srgbClr val="404040"/>
                </a:solidFill>
                <a:latin typeface="Carlito"/>
                <a:cs typeface="Carlito"/>
              </a:rPr>
              <a:t>board </a:t>
            </a:r>
            <a:r>
              <a:rPr dirty="0" sz="1900" spc="-5">
                <a:solidFill>
                  <a:srgbClr val="404040"/>
                </a:solidFill>
                <a:latin typeface="Carlito"/>
                <a:cs typeface="Carlito"/>
              </a:rPr>
              <a:t>collects </a:t>
            </a:r>
            <a:r>
              <a:rPr dirty="0" sz="190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dirty="0" sz="1900" spc="-20">
                <a:solidFill>
                  <a:srgbClr val="404040"/>
                </a:solidFill>
                <a:latin typeface="Carlito"/>
                <a:cs typeface="Carlito"/>
              </a:rPr>
              <a:t>make  </a:t>
            </a:r>
            <a:r>
              <a:rPr dirty="0" sz="1900" spc="-10">
                <a:solidFill>
                  <a:srgbClr val="404040"/>
                </a:solidFill>
                <a:latin typeface="Carlito"/>
                <a:cs typeface="Carlito"/>
              </a:rPr>
              <a:t>available to </a:t>
            </a:r>
            <a:r>
              <a:rPr dirty="0" sz="1900">
                <a:solidFill>
                  <a:srgbClr val="404040"/>
                </a:solidFill>
                <a:latin typeface="Carlito"/>
                <a:cs typeface="Carlito"/>
              </a:rPr>
              <a:t>its </a:t>
            </a:r>
            <a:r>
              <a:rPr dirty="0" sz="1900" spc="-10">
                <a:solidFill>
                  <a:srgbClr val="404040"/>
                </a:solidFill>
                <a:latin typeface="Carlito"/>
                <a:cs typeface="Carlito"/>
              </a:rPr>
              <a:t>members </a:t>
            </a:r>
            <a:r>
              <a:rPr dirty="0" sz="190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dirty="0" sz="1900" spc="-1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dirty="0" sz="190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dirty="0" sz="1900" spc="-2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rlito"/>
                <a:cs typeface="Carlito"/>
              </a:rPr>
              <a:t>community?</a:t>
            </a:r>
            <a:endParaRPr sz="1900">
              <a:latin typeface="Carlito"/>
              <a:cs typeface="Carlito"/>
            </a:endParaRPr>
          </a:p>
          <a:p>
            <a:pPr lvl="1" marL="527050" marR="694690" indent="-171450">
              <a:lnSpc>
                <a:spcPct val="78900"/>
              </a:lnSpc>
              <a:spcBef>
                <a:spcPts val="50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1900" spc="-5">
                <a:solidFill>
                  <a:srgbClr val="404040"/>
                </a:solidFill>
                <a:latin typeface="Carlito"/>
                <a:cs typeface="Carlito"/>
              </a:rPr>
              <a:t>3. </a:t>
            </a:r>
            <a:r>
              <a:rPr dirty="0" sz="1900" spc="-10">
                <a:solidFill>
                  <a:srgbClr val="404040"/>
                </a:solidFill>
                <a:latin typeface="Carlito"/>
                <a:cs typeface="Carlito"/>
              </a:rPr>
              <a:t>What are </a:t>
            </a:r>
            <a:r>
              <a:rPr dirty="0" sz="1900" spc="-5">
                <a:solidFill>
                  <a:srgbClr val="404040"/>
                </a:solidFill>
                <a:latin typeface="Carlito"/>
                <a:cs typeface="Carlito"/>
              </a:rPr>
              <a:t>some </a:t>
            </a:r>
            <a:r>
              <a:rPr dirty="0" sz="1900" spc="-10">
                <a:solidFill>
                  <a:srgbClr val="404040"/>
                </a:solidFill>
                <a:latin typeface="Carlito"/>
                <a:cs typeface="Carlito"/>
              </a:rPr>
              <a:t>cultural </a:t>
            </a:r>
            <a:r>
              <a:rPr dirty="0" sz="190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dirty="0" sz="1900" spc="-10">
                <a:solidFill>
                  <a:srgbClr val="404040"/>
                </a:solidFill>
                <a:latin typeface="Carlito"/>
                <a:cs typeface="Carlito"/>
              </a:rPr>
              <a:t>legal </a:t>
            </a:r>
            <a:r>
              <a:rPr dirty="0" sz="1900" spc="-5">
                <a:solidFill>
                  <a:srgbClr val="404040"/>
                </a:solidFill>
                <a:latin typeface="Carlito"/>
                <a:cs typeface="Carlito"/>
              </a:rPr>
              <a:t>issues that impact </a:t>
            </a:r>
            <a:r>
              <a:rPr dirty="0" sz="1900" spc="-10">
                <a:solidFill>
                  <a:srgbClr val="404040"/>
                </a:solidFill>
                <a:latin typeface="Carlito"/>
                <a:cs typeface="Carlito"/>
              </a:rPr>
              <a:t>real </a:t>
            </a:r>
            <a:r>
              <a:rPr dirty="0" sz="1900" spc="-20">
                <a:solidFill>
                  <a:srgbClr val="404040"/>
                </a:solidFill>
                <a:latin typeface="Carlito"/>
                <a:cs typeface="Carlito"/>
              </a:rPr>
              <a:t>estate </a:t>
            </a:r>
            <a:r>
              <a:rPr dirty="0" sz="1900">
                <a:solidFill>
                  <a:srgbClr val="404040"/>
                </a:solidFill>
                <a:latin typeface="Carlito"/>
                <a:cs typeface="Carlito"/>
              </a:rPr>
              <a:t>in  </a:t>
            </a:r>
            <a:r>
              <a:rPr dirty="0" sz="1900" spc="-5">
                <a:solidFill>
                  <a:srgbClr val="404040"/>
                </a:solidFill>
                <a:latin typeface="Carlito"/>
                <a:cs typeface="Carlito"/>
              </a:rPr>
              <a:t>Canada.</a:t>
            </a:r>
            <a:endParaRPr sz="1900">
              <a:latin typeface="Carlito"/>
              <a:cs typeface="Carlito"/>
            </a:endParaRPr>
          </a:p>
          <a:p>
            <a:pPr lvl="1" marL="527050" marR="5080" indent="-171450">
              <a:lnSpc>
                <a:spcPct val="81100"/>
              </a:lnSpc>
              <a:spcBef>
                <a:spcPts val="36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1900" spc="-5">
                <a:solidFill>
                  <a:srgbClr val="404040"/>
                </a:solidFill>
                <a:latin typeface="Carlito"/>
                <a:cs typeface="Carlito"/>
              </a:rPr>
              <a:t>4. If </a:t>
            </a:r>
            <a:r>
              <a:rPr dirty="0" sz="1900" spc="-10">
                <a:solidFill>
                  <a:srgbClr val="404040"/>
                </a:solidFill>
                <a:latin typeface="Carlito"/>
                <a:cs typeface="Carlito"/>
              </a:rPr>
              <a:t>you were </a:t>
            </a:r>
            <a:r>
              <a:rPr dirty="0" sz="1900" spc="-5">
                <a:solidFill>
                  <a:srgbClr val="404040"/>
                </a:solidFill>
                <a:latin typeface="Carlito"/>
                <a:cs typeface="Carlito"/>
              </a:rPr>
              <a:t>working on support </a:t>
            </a:r>
            <a:r>
              <a:rPr dirty="0" sz="1900" spc="-2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dirty="0" sz="190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dirty="0" sz="1900" spc="-10">
                <a:solidFill>
                  <a:srgbClr val="404040"/>
                </a:solidFill>
                <a:latin typeface="Carlito"/>
                <a:cs typeface="Carlito"/>
              </a:rPr>
              <a:t>international real </a:t>
            </a:r>
            <a:r>
              <a:rPr dirty="0" sz="1900" spc="-20">
                <a:solidFill>
                  <a:srgbClr val="404040"/>
                </a:solidFill>
                <a:latin typeface="Carlito"/>
                <a:cs typeface="Carlito"/>
              </a:rPr>
              <a:t>estate  </a:t>
            </a:r>
            <a:r>
              <a:rPr dirty="0" sz="1900" spc="-10">
                <a:solidFill>
                  <a:srgbClr val="404040"/>
                </a:solidFill>
                <a:latin typeface="Carlito"/>
                <a:cs typeface="Carlito"/>
              </a:rPr>
              <a:t>cooperative </a:t>
            </a:r>
            <a:r>
              <a:rPr dirty="0" sz="1900" spc="-20">
                <a:solidFill>
                  <a:srgbClr val="404040"/>
                </a:solidFill>
                <a:latin typeface="Carlito"/>
                <a:cs typeface="Carlito"/>
              </a:rPr>
              <a:t>system, </a:t>
            </a:r>
            <a:r>
              <a:rPr dirty="0" sz="190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dirty="0" sz="1900" spc="-5">
                <a:solidFill>
                  <a:srgbClr val="404040"/>
                </a:solidFill>
                <a:latin typeface="Carlito"/>
                <a:cs typeface="Carlito"/>
              </a:rPr>
              <a:t>what </a:t>
            </a:r>
            <a:r>
              <a:rPr dirty="0" sz="1900" spc="-20">
                <a:solidFill>
                  <a:srgbClr val="404040"/>
                </a:solidFill>
                <a:latin typeface="Carlito"/>
                <a:cs typeface="Carlito"/>
              </a:rPr>
              <a:t>ways </a:t>
            </a:r>
            <a:r>
              <a:rPr dirty="0" sz="1900" spc="-5">
                <a:solidFill>
                  <a:srgbClr val="404040"/>
                </a:solidFill>
                <a:latin typeface="Carlito"/>
                <a:cs typeface="Carlito"/>
              </a:rPr>
              <a:t>would </a:t>
            </a:r>
            <a:r>
              <a:rPr dirty="0" sz="19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1900" spc="-1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dirty="0" sz="1900" spc="-5">
                <a:solidFill>
                  <a:srgbClr val="404040"/>
                </a:solidFill>
                <a:latin typeface="Carlito"/>
                <a:cs typeface="Carlito"/>
              </a:rPr>
              <a:t>collection activity  </a:t>
            </a:r>
            <a:r>
              <a:rPr dirty="0" sz="1900" spc="-1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dirty="0" sz="1900">
                <a:solidFill>
                  <a:srgbClr val="404040"/>
                </a:solidFill>
                <a:latin typeface="Carlito"/>
                <a:cs typeface="Carlito"/>
              </a:rPr>
              <a:t>be</a:t>
            </a:r>
            <a:r>
              <a:rPr dirty="0" sz="1900" spc="-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Carlito"/>
                <a:cs typeface="Carlito"/>
              </a:rPr>
              <a:t>complicated?</a:t>
            </a:r>
            <a:endParaRPr sz="1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81988" y="2940811"/>
            <a:ext cx="5476875" cy="1120140"/>
          </a:xfrm>
          <a:prstGeom prst="rect"/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dirty="0" spc="-5" b="0">
                <a:solidFill>
                  <a:srgbClr val="FF0000"/>
                </a:solidFill>
                <a:latin typeface="Carlito"/>
                <a:cs typeface="Carlito"/>
              </a:rPr>
              <a:t>Thank </a:t>
            </a:r>
            <a:r>
              <a:rPr dirty="0" spc="-20" b="0">
                <a:solidFill>
                  <a:srgbClr val="FF0000"/>
                </a:solidFill>
                <a:latin typeface="Carlito"/>
                <a:cs typeface="Carlito"/>
              </a:rPr>
              <a:t>you </a:t>
            </a:r>
            <a:r>
              <a:rPr dirty="0" spc="-30" b="0">
                <a:solidFill>
                  <a:srgbClr val="FF0000"/>
                </a:solidFill>
                <a:latin typeface="Carlito"/>
                <a:cs typeface="Carlito"/>
              </a:rPr>
              <a:t>for </a:t>
            </a:r>
            <a:r>
              <a:rPr dirty="0" spc="-15" b="0">
                <a:solidFill>
                  <a:srgbClr val="FF0000"/>
                </a:solidFill>
                <a:latin typeface="Carlito"/>
                <a:cs typeface="Carlito"/>
              </a:rPr>
              <a:t>your </a:t>
            </a:r>
            <a:r>
              <a:rPr dirty="0" spc="-25" b="0">
                <a:solidFill>
                  <a:srgbClr val="FF0000"/>
                </a:solidFill>
                <a:latin typeface="Carlito"/>
                <a:cs typeface="Carlito"/>
              </a:rPr>
              <a:t>attention!  </a:t>
            </a:r>
            <a:r>
              <a:rPr dirty="0" spc="-5" b="0">
                <a:solidFill>
                  <a:srgbClr val="FF0000"/>
                </a:solidFill>
                <a:latin typeface="Carlito"/>
                <a:cs typeface="Carlito"/>
              </a:rPr>
              <a:t>Q&amp;A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33839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Analysis</a:t>
            </a:r>
            <a:r>
              <a:rPr dirty="0" spc="-35"/>
              <a:t> </a:t>
            </a:r>
            <a:r>
              <a:rPr dirty="0" spc="-5"/>
              <a:t>activities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7690" y="1261364"/>
            <a:ext cx="4825365" cy="175387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Requirements Analysis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dirty="0" sz="2400" spc="-4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Gathering</a:t>
            </a:r>
            <a:endParaRPr sz="24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Modeling</a:t>
            </a:r>
            <a:endParaRPr sz="24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Stakeholders</a:t>
            </a:r>
            <a:endParaRPr sz="24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Information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 gathering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599" y="3290249"/>
            <a:ext cx="9082562" cy="2442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46729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Gathering</a:t>
            </a:r>
            <a:r>
              <a:rPr dirty="0" spc="-50"/>
              <a:t> </a:t>
            </a:r>
            <a:r>
              <a:rPr dirty="0" spc="-15"/>
              <a:t>Requirements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522845" cy="2767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Regardless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what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we want to</a:t>
            </a:r>
            <a:r>
              <a:rPr dirty="0" sz="24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do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Update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Replace</a:t>
            </a:r>
            <a:endParaRPr sz="20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45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need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to gain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 deep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dirty="0" sz="2400" spc="3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requirements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systematic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document and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communicate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these</a:t>
            </a:r>
            <a:r>
              <a:rPr dirty="0" sz="20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requirements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refine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dirty="0" sz="2000" spc="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requirements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60877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Gather details </a:t>
            </a:r>
            <a:r>
              <a:rPr dirty="0" spc="-5"/>
              <a:t>about </a:t>
            </a:r>
            <a:r>
              <a:rPr dirty="0"/>
              <a:t>the</a:t>
            </a:r>
            <a:r>
              <a:rPr dirty="0" spc="-30"/>
              <a:t> system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725409" cy="2121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What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does the </a:t>
            </a:r>
            <a:r>
              <a:rPr dirty="0" sz="2400" spc="-25">
                <a:solidFill>
                  <a:srgbClr val="404040"/>
                </a:solidFill>
                <a:latin typeface="Carlito"/>
                <a:cs typeface="Carlito"/>
              </a:rPr>
              <a:t>system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need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dirty="0" sz="2400" spc="-2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do?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called 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systems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analysis</a:t>
            </a:r>
            <a:endParaRPr sz="20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Multiple passes will </a:t>
            </a: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be</a:t>
            </a:r>
            <a:r>
              <a:rPr dirty="0" sz="2400" spc="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required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pass: is an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update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needed?</a:t>
            </a:r>
            <a:r>
              <a:rPr dirty="0" sz="20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Possible?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second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pass: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gather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detailed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about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what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000" spc="-20">
                <a:solidFill>
                  <a:srgbClr val="404040"/>
                </a:solidFill>
                <a:latin typeface="Carlito"/>
                <a:cs typeface="Carlito"/>
              </a:rPr>
              <a:t>system</a:t>
            </a:r>
            <a:r>
              <a:rPr dirty="0" sz="2000" spc="3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does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subsequent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passes: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refine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correct</a:t>
            </a:r>
            <a:r>
              <a:rPr dirty="0" sz="2000" spc="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requirements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59829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Gathering </a:t>
            </a:r>
            <a:r>
              <a:rPr dirty="0" spc="-10"/>
              <a:t>Detailed</a:t>
            </a:r>
            <a:r>
              <a:rPr dirty="0" spc="-35"/>
              <a:t> </a:t>
            </a:r>
            <a:r>
              <a:rPr dirty="0" spc="-15"/>
              <a:t>Information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67690" y="1261364"/>
            <a:ext cx="6619240" cy="3700779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What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kinds of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we</a:t>
            </a:r>
            <a:r>
              <a:rPr dirty="0" sz="2400" spc="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gather?</a:t>
            </a:r>
            <a:endParaRPr sz="24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How should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we gather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it?</a:t>
            </a:r>
            <a:endParaRPr sz="24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whom?</a:t>
            </a:r>
            <a:endParaRPr sz="24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25">
                <a:solidFill>
                  <a:srgbClr val="404040"/>
                </a:solidFill>
                <a:latin typeface="Carlito"/>
                <a:cs typeface="Carlito"/>
              </a:rPr>
              <a:t>Techniques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Interview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users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000" spc="-20">
                <a:solidFill>
                  <a:srgbClr val="404040"/>
                </a:solidFill>
                <a:latin typeface="Carlito"/>
                <a:cs typeface="Carlito"/>
              </a:rPr>
              <a:t>system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Observe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users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dirty="0" sz="20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rlito"/>
                <a:cs typeface="Carlito"/>
              </a:rPr>
              <a:t>system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Review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documentation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Review 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organization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policies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Study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existing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solutions (outside of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org.)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Study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how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other companies 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dealt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with similar</a:t>
            </a:r>
            <a:r>
              <a:rPr dirty="0" sz="20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change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61487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DEFINE </a:t>
            </a:r>
            <a:r>
              <a:rPr dirty="0" spc="-30"/>
              <a:t>SYSTEM</a:t>
            </a:r>
            <a:r>
              <a:rPr dirty="0" spc="-65"/>
              <a:t> </a:t>
            </a:r>
            <a:r>
              <a:rPr dirty="0" spc="-10"/>
              <a:t>REQUIREMENTS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6941820" cy="321310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84150" marR="5080" indent="-17145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System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requirements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specifications that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define the  functions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provided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by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Carlito"/>
                <a:cs typeface="Carlito"/>
              </a:rPr>
              <a:t>system</a:t>
            </a:r>
            <a:endParaRPr sz="24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Functional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 requirements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functions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000" spc="-20">
                <a:solidFill>
                  <a:srgbClr val="404040"/>
                </a:solidFill>
                <a:latin typeface="Carlito"/>
                <a:cs typeface="Carlito"/>
              </a:rPr>
              <a:t>system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must</a:t>
            </a:r>
            <a:r>
              <a:rPr dirty="0" sz="2000" spc="2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perform</a:t>
            </a:r>
            <a:endParaRPr sz="20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Non-functional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 requirements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UI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formats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Performance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 needs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Security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needs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Reliability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needs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48520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Prioritizing</a:t>
            </a:r>
            <a:r>
              <a:rPr dirty="0" spc="-25"/>
              <a:t> </a:t>
            </a:r>
            <a:r>
              <a:rPr dirty="0" spc="-15"/>
              <a:t>Requirements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67690" y="1261364"/>
            <a:ext cx="6830059" cy="132080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Which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most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important?</a:t>
            </a:r>
            <a:endParaRPr sz="24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Which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least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important?</a:t>
            </a:r>
            <a:endParaRPr sz="24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Weed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out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“requirements” that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aren’t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really</a:t>
            </a: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necessary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5405" rIns="0" bIns="0" rtlCol="0" vert="horz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dirty="0" spc="-35"/>
              <a:t>PROTOTYPE </a:t>
            </a:r>
            <a:r>
              <a:rPr dirty="0" spc="-10"/>
              <a:t>FOR FEASIBILITY </a:t>
            </a:r>
            <a:r>
              <a:rPr dirty="0"/>
              <a:t>AND  </a:t>
            </a:r>
            <a:r>
              <a:rPr dirty="0" spc="-25"/>
              <a:t>DISCOVERY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67690" y="1261364"/>
            <a:ext cx="6803390" cy="412813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Develop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some UI</a:t>
            </a: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dialogs</a:t>
            </a:r>
            <a:endParaRPr sz="24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Users’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input is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necessary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ensure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400" spc="-25">
                <a:solidFill>
                  <a:srgbClr val="404040"/>
                </a:solidFill>
                <a:latin typeface="Carlito"/>
                <a:cs typeface="Carlito"/>
              </a:rPr>
              <a:t>system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works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Prototypes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storyboards</a:t>
            </a:r>
            <a:endParaRPr sz="20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Need a </a:t>
            </a:r>
            <a:r>
              <a:rPr dirty="0" sz="2400" spc="-30">
                <a:solidFill>
                  <a:srgbClr val="404040"/>
                </a:solidFill>
                <a:latin typeface="Carlito"/>
                <a:cs typeface="Carlito"/>
              </a:rPr>
              <a:t>way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to test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400" spc="-25">
                <a:solidFill>
                  <a:srgbClr val="404040"/>
                </a:solidFill>
                <a:latin typeface="Carlito"/>
                <a:cs typeface="Carlito"/>
              </a:rPr>
              <a:t>system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dirty="0" sz="2400" spc="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see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if it 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makes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sense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users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if it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meets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users’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 needs</a:t>
            </a:r>
            <a:endParaRPr sz="20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UI dialogs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good approach</a:t>
            </a: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because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1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they will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elicit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more feedback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than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just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asking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questions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users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should be able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dirty="0" sz="2000" spc="-20">
                <a:solidFill>
                  <a:srgbClr val="404040"/>
                </a:solidFill>
                <a:latin typeface="Carlito"/>
                <a:cs typeface="Carlito"/>
              </a:rPr>
              <a:t>make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sense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dirty="0" sz="2000" spc="3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it</a:t>
            </a:r>
            <a:endParaRPr sz="20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working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portions of this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 iteration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2020-03-10T15:04:54Z</dcterms:created>
  <dcterms:modified xsi:type="dcterms:W3CDTF">2020-03-10T15:04:54Z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2020-02-14T00:00:00Z</vt:filetime>
  </property>
  <property fmtid="{D5CDD505-2E9C-101B-9397-08002B2CF9AE}" pid="3" name="LastSaved">
    <vt:filetime>2020-03-10T00:00:00Z</vt:filetime>
  </property>
</Properties>
</file>