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3" r:id="rId27"/>
    <p:sldId id="283" r:id="rId28"/>
    <p:sldId id="284" r:id="rId29"/>
    <p:sldId id="285" r:id="rId30"/>
    <p:sldId id="288" r:id="rId31"/>
    <p:sldId id="289" r:id="rId32"/>
    <p:sldId id="286" r:id="rId33"/>
    <p:sldId id="287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1050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60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j-lt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164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Systems Analyst and Information Systems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   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Do Systems Get Built?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1102" y="17907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114FFB"/>
              </a:buClr>
              <a:buSzPct val="600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Development Life Cycle (SDLC)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5200" y="3886200"/>
            <a:ext cx="4800600" cy="4572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On-going Systems Planning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39202" y="4806864"/>
            <a:ext cx="1524000" cy="533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Planning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15200" y="5715000"/>
            <a:ext cx="15240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Analysis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5715000"/>
            <a:ext cx="1524000" cy="533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Design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3600" y="5029200"/>
            <a:ext cx="15240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Implementation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305802" y="3821114"/>
            <a:ext cx="1966913" cy="979487"/>
            <a:chOff x="4272" y="2407"/>
            <a:chExt cx="1239" cy="61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72" y="259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088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358" y="2407"/>
              <a:ext cx="115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New Project Launched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839200" y="5334001"/>
            <a:ext cx="1525588" cy="676275"/>
            <a:chOff x="4608" y="3360"/>
            <a:chExt cx="961" cy="426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088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608" y="37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088" y="3456"/>
              <a:ext cx="48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Planned</a:t>
              </a:r>
            </a:p>
            <a:p>
              <a:r>
                <a:rPr lang="en-US" sz="1400" dirty="0">
                  <a:latin typeface="+mj-lt"/>
                </a:rPr>
                <a:t>Project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943601" y="5715001"/>
            <a:ext cx="1371600" cy="523875"/>
            <a:chOff x="2784" y="3600"/>
            <a:chExt cx="864" cy="330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784" y="37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880" y="3600"/>
              <a:ext cx="74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System</a:t>
              </a:r>
            </a:p>
            <a:p>
              <a:r>
                <a:rPr lang="en-US" sz="1400" dirty="0">
                  <a:latin typeface="+mj-lt"/>
                </a:rPr>
                <a:t>Requirements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19400" y="5562601"/>
            <a:ext cx="1600200" cy="752475"/>
            <a:chOff x="816" y="3504"/>
            <a:chExt cx="1008" cy="474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81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816" y="3648"/>
              <a:ext cx="1008" cy="330"/>
              <a:chOff x="816" y="3648"/>
              <a:chExt cx="1008" cy="330"/>
            </a:xfrm>
          </p:grpSpPr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>
                <a:off x="816" y="379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816" y="3648"/>
                <a:ext cx="75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System</a:t>
                </a:r>
              </a:p>
              <a:p>
                <a:r>
                  <a:rPr lang="en-US" sz="1400" dirty="0">
                    <a:latin typeface="+mj-lt"/>
                  </a:rPr>
                  <a:t>Specifications</a:t>
                </a:r>
              </a:p>
            </p:txBody>
          </p:sp>
        </p:grp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752600" y="3810000"/>
            <a:ext cx="1752600" cy="1219200"/>
            <a:chOff x="144" y="2400"/>
            <a:chExt cx="1104" cy="768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816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16" y="25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44" y="2400"/>
              <a:ext cx="88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Obsolete System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524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Planning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7492" indent="-342900" eaLnBrk="0" hangingPunct="0">
              <a:lnSpc>
                <a:spcPct val="7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0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Project Initiation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smtClean="0"/>
              <a:t>  </a:t>
            </a:r>
            <a:r>
              <a:rPr lang="en-US" sz="2800" dirty="0" smtClean="0"/>
              <a:t>Prepare </a:t>
            </a:r>
            <a:r>
              <a:rPr lang="en-US" sz="2800" dirty="0"/>
              <a:t>system request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 smtClean="0"/>
              <a:t> Perform </a:t>
            </a:r>
            <a:r>
              <a:rPr lang="en-US" sz="2800" dirty="0"/>
              <a:t>preliminary feasibility analysis</a:t>
            </a:r>
          </a:p>
          <a:p>
            <a:pPr marL="507492" indent="-342900" eaLnBrk="0" hangingPunct="0">
              <a:lnSpc>
                <a:spcPct val="7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Set Up the Project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800" dirty="0"/>
              <a:t>  Project Plan, including work plan &amp; staffing plan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658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Determine </a:t>
            </a:r>
            <a:r>
              <a:rPr lang="en-US" sz="2800" dirty="0"/>
              <a:t>Analysis Strategy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Study </a:t>
            </a:r>
            <a:r>
              <a:rPr lang="en-US" sz="2200" dirty="0"/>
              <a:t>existing system and its problems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Collect </a:t>
            </a:r>
            <a:r>
              <a:rPr lang="en-US" sz="2800" dirty="0"/>
              <a:t>and </a:t>
            </a:r>
            <a:r>
              <a:rPr lang="en-US" sz="2800" dirty="0" smtClean="0"/>
              <a:t>Analyze Requirements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Develop </a:t>
            </a:r>
            <a:r>
              <a:rPr lang="en-US" sz="2200" dirty="0"/>
              <a:t>new system concept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Describe </a:t>
            </a:r>
            <a:r>
              <a:rPr lang="en-US" sz="2200" dirty="0"/>
              <a:t>new system with analysis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Prepare </a:t>
            </a:r>
            <a:r>
              <a:rPr lang="en-US" sz="2800" dirty="0"/>
              <a:t>and Present System Proposal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Summarize </a:t>
            </a:r>
            <a:r>
              <a:rPr lang="en-US" sz="2200" dirty="0"/>
              <a:t>results of the Analysis Phase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Go/No Go decision made by sponsor and steering committee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5473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Determine Design Strategy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Build / Buy / Outsource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Design system components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Architecture, interface, database, programs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Assemble design elements into System Specification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Present to steering committee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Go / No Go decision before entering final phase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83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Implementation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Construction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Programming and testing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Installation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Training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Conversion to new system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On-going system support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752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projects get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50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Where Do IS Projects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Fulfill a </a:t>
            </a:r>
            <a:r>
              <a:rPr lang="en-US" sz="3200" b="1" dirty="0">
                <a:solidFill>
                  <a:prstClr val="black"/>
                </a:solidFill>
              </a:rPr>
              <a:t>business need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Enable a business initiative or strategy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Support a merger/acquisition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Fix a “point of pain”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Utilize a new technology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Outgrowth of Business Process Management (BPM)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017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is BPM?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Business Process Management: A methodology used by organizations to continuously improve end-to-end business processes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Internal and cross-organizational processes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Benefits include: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Enhanced </a:t>
            </a:r>
            <a:r>
              <a:rPr lang="en-US" sz="2400" dirty="0">
                <a:solidFill>
                  <a:prstClr val="black"/>
                </a:solidFill>
              </a:rPr>
              <a:t>process agility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Process </a:t>
            </a:r>
            <a:r>
              <a:rPr lang="en-US" sz="2400" dirty="0">
                <a:solidFill>
                  <a:prstClr val="black"/>
                </a:solidFill>
              </a:rPr>
              <a:t>alignment with industry “best practices”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 smtClean="0">
                <a:solidFill>
                  <a:prstClr val="black"/>
                </a:solidFill>
              </a:rPr>
              <a:t>Increased </a:t>
            </a:r>
            <a:r>
              <a:rPr lang="en-US" sz="2400" dirty="0">
                <a:solidFill>
                  <a:prstClr val="black"/>
                </a:solidFill>
              </a:rPr>
              <a:t>process efficiencies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57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is BPM?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Four-step continuous cycle: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Define and map the steps in a business process,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Create ways to improve on steps in the process that add value,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Find ways to eliminate or consolidate steps in the process that don’t add value,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Create or adjust electronic workflows to match the improved process maps.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0182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BPM Identifies Business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Automation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“Create or adjust electronic workflows to match the improved process maps”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Improvement</a:t>
            </a: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Study the business </a:t>
            </a:r>
            <a:r>
              <a:rPr lang="en-US" sz="2600" dirty="0" smtClean="0">
                <a:solidFill>
                  <a:prstClr val="black"/>
                </a:solidFill>
              </a:rPr>
              <a:t>processes </a:t>
            </a:r>
            <a:endParaRPr lang="en-US" sz="2600" dirty="0">
              <a:solidFill>
                <a:prstClr val="black"/>
              </a:solidFill>
            </a:endParaRP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Create new, redesigned processes to improve the process workflows, and/or</a:t>
            </a: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Utilize new technologies enabling new process structures </a:t>
            </a:r>
          </a:p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 Reengineering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Total overhaul of work processes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831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the systems </a:t>
            </a:r>
            <a:r>
              <a:rPr lang="en-US" sz="2400" dirty="0" smtClean="0"/>
              <a:t>analyst’s role information </a:t>
            </a:r>
            <a:r>
              <a:rPr lang="en-US" sz="2400" dirty="0"/>
              <a:t>systems </a:t>
            </a:r>
            <a:r>
              <a:rPr lang="en-US" sz="2400" dirty="0" smtClean="0"/>
              <a:t>development.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Describe </a:t>
            </a:r>
            <a:r>
              <a:rPr lang="en-US" sz="2400" dirty="0"/>
              <a:t>the </a:t>
            </a:r>
            <a:r>
              <a:rPr lang="en-US" sz="2400" dirty="0" smtClean="0"/>
              <a:t>basic systems </a:t>
            </a:r>
            <a:r>
              <a:rPr lang="en-US" sz="2400" dirty="0"/>
              <a:t>development life cycle and its </a:t>
            </a:r>
            <a:r>
              <a:rPr lang="en-US" sz="2400" dirty="0" smtClean="0"/>
              <a:t>phases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how organizations identify IS development projects.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Explain </a:t>
            </a:r>
            <a:r>
              <a:rPr lang="en-US" sz="2400" dirty="0"/>
              <a:t>the importance of linking the information system to business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Be </a:t>
            </a:r>
            <a:r>
              <a:rPr lang="en-US" sz="2400" dirty="0"/>
              <a:t>able to create a system request.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Describe </a:t>
            </a:r>
            <a:r>
              <a:rPr lang="en-US" sz="2400" dirty="0"/>
              <a:t>technical, economic, and organizational feasibility assessment.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Be </a:t>
            </a:r>
            <a:r>
              <a:rPr lang="en-US" sz="2400" dirty="0"/>
              <a:t>able to perform a feasibility analysis.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116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Do </a:t>
            </a:r>
            <a:r>
              <a:rPr lang="en-US" b="1" dirty="0" smtClean="0">
                <a:solidFill>
                  <a:schemeClr val="tx2"/>
                </a:solidFill>
              </a:rPr>
              <a:t>We Have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dirty="0" smtClean="0">
                <a:solidFill>
                  <a:schemeClr val="tx2"/>
                </a:solidFill>
              </a:rPr>
              <a:t>Project Yet</a:t>
            </a:r>
            <a:r>
              <a:rPr lang="en-US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Strong business need leads to a person or group stepping up as the </a:t>
            </a:r>
            <a:r>
              <a:rPr lang="en-US" sz="3200" u="sng" dirty="0">
                <a:solidFill>
                  <a:prstClr val="black"/>
                </a:solidFill>
              </a:rPr>
              <a:t>Project Sponsor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Driving force behind project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Specifies overall business requirements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Determines business value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Formally requests a project via the </a:t>
            </a:r>
            <a:r>
              <a:rPr lang="en-US" sz="2800" b="1" dirty="0">
                <a:solidFill>
                  <a:prstClr val="black"/>
                </a:solidFill>
              </a:rPr>
              <a:t>System Request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534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business reasons for the new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430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Describes business reasons for project 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Defines system’s expected value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Force the sponsor to formalize his/her ideas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Provide a framework for collecting initial project information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Standardize information to be used by steering (approval) committee</a:t>
            </a:r>
          </a:p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Lists project’s key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41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Systems Request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02" y="66848"/>
            <a:ext cx="6573956" cy="64465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62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Request for Tune Source Music Download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82" y="0"/>
            <a:ext cx="6929215" cy="64679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082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Business Value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Identify sources: increased sales; decreased costs; reduced headcount; lower turnover…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Assign values as initial estimates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690" y="1790700"/>
            <a:ext cx="7879607" cy="3171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859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 this project really worth doing…</a:t>
            </a:r>
          </a:p>
          <a:p>
            <a:r>
              <a:rPr lang="en-US" dirty="0" smtClean="0"/>
              <a:t>Can we do this project…</a:t>
            </a:r>
          </a:p>
          <a:p>
            <a:r>
              <a:rPr lang="en-US" dirty="0" smtClean="0"/>
              <a:t>Will the organization accept this if we go ahead…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3576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Detailed business case for the project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Technical feasibility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Economic feasibility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Organizational feasibility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Compiled into a feasibility study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i="1" dirty="0">
                <a:solidFill>
                  <a:prstClr val="black"/>
                </a:solidFill>
              </a:rPr>
              <a:t>Critically important </a:t>
            </a:r>
            <a:r>
              <a:rPr lang="en-US" sz="3600" dirty="0">
                <a:solidFill>
                  <a:prstClr val="black"/>
                </a:solidFill>
              </a:rPr>
              <a:t>to reassess feasibility throughout the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194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1977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Technical Feasibility: </a:t>
            </a:r>
            <a:r>
              <a:rPr lang="en-US" b="1" i="1" dirty="0">
                <a:solidFill>
                  <a:schemeClr val="tx2"/>
                </a:solidFill>
              </a:rPr>
              <a:t>Can We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90372" lvl="0" indent="-5715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Sources of Technical Risk: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Users’ and analysts’ lack of familiarity with the business application area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Lack of familiarity with technology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Have we used it before?  How new is it?</a:t>
            </a:r>
            <a:endParaRPr lang="en-US" sz="2800" dirty="0">
              <a:solidFill>
                <a:prstClr val="black"/>
              </a:solidFill>
            </a:endParaRP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Project size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Number of people, time frame, distinct features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Compatibility with existing systems</a:t>
            </a:r>
          </a:p>
          <a:p>
            <a:pPr marL="996696" lvl="2" indent="-228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Degree of integration required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237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Economic Feasibility: </a:t>
            </a:r>
            <a:r>
              <a:rPr lang="en-US" b="1" i="1" dirty="0">
                <a:solidFill>
                  <a:schemeClr val="tx2"/>
                </a:solidFill>
              </a:rPr>
              <a:t>Should We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Identify costs and benefits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Assign values to costs and benefits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Determine cash flow</a:t>
            </a:r>
          </a:p>
          <a:p>
            <a:pPr marL="690372" lvl="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prstClr val="black"/>
                </a:solidFill>
              </a:rPr>
              <a:t>Assess financial viability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Return on investment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Break even point</a:t>
            </a:r>
          </a:p>
          <a:p>
            <a:pPr marL="1028700" lvl="1" indent="-5715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prstClr val="black"/>
                </a:solidFill>
              </a:rPr>
              <a:t>Net present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5818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Analyst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 and skills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635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Include development and operational costs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Consider tangible and intangible benefits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30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0" y="742950"/>
            <a:ext cx="7952578" cy="52397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8750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Cost-Benefit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Discounted cash flow method preferred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NPV preferred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31</a:t>
            </a:fld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86" y="16713"/>
            <a:ext cx="8040788" cy="6467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703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Organizational Feasibility: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i="1" dirty="0">
                <a:solidFill>
                  <a:schemeClr val="tx2"/>
                </a:solidFill>
              </a:rPr>
              <a:t>If We Build It, Will They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90372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Strategic alignment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Are project goals aligned with business strategy?</a:t>
            </a:r>
          </a:p>
          <a:p>
            <a:pPr marL="690372" lvl="0" indent="-571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Evaluate effect on various stakeholders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Strong and influential project champion?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Strong and widespread organizational management support?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Receptive / resistant system users</a:t>
            </a:r>
            <a:r>
              <a:rPr lang="en-US" sz="2800" dirty="0" smtClean="0">
                <a:solidFill>
                  <a:prstClr val="black"/>
                </a:solidFill>
              </a:rPr>
              <a:t>?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843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Organizational Feasibility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i="1" dirty="0">
                <a:solidFill>
                  <a:schemeClr val="tx2"/>
                </a:solidFill>
              </a:rPr>
              <a:t>If We Build It, Will They 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90372" lvl="0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Strategic alignment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Close alignment with strategy increases the </a:t>
            </a:r>
            <a:r>
              <a:rPr lang="en-US" sz="3200" dirty="0">
                <a:solidFill>
                  <a:prstClr val="black"/>
                </a:solidFill>
              </a:rPr>
              <a:t>likelihood of success</a:t>
            </a:r>
          </a:p>
          <a:p>
            <a:pPr marL="690372" lvl="0" indent="-5715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Stakeholder groups can be influenced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Presentations describing  and promoting benefits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Emphasizing personal benefits as well as organizational benefits 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Prototypes help prove the system concept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Real user involvement throughout </a:t>
            </a:r>
            <a:r>
              <a:rPr lang="en-US" sz="3200" dirty="0" smtClean="0">
                <a:solidFill>
                  <a:prstClr val="black"/>
                </a:solidFill>
              </a:rPr>
              <a:t>project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33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997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4" y="286603"/>
            <a:ext cx="10155016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Assessment: Summing </a:t>
            </a:r>
            <a:r>
              <a:rPr lang="en-US" b="1" dirty="0" smtClean="0">
                <a:solidFill>
                  <a:schemeClr val="tx2"/>
                </a:solidFill>
              </a:rPr>
              <a:t>It Up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90372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All projects have feasibility risks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Our goal is to know the risks we face and the significance of those risks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Project Sponsor, Project Manager, and other team members need this awareness</a:t>
            </a:r>
          </a:p>
          <a:p>
            <a:pPr marL="914400" lvl="1" indent="-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Once risks are known, steps can be taken to mitigate the risks</a:t>
            </a:r>
          </a:p>
          <a:p>
            <a:pPr marL="996696" lvl="2" indent="-2286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600" dirty="0">
                <a:solidFill>
                  <a:prstClr val="black"/>
                </a:solidFill>
              </a:rPr>
              <a:t>For example, if unfamiliar with a new technology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Provide enough budget for training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Provide enough budget to hire consultants with expertise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Allow more schedule time to move up the learning curve</a:t>
            </a:r>
          </a:p>
          <a:p>
            <a:pPr marL="1408176" lvl="3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Use a methodology that incorporates experimentation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26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86603"/>
            <a:ext cx="10189522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Feasibility </a:t>
            </a:r>
            <a:r>
              <a:rPr lang="en-US" b="1" dirty="0" smtClean="0">
                <a:solidFill>
                  <a:schemeClr val="tx2"/>
                </a:solidFill>
              </a:rPr>
              <a:t>Assessment: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Summing It Up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372" indent="-571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prstClr val="black"/>
                </a:solidFill>
              </a:rPr>
              <a:t>Essential to continuously review and revise the </a:t>
            </a:r>
            <a:r>
              <a:rPr lang="en-US" sz="3600" dirty="0">
                <a:solidFill>
                  <a:prstClr val="black"/>
                </a:solidFill>
              </a:rPr>
              <a:t>feasibility </a:t>
            </a:r>
            <a:r>
              <a:rPr lang="en-US" sz="3600" dirty="0" smtClean="0">
                <a:solidFill>
                  <a:prstClr val="black"/>
                </a:solidFill>
              </a:rPr>
              <a:t>assessment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How well are we managing the risks we previously identified?  Are adjustments needed?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Risk is being managed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Risk is not well managed and needs further attention</a:t>
            </a:r>
          </a:p>
          <a:p>
            <a:pPr marL="914400" lvl="1" indent="-457200">
              <a:spcBef>
                <a:spcPct val="20000"/>
              </a:spcBef>
              <a:spcAft>
                <a:spcPts val="0"/>
              </a:spcAft>
              <a:buClr>
                <a:srgbClr val="4584D3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Are there any new risks that have appeared?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If so, what are the actions needed to address those risks?</a:t>
            </a:r>
          </a:p>
          <a:p>
            <a:pPr marL="996696" lvl="2" indent="-2286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Font typeface="Arial"/>
              <a:buChar char="▪"/>
            </a:pPr>
            <a:r>
              <a:rPr lang="en-US" sz="2400" dirty="0">
                <a:solidFill>
                  <a:prstClr val="black"/>
                </a:solidFill>
              </a:rPr>
              <a:t>Budgetary and schedule effect?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35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0395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Systems Analyst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7492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Key role in developing information systems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Analyzing the business situation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Identifying opportunities for improvements 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Designing an information system to implement the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9345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860" y="2104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Systems Analyst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7492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Interaction with an array of people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Technical specialists (DBAs, network admins, programmers)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Business people (users, managers, steering committee)</a:t>
            </a:r>
          </a:p>
          <a:p>
            <a:pPr lvl="3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Others (vendors, consultants)</a:t>
            </a:r>
          </a:p>
          <a:p>
            <a:pPr marL="507492" lvl="1" indent="-342900" eaLnBrk="0" hangingPunct="0">
              <a:spcBef>
                <a:spcPct val="200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3200" dirty="0">
                <a:solidFill>
                  <a:schemeClr val="tx1"/>
                </a:solidFill>
              </a:rPr>
              <a:t>Variety of specialized roles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000" dirty="0" smtClean="0"/>
              <a:t> </a:t>
            </a:r>
            <a:r>
              <a:rPr lang="en-US" sz="2400" dirty="0" smtClean="0"/>
              <a:t>People-oriented</a:t>
            </a:r>
            <a:r>
              <a:rPr lang="en-US" sz="2400" dirty="0"/>
              <a:t>: change management analyst, project management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Business-oriented: requirements analyst, business analyst 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Technically-oriented: infrastructure analyst</a:t>
            </a:r>
          </a:p>
          <a:p>
            <a:pPr lvl="3">
              <a:buSzPct val="100000"/>
              <a:buFont typeface="Courier New" panose="02070309020205020404" pitchFamily="49" charset="0"/>
              <a:buChar char="o"/>
            </a:pPr>
            <a:r>
              <a:rPr lang="en-US" sz="2400" dirty="0"/>
              <a:t> Generalist:  systems analyst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997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Do System Analysts Like 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About </a:t>
            </a:r>
            <a:r>
              <a:rPr lang="en-US" b="1" dirty="0">
                <a:solidFill>
                  <a:schemeClr val="tx2"/>
                </a:solidFill>
              </a:rPr>
              <a:t>Their Work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Challenge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Technology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Variety</a:t>
            </a:r>
            <a:endParaRPr lang="en-US" sz="3200" dirty="0"/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Constant </a:t>
            </a:r>
            <a:r>
              <a:rPr lang="en-US" sz="3200" dirty="0"/>
              <a:t>Change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/>
              <a:t> Problem </a:t>
            </a:r>
            <a:r>
              <a:rPr lang="en-US" sz="3200" dirty="0"/>
              <a:t>Solving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13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Do System Analysts </a:t>
            </a:r>
            <a:r>
              <a:rPr lang="en-US" b="1" dirty="0" smtClean="0">
                <a:solidFill>
                  <a:schemeClr val="tx2"/>
                </a:solidFill>
              </a:rPr>
              <a:t>Dislike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About </a:t>
            </a:r>
            <a:r>
              <a:rPr lang="en-US" b="1" dirty="0">
                <a:solidFill>
                  <a:schemeClr val="tx2"/>
                </a:solidFill>
              </a:rPr>
              <a:t>Their Work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Management’s </a:t>
            </a:r>
            <a:r>
              <a:rPr lang="en-US" sz="3200" dirty="0">
                <a:solidFill>
                  <a:schemeClr val="tx1"/>
                </a:solidFill>
              </a:rPr>
              <a:t>lack of communication/recognition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End-user </a:t>
            </a:r>
            <a:r>
              <a:rPr lang="en-US" sz="3200" dirty="0">
                <a:solidFill>
                  <a:schemeClr val="tx1"/>
                </a:solidFill>
              </a:rPr>
              <a:t>mistakes and demands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Stress/pressure/burnout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Ever-changing </a:t>
            </a:r>
            <a:r>
              <a:rPr lang="en-US" sz="3200" dirty="0">
                <a:solidFill>
                  <a:schemeClr val="tx1"/>
                </a:solidFill>
              </a:rPr>
              <a:t>business technology</a:t>
            </a:r>
          </a:p>
          <a:p>
            <a:pPr marL="800100" lvl="1" indent="-342900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Unrealistic </a:t>
            </a:r>
            <a:r>
              <a:rPr lang="en-US" sz="3200" dirty="0">
                <a:solidFill>
                  <a:schemeClr val="tx1"/>
                </a:solidFill>
              </a:rPr>
              <a:t>deadlines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077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Preparing for Your 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Working knowledge </a:t>
            </a:r>
            <a:r>
              <a:rPr lang="en-US" sz="3200" dirty="0">
                <a:solidFill>
                  <a:schemeClr val="tx1"/>
                </a:solidFill>
              </a:rPr>
              <a:t>of </a:t>
            </a:r>
            <a:r>
              <a:rPr lang="en-US" sz="3200" dirty="0" smtClean="0">
                <a:solidFill>
                  <a:schemeClr val="tx1"/>
                </a:solidFill>
              </a:rPr>
              <a:t>information technology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Computer programming experience </a:t>
            </a:r>
            <a:r>
              <a:rPr lang="en-US" sz="3200" dirty="0">
                <a:solidFill>
                  <a:schemeClr val="tx1"/>
                </a:solidFill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</a:rPr>
              <a:t>expertise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General business knowledge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Problem-solving skills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Interpersonal communication skills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Flexibility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adaptability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Character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</a:rPr>
              <a:t>ethics</a:t>
            </a:r>
            <a:endParaRPr lang="en-US" sz="3200" dirty="0">
              <a:solidFill>
                <a:schemeClr val="tx1"/>
              </a:solidFill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Systems analysis </a:t>
            </a:r>
            <a:r>
              <a:rPr lang="en-US" sz="3200" dirty="0">
                <a:solidFill>
                  <a:schemeClr val="tx1"/>
                </a:solidFill>
              </a:rPr>
              <a:t>&amp; </a:t>
            </a:r>
            <a:r>
              <a:rPr lang="en-US" sz="3200" dirty="0" smtClean="0">
                <a:solidFill>
                  <a:schemeClr val="tx1"/>
                </a:solidFill>
              </a:rPr>
              <a:t>design skills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006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 Development Life 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overall process of systems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2015 John Wiley &amp; Sons.  All Rights Reserved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782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1626</Words>
  <Application>Microsoft Office PowerPoint</Application>
  <PresentationFormat>Custom</PresentationFormat>
  <Paragraphs>290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Retrospect</vt:lpstr>
      <vt:lpstr>The Systems Analyst and Information Systems Development</vt:lpstr>
      <vt:lpstr>Learning Objectives</vt:lpstr>
      <vt:lpstr>The Systems Analyst </vt:lpstr>
      <vt:lpstr>Systems Analyst Role</vt:lpstr>
      <vt:lpstr>Systems Analyst Roles</vt:lpstr>
      <vt:lpstr>What Do System Analysts Like  About Their Work?</vt:lpstr>
      <vt:lpstr>What Do System Analysts Dislike  About Their Work?</vt:lpstr>
      <vt:lpstr>Preparing for Your Career</vt:lpstr>
      <vt:lpstr>The Systems Development Life Cycle</vt:lpstr>
      <vt:lpstr>How Do Systems Get Built?</vt:lpstr>
      <vt:lpstr>Planning Phase</vt:lpstr>
      <vt:lpstr>Analysis Phase</vt:lpstr>
      <vt:lpstr>Design Phase</vt:lpstr>
      <vt:lpstr>Implementation Phase</vt:lpstr>
      <vt:lpstr>Project Initiation</vt:lpstr>
      <vt:lpstr>Where Do IS Projects Come From?</vt:lpstr>
      <vt:lpstr>What is BPM?</vt:lpstr>
      <vt:lpstr>What is BPM? (continued)</vt:lpstr>
      <vt:lpstr>BPM Identifies Business Needs</vt:lpstr>
      <vt:lpstr>Do We Have a Project Yet?</vt:lpstr>
      <vt:lpstr>The Systems Request</vt:lpstr>
      <vt:lpstr>System Request</vt:lpstr>
      <vt:lpstr>Elements of the Systems Request</vt:lpstr>
      <vt:lpstr>Systems Request for Tune Source Music Download System</vt:lpstr>
      <vt:lpstr>Estimating Business Value</vt:lpstr>
      <vt:lpstr>Feasibility Analysis</vt:lpstr>
      <vt:lpstr>Feasibility Analysis</vt:lpstr>
      <vt:lpstr>Technical Feasibility: Can We Build It?</vt:lpstr>
      <vt:lpstr>Economic Feasibility: Should We Build It?</vt:lpstr>
      <vt:lpstr>Costs and Benefits</vt:lpstr>
      <vt:lpstr>Cost-Benefit Analysis</vt:lpstr>
      <vt:lpstr>Organizational Feasibility:  If We Build It, Will They Come?</vt:lpstr>
      <vt:lpstr>Organizational Feasibility  If We Build It, Will They Come?</vt:lpstr>
      <vt:lpstr>Feasibility Assessment: Summing It Up</vt:lpstr>
      <vt:lpstr>Feasibility Assessment: Summing It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kfwong</cp:lastModifiedBy>
  <cp:revision>44</cp:revision>
  <dcterms:created xsi:type="dcterms:W3CDTF">2014-11-25T13:04:36Z</dcterms:created>
  <dcterms:modified xsi:type="dcterms:W3CDTF">2016-09-05T02:55:19Z</dcterms:modified>
</cp:coreProperties>
</file>