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9"/>
  </p:notesMasterIdLst>
  <p:sldIdLst>
    <p:sldId id="256" r:id="rId2"/>
    <p:sldId id="264" r:id="rId3"/>
    <p:sldId id="265" r:id="rId4"/>
    <p:sldId id="266" r:id="rId5"/>
    <p:sldId id="267" r:id="rId6"/>
    <p:sldId id="295" r:id="rId7"/>
    <p:sldId id="269" r:id="rId8"/>
    <p:sldId id="270" r:id="rId9"/>
    <p:sldId id="271" r:id="rId10"/>
    <p:sldId id="272" r:id="rId11"/>
    <p:sldId id="273" r:id="rId12"/>
    <p:sldId id="274" r:id="rId13"/>
    <p:sldId id="296" r:id="rId14"/>
    <p:sldId id="275" r:id="rId15"/>
    <p:sldId id="276" r:id="rId16"/>
    <p:sldId id="277" r:id="rId17"/>
    <p:sldId id="297" r:id="rId18"/>
    <p:sldId id="279" r:id="rId19"/>
    <p:sldId id="280" r:id="rId20"/>
    <p:sldId id="278" r:id="rId21"/>
    <p:sldId id="298" r:id="rId22"/>
    <p:sldId id="281" r:id="rId23"/>
    <p:sldId id="282" r:id="rId24"/>
    <p:sldId id="283" r:id="rId25"/>
    <p:sldId id="284" r:id="rId26"/>
    <p:sldId id="285" r:id="rId27"/>
    <p:sldId id="286" r:id="rId28"/>
    <p:sldId id="287" r:id="rId29"/>
    <p:sldId id="299" r:id="rId30"/>
    <p:sldId id="302" r:id="rId31"/>
    <p:sldId id="300" r:id="rId32"/>
    <p:sldId id="301" r:id="rId33"/>
    <p:sldId id="288" r:id="rId34"/>
    <p:sldId id="289" r:id="rId35"/>
    <p:sldId id="290" r:id="rId36"/>
    <p:sldId id="294" r:id="rId37"/>
    <p:sldId id="258"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06FDE50-5D63-4830-8C94-3465A625ABDE}" type="datetimeFigureOut">
              <a:rPr lang="en-US"/>
              <a:pPr>
                <a:defRPr/>
              </a:pPr>
              <a:t>9/19/2012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59ACC12-9BFF-4044-8B9D-6B26AEA522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3429000"/>
          </a:xfrm>
        </p:spPr>
        <p:txBody>
          <a:bodyPr/>
          <a:lstStyle>
            <a:lvl1pPr>
              <a:defRPr sz="3200" b="1"/>
            </a:lvl1pPr>
          </a:lstStyle>
          <a:p>
            <a:r>
              <a:rPr lang="en-US" smtClean="0"/>
              <a:t>Click to edit Master title style</a:t>
            </a:r>
            <a:endParaRPr lang="en-US" dirty="0"/>
          </a:p>
        </p:txBody>
      </p:sp>
      <p:sp>
        <p:nvSpPr>
          <p:cNvPr id="3" name="Subtitle 2"/>
          <p:cNvSpPr>
            <a:spLocks noGrp="1"/>
          </p:cNvSpPr>
          <p:nvPr>
            <p:ph type="subTitle" idx="1"/>
          </p:nvPr>
        </p:nvSpPr>
        <p:spPr>
          <a:xfrm>
            <a:off x="304800" y="4953000"/>
            <a:ext cx="8534400" cy="6858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356350"/>
            <a:ext cx="152400" cy="365125"/>
          </a:xfrm>
        </p:spPr>
        <p:txBody>
          <a:bodyPr/>
          <a:lstStyle>
            <a:lvl1pPr>
              <a:defRPr/>
            </a:lvl1pPr>
          </a:lstStyle>
          <a:p>
            <a:pPr>
              <a:defRPr/>
            </a:pPr>
            <a:r>
              <a:rPr lang="en-US"/>
              <a:t> </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6" name="Slide Number Placeholder 5"/>
          <p:cNvSpPr>
            <a:spLocks noGrp="1"/>
          </p:cNvSpPr>
          <p:nvPr>
            <p:ph type="sldNum" sz="quarter" idx="12"/>
          </p:nvPr>
        </p:nvSpPr>
        <p:spPr/>
        <p:txBody>
          <a:bodyPr/>
          <a:lstStyle>
            <a:lvl1pPr>
              <a:defRPr/>
            </a:lvl1pPr>
          </a:lstStyle>
          <a:p>
            <a:pPr>
              <a:defRPr/>
            </a:pPr>
            <a:r>
              <a:rPr lang="en-US"/>
              <a:t>2-</a:t>
            </a:r>
            <a:fld id="{E2DEF254-B6E0-4F14-B320-B0671538DF5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447800"/>
            <a:ext cx="8229600" cy="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buClr>
                <a:srgbClr val="0070C0"/>
              </a:buClr>
              <a:buSzPct val="150000"/>
              <a:buFont typeface="Wingdings" pitchFamily="2" charset="2"/>
              <a:buChar cha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t> </a:t>
            </a:r>
          </a:p>
        </p:txBody>
      </p:sp>
      <p:sp>
        <p:nvSpPr>
          <p:cNvPr id="6"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5"/>
          <p:cNvSpPr>
            <a:spLocks noGrp="1"/>
          </p:cNvSpPr>
          <p:nvPr>
            <p:ph type="sldNum" sz="quarter" idx="12"/>
          </p:nvPr>
        </p:nvSpPr>
        <p:spPr/>
        <p:txBody>
          <a:bodyPr/>
          <a:lstStyle>
            <a:lvl1pPr>
              <a:defRPr/>
            </a:lvl1pPr>
          </a:lstStyle>
          <a:p>
            <a:pPr>
              <a:defRPr/>
            </a:pPr>
            <a:r>
              <a:rPr lang="en-US"/>
              <a:t>2-</a:t>
            </a:r>
            <a:fld id="{BE491741-38F6-464C-9BA3-44A9D4E03C9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a:t> </a:t>
            </a:r>
          </a:p>
        </p:txBody>
      </p:sp>
      <p:sp>
        <p:nvSpPr>
          <p:cNvPr id="6" name="Footer Placeholder 5"/>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6"/>
          <p:cNvSpPr>
            <a:spLocks noGrp="1"/>
          </p:cNvSpPr>
          <p:nvPr>
            <p:ph type="sldNum" sz="quarter" idx="12"/>
          </p:nvPr>
        </p:nvSpPr>
        <p:spPr/>
        <p:txBody>
          <a:bodyPr/>
          <a:lstStyle>
            <a:lvl1pPr>
              <a:defRPr/>
            </a:lvl1pPr>
          </a:lstStyle>
          <a:p>
            <a:pPr>
              <a:defRPr/>
            </a:pPr>
            <a:fld id="{75B28656-C3F2-438F-8841-326276DABA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 Copyright 2011 John Wiley &amp; Sons, Inc.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2-</a:t>
            </a:r>
            <a:fld id="{58424193-BCF2-4FFD-9A5C-E12685DDF50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819400"/>
          </a:xfrm>
        </p:spPr>
        <p:txBody>
          <a:bodyPr rtlCol="0">
            <a:normAutofit fontScale="90000"/>
          </a:bodyPr>
          <a:lstStyle/>
          <a:p>
            <a:pPr eaLnBrk="1" fontAlgn="auto" hangingPunct="1">
              <a:spcAft>
                <a:spcPts val="0"/>
              </a:spcAft>
              <a:defRPr/>
            </a:pPr>
            <a:r>
              <a:rPr lang="en-US" sz="4800" dirty="0">
                <a:solidFill>
                  <a:schemeClr val="tx2">
                    <a:lumMod val="75000"/>
                  </a:schemeClr>
                </a:solidFill>
                <a:effectLst>
                  <a:outerShdw blurRad="38100" dist="38100" dir="2700000" algn="tl">
                    <a:srgbClr val="000000">
                      <a:alpha val="43137"/>
                    </a:srgbClr>
                  </a:outerShdw>
                </a:effectLst>
              </a:rPr>
              <a:t>Systems Analysis and Design</a:t>
            </a:r>
            <a:r>
              <a:rPr lang="en-US" dirty="0">
                <a:solidFill>
                  <a:schemeClr val="tx2">
                    <a:lumMod val="75000"/>
                  </a:schemeClr>
                </a:solidFill>
                <a:effectLst>
                  <a:outerShdw blurRad="38100" dist="38100" dir="2700000" algn="tl">
                    <a:srgbClr val="C0C0C0"/>
                  </a:outerShdw>
                </a:effectLst>
              </a:rPr>
              <a:t/>
            </a:r>
            <a:br>
              <a:rPr lang="en-US" dirty="0">
                <a:solidFill>
                  <a:schemeClr val="tx2">
                    <a:lumMod val="75000"/>
                  </a:schemeClr>
                </a:solidFill>
                <a:effectLst>
                  <a:outerShdw blurRad="38100" dist="38100" dir="2700000" algn="tl">
                    <a:srgbClr val="C0C0C0"/>
                  </a:outerShdw>
                </a:effectLst>
              </a:rPr>
            </a:br>
            <a:r>
              <a:rPr lang="en-US" sz="2800" dirty="0">
                <a:solidFill>
                  <a:schemeClr val="tx2">
                    <a:lumMod val="75000"/>
                  </a:schemeClr>
                </a:solidFill>
                <a:effectLst>
                  <a:outerShdw blurRad="38100" dist="38100" dir="2700000" algn="tl">
                    <a:srgbClr val="C0C0C0"/>
                  </a:outerShdw>
                </a:effectLst>
              </a:rPr>
              <a:t>5</a:t>
            </a:r>
            <a:r>
              <a:rPr lang="en-US" sz="2800" dirty="0" smtClean="0">
                <a:solidFill>
                  <a:schemeClr val="tx2">
                    <a:lumMod val="75000"/>
                  </a:schemeClr>
                </a:solidFill>
                <a:effectLst>
                  <a:outerShdw blurRad="38100" dist="38100" dir="2700000" algn="tl">
                    <a:srgbClr val="C0C0C0"/>
                  </a:outerShdw>
                </a:effectLst>
              </a:rPr>
              <a:t>th Edition</a:t>
            </a:r>
            <a:br>
              <a:rPr lang="en-US" sz="2800" dirty="0" smtClean="0">
                <a:solidFill>
                  <a:schemeClr val="tx2">
                    <a:lumMod val="75000"/>
                  </a:schemeClr>
                </a:solidFill>
                <a:effectLst>
                  <a:outerShdw blurRad="38100" dist="38100" dir="2700000" algn="tl">
                    <a:srgbClr val="C0C0C0"/>
                  </a:outerShdw>
                </a:effectLst>
              </a:rPr>
            </a:br>
            <a:r>
              <a:rPr lang="en-US" sz="2800" dirty="0" smtClean="0">
                <a:solidFill>
                  <a:schemeClr val="tx2">
                    <a:lumMod val="75000"/>
                  </a:schemeClr>
                </a:solidFill>
                <a:effectLst>
                  <a:outerShdw blurRad="38100" dist="38100" dir="2700000" algn="tl">
                    <a:srgbClr val="C0C0C0"/>
                  </a:outerShdw>
                </a:effectLst>
              </a:rPr>
              <a:t/>
            </a:r>
            <a:br>
              <a:rPr lang="en-US" sz="2800" dirty="0" smtClean="0">
                <a:solidFill>
                  <a:schemeClr val="tx2">
                    <a:lumMod val="75000"/>
                  </a:schemeClr>
                </a:solidFill>
                <a:effectLst>
                  <a:outerShdw blurRad="38100" dist="38100" dir="2700000" algn="tl">
                    <a:srgbClr val="C0C0C0"/>
                  </a:outerShdw>
                </a:effectLst>
              </a:rPr>
            </a:br>
            <a:r>
              <a:rPr lang="en-US" sz="2800" dirty="0" smtClean="0">
                <a:solidFill>
                  <a:schemeClr val="tx2">
                    <a:lumMod val="75000"/>
                  </a:schemeClr>
                </a:solidFill>
                <a:effectLst>
                  <a:outerShdw blurRad="38100" dist="38100" dir="2700000" algn="tl">
                    <a:srgbClr val="C0C0C0"/>
                  </a:outerShdw>
                </a:effectLst>
              </a:rPr>
              <a:t/>
            </a:r>
            <a:br>
              <a:rPr lang="en-US" sz="2800" dirty="0" smtClean="0">
                <a:solidFill>
                  <a:schemeClr val="tx2">
                    <a:lumMod val="75000"/>
                  </a:schemeClr>
                </a:solidFill>
                <a:effectLst>
                  <a:outerShdw blurRad="38100" dist="38100" dir="2700000" algn="tl">
                    <a:srgbClr val="C0C0C0"/>
                  </a:outerShdw>
                </a:effectLst>
              </a:rPr>
            </a:br>
            <a:r>
              <a:rPr lang="en-US" sz="4000" dirty="0" smtClean="0">
                <a:solidFill>
                  <a:schemeClr val="tx2">
                    <a:lumMod val="75000"/>
                  </a:schemeClr>
                </a:solidFill>
                <a:effectLst>
                  <a:outerShdw blurRad="38100" dist="38100" dir="2700000" algn="tl">
                    <a:srgbClr val="C0C0C0"/>
                  </a:outerShdw>
                </a:effectLst>
              </a:rPr>
              <a:t>Chapter 2. Project Selection and Management</a:t>
            </a:r>
            <a:endParaRPr lang="en-US" sz="4000" dirty="0">
              <a:solidFill>
                <a:schemeClr val="tx2">
                  <a:lumMod val="75000"/>
                </a:schemeClr>
              </a:solidFill>
            </a:endParaRPr>
          </a:p>
        </p:txBody>
      </p:sp>
      <p:sp>
        <p:nvSpPr>
          <p:cNvPr id="3" name="Subtitle 2"/>
          <p:cNvSpPr>
            <a:spLocks noGrp="1"/>
          </p:cNvSpPr>
          <p:nvPr>
            <p:ph type="subTitle" idx="1"/>
          </p:nvPr>
        </p:nvSpPr>
        <p:spPr>
          <a:xfrm>
            <a:off x="533400" y="4800600"/>
            <a:ext cx="8305800" cy="838200"/>
          </a:xfrm>
        </p:spPr>
        <p:txBody>
          <a:bodyPr rtlCol="0">
            <a:normAutofit fontScale="92500" lnSpcReduction="20000"/>
          </a:bodyPr>
          <a:lstStyle/>
          <a:p>
            <a:pPr eaLnBrk="1" fontAlgn="auto" hangingPunct="1">
              <a:spcAft>
                <a:spcPts val="0"/>
              </a:spcAft>
              <a:defRPr/>
            </a:pPr>
            <a:r>
              <a:rPr lang="en-US" sz="2800" b="1" dirty="0" smtClean="0">
                <a:solidFill>
                  <a:srgbClr val="0070C0"/>
                </a:solidFill>
              </a:rPr>
              <a:t>Roberta Roth, Alan Dennis, and Barbara Haley Wixom </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r>
              <a:rPr lang="en-US"/>
              <a:t>2-</a:t>
            </a:r>
            <a:fld id="{1DC04140-7F08-424F-88FA-AB694F1F434D}" type="slidenum">
              <a:rPr lang="en-US"/>
              <a:pPr>
                <a:defRPr/>
              </a:pPr>
              <a:t>0</a:t>
            </a:fld>
            <a:endParaRPr lang="en-US"/>
          </a:p>
        </p:txBody>
      </p:sp>
      <p:sp>
        <p:nvSpPr>
          <p:cNvPr id="5" name="Footer Placeholder 4"/>
          <p:cNvSpPr>
            <a:spLocks noGrp="1"/>
          </p:cNvSpPr>
          <p:nvPr>
            <p:ph type="ftr" sz="quarter" idx="11"/>
          </p:nvPr>
        </p:nvSpPr>
        <p:spPr/>
        <p:txBody>
          <a:bodyPr/>
          <a:lstStyle/>
          <a:p>
            <a:pPr>
              <a:defRPr/>
            </a:pPr>
            <a:r>
              <a:rPr lang="en-US" dirty="0"/>
              <a:t>© Copyright 2011 John Wiley &amp; Sons,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V-model</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6A6711FF-0EE5-4EEE-BF93-C128876EB09A}" type="slidenum">
              <a:rPr lang="en-US"/>
              <a:pPr>
                <a:defRPr/>
              </a:pPr>
              <a:t>9</a:t>
            </a:fld>
            <a:endParaRPr lang="en-US"/>
          </a:p>
        </p:txBody>
      </p:sp>
      <p:pic>
        <p:nvPicPr>
          <p:cNvPr id="14341" name="Content Placeholder 5" descr="ftp://pmcfadden2:jws&amp;zi$@ftp.wiley.com/pmcfadden2/Dennis.SAD.4e/JPEGS/jpge_300_dpi/Ch02/fig_02_04.jpg"/>
          <p:cNvPicPr>
            <a:picLocks noGrp="1" noChangeAspect="1" noChangeArrowheads="1"/>
          </p:cNvPicPr>
          <p:nvPr>
            <p:ph idx="1"/>
          </p:nvPr>
        </p:nvPicPr>
        <p:blipFill>
          <a:blip r:embed="rId2" cstate="print"/>
          <a:srcRect/>
          <a:stretch>
            <a:fillRect/>
          </a:stretch>
        </p:blipFill>
        <p:spPr>
          <a:xfrm>
            <a:off x="1695450" y="1782763"/>
            <a:ext cx="5753100" cy="416083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Rapid Application Development: Iterative Development</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6514E98E-B247-4C6E-AC79-0BCF6889C03D}" type="slidenum">
              <a:rPr lang="en-US"/>
              <a:pPr>
                <a:defRPr/>
              </a:pPr>
              <a:t>10</a:t>
            </a:fld>
            <a:endParaRPr lang="en-US"/>
          </a:p>
        </p:txBody>
      </p:sp>
      <p:pic>
        <p:nvPicPr>
          <p:cNvPr id="15365" name="Content Placeholder 5" descr="ftp://pmcfadden2:jws&amp;zi$@ftp.wiley.com/pmcfadden2/Dennis.SAD.4e/JPEGS/jpge_300_dpi/Ch02/fig_02_05.jpg"/>
          <p:cNvPicPr>
            <a:picLocks noGrp="1" noChangeAspect="1" noChangeArrowheads="1"/>
          </p:cNvPicPr>
          <p:nvPr>
            <p:ph idx="1"/>
          </p:nvPr>
        </p:nvPicPr>
        <p:blipFill>
          <a:blip r:embed="rId2" cstate="print"/>
          <a:srcRect/>
          <a:stretch>
            <a:fillRect/>
          </a:stretch>
        </p:blipFill>
        <p:spPr>
          <a:xfrm>
            <a:off x="1143000" y="1782763"/>
            <a:ext cx="6858000" cy="446563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Rapid Application Development: System Prototyping</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D0904099-D546-48E1-9794-F9782ECB72C9}" type="slidenum">
              <a:rPr lang="en-US"/>
              <a:pPr>
                <a:defRPr/>
              </a:pPr>
              <a:t>11</a:t>
            </a:fld>
            <a:endParaRPr lang="en-US"/>
          </a:p>
        </p:txBody>
      </p:sp>
      <p:pic>
        <p:nvPicPr>
          <p:cNvPr id="16389" name="Content Placeholder 5" descr="ftp://pmcfadden2:jws&amp;zi$@ftp.wiley.com/pmcfadden2/Dennis.SAD.4e/JPEGS/jpge_300_dpi/Ch02/fig_02_06.jpg"/>
          <p:cNvPicPr>
            <a:picLocks noGrp="1" noChangeAspect="1" noChangeArrowheads="1"/>
          </p:cNvPicPr>
          <p:nvPr>
            <p:ph idx="1"/>
          </p:nvPr>
        </p:nvPicPr>
        <p:blipFill>
          <a:blip r:embed="rId2" cstate="print"/>
          <a:srcRect/>
          <a:stretch>
            <a:fillRect/>
          </a:stretch>
        </p:blipFill>
        <p:spPr>
          <a:xfrm>
            <a:off x="914400" y="1981200"/>
            <a:ext cx="7239000" cy="3810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eaLnBrk="1" hangingPunct="1"/>
            <a:r>
              <a:rPr lang="en-US" smtClean="0"/>
              <a:t>(cont’d)</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504E14C4-2D4B-4F9D-B8F2-5B85A2DCE6F0}" type="slidenum">
              <a:rPr lang="en-US"/>
              <a:pPr>
                <a:defRPr/>
              </a:pPr>
              <a:t>12</a:t>
            </a:fld>
            <a:endParaRPr lang="en-US"/>
          </a:p>
        </p:txBody>
      </p:sp>
      <p:sp>
        <p:nvSpPr>
          <p:cNvPr id="17413" name="Content Placeholder 6"/>
          <p:cNvSpPr>
            <a:spLocks noGrp="1"/>
          </p:cNvSpPr>
          <p:nvPr>
            <p:ph idx="1"/>
          </p:nvPr>
        </p:nvSpPr>
        <p:spPr/>
        <p:txBody>
          <a:bodyPr/>
          <a:lstStyle/>
          <a:p>
            <a:pPr eaLnBrk="1" hangingPunct="1">
              <a:spcBef>
                <a:spcPct val="0"/>
              </a:spcBef>
            </a:pPr>
            <a:r>
              <a:rPr lang="en-US" smtClean="0"/>
              <a:t> Throwaway prototyping</a:t>
            </a:r>
          </a:p>
          <a:p>
            <a:pPr eaLnBrk="1" hangingPunct="1">
              <a:spcBef>
                <a:spcPct val="0"/>
              </a:spcBef>
            </a:pPr>
            <a:endParaRPr lang="en-US" smtClean="0"/>
          </a:p>
        </p:txBody>
      </p:sp>
      <p:pic>
        <p:nvPicPr>
          <p:cNvPr id="8" name="Picture 2" descr="fig_02_07"/>
          <p:cNvPicPr preferRelativeResize="0">
            <a:picLocks noChangeAspect="1" noChangeArrowheads="1"/>
          </p:cNvPicPr>
          <p:nvPr>
            <p:custDataLst>
              <p:tags r:id="rId1"/>
            </p:custDataLst>
          </p:nvPr>
        </p:nvPicPr>
        <p:blipFill>
          <a:blip r:embed="rId3" cstate="print"/>
          <a:srcRect/>
          <a:stretch>
            <a:fillRect/>
          </a:stretch>
        </p:blipFill>
        <p:spPr bwMode="auto">
          <a:xfrm>
            <a:off x="990600" y="2590800"/>
            <a:ext cx="7086600" cy="327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Agile Development</a:t>
            </a:r>
          </a:p>
        </p:txBody>
      </p:sp>
      <p:sp>
        <p:nvSpPr>
          <p:cNvPr id="18435" name="Content Placeholder 2"/>
          <p:cNvSpPr>
            <a:spLocks noGrp="1"/>
          </p:cNvSpPr>
          <p:nvPr>
            <p:ph idx="1"/>
          </p:nvPr>
        </p:nvSpPr>
        <p:spPr/>
        <p:txBody>
          <a:bodyPr/>
          <a:lstStyle/>
          <a:p>
            <a:pPr eaLnBrk="1" hangingPunct="1">
              <a:spcBef>
                <a:spcPct val="0"/>
              </a:spcBef>
            </a:pPr>
            <a:r>
              <a:rPr lang="en-US" smtClean="0"/>
              <a:t>A group of programming-centric methodologies that focus on streamlining the SDLC.</a:t>
            </a:r>
          </a:p>
          <a:p>
            <a:pPr eaLnBrk="1" hangingPunct="1">
              <a:spcBef>
                <a:spcPct val="0"/>
              </a:spcBef>
            </a:pPr>
            <a:r>
              <a:rPr lang="en-US" smtClean="0"/>
              <a:t>Includes face-to-face communication</a:t>
            </a:r>
          </a:p>
          <a:p>
            <a:pPr eaLnBrk="1" hangingPunct="1">
              <a:spcBef>
                <a:spcPct val="0"/>
              </a:spcBef>
            </a:pPr>
            <a:r>
              <a:rPr lang="en-US" b="1" i="1" smtClean="0">
                <a:solidFill>
                  <a:srgbClr val="3366FF"/>
                </a:solidFill>
              </a:rPr>
              <a:t>Extreme programming</a:t>
            </a:r>
            <a:r>
              <a:rPr lang="en-US" b="1" smtClean="0"/>
              <a:t> </a:t>
            </a:r>
            <a:r>
              <a:rPr lang="en-US" smtClean="0"/>
              <a:t>– emphasizes customer satisfaction and teamwork.</a:t>
            </a:r>
            <a:endParaRPr lang="en-US" i="1" smtClean="0">
              <a:solidFill>
                <a:srgbClr val="3366FF"/>
              </a:solidFill>
            </a:endParaRP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64CD7BB4-8CF3-4537-83D4-40FBB204A15D}" type="slidenum">
              <a:rPr lang="en-US"/>
              <a:pPr>
                <a:defRPr/>
              </a:pPr>
              <a:t>13</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Extreme Programming</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385997C7-E5A2-4007-B5BC-904C7B20E659}" type="slidenum">
              <a:rPr lang="en-US"/>
              <a:pPr>
                <a:defRPr/>
              </a:pPr>
              <a:t>14</a:t>
            </a:fld>
            <a:endParaRPr lang="en-US"/>
          </a:p>
        </p:txBody>
      </p:sp>
      <p:pic>
        <p:nvPicPr>
          <p:cNvPr id="19461" name="Content Placeholder 5" descr="ftp://pmcfadden2:jws&amp;zi$@ftp.wiley.com/pmcfadden2/Dennis.SAD.4e/JPEGS/jpge_300_dpi/Ch02/fig_02_08.jpg"/>
          <p:cNvPicPr>
            <a:picLocks noGrp="1" noChangeAspect="1" noChangeArrowheads="1"/>
          </p:cNvPicPr>
          <p:nvPr>
            <p:ph idx="1"/>
          </p:nvPr>
        </p:nvPicPr>
        <p:blipFill>
          <a:blip r:embed="rId2" cstate="print"/>
          <a:srcRect/>
          <a:stretch>
            <a:fillRect/>
          </a:stretch>
        </p:blipFill>
        <p:spPr>
          <a:xfrm>
            <a:off x="1295400" y="1905000"/>
            <a:ext cx="6553200" cy="41148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Selecting the Appropriate Development Methodology</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9166456D-8EB1-4729-8829-98DE4EB6139D}" type="slidenum">
              <a:rPr lang="en-US"/>
              <a:pPr>
                <a:defRPr/>
              </a:pPr>
              <a:t>15</a:t>
            </a:fld>
            <a:endParaRPr lang="en-US"/>
          </a:p>
        </p:txBody>
      </p:sp>
      <p:pic>
        <p:nvPicPr>
          <p:cNvPr id="20485" name="Content Placeholder 2"/>
          <p:cNvPicPr>
            <a:picLocks noGrp="1" noChangeAspect="1" noChangeArrowheads="1"/>
          </p:cNvPicPr>
          <p:nvPr>
            <p:ph idx="1"/>
          </p:nvPr>
        </p:nvPicPr>
        <p:blipFill>
          <a:blip r:embed="rId2" cstate="print"/>
          <a:srcRect/>
          <a:stretch>
            <a:fillRect/>
          </a:stretch>
        </p:blipFill>
        <p:spPr>
          <a:xfrm>
            <a:off x="152400" y="2057400"/>
            <a:ext cx="8824913" cy="32766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a:xfrm>
            <a:off x="457200" y="1600200"/>
            <a:ext cx="8458200" cy="4648200"/>
          </a:xfrm>
        </p:spPr>
        <p:txBody>
          <a:bodyPr rtlCol="0">
            <a:normAutofit fontScale="92500"/>
          </a:bodyPr>
          <a:lstStyle/>
          <a:p>
            <a:pPr eaLnBrk="1" fontAlgn="auto" hangingPunct="1">
              <a:spcAft>
                <a:spcPts val="0"/>
              </a:spcAft>
              <a:defRPr/>
            </a:pPr>
            <a:r>
              <a:rPr lang="en-US" dirty="0" smtClean="0"/>
              <a:t>Important factors to consider in selecting the development methodology</a:t>
            </a:r>
          </a:p>
          <a:p>
            <a:pPr eaLnBrk="1" fontAlgn="auto" hangingPunct="1">
              <a:spcAft>
                <a:spcPts val="0"/>
              </a:spcAft>
              <a:buFont typeface="Wingdings" pitchFamily="2" charset="2"/>
              <a:buNone/>
              <a:defRPr/>
            </a:pPr>
            <a:r>
              <a:rPr lang="en-US" dirty="0" smtClean="0"/>
              <a:t>   - Clarity of User Requirements</a:t>
            </a:r>
          </a:p>
          <a:p>
            <a:pPr eaLnBrk="1" fontAlgn="auto" hangingPunct="1">
              <a:spcAft>
                <a:spcPts val="0"/>
              </a:spcAft>
              <a:buFont typeface="Wingdings" pitchFamily="2" charset="2"/>
              <a:buNone/>
              <a:defRPr/>
            </a:pPr>
            <a:r>
              <a:rPr lang="en-US" dirty="0" smtClean="0"/>
              <a:t>   - Familiarity with Technology</a:t>
            </a:r>
          </a:p>
          <a:p>
            <a:pPr eaLnBrk="1" fontAlgn="auto" hangingPunct="1">
              <a:spcAft>
                <a:spcPts val="0"/>
              </a:spcAft>
              <a:buFont typeface="Wingdings" pitchFamily="2" charset="2"/>
              <a:buNone/>
              <a:defRPr/>
            </a:pPr>
            <a:r>
              <a:rPr lang="en-US" dirty="0" smtClean="0"/>
              <a:t>   - System Complexity</a:t>
            </a:r>
          </a:p>
          <a:p>
            <a:pPr eaLnBrk="1" fontAlgn="auto" hangingPunct="1">
              <a:spcAft>
                <a:spcPts val="0"/>
              </a:spcAft>
              <a:buFont typeface="Wingdings" pitchFamily="2" charset="2"/>
              <a:buNone/>
              <a:defRPr/>
            </a:pPr>
            <a:r>
              <a:rPr lang="en-US" dirty="0" smtClean="0"/>
              <a:t>   - System Reliability</a:t>
            </a:r>
          </a:p>
          <a:p>
            <a:pPr eaLnBrk="1" fontAlgn="auto" hangingPunct="1">
              <a:spcAft>
                <a:spcPts val="0"/>
              </a:spcAft>
              <a:buFont typeface="Wingdings" pitchFamily="2" charset="2"/>
              <a:buNone/>
              <a:defRPr/>
            </a:pPr>
            <a:r>
              <a:rPr lang="en-US" dirty="0" smtClean="0"/>
              <a:t>   - Short Time Schedules</a:t>
            </a:r>
          </a:p>
          <a:p>
            <a:pPr eaLnBrk="1" fontAlgn="auto" hangingPunct="1">
              <a:spcAft>
                <a:spcPts val="0"/>
              </a:spcAft>
              <a:buFont typeface="Wingdings" pitchFamily="2" charset="2"/>
              <a:buNone/>
              <a:defRPr/>
            </a:pPr>
            <a:r>
              <a:rPr lang="en-US" dirty="0" smtClean="0"/>
              <a:t>   - Schedule Visibility</a:t>
            </a:r>
          </a:p>
          <a:p>
            <a:pPr eaLnBrk="1" fontAlgn="auto" hangingPunct="1">
              <a:spcAft>
                <a:spcPts val="0"/>
              </a:spcAft>
              <a:buFont typeface="Wingdings" pitchFamily="2" charset="2"/>
              <a:buNone/>
              <a:defRPr/>
            </a:pPr>
            <a:endParaRPr lang="en-US" dirty="0" smtClean="0"/>
          </a:p>
          <a:p>
            <a:pPr eaLnBrk="1" fontAlgn="auto" hangingPunct="1">
              <a:spcAft>
                <a:spcPts val="0"/>
              </a:spcAft>
              <a:buFont typeface="Wingdings" pitchFamily="2" charset="2"/>
              <a:buNone/>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6E2F4D42-2F84-4C01-8E25-0F1B1616A1B7}" type="slidenum">
              <a:rPr lang="en-US"/>
              <a:pPr>
                <a:defRPr/>
              </a:pPr>
              <a:t>16</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Estimating the Project Time Frame</a:t>
            </a:r>
          </a:p>
        </p:txBody>
      </p:sp>
      <p:sp>
        <p:nvSpPr>
          <p:cNvPr id="3" name="Content Placeholder 2"/>
          <p:cNvSpPr>
            <a:spLocks noGrp="1"/>
          </p:cNvSpPr>
          <p:nvPr>
            <p:ph idx="1"/>
          </p:nvPr>
        </p:nvSpPr>
        <p:spPr>
          <a:xfrm>
            <a:off x="457200" y="1600200"/>
            <a:ext cx="8229600" cy="4648200"/>
          </a:xfrm>
        </p:spPr>
        <p:txBody>
          <a:bodyPr rtlCol="0">
            <a:normAutofit fontScale="92500" lnSpcReduction="20000"/>
          </a:bodyPr>
          <a:lstStyle/>
          <a:p>
            <a:pPr marL="514350" indent="-514350" eaLnBrk="1" fontAlgn="auto" hangingPunct="1">
              <a:spcAft>
                <a:spcPts val="0"/>
              </a:spcAft>
              <a:buFont typeface="Wingdings" pitchFamily="2" charset="2"/>
              <a:buNone/>
              <a:defRPr/>
            </a:pPr>
            <a:r>
              <a:rPr lang="en-US" sz="2800" b="1" dirty="0" smtClean="0"/>
              <a:t>1. Estimating Project Time Using Industry Standards</a:t>
            </a:r>
          </a:p>
          <a:p>
            <a:pPr marL="514350" indent="-514350" eaLnBrk="1" fontAlgn="auto" hangingPunct="1">
              <a:spcAft>
                <a:spcPts val="0"/>
              </a:spcAft>
              <a:buFont typeface="Wingdings" pitchFamily="2" charset="2"/>
              <a:buNone/>
              <a:defRPr/>
            </a:pPr>
            <a:endParaRPr lang="en-US" sz="2800" b="1" dirty="0" smtClean="0"/>
          </a:p>
          <a:p>
            <a:pPr marL="514350" indent="-514350" eaLnBrk="1" fontAlgn="auto" hangingPunct="1">
              <a:spcAft>
                <a:spcPts val="0"/>
              </a:spcAft>
              <a:buFont typeface="Wingdings" pitchFamily="2" charset="2"/>
              <a:buAutoNum type="arabicParenBoth"/>
              <a:defRPr/>
            </a:pPr>
            <a:endParaRPr lang="en-US" sz="2800" dirty="0" smtClean="0"/>
          </a:p>
          <a:p>
            <a:pPr marL="514350" indent="-514350" eaLnBrk="1" fontAlgn="auto" hangingPunct="1">
              <a:spcAft>
                <a:spcPts val="0"/>
              </a:spcAft>
              <a:buFont typeface="Wingdings" pitchFamily="2" charset="2"/>
              <a:buAutoNum type="arabicParenBoth"/>
              <a:defRPr/>
            </a:pPr>
            <a:endParaRPr lang="en-US" sz="2800" dirty="0" smtClean="0"/>
          </a:p>
          <a:p>
            <a:pPr marL="514350" indent="-514350" eaLnBrk="1" fontAlgn="auto" hangingPunct="1">
              <a:spcAft>
                <a:spcPts val="0"/>
              </a:spcAft>
              <a:buFont typeface="Wingdings" pitchFamily="2" charset="2"/>
              <a:buAutoNum type="arabicParenBoth"/>
              <a:defRPr/>
            </a:pPr>
            <a:endParaRPr lang="en-US" sz="2800" dirty="0" smtClean="0"/>
          </a:p>
          <a:p>
            <a:pPr marL="514350" indent="-514350" eaLnBrk="1" fontAlgn="auto" hangingPunct="1">
              <a:spcAft>
                <a:spcPts val="0"/>
              </a:spcAft>
              <a:buFont typeface="Wingdings" pitchFamily="2" charset="2"/>
              <a:buAutoNum type="arabicParenBoth"/>
              <a:defRPr/>
            </a:pPr>
            <a:endParaRPr lang="en-US" sz="2800" dirty="0" smtClean="0"/>
          </a:p>
          <a:p>
            <a:pPr marL="514350" indent="-514350" eaLnBrk="1" fontAlgn="auto" hangingPunct="1">
              <a:spcAft>
                <a:spcPts val="0"/>
              </a:spcAft>
              <a:buFont typeface="Wingdings" pitchFamily="2" charset="2"/>
              <a:buAutoNum type="arabicParenBoth"/>
              <a:defRPr/>
            </a:pPr>
            <a:endParaRPr lang="en-US" sz="2800" dirty="0" smtClean="0"/>
          </a:p>
          <a:p>
            <a:pPr marL="514350" indent="-514350" eaLnBrk="1" fontAlgn="auto" hangingPunct="1">
              <a:spcAft>
                <a:spcPts val="0"/>
              </a:spcAft>
              <a:buFont typeface="Wingdings" pitchFamily="2" charset="2"/>
              <a:buAutoNum type="arabicParenBoth"/>
              <a:defRPr/>
            </a:pPr>
            <a:endParaRPr lang="en-US" sz="2800" dirty="0" smtClean="0"/>
          </a:p>
          <a:p>
            <a:pPr marL="514350" indent="-514350" eaLnBrk="1" fontAlgn="auto" hangingPunct="1">
              <a:spcAft>
                <a:spcPts val="0"/>
              </a:spcAft>
              <a:buFont typeface="Wingdings" pitchFamily="2" charset="2"/>
              <a:buAutoNum type="arabicParenBoth"/>
              <a:defRPr/>
            </a:pPr>
            <a:endParaRPr lang="en-US" sz="2800" dirty="0" smtClean="0"/>
          </a:p>
          <a:p>
            <a:pPr marL="514350" indent="-514350" eaLnBrk="1" fontAlgn="auto" hangingPunct="1">
              <a:spcAft>
                <a:spcPts val="0"/>
              </a:spcAft>
              <a:buFont typeface="Wingdings" pitchFamily="2" charset="2"/>
              <a:buAutoNum type="arabicParenBoth"/>
              <a:defRPr/>
            </a:pPr>
            <a:endParaRPr lang="en-US" sz="2800" dirty="0" smtClean="0"/>
          </a:p>
          <a:p>
            <a:pPr marL="514350" indent="-514350" eaLnBrk="1" fontAlgn="auto" hangingPunct="1">
              <a:spcAft>
                <a:spcPts val="0"/>
              </a:spcAft>
              <a:buFont typeface="Wingdings" pitchFamily="2" charset="2"/>
              <a:buNone/>
              <a:defRPr/>
            </a:pPr>
            <a:endParaRPr lang="en-US" sz="2800" b="1" dirty="0" smtClean="0"/>
          </a:p>
          <a:p>
            <a:pPr marL="514350" indent="-514350" eaLnBrk="1" fontAlgn="auto" hangingPunct="1">
              <a:spcAft>
                <a:spcPts val="0"/>
              </a:spcAft>
              <a:buFont typeface="Wingdings" pitchFamily="2" charset="2"/>
              <a:buNone/>
              <a:defRPr/>
            </a:pPr>
            <a:endParaRPr lang="en-US" sz="2800" b="1" dirty="0" smtClean="0"/>
          </a:p>
          <a:p>
            <a:pPr marL="514350" indent="-514350" eaLnBrk="1" fontAlgn="auto" hangingPunct="1">
              <a:spcAft>
                <a:spcPts val="0"/>
              </a:spcAft>
              <a:buFont typeface="Wingdings" pitchFamily="2" charset="2"/>
              <a:buNone/>
              <a:defRPr/>
            </a:pPr>
            <a:endParaRPr lang="en-US" sz="2800" b="1" dirty="0" smtClean="0"/>
          </a:p>
          <a:p>
            <a:pPr marL="514350" indent="-514350" eaLnBrk="1" fontAlgn="auto" hangingPunct="1">
              <a:spcAft>
                <a:spcPts val="0"/>
              </a:spcAft>
              <a:buFont typeface="Wingdings" pitchFamily="2" charset="2"/>
              <a:buNone/>
              <a:defRPr/>
            </a:pPr>
            <a:r>
              <a:rPr lang="en-US" sz="2800" b="1" dirty="0" smtClean="0"/>
              <a:t>2. Function point approach (Appendix 2A)</a:t>
            </a:r>
          </a:p>
          <a:p>
            <a:pPr eaLnBrk="1" fontAlgn="auto" hangingPunct="1">
              <a:spcAft>
                <a:spcPts val="0"/>
              </a:spcAft>
              <a:buFont typeface="Wingdings" pitchFamily="2" charset="2"/>
              <a:buNone/>
              <a:defRPr/>
            </a:pPr>
            <a:endParaRPr lang="en-US" sz="2800"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9EF90114-3EA4-4598-BD20-646DD4B4A94C}" type="slidenum">
              <a:rPr lang="en-US"/>
              <a:pPr>
                <a:defRPr/>
              </a:pPr>
              <a:t>17</a:t>
            </a:fld>
            <a:endParaRPr lang="en-US"/>
          </a:p>
        </p:txBody>
      </p:sp>
      <p:pic>
        <p:nvPicPr>
          <p:cNvPr id="6" name="Picture 5" descr="ftp://pmcfadden2:jws&amp;zi$@ftp.wiley.com/pmcfadden2/Dennis.SAD.4e/JPEGS/jpge_300_dpi/Ch02/fig_02_10.jpg"/>
          <p:cNvPicPr>
            <a:picLocks noChangeAspect="1" noChangeArrowheads="1"/>
          </p:cNvPicPr>
          <p:nvPr/>
        </p:nvPicPr>
        <p:blipFill>
          <a:blip r:embed="rId2" cstate="print"/>
          <a:srcRect/>
          <a:stretch>
            <a:fillRect/>
          </a:stretch>
        </p:blipFill>
        <p:spPr bwMode="auto">
          <a:xfrm>
            <a:off x="762000" y="2209800"/>
            <a:ext cx="7848600" cy="327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 calcmode="lin" valueType="num">
                                      <p:cBhvr additive="base">
                                        <p:cTn id="1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Developing the Work Plan</a:t>
            </a:r>
          </a:p>
        </p:txBody>
      </p:sp>
      <p:sp>
        <p:nvSpPr>
          <p:cNvPr id="23555" name="Content Placeholder 2"/>
          <p:cNvSpPr>
            <a:spLocks noGrp="1"/>
          </p:cNvSpPr>
          <p:nvPr>
            <p:ph idx="1"/>
          </p:nvPr>
        </p:nvSpPr>
        <p:spPr/>
        <p:txBody>
          <a:bodyPr/>
          <a:lstStyle/>
          <a:p>
            <a:pPr eaLnBrk="1" hangingPunct="1">
              <a:spcBef>
                <a:spcPct val="0"/>
              </a:spcBef>
            </a:pPr>
            <a:r>
              <a:rPr lang="en-US" smtClean="0"/>
              <a:t>Identify Tasks</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buFont typeface="Wingdings" pitchFamily="2" charset="2"/>
              <a:buNone/>
            </a:pPr>
            <a:endParaRPr lang="en-US" smtClean="0"/>
          </a:p>
          <a:p>
            <a:pPr eaLnBrk="1" hangingPunct="1">
              <a:spcBef>
                <a:spcPct val="0"/>
              </a:spcBef>
              <a:buFont typeface="Wingdings" pitchFamily="2" charset="2"/>
              <a:buNone/>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19628BD6-F83B-4ADE-83A3-8E2D9C29D358}" type="slidenum">
              <a:rPr lang="en-US"/>
              <a:pPr>
                <a:defRPr/>
              </a:pPr>
              <a:t>18</a:t>
            </a:fld>
            <a:endParaRPr lang="en-US"/>
          </a:p>
        </p:txBody>
      </p:sp>
      <p:pic>
        <p:nvPicPr>
          <p:cNvPr id="23558" name="Picture 2"/>
          <p:cNvPicPr>
            <a:picLocks noChangeAspect="1" noChangeArrowheads="1"/>
          </p:cNvPicPr>
          <p:nvPr/>
        </p:nvPicPr>
        <p:blipFill>
          <a:blip r:embed="rId2" cstate="print"/>
          <a:srcRect/>
          <a:stretch>
            <a:fillRect/>
          </a:stretch>
        </p:blipFill>
        <p:spPr bwMode="auto">
          <a:xfrm>
            <a:off x="1828800" y="2286000"/>
            <a:ext cx="5334000" cy="386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Chapter 2 Outline</a:t>
            </a:r>
          </a:p>
        </p:txBody>
      </p:sp>
      <p:sp>
        <p:nvSpPr>
          <p:cNvPr id="6147" name="Content Placeholder 2"/>
          <p:cNvSpPr>
            <a:spLocks noGrp="1"/>
          </p:cNvSpPr>
          <p:nvPr>
            <p:ph idx="1"/>
          </p:nvPr>
        </p:nvSpPr>
        <p:spPr/>
        <p:txBody>
          <a:bodyPr/>
          <a:lstStyle/>
          <a:p>
            <a:pPr eaLnBrk="1" hangingPunct="1">
              <a:spcBef>
                <a:spcPct val="0"/>
              </a:spcBef>
            </a:pPr>
            <a:r>
              <a:rPr lang="en-US" sz="5400" smtClean="0"/>
              <a:t> Project selection.</a:t>
            </a:r>
          </a:p>
          <a:p>
            <a:pPr eaLnBrk="1" hangingPunct="1">
              <a:spcBef>
                <a:spcPct val="0"/>
              </a:spcBef>
            </a:pPr>
            <a:r>
              <a:rPr lang="en-US" sz="5400" smtClean="0"/>
              <a:t> Creating the project plan.</a:t>
            </a:r>
          </a:p>
          <a:p>
            <a:pPr eaLnBrk="1" hangingPunct="1">
              <a:spcBef>
                <a:spcPct val="0"/>
              </a:spcBef>
            </a:pPr>
            <a:r>
              <a:rPr lang="en-US" sz="5400" smtClean="0"/>
              <a:t> Managing and controlling the project.</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91DFA150-4381-43F1-A60B-CEEA19C2FDA5}" type="slidenum">
              <a:rPr lang="en-US"/>
              <a:pPr>
                <a:defRPr/>
              </a:pPr>
              <a:t>1</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l" eaLnBrk="1" hangingPunct="1"/>
            <a:r>
              <a:rPr lang="en-US" smtClean="0"/>
              <a:t>(cont’d)</a:t>
            </a:r>
          </a:p>
        </p:txBody>
      </p:sp>
      <p:sp>
        <p:nvSpPr>
          <p:cNvPr id="24579" name="Content Placeholder 2"/>
          <p:cNvSpPr>
            <a:spLocks noGrp="1"/>
          </p:cNvSpPr>
          <p:nvPr>
            <p:ph idx="1"/>
          </p:nvPr>
        </p:nvSpPr>
        <p:spPr/>
        <p:txBody>
          <a:bodyPr/>
          <a:lstStyle/>
          <a:p>
            <a:pPr eaLnBrk="1" hangingPunct="1">
              <a:spcBef>
                <a:spcPct val="0"/>
              </a:spcBef>
            </a:pPr>
            <a:r>
              <a:rPr lang="en-US" smtClean="0"/>
              <a:t> Work Breakdown Structure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6556B101-9573-4A9C-9E36-A1DF64FFC7A8}" type="slidenum">
              <a:rPr lang="en-US"/>
              <a:pPr>
                <a:defRPr/>
              </a:pPr>
              <a:t>19</a:t>
            </a:fld>
            <a:endParaRPr lang="en-US"/>
          </a:p>
        </p:txBody>
      </p:sp>
      <p:pic>
        <p:nvPicPr>
          <p:cNvPr id="24582" name="Picture 2"/>
          <p:cNvPicPr>
            <a:picLocks noChangeAspect="1" noChangeArrowheads="1"/>
          </p:cNvPicPr>
          <p:nvPr/>
        </p:nvPicPr>
        <p:blipFill>
          <a:blip r:embed="rId2" cstate="print"/>
          <a:srcRect/>
          <a:stretch>
            <a:fillRect/>
          </a:stretch>
        </p:blipFill>
        <p:spPr bwMode="auto">
          <a:xfrm>
            <a:off x="457200" y="2209800"/>
            <a:ext cx="8429625"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eaLnBrk="1" hangingPunct="1"/>
            <a:r>
              <a:rPr lang="en-US" smtClean="0"/>
              <a:t>(cont’d)</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A23BFE1A-E029-4B47-84F6-B7D404CD893C}" type="slidenum">
              <a:rPr lang="en-US"/>
              <a:pPr>
                <a:defRPr/>
              </a:pPr>
              <a:t>20</a:t>
            </a:fld>
            <a:endParaRPr lang="en-US"/>
          </a:p>
        </p:txBody>
      </p:sp>
      <p:sp>
        <p:nvSpPr>
          <p:cNvPr id="25605" name="Content Placeholder 6"/>
          <p:cNvSpPr>
            <a:spLocks noGrp="1"/>
          </p:cNvSpPr>
          <p:nvPr>
            <p:ph idx="1"/>
          </p:nvPr>
        </p:nvSpPr>
        <p:spPr/>
        <p:txBody>
          <a:bodyPr/>
          <a:lstStyle/>
          <a:p>
            <a:pPr eaLnBrk="1" hangingPunct="1">
              <a:spcBef>
                <a:spcPct val="0"/>
              </a:spcBef>
            </a:pPr>
            <a:r>
              <a:rPr lang="en-US" smtClean="0"/>
              <a:t> The project work plan</a:t>
            </a:r>
          </a:p>
          <a:p>
            <a:pPr eaLnBrk="1" hangingPunct="1">
              <a:spcBef>
                <a:spcPct val="0"/>
              </a:spcBef>
            </a:pPr>
            <a:endParaRPr lang="en-US" smtClean="0"/>
          </a:p>
          <a:p>
            <a:pPr eaLnBrk="1" hangingPunct="1">
              <a:spcBef>
                <a:spcPct val="0"/>
              </a:spcBef>
            </a:pPr>
            <a:endParaRPr lang="en-US" smtClean="0"/>
          </a:p>
        </p:txBody>
      </p:sp>
      <p:pic>
        <p:nvPicPr>
          <p:cNvPr id="25606" name="Picture 2"/>
          <p:cNvPicPr>
            <a:picLocks noChangeAspect="1" noChangeArrowheads="1"/>
          </p:cNvPicPr>
          <p:nvPr/>
        </p:nvPicPr>
        <p:blipFill>
          <a:blip r:embed="rId2" cstate="print"/>
          <a:srcRect/>
          <a:stretch>
            <a:fillRect/>
          </a:stretch>
        </p:blipFill>
        <p:spPr bwMode="auto">
          <a:xfrm>
            <a:off x="685800" y="2209800"/>
            <a:ext cx="7620000" cy="4160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STAFFING THE PROJECT</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smtClean="0"/>
              <a:t> Staffing Plan</a:t>
            </a:r>
          </a:p>
          <a:p>
            <a:pPr marL="1203325" indent="-746125" eaLnBrk="1" fontAlgn="auto" hangingPunct="1">
              <a:spcAft>
                <a:spcPts val="0"/>
              </a:spcAft>
              <a:buFont typeface="Wingdings" pitchFamily="2" charset="2"/>
              <a:buNone/>
              <a:defRPr/>
            </a:pPr>
            <a:r>
              <a:rPr lang="en-US" dirty="0" smtClean="0"/>
              <a:t>    </a:t>
            </a:r>
            <a:r>
              <a:rPr lang="en-US" sz="3600" dirty="0" smtClean="0"/>
              <a:t>- Staffing levels will change over a project’s lifetime</a:t>
            </a:r>
          </a:p>
          <a:p>
            <a:pPr marL="1203325" indent="-746125" eaLnBrk="1" fontAlgn="auto" hangingPunct="1">
              <a:spcAft>
                <a:spcPts val="0"/>
              </a:spcAft>
              <a:buFont typeface="Wingdings" pitchFamily="2" charset="2"/>
              <a:buNone/>
              <a:defRPr/>
            </a:pPr>
            <a:r>
              <a:rPr lang="en-US" sz="3600" dirty="0" smtClean="0"/>
              <a:t>    - Adding staff may add more overhead than additional labor</a:t>
            </a:r>
          </a:p>
          <a:p>
            <a:pPr marL="1203325" indent="-746125" eaLnBrk="1" fontAlgn="auto" hangingPunct="1">
              <a:spcAft>
                <a:spcPts val="0"/>
              </a:spcAft>
              <a:buFont typeface="Wingdings" pitchFamily="2" charset="2"/>
              <a:buNone/>
              <a:defRPr/>
            </a:pPr>
            <a:r>
              <a:rPr lang="en-US" sz="3600" dirty="0" smtClean="0"/>
              <a:t>    - Using teams of 8-10 reporting in a hierarchical structure can reduce complexity</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7182D2E0-BE8E-40DF-BFB4-970A9DD9D9B3}" type="slidenum">
              <a:rPr lang="en-US"/>
              <a:pPr>
                <a:defRPr/>
              </a:pPr>
              <a:t>21</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l" eaLnBrk="1" hangingPunct="1"/>
            <a:r>
              <a:rPr lang="en-US" smtClean="0"/>
              <a:t>(cont’d)</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BDA711F7-91F2-4016-846F-639E658D31F1}" type="slidenum">
              <a:rPr lang="en-US"/>
              <a:pPr>
                <a:defRPr/>
              </a:pPr>
              <a:t>22</a:t>
            </a:fld>
            <a:endParaRPr lang="en-US"/>
          </a:p>
        </p:txBody>
      </p:sp>
      <p:sp>
        <p:nvSpPr>
          <p:cNvPr id="27653" name="Content Placeholder 6"/>
          <p:cNvSpPr>
            <a:spLocks noGrp="1"/>
          </p:cNvSpPr>
          <p:nvPr>
            <p:ph idx="1"/>
          </p:nvPr>
        </p:nvSpPr>
        <p:spPr/>
        <p:txBody>
          <a:bodyPr/>
          <a:lstStyle/>
          <a:p>
            <a:pPr algn="ctr" eaLnBrk="1" hangingPunct="1">
              <a:spcBef>
                <a:spcPct val="0"/>
              </a:spcBef>
              <a:buFont typeface="Wingdings" pitchFamily="2" charset="2"/>
              <a:buNone/>
            </a:pPr>
            <a:r>
              <a:rPr lang="en-US" smtClean="0"/>
              <a:t>      </a:t>
            </a:r>
            <a:r>
              <a:rPr lang="en-US" b="1" smtClean="0"/>
              <a:t>Reporting structure</a:t>
            </a:r>
          </a:p>
          <a:p>
            <a:pPr eaLnBrk="1" hangingPunct="1">
              <a:spcBef>
                <a:spcPct val="0"/>
              </a:spcBef>
            </a:pPr>
            <a:endParaRPr lang="en-US" smtClean="0"/>
          </a:p>
        </p:txBody>
      </p:sp>
      <p:pic>
        <p:nvPicPr>
          <p:cNvPr id="5124" name="Picture 4"/>
          <p:cNvPicPr>
            <a:picLocks noChangeAspect="1" noChangeArrowheads="1"/>
          </p:cNvPicPr>
          <p:nvPr/>
        </p:nvPicPr>
        <p:blipFill>
          <a:blip r:embed="rId2" cstate="print"/>
          <a:srcRect/>
          <a:stretch>
            <a:fillRect/>
          </a:stretch>
        </p:blipFill>
        <p:spPr bwMode="auto">
          <a:xfrm>
            <a:off x="1295400" y="2895600"/>
            <a:ext cx="6965950" cy="3224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p:txBody>
          <a:bodyPr rtlCol="0">
            <a:normAutofit fontScale="85000" lnSpcReduction="10000"/>
          </a:bodyPr>
          <a:lstStyle/>
          <a:p>
            <a:pPr eaLnBrk="1" fontAlgn="auto" hangingPunct="1">
              <a:lnSpc>
                <a:spcPct val="110000"/>
              </a:lnSpc>
              <a:spcAft>
                <a:spcPts val="0"/>
              </a:spcAft>
              <a:defRPr/>
            </a:pPr>
            <a:r>
              <a:rPr lang="en-US" dirty="0" smtClean="0"/>
              <a:t>The </a:t>
            </a:r>
            <a:r>
              <a:rPr lang="en-US" b="1" i="1" dirty="0" smtClean="0">
                <a:solidFill>
                  <a:srgbClr val="3399FF"/>
                </a:solidFill>
              </a:rPr>
              <a:t>staffing plan</a:t>
            </a:r>
            <a:r>
              <a:rPr lang="en-US" dirty="0" smtClean="0"/>
              <a:t> describes the kinds of people working on the project</a:t>
            </a:r>
          </a:p>
          <a:p>
            <a:pPr eaLnBrk="1" fontAlgn="auto" hangingPunct="1">
              <a:lnSpc>
                <a:spcPct val="110000"/>
              </a:lnSpc>
              <a:spcAft>
                <a:spcPts val="0"/>
              </a:spcAft>
              <a:defRPr/>
            </a:pPr>
            <a:r>
              <a:rPr lang="en-US" dirty="0" smtClean="0"/>
              <a:t>The </a:t>
            </a:r>
            <a:r>
              <a:rPr lang="en-US" b="1" i="1" dirty="0" smtClean="0">
                <a:solidFill>
                  <a:srgbClr val="3399FF"/>
                </a:solidFill>
              </a:rPr>
              <a:t>project charter</a:t>
            </a:r>
            <a:r>
              <a:rPr lang="en-US" dirty="0" smtClean="0"/>
              <a:t> describes the project’s objectives and rules</a:t>
            </a:r>
          </a:p>
          <a:p>
            <a:pPr eaLnBrk="1" fontAlgn="auto" hangingPunct="1">
              <a:lnSpc>
                <a:spcPct val="110000"/>
              </a:lnSpc>
              <a:spcAft>
                <a:spcPts val="0"/>
              </a:spcAft>
              <a:defRPr/>
            </a:pPr>
            <a:r>
              <a:rPr lang="en-US" dirty="0" smtClean="0"/>
              <a:t>A </a:t>
            </a:r>
            <a:r>
              <a:rPr lang="en-US" b="1" i="1" dirty="0" smtClean="0">
                <a:solidFill>
                  <a:srgbClr val="3399FF"/>
                </a:solidFill>
              </a:rPr>
              <a:t>functional lead</a:t>
            </a:r>
            <a:r>
              <a:rPr lang="en-US" dirty="0" smtClean="0"/>
              <a:t> manages a group of analysts</a:t>
            </a:r>
          </a:p>
          <a:p>
            <a:pPr eaLnBrk="1" fontAlgn="auto" hangingPunct="1">
              <a:lnSpc>
                <a:spcPct val="110000"/>
              </a:lnSpc>
              <a:spcAft>
                <a:spcPts val="0"/>
              </a:spcAft>
              <a:defRPr/>
            </a:pPr>
            <a:r>
              <a:rPr lang="en-US" dirty="0" smtClean="0"/>
              <a:t>A </a:t>
            </a:r>
            <a:r>
              <a:rPr lang="en-US" b="1" i="1" dirty="0" smtClean="0">
                <a:solidFill>
                  <a:srgbClr val="3399FF"/>
                </a:solidFill>
              </a:rPr>
              <a:t>technical lead</a:t>
            </a:r>
            <a:r>
              <a:rPr lang="en-US" dirty="0" smtClean="0"/>
              <a:t> oversees progress of programmers and technical staff members</a:t>
            </a:r>
            <a:endParaRPr lang="en-US" sz="3600" dirty="0" smtClean="0"/>
          </a:p>
          <a:p>
            <a:pPr eaLnBrk="1" fontAlgn="auto" hangingPunct="1">
              <a:lnSpc>
                <a:spcPct val="110000"/>
              </a:lnSpc>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DD0BB000-C44E-401F-BB59-036AD50037BF}" type="slidenum">
              <a:rPr lang="en-US"/>
              <a:pPr>
                <a:defRPr/>
              </a:pPr>
              <a:t>23</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Motivation</a:t>
            </a:r>
          </a:p>
        </p:txBody>
      </p:sp>
      <p:sp>
        <p:nvSpPr>
          <p:cNvPr id="29699" name="Content Placeholder 2"/>
          <p:cNvSpPr>
            <a:spLocks noGrp="1"/>
          </p:cNvSpPr>
          <p:nvPr>
            <p:ph idx="1"/>
          </p:nvPr>
        </p:nvSpPr>
        <p:spPr/>
        <p:txBody>
          <a:bodyPr/>
          <a:lstStyle/>
          <a:p>
            <a:pPr eaLnBrk="1" hangingPunct="1">
              <a:spcBef>
                <a:spcPct val="0"/>
              </a:spcBef>
            </a:pPr>
            <a:r>
              <a:rPr lang="en-US" smtClean="0"/>
              <a:t>Use monetary rewards cautiously</a:t>
            </a:r>
          </a:p>
          <a:p>
            <a:pPr eaLnBrk="1" hangingPunct="1">
              <a:spcBef>
                <a:spcPct val="0"/>
              </a:spcBef>
            </a:pPr>
            <a:r>
              <a:rPr lang="en-US" smtClean="0"/>
              <a:t>Use intrinsic rewards</a:t>
            </a:r>
          </a:p>
          <a:p>
            <a:pPr lvl="1" eaLnBrk="1" hangingPunct="1"/>
            <a:r>
              <a:rPr lang="en-US" smtClean="0"/>
              <a:t>Recognition</a:t>
            </a:r>
          </a:p>
          <a:p>
            <a:pPr lvl="1" eaLnBrk="1" hangingPunct="1"/>
            <a:r>
              <a:rPr lang="en-US" smtClean="0"/>
              <a:t>Achievement</a:t>
            </a:r>
          </a:p>
          <a:p>
            <a:pPr lvl="1" eaLnBrk="1" hangingPunct="1"/>
            <a:r>
              <a:rPr lang="en-US" smtClean="0"/>
              <a:t>The work itself</a:t>
            </a:r>
          </a:p>
          <a:p>
            <a:pPr lvl="1" eaLnBrk="1" hangingPunct="1"/>
            <a:r>
              <a:rPr lang="en-US" smtClean="0"/>
              <a:t>Responsibility</a:t>
            </a:r>
          </a:p>
          <a:p>
            <a:pPr lvl="1" eaLnBrk="1" hangingPunct="1"/>
            <a:r>
              <a:rPr lang="en-US" smtClean="0"/>
              <a:t>Advancement</a:t>
            </a:r>
          </a:p>
          <a:p>
            <a:pPr lvl="1" eaLnBrk="1" hangingPunct="1"/>
            <a:r>
              <a:rPr lang="en-US" smtClean="0"/>
              <a:t>Chance to learn new skills</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4EE1D11B-AC55-42BD-93CE-8188BCEE44FC}" type="slidenum">
              <a:rPr lang="en-US"/>
              <a:pPr>
                <a:defRPr/>
              </a:pPr>
              <a:t>24</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Handling Conflict</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dirty="0" smtClean="0"/>
              <a:t>Clearly define plans for the project.</a:t>
            </a:r>
          </a:p>
          <a:p>
            <a:pPr eaLnBrk="1" fontAlgn="auto" hangingPunct="1">
              <a:spcAft>
                <a:spcPts val="0"/>
              </a:spcAft>
              <a:defRPr/>
            </a:pPr>
            <a:r>
              <a:rPr lang="en-US" dirty="0" smtClean="0"/>
              <a:t>Recognize project importance to organization.</a:t>
            </a:r>
          </a:p>
          <a:p>
            <a:pPr eaLnBrk="1" fontAlgn="auto" hangingPunct="1">
              <a:spcAft>
                <a:spcPts val="0"/>
              </a:spcAft>
              <a:defRPr/>
            </a:pPr>
            <a:r>
              <a:rPr lang="en-US" dirty="0" smtClean="0"/>
              <a:t>Project charter listing norms and ground rules.</a:t>
            </a:r>
          </a:p>
          <a:p>
            <a:pPr eaLnBrk="1" fontAlgn="auto" hangingPunct="1">
              <a:spcAft>
                <a:spcPts val="0"/>
              </a:spcAft>
              <a:defRPr/>
            </a:pPr>
            <a:r>
              <a:rPr lang="en-US" dirty="0" smtClean="0"/>
              <a:t>Develop schedule commitments ahead of time.</a:t>
            </a:r>
          </a:p>
          <a:p>
            <a:pPr eaLnBrk="1" fontAlgn="auto" hangingPunct="1">
              <a:spcAft>
                <a:spcPts val="0"/>
              </a:spcAft>
              <a:defRPr/>
            </a:pPr>
            <a:r>
              <a:rPr lang="en-US" dirty="0" smtClean="0"/>
              <a:t>Forecast other priorities and their possible impact on the project.</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5834B703-C7A7-4A99-B960-C4A27E34AC7F}" type="slidenum">
              <a:rPr lang="en-US"/>
              <a:pPr>
                <a:defRPr/>
              </a:pPr>
              <a:t>25</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Coordinating Project Activities</a:t>
            </a:r>
          </a:p>
        </p:txBody>
      </p:sp>
      <p:sp>
        <p:nvSpPr>
          <p:cNvPr id="31747" name="Content Placeholder 2"/>
          <p:cNvSpPr>
            <a:spLocks noGrp="1"/>
          </p:cNvSpPr>
          <p:nvPr>
            <p:ph idx="1"/>
          </p:nvPr>
        </p:nvSpPr>
        <p:spPr/>
        <p:txBody>
          <a:bodyPr/>
          <a:lstStyle/>
          <a:p>
            <a:pPr eaLnBrk="1" hangingPunct="1">
              <a:spcBef>
                <a:spcPct val="0"/>
              </a:spcBef>
            </a:pPr>
            <a:r>
              <a:rPr lang="en-US" smtClean="0"/>
              <a:t> CASE (computer-aided software engineering) tools – A category of software that automate all or part of the development process.</a:t>
            </a:r>
          </a:p>
          <a:p>
            <a:pPr eaLnBrk="1" hangingPunct="1">
              <a:spcBef>
                <a:spcPct val="0"/>
              </a:spcBef>
              <a:buFont typeface="Wingdings" pitchFamily="2" charset="2"/>
              <a:buNone/>
            </a:pPr>
            <a:r>
              <a:rPr lang="en-US" smtClean="0"/>
              <a:t>   -  Upper CASE</a:t>
            </a:r>
          </a:p>
          <a:p>
            <a:pPr eaLnBrk="1" hangingPunct="1">
              <a:spcBef>
                <a:spcPct val="0"/>
              </a:spcBef>
              <a:buFont typeface="Wingdings" pitchFamily="2" charset="2"/>
              <a:buNone/>
            </a:pPr>
            <a:r>
              <a:rPr lang="en-US" smtClean="0"/>
              <a:t>   -  Lower CASE</a:t>
            </a:r>
          </a:p>
          <a:p>
            <a:pPr eaLnBrk="1" hangingPunct="1">
              <a:spcBef>
                <a:spcPct val="0"/>
              </a:spcBef>
              <a:buFont typeface="Wingdings" pitchFamily="2" charset="2"/>
              <a:buNone/>
            </a:pPr>
            <a:r>
              <a:rPr lang="en-US" smtClean="0"/>
              <a:t>   -  Integrated CASE</a:t>
            </a:r>
          </a:p>
          <a:p>
            <a:pP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25FCDEBC-DFDA-4644-942B-D013A53DCF8B}" type="slidenum">
              <a:rPr lang="en-US"/>
              <a:pPr>
                <a:defRPr/>
              </a:pPr>
              <a:t>26</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eaLnBrk="1" hangingPunct="1"/>
            <a:r>
              <a:rPr lang="en-US" smtClean="0"/>
              <a:t>(cont’d)</a:t>
            </a:r>
          </a:p>
        </p:txBody>
      </p:sp>
      <p:sp>
        <p:nvSpPr>
          <p:cNvPr id="32771" name="Content Placeholder 2"/>
          <p:cNvSpPr>
            <a:spLocks noGrp="1"/>
          </p:cNvSpPr>
          <p:nvPr>
            <p:ph idx="1"/>
          </p:nvPr>
        </p:nvSpPr>
        <p:spPr/>
        <p:txBody>
          <a:bodyPr/>
          <a:lstStyle/>
          <a:p>
            <a:pPr eaLnBrk="1" hangingPunct="1">
              <a:spcBef>
                <a:spcPct val="0"/>
              </a:spcBef>
            </a:pPr>
            <a:r>
              <a:rPr lang="en-US" i="1" smtClean="0"/>
              <a:t> </a:t>
            </a:r>
            <a:r>
              <a:rPr lang="en-US" smtClean="0"/>
              <a:t>Standards</a:t>
            </a:r>
          </a:p>
          <a:p>
            <a:pPr lvl="1" eaLnBrk="1" hangingPunct="1"/>
            <a:r>
              <a:rPr lang="en-US" smtClean="0"/>
              <a:t>Formal rules for naming files</a:t>
            </a:r>
          </a:p>
          <a:p>
            <a:pPr lvl="1" eaLnBrk="1" hangingPunct="1"/>
            <a:r>
              <a:rPr lang="en-US" smtClean="0"/>
              <a:t>Forms indicating goals reached</a:t>
            </a:r>
          </a:p>
          <a:p>
            <a:pPr lvl="1" eaLnBrk="1" hangingPunct="1"/>
            <a:r>
              <a:rPr lang="en-US" smtClean="0"/>
              <a:t>Programming guidelines</a:t>
            </a:r>
          </a:p>
          <a:p>
            <a:pPr eaLnBrk="1" hangingPunct="1">
              <a:spcBef>
                <a:spcPct val="0"/>
              </a:spcBef>
            </a:pPr>
            <a:r>
              <a:rPr lang="en-US" i="1" smtClean="0"/>
              <a:t> </a:t>
            </a:r>
            <a:r>
              <a:rPr lang="en-US" smtClean="0"/>
              <a:t>Documentation</a:t>
            </a:r>
          </a:p>
          <a:p>
            <a:pPr lvl="1" eaLnBrk="1" hangingPunct="1"/>
            <a:r>
              <a:rPr lang="en-US" smtClean="0"/>
              <a:t>Project binder</a:t>
            </a:r>
          </a:p>
          <a:p>
            <a:pPr lvl="1" eaLnBrk="1" hangingPunct="1"/>
            <a:r>
              <a:rPr lang="en-US" smtClean="0"/>
              <a:t>Table of contents</a:t>
            </a:r>
          </a:p>
          <a:p>
            <a:pPr lvl="1" eaLnBrk="1" hangingPunct="1"/>
            <a:r>
              <a:rPr lang="en-US" smtClean="0"/>
              <a:t>Continual updating</a:t>
            </a:r>
          </a:p>
          <a:p>
            <a:pPr lvl="1" eaLnBrk="1" hangingPunct="1">
              <a:buFont typeface="Arial" charset="0"/>
              <a:buNone/>
            </a:pPr>
            <a:endParaRPr lang="en-US" smtClean="0"/>
          </a:p>
          <a:p>
            <a:pPr lvl="1" eaLnBrk="1" hangingPunct="1">
              <a:buFont typeface="Arial" charset="0"/>
              <a:buNone/>
            </a:pPr>
            <a:endParaRPr lang="en-US" smtClean="0"/>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2A2B333B-0393-4AC5-ADCC-A41C7BE1C3D1}" type="slidenum">
              <a:rPr lang="en-US"/>
              <a:pPr>
                <a:defRPr/>
              </a:pPr>
              <a:t>27</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MANAGING AND CONTROLLING THE PROJECT</a:t>
            </a:r>
            <a:endParaRPr lang="en-US" dirty="0"/>
          </a:p>
        </p:txBody>
      </p:sp>
      <p:sp>
        <p:nvSpPr>
          <p:cNvPr id="33795" name="Content Placeholder 2"/>
          <p:cNvSpPr>
            <a:spLocks noGrp="1"/>
          </p:cNvSpPr>
          <p:nvPr>
            <p:ph idx="1"/>
          </p:nvPr>
        </p:nvSpPr>
        <p:spPr>
          <a:xfrm>
            <a:off x="457200" y="1600200"/>
            <a:ext cx="8458200" cy="4525963"/>
          </a:xfrm>
        </p:spPr>
        <p:txBody>
          <a:bodyPr/>
          <a:lstStyle/>
          <a:p>
            <a:pPr eaLnBrk="1" hangingPunct="1">
              <a:spcBef>
                <a:spcPct val="0"/>
              </a:spcBef>
            </a:pPr>
            <a:r>
              <a:rPr lang="en-US" smtClean="0"/>
              <a:t> The science (or art) of project management is in making </a:t>
            </a:r>
            <a:r>
              <a:rPr lang="en-US" b="1" i="1" smtClean="0">
                <a:solidFill>
                  <a:srgbClr val="000099"/>
                </a:solidFill>
              </a:rPr>
              <a:t>trade-offs</a:t>
            </a:r>
            <a:r>
              <a:rPr lang="en-US" smtClean="0"/>
              <a:t> among three important concepts:</a:t>
            </a:r>
          </a:p>
          <a:p>
            <a:pPr eaLnBrk="1" hangingPunct="1">
              <a:spcBef>
                <a:spcPct val="0"/>
              </a:spcBef>
              <a:buFont typeface="Wingdings" pitchFamily="2" charset="2"/>
              <a:buNone/>
            </a:pPr>
            <a:r>
              <a:rPr lang="en-US" smtClean="0"/>
              <a:t>   - the size of the system,</a:t>
            </a:r>
          </a:p>
          <a:p>
            <a:pPr eaLnBrk="1" hangingPunct="1">
              <a:spcBef>
                <a:spcPct val="0"/>
              </a:spcBef>
              <a:buFont typeface="Wingdings" pitchFamily="2" charset="2"/>
              <a:buNone/>
            </a:pPr>
            <a:r>
              <a:rPr lang="en-US" smtClean="0"/>
              <a:t>   - the time to complete the project, and</a:t>
            </a:r>
          </a:p>
          <a:p>
            <a:pPr eaLnBrk="1" hangingPunct="1">
              <a:spcBef>
                <a:spcPct val="0"/>
              </a:spcBef>
              <a:buFont typeface="Wingdings" pitchFamily="2" charset="2"/>
              <a:buNone/>
            </a:pPr>
            <a:r>
              <a:rPr lang="en-US" smtClean="0"/>
              <a:t>   - the cost of the project.</a:t>
            </a:r>
          </a:p>
          <a:p>
            <a:pP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A53344CB-8717-451A-BA4A-F6A24AC5B5DE}" type="slidenum">
              <a:rPr lang="en-US"/>
              <a:pPr>
                <a:defRPr/>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INTRODUCTION</a:t>
            </a:r>
          </a:p>
        </p:txBody>
      </p:sp>
      <p:sp>
        <p:nvSpPr>
          <p:cNvPr id="3" name="Content Placeholder 2"/>
          <p:cNvSpPr>
            <a:spLocks noGrp="1"/>
          </p:cNvSpPr>
          <p:nvPr>
            <p:ph idx="1"/>
          </p:nvPr>
        </p:nvSpPr>
        <p:spPr/>
        <p:txBody>
          <a:bodyPr rtlCol="0">
            <a:normAutofit fontScale="70000" lnSpcReduction="20000"/>
          </a:bodyPr>
          <a:lstStyle/>
          <a:p>
            <a:pPr eaLnBrk="1" fontAlgn="auto" hangingPunct="1">
              <a:lnSpc>
                <a:spcPct val="120000"/>
              </a:lnSpc>
              <a:spcAft>
                <a:spcPts val="0"/>
              </a:spcAft>
              <a:defRPr/>
            </a:pPr>
            <a:r>
              <a:rPr lang="en-US" dirty="0" smtClean="0"/>
              <a:t>CIOs (chief information officers) are challenged to select projects that will provide highest return on the IT investments.</a:t>
            </a:r>
          </a:p>
          <a:p>
            <a:pPr eaLnBrk="1" fontAlgn="auto" hangingPunct="1">
              <a:lnSpc>
                <a:spcPct val="120000"/>
              </a:lnSpc>
              <a:spcAft>
                <a:spcPts val="0"/>
              </a:spcAft>
              <a:defRPr/>
            </a:pPr>
            <a:r>
              <a:rPr lang="en-US" dirty="0" smtClean="0"/>
              <a:t>Project portfolio management has become a critical success factor for IT departments. </a:t>
            </a:r>
          </a:p>
          <a:p>
            <a:pPr eaLnBrk="1" fontAlgn="auto" hangingPunct="1">
              <a:lnSpc>
                <a:spcPct val="120000"/>
              </a:lnSpc>
              <a:spcAft>
                <a:spcPts val="0"/>
              </a:spcAft>
              <a:defRPr/>
            </a:pPr>
            <a:r>
              <a:rPr lang="en-US" dirty="0" smtClean="0"/>
              <a:t>A selected system development project must undergo a thorough process of project management.</a:t>
            </a:r>
          </a:p>
          <a:p>
            <a:pPr eaLnBrk="1" fontAlgn="auto" hangingPunct="1">
              <a:lnSpc>
                <a:spcPct val="120000"/>
              </a:lnSpc>
              <a:spcAft>
                <a:spcPts val="0"/>
              </a:spcAft>
              <a:defRPr/>
            </a:pPr>
            <a:r>
              <a:rPr lang="en-US" dirty="0" smtClean="0"/>
              <a:t>A critical success factor for project management is to start with a realistic assessment of the work and then manage the project according to the plan.</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698C98C1-013C-4BB2-933C-FBF038507FB3}" type="slidenum">
              <a:rPr lang="en-US"/>
              <a:pPr>
                <a:defRPr/>
              </a:pPr>
              <a:t>2</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l" eaLnBrk="1" hangingPunct="1"/>
            <a:r>
              <a:rPr lang="en-US" smtClean="0"/>
              <a:t>(cont’d)</a:t>
            </a:r>
          </a:p>
        </p:txBody>
      </p:sp>
      <p:sp>
        <p:nvSpPr>
          <p:cNvPr id="34819" name="Content Placeholder 2"/>
          <p:cNvSpPr>
            <a:spLocks noGrp="1"/>
          </p:cNvSpPr>
          <p:nvPr>
            <p:ph idx="1"/>
          </p:nvPr>
        </p:nvSpPr>
        <p:spPr/>
        <p:txBody>
          <a:bodyPr/>
          <a:lstStyle/>
          <a:p>
            <a:pPr algn="ctr" eaLnBrk="1" hangingPunct="1">
              <a:spcBef>
                <a:spcPct val="0"/>
              </a:spcBef>
              <a:buFont typeface="Wingdings" pitchFamily="2" charset="2"/>
              <a:buNone/>
            </a:pPr>
            <a:r>
              <a:rPr lang="en-US" sz="2400" b="1" smtClean="0"/>
              <a:t>Tools for project management –  Example of Gantt Chart</a:t>
            </a:r>
          </a:p>
          <a:p>
            <a:pPr eaLnBrk="1" hangingPunct="1">
              <a:spcBef>
                <a:spcPct val="0"/>
              </a:spcBef>
              <a:buFont typeface="Wingdings" pitchFamily="2" charset="2"/>
              <a:buNone/>
            </a:pPr>
            <a:endParaRPr lang="en-US" sz="28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EAF1E1AF-7575-48F0-B2A4-31929059B756}" type="slidenum">
              <a:rPr lang="en-US"/>
              <a:pPr>
                <a:defRPr/>
              </a:pPr>
              <a:t>29</a:t>
            </a:fld>
            <a:endParaRPr lang="en-US"/>
          </a:p>
        </p:txBody>
      </p:sp>
      <p:pic>
        <p:nvPicPr>
          <p:cNvPr id="34822" name="Picture 2"/>
          <p:cNvPicPr>
            <a:picLocks noChangeAspect="1" noChangeArrowheads="1"/>
          </p:cNvPicPr>
          <p:nvPr/>
        </p:nvPicPr>
        <p:blipFill>
          <a:blip r:embed="rId2" cstate="print"/>
          <a:srcRect/>
          <a:stretch>
            <a:fillRect/>
          </a:stretch>
        </p:blipFill>
        <p:spPr bwMode="auto">
          <a:xfrm>
            <a:off x="381000" y="1981200"/>
            <a:ext cx="2971800" cy="4527550"/>
          </a:xfrm>
          <a:prstGeom prst="rect">
            <a:avLst/>
          </a:prstGeom>
          <a:noFill/>
          <a:ln w="9525">
            <a:noFill/>
            <a:miter lim="800000"/>
            <a:headEnd/>
            <a:tailEnd/>
          </a:ln>
        </p:spPr>
      </p:pic>
      <p:pic>
        <p:nvPicPr>
          <p:cNvPr id="34823" name="Picture 3"/>
          <p:cNvPicPr>
            <a:picLocks noChangeAspect="1" noChangeArrowheads="1"/>
          </p:cNvPicPr>
          <p:nvPr/>
        </p:nvPicPr>
        <p:blipFill>
          <a:blip r:embed="rId3" cstate="print"/>
          <a:srcRect/>
          <a:stretch>
            <a:fillRect/>
          </a:stretch>
        </p:blipFill>
        <p:spPr bwMode="auto">
          <a:xfrm>
            <a:off x="4572000" y="2057400"/>
            <a:ext cx="4200525" cy="436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Refining Estimates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61A4D190-B8D1-4A59-8C22-7718E77CB579}" type="slidenum">
              <a:rPr lang="en-US"/>
              <a:pPr>
                <a:defRPr/>
              </a:pPr>
              <a:t>30</a:t>
            </a:fld>
            <a:endParaRPr lang="en-US"/>
          </a:p>
        </p:txBody>
      </p:sp>
      <p:pic>
        <p:nvPicPr>
          <p:cNvPr id="35845" name="Picture 2" descr="fig_02_19"/>
          <p:cNvPicPr preferRelativeResize="0">
            <a:picLocks noGrp="1" noChangeAspect="1" noChangeArrowheads="1"/>
          </p:cNvPicPr>
          <p:nvPr>
            <p:ph idx="1"/>
            <p:custDataLst>
              <p:tags r:id="rId1"/>
            </p:custDataLst>
          </p:nvPr>
        </p:nvPicPr>
        <p:blipFill>
          <a:blip r:embed="rId3" cstate="print"/>
          <a:srcRect/>
          <a:stretch>
            <a:fillRect/>
          </a:stretch>
        </p:blipFill>
        <p:spPr>
          <a:xfrm>
            <a:off x="685800" y="1981200"/>
            <a:ext cx="7848600" cy="40386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Managing Scope</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smtClean="0"/>
              <a:t> </a:t>
            </a:r>
            <a:r>
              <a:rPr lang="en-US" b="1" i="1" dirty="0" smtClean="0">
                <a:solidFill>
                  <a:srgbClr val="000099"/>
                </a:solidFill>
              </a:rPr>
              <a:t>Scope creep </a:t>
            </a:r>
            <a:r>
              <a:rPr lang="en-US" dirty="0" smtClean="0"/>
              <a:t>– the most common reason for schedule and cost overruns occurs after the project is underway.</a:t>
            </a:r>
          </a:p>
          <a:p>
            <a:pPr eaLnBrk="1" fontAlgn="auto" hangingPunct="1">
              <a:spcAft>
                <a:spcPts val="0"/>
              </a:spcAft>
              <a:defRPr/>
            </a:pPr>
            <a:r>
              <a:rPr lang="en-US" dirty="0" smtClean="0"/>
              <a:t> The project manager should allow only absolutely necessary requirements to be added after the project begins.</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76C817FE-C1F6-4614-A0DA-6CE41B0E25D3}" type="slidenum">
              <a:rPr lang="en-US"/>
              <a:pPr>
                <a:defRPr/>
              </a:pPr>
              <a:t>31</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Timeboxing</a:t>
            </a:r>
          </a:p>
        </p:txBody>
      </p:sp>
      <p:sp>
        <p:nvSpPr>
          <p:cNvPr id="37891" name="Content Placeholder 2"/>
          <p:cNvSpPr>
            <a:spLocks noGrp="1"/>
          </p:cNvSpPr>
          <p:nvPr>
            <p:ph idx="1"/>
          </p:nvPr>
        </p:nvSpPr>
        <p:spPr/>
        <p:txBody>
          <a:bodyPr/>
          <a:lstStyle/>
          <a:p>
            <a:pPr eaLnBrk="1" hangingPunct="1">
              <a:spcBef>
                <a:spcPct val="0"/>
              </a:spcBef>
            </a:pPr>
            <a:r>
              <a:rPr lang="en-US" sz="4400" smtClean="0"/>
              <a:t>Set a fixed deadline for a project</a:t>
            </a:r>
          </a:p>
          <a:p>
            <a:pPr eaLnBrk="1" hangingPunct="1">
              <a:spcBef>
                <a:spcPct val="0"/>
              </a:spcBef>
            </a:pPr>
            <a:r>
              <a:rPr lang="en-US" sz="4400" smtClean="0"/>
              <a:t>Reduce functionality, if necessary</a:t>
            </a:r>
          </a:p>
          <a:p>
            <a:pPr eaLnBrk="1" hangingPunct="1">
              <a:spcBef>
                <a:spcPct val="0"/>
              </a:spcBef>
            </a:pPr>
            <a:r>
              <a:rPr lang="en-US" sz="4400" smtClean="0"/>
              <a:t> Don’t get hung up on the final “finishing touches”</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473E7714-5986-4CFE-BD8F-8BB0C42E2D28}" type="slidenum">
              <a:rPr lang="en-US"/>
              <a:pPr>
                <a:defRPr/>
              </a:pPr>
              <a:t>32</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Timeboxing steps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1E2440BB-5507-47D1-A147-BA57DA9EB86C}" type="slidenum">
              <a:rPr lang="en-US"/>
              <a:pPr>
                <a:defRPr/>
              </a:pPr>
              <a:t>33</a:t>
            </a:fld>
            <a:endParaRPr lang="en-US"/>
          </a:p>
        </p:txBody>
      </p:sp>
      <p:pic>
        <p:nvPicPr>
          <p:cNvPr id="38917" name="Picture 2" descr="fig_02_21"/>
          <p:cNvPicPr preferRelativeResize="0">
            <a:picLocks noGrp="1" noChangeAspect="1" noChangeArrowheads="1"/>
          </p:cNvPicPr>
          <p:nvPr>
            <p:ph idx="1"/>
            <p:custDataLst>
              <p:tags r:id="rId1"/>
            </p:custDataLst>
          </p:nvPr>
        </p:nvPicPr>
        <p:blipFill>
          <a:blip r:embed="rId3" cstate="print"/>
          <a:srcRect/>
          <a:stretch>
            <a:fillRect/>
          </a:stretch>
        </p:blipFill>
        <p:spPr>
          <a:xfrm>
            <a:off x="381000" y="2209800"/>
            <a:ext cx="8305800" cy="35814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Managing Risk</a:t>
            </a:r>
          </a:p>
        </p:txBody>
      </p:sp>
      <p:sp>
        <p:nvSpPr>
          <p:cNvPr id="39939" name="Content Placeholder 2"/>
          <p:cNvSpPr>
            <a:spLocks noGrp="1"/>
          </p:cNvSpPr>
          <p:nvPr>
            <p:ph idx="1"/>
          </p:nvPr>
        </p:nvSpPr>
        <p:spPr/>
        <p:txBody>
          <a:bodyPr/>
          <a:lstStyle/>
          <a:p>
            <a:pPr eaLnBrk="1" hangingPunct="1">
              <a:spcBef>
                <a:spcPct val="0"/>
              </a:spcBef>
            </a:pPr>
            <a:r>
              <a:rPr lang="en-US" smtClean="0"/>
              <a:t>Risk assessment</a:t>
            </a:r>
          </a:p>
          <a:p>
            <a:pPr eaLnBrk="1" hangingPunct="1">
              <a:spcBef>
                <a:spcPct val="0"/>
              </a:spcBef>
            </a:pPr>
            <a:r>
              <a:rPr lang="en-US" smtClean="0"/>
              <a:t>Actions to reduce risk</a:t>
            </a:r>
          </a:p>
          <a:p>
            <a:pPr eaLnBrk="1" hangingPunct="1">
              <a:spcBef>
                <a:spcPct val="0"/>
              </a:spcBef>
            </a:pPr>
            <a:r>
              <a:rPr lang="en-US" smtClean="0"/>
              <a:t>Revised assessment</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B1921E90-DADC-4C27-9A68-AA2194FAA619}" type="slidenum">
              <a:rPr lang="en-US"/>
              <a:pPr>
                <a:defRPr/>
              </a:pPr>
              <a:t>34</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SUMMARY</a:t>
            </a:r>
          </a:p>
        </p:txBody>
      </p:sp>
      <p:sp>
        <p:nvSpPr>
          <p:cNvPr id="3" name="Content Placeholder 2"/>
          <p:cNvSpPr>
            <a:spLocks noGrp="1"/>
          </p:cNvSpPr>
          <p:nvPr>
            <p:ph idx="1"/>
          </p:nvPr>
        </p:nvSpPr>
        <p:spPr>
          <a:xfrm>
            <a:off x="457200" y="1600200"/>
            <a:ext cx="8458200" cy="4525963"/>
          </a:xfrm>
        </p:spPr>
        <p:txBody>
          <a:bodyPr rtlCol="0">
            <a:normAutofit fontScale="77500" lnSpcReduction="20000"/>
          </a:bodyPr>
          <a:lstStyle/>
          <a:p>
            <a:pPr eaLnBrk="1" fontAlgn="auto" hangingPunct="1">
              <a:lnSpc>
                <a:spcPct val="120000"/>
              </a:lnSpc>
              <a:spcAft>
                <a:spcPts val="0"/>
              </a:spcAft>
              <a:defRPr/>
            </a:pPr>
            <a:r>
              <a:rPr lang="en-US" dirty="0" smtClean="0"/>
              <a:t>The </a:t>
            </a:r>
            <a:r>
              <a:rPr lang="en-US" b="1" dirty="0" smtClean="0">
                <a:solidFill>
                  <a:srgbClr val="FF0000"/>
                </a:solidFill>
              </a:rPr>
              <a:t>project selection</a:t>
            </a:r>
            <a:r>
              <a:rPr lang="en-US" dirty="0" smtClean="0">
                <a:solidFill>
                  <a:srgbClr val="FF0000"/>
                </a:solidFill>
              </a:rPr>
              <a:t> </a:t>
            </a:r>
            <a:r>
              <a:rPr lang="en-US" dirty="0" smtClean="0"/>
              <a:t>process takes into account all of the projects in the organization, using project portfolio management.</a:t>
            </a:r>
          </a:p>
          <a:p>
            <a:pPr eaLnBrk="1" fontAlgn="auto" hangingPunct="1">
              <a:lnSpc>
                <a:spcPct val="120000"/>
              </a:lnSpc>
              <a:spcAft>
                <a:spcPts val="0"/>
              </a:spcAft>
              <a:defRPr/>
            </a:pPr>
            <a:r>
              <a:rPr lang="en-US" dirty="0" smtClean="0"/>
              <a:t> </a:t>
            </a:r>
            <a:r>
              <a:rPr lang="en-US" b="1" dirty="0" smtClean="0">
                <a:solidFill>
                  <a:srgbClr val="FF0000"/>
                </a:solidFill>
              </a:rPr>
              <a:t>The project plan</a:t>
            </a:r>
            <a:r>
              <a:rPr lang="en-US" dirty="0" smtClean="0">
                <a:solidFill>
                  <a:srgbClr val="FF0000"/>
                </a:solidFill>
              </a:rPr>
              <a:t> </a:t>
            </a:r>
            <a:r>
              <a:rPr lang="en-US" dirty="0" smtClean="0"/>
              <a:t>defines the tasks, task time estimates, and other information. </a:t>
            </a:r>
          </a:p>
          <a:p>
            <a:pPr eaLnBrk="1" fontAlgn="auto" hangingPunct="1">
              <a:lnSpc>
                <a:spcPct val="120000"/>
              </a:lnSpc>
              <a:spcAft>
                <a:spcPts val="0"/>
              </a:spcAft>
              <a:defRPr/>
            </a:pPr>
            <a:r>
              <a:rPr lang="en-US" dirty="0" smtClean="0"/>
              <a:t>A project requires </a:t>
            </a:r>
            <a:r>
              <a:rPr lang="en-US" b="1" dirty="0" smtClean="0">
                <a:solidFill>
                  <a:srgbClr val="FF0000"/>
                </a:solidFill>
              </a:rPr>
              <a:t>staffing</a:t>
            </a:r>
            <a:r>
              <a:rPr lang="en-US" dirty="0" smtClean="0"/>
              <a:t> and </a:t>
            </a:r>
            <a:r>
              <a:rPr lang="en-US" b="1" dirty="0" smtClean="0">
                <a:solidFill>
                  <a:srgbClr val="FF0000"/>
                </a:solidFill>
              </a:rPr>
              <a:t>coordinating project activities</a:t>
            </a:r>
            <a:r>
              <a:rPr lang="en-US" dirty="0" smtClean="0"/>
              <a:t>.</a:t>
            </a:r>
          </a:p>
          <a:p>
            <a:pPr eaLnBrk="1" fontAlgn="auto" hangingPunct="1">
              <a:lnSpc>
                <a:spcPct val="120000"/>
              </a:lnSpc>
              <a:spcAft>
                <a:spcPts val="0"/>
              </a:spcAft>
              <a:defRPr/>
            </a:pPr>
            <a:r>
              <a:rPr lang="en-US" b="1" dirty="0" smtClean="0">
                <a:solidFill>
                  <a:srgbClr val="FF0000"/>
                </a:solidFill>
              </a:rPr>
              <a:t>Managing and controlling the project</a:t>
            </a:r>
            <a:r>
              <a:rPr lang="en-US" dirty="0" smtClean="0">
                <a:solidFill>
                  <a:srgbClr val="FF0000"/>
                </a:solidFill>
              </a:rPr>
              <a:t> </a:t>
            </a:r>
            <a:r>
              <a:rPr lang="en-US" dirty="0" smtClean="0"/>
              <a:t>include </a:t>
            </a:r>
            <a:r>
              <a:rPr lang="en-US" dirty="0" err="1" smtClean="0"/>
              <a:t>timeboxing</a:t>
            </a:r>
            <a:r>
              <a:rPr lang="en-US" dirty="0" smtClean="0"/>
              <a:t> and risk assessment.</a:t>
            </a:r>
            <a:endParaRPr lang="en-US" b="1" dirty="0" smtClean="0">
              <a:solidFill>
                <a:srgbClr val="000099"/>
              </a:solidFill>
            </a:endParaRPr>
          </a:p>
          <a:p>
            <a:pPr eaLnBrk="1" fontAlgn="auto" hangingPunct="1">
              <a:spcAft>
                <a:spcPts val="0"/>
              </a:spcAft>
              <a:defRPr/>
            </a:pPr>
            <a:endParaRPr lang="en-US" b="1" dirty="0">
              <a:solidFill>
                <a:srgbClr val="000099"/>
              </a:solidFill>
            </a:endParaRP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33D94CAA-15B8-4EE2-B1EB-B7529870C6FE}" type="slidenum">
              <a:rPr lang="en-US"/>
              <a:pPr>
                <a:defRPr/>
              </a:pPr>
              <a:t>35</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27038"/>
          </a:xfrm>
        </p:spPr>
        <p:txBody>
          <a:bodyPr rtlCol="0">
            <a:normAutofit fontScale="90000"/>
          </a:bodyPr>
          <a:lstStyle/>
          <a:p>
            <a:pPr algn="l" eaLnBrk="1" fontAlgn="auto" hangingPunct="1">
              <a:spcAft>
                <a:spcPts val="0"/>
              </a:spcAft>
              <a:defRPr/>
            </a:pPr>
            <a:r>
              <a:rPr lang="en-US" sz="3200" dirty="0" smtClean="0"/>
              <a:t>Copyright 2011 John Wiley &amp; Sons, Inc.</a:t>
            </a:r>
            <a:endParaRPr lang="en-US" sz="3200" dirty="0"/>
          </a:p>
        </p:txBody>
      </p:sp>
      <p:sp>
        <p:nvSpPr>
          <p:cNvPr id="41987" name="Content Placeholder 2"/>
          <p:cNvSpPr>
            <a:spLocks noGrp="1"/>
          </p:cNvSpPr>
          <p:nvPr>
            <p:ph idx="1"/>
          </p:nvPr>
        </p:nvSpPr>
        <p:spPr/>
        <p:txBody>
          <a:bodyPr/>
          <a:lstStyle/>
          <a:p>
            <a:pPr marL="0" indent="0" eaLnBrk="1" hangingPunct="1">
              <a:lnSpc>
                <a:spcPct val="90000"/>
              </a:lnSpc>
              <a:spcBef>
                <a:spcPct val="0"/>
              </a:spcBef>
              <a:buFont typeface="Wingdings" pitchFamily="2" charset="2"/>
              <a:buNone/>
            </a:pPr>
            <a:r>
              <a:rPr lang="en-US" sz="2400" smtClean="0"/>
              <a:t>All rights reserved.  Reproduction or translation of this work beyond that permitted in Section 117 of the 1976 United States Copyright Act without the express written permission of the copyright owner is unlawful.   Request for further information should be addressed to the Permissions Department, John Wiley &amp; Sons, Inc.  The purchaser may make back-up copies for his/her own use only and not for redistribution or resale.  The Publisher assumes no responsibility for errors, omissions, or damages, caused by the use of these programs or from the use of the information contained herein.  </a:t>
            </a:r>
          </a:p>
          <a:p>
            <a:pPr marL="0" indent="0"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0CA24B73-9917-4759-A084-80CCA5A6472C}" type="slidenum">
              <a:rPr lang="en-US"/>
              <a:pPr>
                <a:defRPr/>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PROJECT SELECTION</a:t>
            </a:r>
          </a:p>
        </p:txBody>
      </p:sp>
      <p:sp>
        <p:nvSpPr>
          <p:cNvPr id="8195" name="Content Placeholder 2"/>
          <p:cNvSpPr>
            <a:spLocks noGrp="1"/>
          </p:cNvSpPr>
          <p:nvPr>
            <p:ph idx="1"/>
          </p:nvPr>
        </p:nvSpPr>
        <p:spPr/>
        <p:txBody>
          <a:bodyPr/>
          <a:lstStyle/>
          <a:p>
            <a:pPr eaLnBrk="1" hangingPunct="1">
              <a:lnSpc>
                <a:spcPct val="120000"/>
              </a:lnSpc>
              <a:spcBef>
                <a:spcPct val="0"/>
              </a:spcBef>
            </a:pPr>
            <a:r>
              <a:rPr lang="en-US" sz="3200" smtClean="0"/>
              <a:t>Systems projects today are evaluated in the context of an entire portfolio of projects.</a:t>
            </a:r>
          </a:p>
          <a:p>
            <a:pPr eaLnBrk="1" hangingPunct="1">
              <a:lnSpc>
                <a:spcPct val="120000"/>
              </a:lnSpc>
              <a:spcBef>
                <a:spcPct val="0"/>
              </a:spcBef>
            </a:pPr>
            <a:r>
              <a:rPr lang="en-US" sz="3200" smtClean="0"/>
              <a:t>Determination of a project’s contribution to an entire portfolio of a project reinforces the need for a feasibility study.</a:t>
            </a:r>
          </a:p>
          <a:p>
            <a:pPr eaLnBrk="1" hangingPunct="1">
              <a:lnSpc>
                <a:spcPct val="120000"/>
              </a:lnSpc>
              <a:spcBef>
                <a:spcPct val="0"/>
              </a:spcBef>
            </a:pPr>
            <a:r>
              <a:rPr lang="en-US" sz="3200" smtClean="0"/>
              <a:t>Portfolio management takes into consideration the different of projects that exist in an organization.</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B2ED827C-5C92-4B2C-86C0-1E515A2D7C75}" type="slidenum">
              <a:rPr lang="en-US"/>
              <a:pPr>
                <a:defRPr/>
              </a:pPr>
              <a:t>3</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eaLnBrk="1" hangingPunct="1"/>
            <a:r>
              <a:rPr lang="en-US" smtClean="0"/>
              <a:t>(cont’d)</a:t>
            </a:r>
          </a:p>
        </p:txBody>
      </p:sp>
      <p:sp>
        <p:nvSpPr>
          <p:cNvPr id="9219" name="Content Placeholder 2"/>
          <p:cNvSpPr>
            <a:spLocks noGrp="1"/>
          </p:cNvSpPr>
          <p:nvPr>
            <p:ph idx="1"/>
          </p:nvPr>
        </p:nvSpPr>
        <p:spPr/>
        <p:txBody>
          <a:bodyPr/>
          <a:lstStyle/>
          <a:p>
            <a:pPr eaLnBrk="1" hangingPunct="1">
              <a:lnSpc>
                <a:spcPct val="90000"/>
              </a:lnSpc>
              <a:spcBef>
                <a:spcPct val="0"/>
              </a:spcBef>
            </a:pPr>
            <a:r>
              <a:rPr lang="en-US" smtClean="0"/>
              <a:t>An approval committee must be selective about where to allocate resources as most organizations have limited funds.</a:t>
            </a:r>
          </a:p>
          <a:p>
            <a:pPr eaLnBrk="1" hangingPunct="1">
              <a:lnSpc>
                <a:spcPct val="90000"/>
              </a:lnSpc>
              <a:spcBef>
                <a:spcPct val="0"/>
              </a:spcBef>
            </a:pPr>
            <a:r>
              <a:rPr lang="en-US" smtClean="0"/>
              <a:t>If there are several potentially high-payoff projects, and they all have the same risk, then maybe only one of the projects will be selected.</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393F8CCF-009F-498F-ACDB-CC6305BDB2D4}" type="slidenum">
              <a:rPr lang="en-US"/>
              <a:pPr>
                <a:defRPr/>
              </a:pPr>
              <a:t>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CREATING THE PROJECT PLAN</a:t>
            </a:r>
          </a:p>
        </p:txBody>
      </p:sp>
      <p:sp>
        <p:nvSpPr>
          <p:cNvPr id="10243" name="Content Placeholder 2"/>
          <p:cNvSpPr>
            <a:spLocks noGrp="1"/>
          </p:cNvSpPr>
          <p:nvPr>
            <p:ph idx="1"/>
          </p:nvPr>
        </p:nvSpPr>
        <p:spPr/>
        <p:txBody>
          <a:bodyPr/>
          <a:lstStyle/>
          <a:p>
            <a:pPr eaLnBrk="1" hangingPunct="1">
              <a:spcBef>
                <a:spcPct val="0"/>
              </a:spcBef>
            </a:pPr>
            <a:r>
              <a:rPr lang="en-US" smtClean="0"/>
              <a:t> Project management phases consist of </a:t>
            </a:r>
          </a:p>
          <a:p>
            <a:pPr eaLnBrk="1" hangingPunct="1">
              <a:spcBef>
                <a:spcPct val="0"/>
              </a:spcBef>
              <a:buFont typeface="Wingdings" pitchFamily="2" charset="2"/>
              <a:buNone/>
            </a:pPr>
            <a:r>
              <a:rPr lang="en-US" smtClean="0"/>
              <a:t>    - initiation</a:t>
            </a:r>
          </a:p>
          <a:p>
            <a:pPr eaLnBrk="1" hangingPunct="1">
              <a:spcBef>
                <a:spcPct val="0"/>
              </a:spcBef>
              <a:buFont typeface="Wingdings" pitchFamily="2" charset="2"/>
              <a:buNone/>
            </a:pPr>
            <a:r>
              <a:rPr lang="en-US" smtClean="0"/>
              <a:t>    - planning</a:t>
            </a:r>
          </a:p>
          <a:p>
            <a:pPr eaLnBrk="1" hangingPunct="1">
              <a:spcBef>
                <a:spcPct val="0"/>
              </a:spcBef>
              <a:buFont typeface="Wingdings" pitchFamily="2" charset="2"/>
              <a:buNone/>
            </a:pPr>
            <a:r>
              <a:rPr lang="en-US" smtClean="0"/>
              <a:t>    - execution</a:t>
            </a:r>
          </a:p>
          <a:p>
            <a:pPr eaLnBrk="1" hangingPunct="1">
              <a:spcBef>
                <a:spcPct val="0"/>
              </a:spcBef>
              <a:buFont typeface="Wingdings" pitchFamily="2" charset="2"/>
              <a:buNone/>
            </a:pPr>
            <a:r>
              <a:rPr lang="en-US" smtClean="0"/>
              <a:t>    - control, and</a:t>
            </a:r>
          </a:p>
          <a:p>
            <a:pPr eaLnBrk="1" hangingPunct="1">
              <a:spcBef>
                <a:spcPct val="0"/>
              </a:spcBef>
              <a:buFont typeface="Wingdings" pitchFamily="2" charset="2"/>
              <a:buNone/>
            </a:pPr>
            <a:r>
              <a:rPr lang="en-US" smtClean="0"/>
              <a:t>    - enclosure.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500540AE-3B49-4EE5-97DB-D83EC8723F51}" type="slidenum">
              <a:rPr lang="en-US"/>
              <a:pPr>
                <a:defRPr/>
              </a:pPr>
              <a:t>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Project Methodology Options</a:t>
            </a:r>
          </a:p>
        </p:txBody>
      </p:sp>
      <p:sp>
        <p:nvSpPr>
          <p:cNvPr id="3" name="Content Placeholder 2"/>
          <p:cNvSpPr>
            <a:spLocks noGrp="1"/>
          </p:cNvSpPr>
          <p:nvPr>
            <p:ph idx="1"/>
          </p:nvPr>
        </p:nvSpPr>
        <p:spPr>
          <a:xfrm>
            <a:off x="457200" y="1600200"/>
            <a:ext cx="8458200" cy="4800600"/>
          </a:xfrm>
        </p:spPr>
        <p:txBody>
          <a:bodyPr rtlCol="0">
            <a:normAutofit fontScale="55000" lnSpcReduction="20000"/>
          </a:bodyPr>
          <a:lstStyle/>
          <a:p>
            <a:pPr eaLnBrk="1" fontAlgn="auto" hangingPunct="1">
              <a:lnSpc>
                <a:spcPct val="120000"/>
              </a:lnSpc>
              <a:spcAft>
                <a:spcPts val="0"/>
              </a:spcAft>
              <a:defRPr/>
            </a:pPr>
            <a:r>
              <a:rPr lang="en-US" dirty="0" smtClean="0">
                <a:latin typeface="Arial" charset="0"/>
              </a:rPr>
              <a:t> </a:t>
            </a:r>
            <a:r>
              <a:rPr lang="en-US" sz="5100" dirty="0" smtClean="0">
                <a:latin typeface="Arial" charset="0"/>
              </a:rPr>
              <a:t>A methodology is a formalized approach to implementing the SDLC.</a:t>
            </a:r>
          </a:p>
          <a:p>
            <a:pPr eaLnBrk="1" fontAlgn="auto" hangingPunct="1">
              <a:lnSpc>
                <a:spcPct val="120000"/>
              </a:lnSpc>
              <a:spcAft>
                <a:spcPts val="0"/>
              </a:spcAft>
              <a:buFont typeface="Wingdings" pitchFamily="2" charset="2"/>
              <a:buNone/>
              <a:defRPr/>
            </a:pPr>
            <a:endParaRPr lang="en-US" dirty="0" smtClean="0">
              <a:latin typeface="Arial" charset="0"/>
            </a:endParaRPr>
          </a:p>
          <a:p>
            <a:pPr eaLnBrk="1" fontAlgn="auto" hangingPunct="1">
              <a:lnSpc>
                <a:spcPct val="120000"/>
              </a:lnSpc>
              <a:spcAft>
                <a:spcPts val="0"/>
              </a:spcAft>
              <a:buFont typeface="Wingdings" pitchFamily="2" charset="2"/>
              <a:buNone/>
              <a:defRPr/>
            </a:pPr>
            <a:r>
              <a:rPr lang="en-US" sz="4500" dirty="0" smtClean="0"/>
              <a:t>    - Waterfall Development</a:t>
            </a:r>
          </a:p>
          <a:p>
            <a:pPr eaLnBrk="1" fontAlgn="auto" hangingPunct="1">
              <a:lnSpc>
                <a:spcPct val="120000"/>
              </a:lnSpc>
              <a:spcAft>
                <a:spcPts val="0"/>
              </a:spcAft>
              <a:buFont typeface="Wingdings" pitchFamily="2" charset="2"/>
              <a:buNone/>
              <a:defRPr/>
            </a:pPr>
            <a:r>
              <a:rPr lang="en-US" sz="4500" dirty="0" smtClean="0"/>
              <a:t>    - Parallel Development</a:t>
            </a:r>
          </a:p>
          <a:p>
            <a:pPr eaLnBrk="1" fontAlgn="auto" hangingPunct="1">
              <a:lnSpc>
                <a:spcPct val="120000"/>
              </a:lnSpc>
              <a:spcAft>
                <a:spcPts val="0"/>
              </a:spcAft>
              <a:buFont typeface="Wingdings" pitchFamily="2" charset="2"/>
              <a:buNone/>
              <a:defRPr/>
            </a:pPr>
            <a:r>
              <a:rPr lang="en-US" sz="4500" dirty="0" smtClean="0"/>
              <a:t>    - V-model (variation of the Waterfall           			     Development)</a:t>
            </a:r>
          </a:p>
          <a:p>
            <a:pPr eaLnBrk="1" fontAlgn="auto" hangingPunct="1">
              <a:lnSpc>
                <a:spcPct val="120000"/>
              </a:lnSpc>
              <a:spcAft>
                <a:spcPts val="0"/>
              </a:spcAft>
              <a:buFont typeface="Wingdings" pitchFamily="2" charset="2"/>
              <a:buNone/>
              <a:defRPr/>
            </a:pPr>
            <a:r>
              <a:rPr lang="en-US" sz="4500" dirty="0" smtClean="0"/>
              <a:t>    - Rapid Application Development (RAD)</a:t>
            </a:r>
          </a:p>
          <a:p>
            <a:pPr eaLnBrk="1" fontAlgn="auto" hangingPunct="1">
              <a:lnSpc>
                <a:spcPct val="120000"/>
              </a:lnSpc>
              <a:spcAft>
                <a:spcPts val="0"/>
              </a:spcAft>
              <a:buFont typeface="Wingdings" pitchFamily="2" charset="2"/>
              <a:buNone/>
              <a:defRPr/>
            </a:pPr>
            <a:r>
              <a:rPr lang="en-US" sz="4500" dirty="0" smtClean="0"/>
              <a:t>         - Iterative Development</a:t>
            </a:r>
          </a:p>
          <a:p>
            <a:pPr eaLnBrk="1" fontAlgn="auto" hangingPunct="1">
              <a:lnSpc>
                <a:spcPct val="120000"/>
              </a:lnSpc>
              <a:spcAft>
                <a:spcPts val="0"/>
              </a:spcAft>
              <a:buFont typeface="Wingdings" pitchFamily="2" charset="2"/>
              <a:buNone/>
              <a:defRPr/>
            </a:pPr>
            <a:r>
              <a:rPr lang="en-US" sz="4500" dirty="0" smtClean="0"/>
              <a:t>         - System prototyping</a:t>
            </a:r>
          </a:p>
          <a:p>
            <a:pPr eaLnBrk="1" fontAlgn="auto" hangingPunct="1">
              <a:lnSpc>
                <a:spcPct val="120000"/>
              </a:lnSpc>
              <a:spcAft>
                <a:spcPts val="0"/>
              </a:spcAft>
              <a:buFont typeface="Wingdings" pitchFamily="2" charset="2"/>
              <a:buNone/>
              <a:defRPr/>
            </a:pPr>
            <a:r>
              <a:rPr lang="en-US" sz="4500" dirty="0" smtClean="0"/>
              <a:t>    - Agile Development</a:t>
            </a:r>
          </a:p>
          <a:p>
            <a:pPr eaLnBrk="1" fontAlgn="auto" hangingPunct="1">
              <a:spcAft>
                <a:spcPts val="0"/>
              </a:spcAft>
              <a:defRPr/>
            </a:pPr>
            <a:endParaRPr lang="en-US" dirty="0" smtClean="0">
              <a:latin typeface="Arial" charset="0"/>
            </a:endParaRP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4E3298D7-2091-4940-8A08-39B3D70AF8BC}" type="slidenum">
              <a:rPr lang="en-US"/>
              <a:pPr>
                <a:defRPr/>
              </a:pPr>
              <a:t>6</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Waterfall Development</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97F3B5B4-F06C-494F-90B6-25FD08A4948B}" type="slidenum">
              <a:rPr lang="en-US"/>
              <a:pPr>
                <a:defRPr/>
              </a:pPr>
              <a:t>7</a:t>
            </a:fld>
            <a:endParaRPr lang="en-US"/>
          </a:p>
        </p:txBody>
      </p:sp>
      <p:pic>
        <p:nvPicPr>
          <p:cNvPr id="12293" name="Content Placeholder 5" descr="ftp://pmcfadden2:jws&amp;zi$@ftp.wiley.com/pmcfadden2/Dennis.SAD.4e/JPEGS/jpge_300_dpi/Ch02/fig_02_02.jpg"/>
          <p:cNvPicPr>
            <a:picLocks noGrp="1" noChangeAspect="1" noChangeArrowheads="1"/>
          </p:cNvPicPr>
          <p:nvPr>
            <p:ph idx="1"/>
          </p:nvPr>
        </p:nvPicPr>
        <p:blipFill>
          <a:blip r:embed="rId2" cstate="print"/>
          <a:srcRect/>
          <a:stretch>
            <a:fillRect/>
          </a:stretch>
        </p:blipFill>
        <p:spPr>
          <a:xfrm>
            <a:off x="914400" y="1828800"/>
            <a:ext cx="7315200" cy="4191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Parallel Development</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2-</a:t>
            </a:r>
            <a:fld id="{23390E8B-24E4-4062-BD9C-812DBE289AF8}" type="slidenum">
              <a:rPr lang="en-US"/>
              <a:pPr>
                <a:defRPr/>
              </a:pPr>
              <a:t>8</a:t>
            </a:fld>
            <a:endParaRPr lang="en-US"/>
          </a:p>
        </p:txBody>
      </p:sp>
      <p:pic>
        <p:nvPicPr>
          <p:cNvPr id="13317" name="Content Placeholder 5" descr="ftp://pmcfadden2:jws&amp;zi$@ftp.wiley.com/pmcfadden2/Dennis.SAD.4e/JPEGS/jpge_300_dpi/Ch02/fig_02_03.jpg"/>
          <p:cNvPicPr>
            <a:picLocks noGrp="1" noChangeAspect="1" noChangeArrowheads="1"/>
          </p:cNvPicPr>
          <p:nvPr>
            <p:ph idx="1"/>
          </p:nvPr>
        </p:nvPicPr>
        <p:blipFill>
          <a:blip r:embed="rId2" cstate="print"/>
          <a:srcRect/>
          <a:stretch>
            <a:fillRect/>
          </a:stretch>
        </p:blipFill>
        <p:spPr>
          <a:xfrm>
            <a:off x="1066800" y="1782763"/>
            <a:ext cx="7162800" cy="4313237"/>
          </a:xfr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1338</Words>
  <Application>Microsoft Office PowerPoint</Application>
  <PresentationFormat>On-screen Show (4:3)</PresentationFormat>
  <Paragraphs>229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Office Theme</vt:lpstr>
      <vt:lpstr>Systems Analysis and Design 5th Edition   Chapter 2. Project Selection and Management</vt:lpstr>
      <vt:lpstr>Chapter 2 Outline</vt:lpstr>
      <vt:lpstr>INTRODUCTION</vt:lpstr>
      <vt:lpstr>PROJECT SELECTION</vt:lpstr>
      <vt:lpstr>(cont’d)</vt:lpstr>
      <vt:lpstr>CREATING THE PROJECT PLAN</vt:lpstr>
      <vt:lpstr>Project Methodology Options</vt:lpstr>
      <vt:lpstr>Waterfall Development</vt:lpstr>
      <vt:lpstr>Parallel Development</vt:lpstr>
      <vt:lpstr>V-model</vt:lpstr>
      <vt:lpstr>Rapid Application Development: Iterative Development</vt:lpstr>
      <vt:lpstr>Rapid Application Development: System Prototyping</vt:lpstr>
      <vt:lpstr>(cont’d)</vt:lpstr>
      <vt:lpstr>Agile Development</vt:lpstr>
      <vt:lpstr>Extreme Programming</vt:lpstr>
      <vt:lpstr>Selecting the Appropriate Development Methodology</vt:lpstr>
      <vt:lpstr>(cont’d)</vt:lpstr>
      <vt:lpstr>Estimating the Project Time Frame</vt:lpstr>
      <vt:lpstr>Developing the Work Plan</vt:lpstr>
      <vt:lpstr>(cont’d)</vt:lpstr>
      <vt:lpstr>(cont’d)</vt:lpstr>
      <vt:lpstr>STAFFING THE PROJECT</vt:lpstr>
      <vt:lpstr>(cont’d)</vt:lpstr>
      <vt:lpstr>(cont’d)</vt:lpstr>
      <vt:lpstr>Motivation</vt:lpstr>
      <vt:lpstr>Handling Conflict</vt:lpstr>
      <vt:lpstr>Coordinating Project Activities</vt:lpstr>
      <vt:lpstr>(cont’d)</vt:lpstr>
      <vt:lpstr>MANAGING AND CONTROLLING THE PROJECT</vt:lpstr>
      <vt:lpstr>(cont’d)</vt:lpstr>
      <vt:lpstr>Refining Estimates</vt:lpstr>
      <vt:lpstr>Managing Scope</vt:lpstr>
      <vt:lpstr>Timeboxing</vt:lpstr>
      <vt:lpstr>Timeboxing steps</vt:lpstr>
      <vt:lpstr>Managing Risk</vt:lpstr>
      <vt:lpstr>SUMMARY</vt:lpstr>
      <vt:lpstr>Copyright 2011 John Wiley &amp; Sons, Inc.</vt:lpstr>
    </vt:vector>
  </TitlesOfParts>
  <Company>University of Massachusetts Dartmouth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 5th Edition</dc:title>
  <dc:creator>Windows User</dc:creator>
  <cp:lastModifiedBy>kfwong</cp:lastModifiedBy>
  <cp:revision>56</cp:revision>
  <dcterms:created xsi:type="dcterms:W3CDTF">2011-06-16T14:45:20Z</dcterms:created>
  <dcterms:modified xsi:type="dcterms:W3CDTF">2012-09-19T08:19:45Z</dcterms:modified>
</cp:coreProperties>
</file>