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C704-7E11-46F9-BC2C-F5531A19A4D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44CA-B920-45B0-8CEC-34035A745D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8.</a:t>
            </a:r>
            <a:fld id="{4293A26A-439A-4AEB-A1CF-68377026E87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8.</a:t>
            </a:r>
            <a:fld id="{7A21929D-FC53-4930-AFC6-E2CF49FB688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8.</a:t>
            </a:r>
            <a:fld id="{556CC832-BEB2-4795-B27A-BFD5C8F075B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8.</a:t>
            </a:r>
            <a:fld id="{EE8B998C-7A8B-4E16-B01F-DB969F022ED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8.</a:t>
            </a:r>
            <a:fld id="{17F1F792-36E7-40B2-8CF2-BF46F3FF736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8.</a:t>
            </a:r>
            <a:fld id="{1D1A0A5E-B5CF-49B8-80FA-4D46C921D68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oleObject" Target="../embeddings/Microsoft_Office_Excel_97-2003_Worksheet1.xls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ask/answers/032615/what-formula-calculating-net-present-value-npv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3430 Supplementary Note: In </a:t>
            </a:r>
            <a:r>
              <a:rPr lang="en-US" dirty="0" err="1" smtClean="0"/>
              <a:t>troduction</a:t>
            </a:r>
            <a:r>
              <a:rPr lang="en-US" dirty="0" smtClean="0"/>
              <a:t> to Net Present Value (NPV)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8" y="260350"/>
            <a:ext cx="805815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Net Present Value </a:t>
            </a:r>
            <a:br>
              <a:rPr lang="en-US" altLang="en-US" dirty="0" smtClean="0"/>
            </a:br>
            <a:r>
              <a:rPr lang="en-US" altLang="en-US" sz="3600" dirty="0" smtClean="0"/>
              <a:t>Sum of the PVs </a:t>
            </a:r>
            <a:r>
              <a:rPr lang="en-US" altLang="en-US" sz="3600" dirty="0" smtClean="0"/>
              <a:t>(present value) of </a:t>
            </a:r>
            <a:r>
              <a:rPr lang="en-US" altLang="en-US" sz="3600" dirty="0" smtClean="0"/>
              <a:t>all cash flows</a:t>
            </a:r>
            <a:endParaRPr lang="en-US" altLang="en-US" dirty="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03213" y="3741738"/>
            <a:ext cx="808037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3200" b="1"/>
              <a:t>Initial cost often is CF</a:t>
            </a:r>
            <a:r>
              <a:rPr lang="en-US" altLang="en-US" sz="3200" b="1" baseline="-25000"/>
              <a:t>0</a:t>
            </a:r>
            <a:r>
              <a:rPr lang="en-US" altLang="en-US" sz="3200" b="1"/>
              <a:t> and is an outflow.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2200" y="1905000"/>
            <a:ext cx="3657600" cy="1509713"/>
            <a:chOff x="1056" y="1296"/>
            <a:chExt cx="2304" cy="951"/>
          </a:xfrm>
        </p:grpSpPr>
        <p:sp>
          <p:nvSpPr>
            <p:cNvPr id="23569" name="Text Box 5"/>
            <p:cNvSpPr txBox="1">
              <a:spLocks noChangeArrowheads="1"/>
            </p:cNvSpPr>
            <p:nvPr/>
          </p:nvSpPr>
          <p:spPr bwMode="auto">
            <a:xfrm>
              <a:off x="1056" y="1584"/>
              <a:ext cx="1104" cy="3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3200" b="1"/>
                <a:t>NPV </a:t>
              </a:r>
              <a:r>
                <a:rPr lang="en-US" altLang="en-US" sz="3200"/>
                <a:t>=</a:t>
              </a:r>
              <a:r>
                <a:rPr lang="en-US" altLang="en-US"/>
                <a:t> </a:t>
              </a:r>
            </a:p>
          </p:txBody>
        </p:sp>
        <p:sp>
          <p:nvSpPr>
            <p:cNvPr id="23570" name="Text Box 6"/>
            <p:cNvSpPr txBox="1">
              <a:spLocks noChangeArrowheads="1"/>
            </p:cNvSpPr>
            <p:nvPr/>
          </p:nvSpPr>
          <p:spPr bwMode="auto">
            <a:xfrm>
              <a:off x="1824" y="1488"/>
              <a:ext cx="576" cy="5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4800">
                  <a:cs typeface="Arial" charset="0"/>
                </a:rPr>
                <a:t>∑</a:t>
              </a:r>
            </a:p>
          </p:txBody>
        </p:sp>
        <p:sp>
          <p:nvSpPr>
            <p:cNvPr id="23571" name="Text Box 7"/>
            <p:cNvSpPr txBox="1">
              <a:spLocks noChangeArrowheads="1"/>
            </p:cNvSpPr>
            <p:nvPr/>
          </p:nvSpPr>
          <p:spPr bwMode="auto">
            <a:xfrm>
              <a:off x="1920" y="1296"/>
              <a:ext cx="288" cy="32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2800" b="1"/>
                <a:t>n</a:t>
              </a:r>
            </a:p>
          </p:txBody>
        </p:sp>
        <p:sp>
          <p:nvSpPr>
            <p:cNvPr id="23572" name="Text Box 8"/>
            <p:cNvSpPr txBox="1">
              <a:spLocks noChangeArrowheads="1"/>
            </p:cNvSpPr>
            <p:nvPr/>
          </p:nvSpPr>
          <p:spPr bwMode="auto">
            <a:xfrm>
              <a:off x="1728" y="1920"/>
              <a:ext cx="576" cy="32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2800" b="1"/>
                <a:t>t = </a:t>
              </a:r>
              <a:r>
                <a:rPr lang="en-US" altLang="en-US" sz="2800" b="1">
                  <a:solidFill>
                    <a:srgbClr val="CC0000"/>
                  </a:solidFill>
                </a:rPr>
                <a:t>0</a:t>
              </a:r>
            </a:p>
          </p:txBody>
        </p:sp>
        <p:sp>
          <p:nvSpPr>
            <p:cNvPr id="23573" name="Text Box 9"/>
            <p:cNvSpPr txBox="1">
              <a:spLocks noChangeArrowheads="1"/>
            </p:cNvSpPr>
            <p:nvPr/>
          </p:nvSpPr>
          <p:spPr bwMode="auto">
            <a:xfrm>
              <a:off x="2352" y="1344"/>
              <a:ext cx="576" cy="3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3200" b="1"/>
                <a:t>CF</a:t>
              </a:r>
              <a:r>
                <a:rPr lang="en-US" altLang="en-US" sz="3200" b="1" baseline="-25000"/>
                <a:t>t</a:t>
              </a:r>
            </a:p>
          </p:txBody>
        </p:sp>
        <p:sp>
          <p:nvSpPr>
            <p:cNvPr id="23574" name="Text Box 10"/>
            <p:cNvSpPr txBox="1">
              <a:spLocks noChangeArrowheads="1"/>
            </p:cNvSpPr>
            <p:nvPr/>
          </p:nvSpPr>
          <p:spPr bwMode="auto">
            <a:xfrm>
              <a:off x="2208" y="1728"/>
              <a:ext cx="1008" cy="3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 sz="3200" b="1"/>
                <a:t>(1 + R)</a:t>
              </a:r>
              <a:r>
                <a:rPr lang="en-US" altLang="en-US" sz="3200" b="1" baseline="30000"/>
                <a:t>t</a:t>
              </a:r>
            </a:p>
          </p:txBody>
        </p:sp>
        <p:sp>
          <p:nvSpPr>
            <p:cNvPr id="23575" name="Line 11"/>
            <p:cNvSpPr>
              <a:spLocks noChangeShapeType="1"/>
            </p:cNvSpPr>
            <p:nvPr/>
          </p:nvSpPr>
          <p:spPr bwMode="auto">
            <a:xfrm>
              <a:off x="2304" y="1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Text Box 12"/>
            <p:cNvSpPr txBox="1">
              <a:spLocks noChangeArrowheads="1"/>
            </p:cNvSpPr>
            <p:nvPr/>
          </p:nvSpPr>
          <p:spPr bwMode="auto">
            <a:xfrm>
              <a:off x="3072" y="1440"/>
              <a:ext cx="288" cy="3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en-US" altLang="en-US" sz="3200"/>
            </a:p>
          </p:txBody>
        </p:sp>
      </p:grpSp>
      <p:sp>
        <p:nvSpPr>
          <p:cNvPr id="23557" name="Text Box 14"/>
          <p:cNvSpPr txBox="1">
            <a:spLocks noChangeArrowheads="1"/>
          </p:cNvSpPr>
          <p:nvPr/>
        </p:nvSpPr>
        <p:spPr bwMode="auto">
          <a:xfrm>
            <a:off x="1981200" y="4876800"/>
            <a:ext cx="1752600" cy="5794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NPV =</a:t>
            </a:r>
            <a:r>
              <a:rPr lang="en-US" alt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3558" name="Text Box 15"/>
          <p:cNvSpPr txBox="1">
            <a:spLocks noChangeArrowheads="1"/>
          </p:cNvSpPr>
          <p:nvPr/>
        </p:nvSpPr>
        <p:spPr bwMode="auto">
          <a:xfrm>
            <a:off x="3200400" y="4724400"/>
            <a:ext cx="914400" cy="8239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4800">
                <a:solidFill>
                  <a:schemeClr val="tx2"/>
                </a:solidFill>
                <a:cs typeface="Arial" charset="0"/>
              </a:rPr>
              <a:t>∑</a:t>
            </a:r>
          </a:p>
        </p:txBody>
      </p:sp>
      <p:sp>
        <p:nvSpPr>
          <p:cNvPr id="23559" name="Text Box 16"/>
          <p:cNvSpPr txBox="1">
            <a:spLocks noChangeArrowheads="1"/>
          </p:cNvSpPr>
          <p:nvPr/>
        </p:nvSpPr>
        <p:spPr bwMode="auto">
          <a:xfrm>
            <a:off x="3352800" y="4419600"/>
            <a:ext cx="457200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23560" name="Text Box 17"/>
          <p:cNvSpPr txBox="1">
            <a:spLocks noChangeArrowheads="1"/>
          </p:cNvSpPr>
          <p:nvPr/>
        </p:nvSpPr>
        <p:spPr bwMode="auto">
          <a:xfrm>
            <a:off x="3048000" y="5410200"/>
            <a:ext cx="914400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</a:rPr>
              <a:t>t = 1</a:t>
            </a:r>
          </a:p>
        </p:txBody>
      </p:sp>
      <p:sp>
        <p:nvSpPr>
          <p:cNvPr id="23561" name="Text Box 18"/>
          <p:cNvSpPr txBox="1">
            <a:spLocks noChangeArrowheads="1"/>
          </p:cNvSpPr>
          <p:nvPr/>
        </p:nvSpPr>
        <p:spPr bwMode="auto">
          <a:xfrm>
            <a:off x="4191000" y="4495800"/>
            <a:ext cx="914400" cy="5794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CF</a:t>
            </a:r>
            <a:r>
              <a:rPr lang="en-US" altLang="en-US" sz="3200" b="1" baseline="-25000">
                <a:solidFill>
                  <a:schemeClr val="tx2"/>
                </a:solidFill>
              </a:rPr>
              <a:t>t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3810000" y="5105400"/>
            <a:ext cx="2286000" cy="5794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(1 + R)</a:t>
            </a:r>
            <a:r>
              <a:rPr lang="en-US" altLang="en-US" sz="3200" b="1" baseline="30000">
                <a:solidFill>
                  <a:schemeClr val="tx2"/>
                </a:solidFill>
              </a:rPr>
              <a:t>t</a:t>
            </a:r>
          </a:p>
        </p:txBody>
      </p:sp>
      <p:sp>
        <p:nvSpPr>
          <p:cNvPr id="23563" name="Line 20"/>
          <p:cNvSpPr>
            <a:spLocks noChangeShapeType="1"/>
          </p:cNvSpPr>
          <p:nvPr/>
        </p:nvSpPr>
        <p:spPr bwMode="auto">
          <a:xfrm>
            <a:off x="3962400" y="5105400"/>
            <a:ext cx="1371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5181600" y="4648200"/>
            <a:ext cx="457200" cy="5794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altLang="en-US" sz="3200"/>
          </a:p>
        </p:txBody>
      </p:sp>
      <p:sp>
        <p:nvSpPr>
          <p:cNvPr id="23565" name="Text Box 22"/>
          <p:cNvSpPr txBox="1">
            <a:spLocks noChangeArrowheads="1"/>
          </p:cNvSpPr>
          <p:nvPr/>
        </p:nvSpPr>
        <p:spPr bwMode="auto">
          <a:xfrm>
            <a:off x="5410200" y="4800600"/>
            <a:ext cx="1447800" cy="5794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3200" b="1">
                <a:solidFill>
                  <a:srgbClr val="CC0000"/>
                </a:solidFill>
              </a:rPr>
              <a:t>- CF</a:t>
            </a:r>
            <a:r>
              <a:rPr lang="en-US" altLang="en-US" sz="3200" b="1" baseline="-25000">
                <a:solidFill>
                  <a:srgbClr val="CC0000"/>
                </a:solidFill>
              </a:rPr>
              <a:t>0</a:t>
            </a:r>
            <a:r>
              <a:rPr lang="en-US" altLang="en-US" sz="3200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23566" name="Rectangle 23"/>
          <p:cNvSpPr>
            <a:spLocks noChangeArrowheads="1"/>
          </p:cNvSpPr>
          <p:nvPr/>
        </p:nvSpPr>
        <p:spPr bwMode="auto">
          <a:xfrm>
            <a:off x="2057400" y="1828800"/>
            <a:ext cx="3886200" cy="1600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67" name="Text Box 24"/>
          <p:cNvSpPr txBox="1">
            <a:spLocks noChangeArrowheads="1"/>
          </p:cNvSpPr>
          <p:nvPr/>
        </p:nvSpPr>
        <p:spPr bwMode="auto">
          <a:xfrm>
            <a:off x="6781800" y="3124200"/>
            <a:ext cx="14478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b="1">
                <a:solidFill>
                  <a:srgbClr val="CC0000"/>
                </a:solidFill>
              </a:rPr>
              <a:t>NOTE: t=0</a:t>
            </a:r>
          </a:p>
        </p:txBody>
      </p:sp>
      <p:sp>
        <p:nvSpPr>
          <p:cNvPr id="23568" name="Line 25"/>
          <p:cNvSpPr>
            <a:spLocks noChangeShapeType="1"/>
          </p:cNvSpPr>
          <p:nvPr/>
        </p:nvSpPr>
        <p:spPr bwMode="auto">
          <a:xfrm flipH="1" flipV="1">
            <a:off x="4419600" y="3200400"/>
            <a:ext cx="2286000" cy="76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NPV – Decision Rule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b="1" i="1" smtClean="0"/>
              <a:t>If NPV is positive, accept the project</a:t>
            </a:r>
            <a:endParaRPr lang="en-US" altLang="en-US" smtClean="0"/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NPV &gt; 0 means: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Project is expected to add value to the firm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Will increase the wealth of the owners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NPV is a direct measure of how well this project will meet the goal of increasing shareholder wealth.</a:t>
            </a:r>
            <a:endParaRPr lang="en-US" altLang="en-US" b="1" i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Project Data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398588"/>
            <a:ext cx="83820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smtClean="0"/>
              <a:t>You are looking at a new project and have estimated the following cash flows, net income and book value data:</a:t>
            </a:r>
          </a:p>
          <a:p>
            <a:pPr lvl="1" eaLnBrk="1" hangingPunct="1"/>
            <a:r>
              <a:rPr lang="en-US" altLang="en-US" sz="2400" smtClean="0"/>
              <a:t>Year 0:	CF = -165,000</a:t>
            </a:r>
          </a:p>
          <a:p>
            <a:pPr lvl="1" eaLnBrk="1" hangingPunct="1"/>
            <a:r>
              <a:rPr lang="en-US" altLang="en-US" sz="2400" smtClean="0"/>
              <a:t>Year 1:	CF =    63,120 	NI = 13,620</a:t>
            </a:r>
          </a:p>
          <a:p>
            <a:pPr lvl="1" eaLnBrk="1" hangingPunct="1"/>
            <a:r>
              <a:rPr lang="en-US" altLang="en-US" sz="2400" smtClean="0"/>
              <a:t>Year 2:	CF =    70,800 	NI =   3,300</a:t>
            </a:r>
          </a:p>
          <a:p>
            <a:pPr lvl="1" eaLnBrk="1" hangingPunct="1"/>
            <a:r>
              <a:rPr lang="en-US" altLang="en-US" sz="2400" smtClean="0"/>
              <a:t>Year 3:	CF =    91,080 	NI = 29,100</a:t>
            </a:r>
          </a:p>
          <a:p>
            <a:pPr lvl="1" eaLnBrk="1" hangingPunct="1"/>
            <a:r>
              <a:rPr lang="en-US" altLang="en-US" sz="2400" smtClean="0"/>
              <a:t>Average book value = $72,000</a:t>
            </a:r>
          </a:p>
          <a:p>
            <a:pPr eaLnBrk="1" hangingPunct="1"/>
            <a:r>
              <a:rPr lang="en-US" altLang="en-US" sz="2800" smtClean="0"/>
              <a:t>Your required return for assets of this risk is 12%.</a:t>
            </a:r>
          </a:p>
          <a:p>
            <a:pPr eaLnBrk="1" hangingPunct="1"/>
            <a:r>
              <a:rPr lang="en-US" altLang="en-US" sz="2800" smtClean="0"/>
              <a:t>This project will be the example for all problem exhibits in this chapter.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629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Computing NPV for the Project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150" y="1504950"/>
            <a:ext cx="8229600" cy="3427413"/>
          </a:xfrm>
          <a:noFill/>
        </p:spPr>
        <p:txBody>
          <a:bodyPr/>
          <a:lstStyle/>
          <a:p>
            <a:pPr eaLnBrk="1" hangingPunct="1"/>
            <a:r>
              <a:rPr lang="en-US" altLang="en-US" sz="2800" smtClean="0"/>
              <a:t>Using the formula:</a:t>
            </a:r>
          </a:p>
          <a:p>
            <a:pPr lvl="1" eaLnBrk="1" hangingPunct="1"/>
            <a:endParaRPr lang="en-US" altLang="en-US" sz="2400" smtClean="0"/>
          </a:p>
          <a:p>
            <a:pPr lvl="1" eaLnBrk="1" hangingPunct="1"/>
            <a:endParaRPr lang="en-US" altLang="en-US" sz="800" smtClean="0"/>
          </a:p>
          <a:p>
            <a:pPr lvl="1" eaLnBrk="1" hangingPunct="1">
              <a:buFontTx/>
              <a:buNone/>
            </a:pPr>
            <a:r>
              <a:rPr lang="en-US" altLang="en-US" sz="2400" smtClean="0"/>
              <a:t>	NPV = -165,000/(1.12)</a:t>
            </a:r>
            <a:r>
              <a:rPr lang="en-US" altLang="en-US" sz="2400" baseline="30000" smtClean="0"/>
              <a:t>0</a:t>
            </a:r>
            <a:r>
              <a:rPr lang="en-US" altLang="en-US" sz="2400" smtClean="0"/>
              <a:t> + 63,120/(1.12)</a:t>
            </a:r>
            <a:r>
              <a:rPr lang="en-US" altLang="en-US" sz="2400" baseline="30000" smtClean="0"/>
              <a:t>1</a:t>
            </a:r>
            <a:r>
              <a:rPr lang="en-US" altLang="en-US" sz="2400" smtClean="0"/>
              <a:t> + 70,800/(1.12)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 + 91,080/(1.12)</a:t>
            </a:r>
            <a:r>
              <a:rPr lang="en-US" altLang="en-US" sz="2400" baseline="30000" smtClean="0"/>
              <a:t>3</a:t>
            </a:r>
            <a:r>
              <a:rPr lang="en-US" altLang="en-US" sz="2400" smtClean="0"/>
              <a:t> = 12,627.41</a:t>
            </a:r>
          </a:p>
          <a:p>
            <a:pPr eaLnBrk="1" hangingPunct="1">
              <a:buFontTx/>
              <a:buNone/>
            </a:pPr>
            <a:endParaRPr lang="en-US" altLang="en-US" sz="2800" b="1" i="1" smtClean="0"/>
          </a:p>
        </p:txBody>
      </p:sp>
      <p:graphicFrame>
        <p:nvGraphicFramePr>
          <p:cNvPr id="26628" name="Object 12"/>
          <p:cNvGraphicFramePr>
            <a:graphicFrameLocks noChangeAspect="1"/>
          </p:cNvGraphicFramePr>
          <p:nvPr>
            <p:ph sz="quarter" idx="2"/>
          </p:nvPr>
        </p:nvGraphicFramePr>
        <p:xfrm>
          <a:off x="863600" y="3763963"/>
          <a:ext cx="6477000" cy="2276475"/>
        </p:xfrm>
        <a:graphic>
          <a:graphicData uri="http://schemas.openxmlformats.org/presentationml/2006/ole">
            <p:oleObj spid="_x0000_s1026" name="Worksheet" r:id="rId4" imgW="4581573" imgH="1609915" progId="Excel.Sheet.8">
              <p:embed/>
            </p:oleObj>
          </a:graphicData>
        </a:graphic>
      </p:graphicFrame>
      <p:graphicFrame>
        <p:nvGraphicFramePr>
          <p:cNvPr id="26629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3959225" y="1398588"/>
          <a:ext cx="2976563" cy="1065212"/>
        </p:xfrm>
        <a:graphic>
          <a:graphicData uri="http://schemas.openxmlformats.org/presentationml/2006/ole">
            <p:oleObj spid="_x0000_s1027" name="Equation" r:id="rId5" imgW="1206500" imgH="4318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5"/>
          <p:cNvSpPr>
            <a:spLocks noChangeArrowheads="1"/>
          </p:cNvSpPr>
          <p:nvPr/>
        </p:nvSpPr>
        <p:spPr bwMode="auto">
          <a:xfrm>
            <a:off x="4457700" y="4343400"/>
            <a:ext cx="1295400" cy="1219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1" name="Rectangle 21"/>
          <p:cNvSpPr>
            <a:spLocks noChangeArrowheads="1"/>
          </p:cNvSpPr>
          <p:nvPr/>
        </p:nvSpPr>
        <p:spPr bwMode="auto">
          <a:xfrm>
            <a:off x="777875" y="4038600"/>
            <a:ext cx="3581400" cy="1828800"/>
          </a:xfrm>
          <a:prstGeom prst="rect">
            <a:avLst/>
          </a:prstGeom>
          <a:noFill/>
          <a:ln w="28575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2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219075"/>
            <a:ext cx="7688263" cy="1387475"/>
          </a:xfrm>
          <a:noFill/>
        </p:spPr>
        <p:txBody>
          <a:bodyPr>
            <a:normAutofit fontScale="9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Net Present Value </a:t>
            </a:r>
            <a:br>
              <a:rPr lang="en-US" altLang="en-US" smtClean="0"/>
            </a:br>
            <a:r>
              <a:rPr lang="en-US" altLang="en-US" sz="3600" smtClean="0"/>
              <a:t>Sum of the PVs of all cash flows.</a:t>
            </a:r>
          </a:p>
        </p:txBody>
      </p:sp>
      <p:graphicFrame>
        <p:nvGraphicFramePr>
          <p:cNvPr id="27653" name="Object 26"/>
          <p:cNvGraphicFramePr>
            <a:graphicFrameLocks noChangeAspect="1"/>
          </p:cNvGraphicFramePr>
          <p:nvPr>
            <p:ph sz="half" idx="1"/>
          </p:nvPr>
        </p:nvGraphicFramePr>
        <p:xfrm>
          <a:off x="1038225" y="1890713"/>
          <a:ext cx="3481388" cy="1246187"/>
        </p:xfrm>
        <a:graphic>
          <a:graphicData uri="http://schemas.openxmlformats.org/presentationml/2006/ole">
            <p:oleObj spid="_x0000_s2050" name="Equation" r:id="rId4" imgW="1206500" imgH="431800" progId="Equation.3">
              <p:embed/>
            </p:oleObj>
          </a:graphicData>
        </a:graphic>
      </p:graphicFrame>
      <p:sp>
        <p:nvSpPr>
          <p:cNvPr id="27654" name="Text Box 23"/>
          <p:cNvSpPr txBox="1">
            <a:spLocks noChangeArrowheads="1"/>
          </p:cNvSpPr>
          <p:nvPr/>
        </p:nvSpPr>
        <p:spPr bwMode="auto">
          <a:xfrm>
            <a:off x="5105400" y="22860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/>
              <a:t>&lt;&lt; CALCULATOR</a:t>
            </a:r>
          </a:p>
        </p:txBody>
      </p:sp>
      <p:sp>
        <p:nvSpPr>
          <p:cNvPr id="27655" name="Text Box 24"/>
          <p:cNvSpPr txBox="1">
            <a:spLocks noChangeArrowheads="1"/>
          </p:cNvSpPr>
          <p:nvPr/>
        </p:nvSpPr>
        <p:spPr bwMode="auto">
          <a:xfrm>
            <a:off x="6248400" y="4724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/>
              <a:t>&lt;&lt; EXCEL</a:t>
            </a:r>
          </a:p>
        </p:txBody>
      </p:sp>
      <p:graphicFrame>
        <p:nvGraphicFramePr>
          <p:cNvPr id="27656" name="Object 28"/>
          <p:cNvGraphicFramePr>
            <a:graphicFrameLocks noChangeAspect="1"/>
          </p:cNvGraphicFramePr>
          <p:nvPr>
            <p:ph sz="half" idx="2"/>
          </p:nvPr>
        </p:nvGraphicFramePr>
        <p:xfrm>
          <a:off x="877888" y="4329113"/>
          <a:ext cx="4575175" cy="1246187"/>
        </p:xfrm>
        <a:graphic>
          <a:graphicData uri="http://schemas.openxmlformats.org/presentationml/2006/ole">
            <p:oleObj spid="_x0000_s2051" name="Equation" r:id="rId5" imgW="15875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Rationale for the NPV Method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662113"/>
            <a:ext cx="77724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100" smtClean="0"/>
              <a:t>NPV =  PV inflows – Cost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000" smtClean="0"/>
              <a:t>   NPV=0 </a:t>
            </a:r>
            <a:r>
              <a:rPr lang="en-US" altLang="en-US" sz="3000" smtClean="0">
                <a:cs typeface="Arial" charset="0"/>
              </a:rPr>
              <a:t>→ Project’s inflows are “exactly sufficient to repay the invested capital and provide the required rate of return”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7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3100" smtClean="0"/>
              <a:t>NPV = net gain in shareholder wealth</a:t>
            </a:r>
          </a:p>
          <a:p>
            <a:pPr eaLnBrk="1" hangingPunct="1">
              <a:lnSpc>
                <a:spcPct val="90000"/>
              </a:lnSpc>
            </a:pPr>
            <a:endParaRPr lang="en-US" altLang="en-US" sz="31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3500" b="1" smtClean="0"/>
              <a:t>Rule: Accept project if NPV &gt;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Aditional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Formula for Calculating Net Present Value (NPV)?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www.investopedia.com/ask/answers/032615/what-formula-calculating-net-present-value-npv.asp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(4:3)</PresentationFormat>
  <Paragraphs>56</Paragraphs>
  <Slides>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主题</vt:lpstr>
      <vt:lpstr>Microsoft Office Excel Worksheet</vt:lpstr>
      <vt:lpstr>Microsoft Equation 3.0</vt:lpstr>
      <vt:lpstr>3430 Supplementary Note: In troduction to Net Present Value (NPV)</vt:lpstr>
      <vt:lpstr>Net Present Value  Sum of the PVs (present value) of all cash flows</vt:lpstr>
      <vt:lpstr>NPV – Decision Rule</vt:lpstr>
      <vt:lpstr>Sample Project Data</vt:lpstr>
      <vt:lpstr>Computing NPV for the Project</vt:lpstr>
      <vt:lpstr>Net Present Value  Sum of the PVs of all cash flows.</vt:lpstr>
      <vt:lpstr>Rationale for the NPV Method</vt:lpstr>
      <vt:lpstr>Aditional 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3430 Supplementary Note: In troduction to Net Present Value (NPV)</dc:title>
  <dc:creator>kfwong</dc:creator>
  <cp:lastModifiedBy>kfwong</cp:lastModifiedBy>
  <cp:revision>2</cp:revision>
  <dcterms:created xsi:type="dcterms:W3CDTF">2019-09-23T01:31:39Z</dcterms:created>
  <dcterms:modified xsi:type="dcterms:W3CDTF">2019-09-23T01:37:21Z</dcterms:modified>
</cp:coreProperties>
</file>