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8"/>
  </p:notesMasterIdLst>
  <p:sldIdLst>
    <p:sldId id="256" r:id="rId2"/>
    <p:sldId id="264" r:id="rId3"/>
    <p:sldId id="266" r:id="rId4"/>
    <p:sldId id="267" r:id="rId5"/>
    <p:sldId id="268" r:id="rId6"/>
    <p:sldId id="284" r:id="rId7"/>
    <p:sldId id="269" r:id="rId8"/>
    <p:sldId id="270" r:id="rId9"/>
    <p:sldId id="271" r:id="rId10"/>
    <p:sldId id="272" r:id="rId11"/>
    <p:sldId id="273" r:id="rId12"/>
    <p:sldId id="274" r:id="rId13"/>
    <p:sldId id="275" r:id="rId14"/>
    <p:sldId id="285" r:id="rId15"/>
    <p:sldId id="276" r:id="rId16"/>
    <p:sldId id="286" r:id="rId17"/>
    <p:sldId id="277" r:id="rId18"/>
    <p:sldId id="287" r:id="rId19"/>
    <p:sldId id="278" r:id="rId20"/>
    <p:sldId id="280" r:id="rId21"/>
    <p:sldId id="281" r:id="rId22"/>
    <p:sldId id="282" r:id="rId23"/>
    <p:sldId id="283" r:id="rId24"/>
    <p:sldId id="288" r:id="rId25"/>
    <p:sldId id="265" r:id="rId26"/>
    <p:sldId id="258"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2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9EF4061-4AFC-46C2-ABF3-91995C139057}" type="datetimeFigureOut">
              <a:rPr lang="en-US"/>
              <a:pPr>
                <a:defRPr/>
              </a:pPr>
              <a:t>10/9/2012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688F711-C1D4-444C-A6BA-7C869F1827F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1935CA7-789A-40CF-A837-67ED4E8368B7}" type="slidenum">
              <a:rPr lang="en-US" smtClean="0"/>
              <a:pPr fontAlgn="base">
                <a:spcBef>
                  <a:spcPct val="0"/>
                </a:spcBef>
                <a:spcAft>
                  <a:spcPct val="0"/>
                </a:spcAft>
                <a:defRPr/>
              </a:pPr>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3429000"/>
          </a:xfrm>
        </p:spPr>
        <p:txBody>
          <a:bodyPr/>
          <a:lstStyle>
            <a:lvl1pPr>
              <a:defRPr sz="3200" b="1"/>
            </a:lvl1pPr>
          </a:lstStyle>
          <a:p>
            <a:r>
              <a:rPr lang="en-US" smtClean="0"/>
              <a:t>Click to edit Master title style</a:t>
            </a:r>
            <a:endParaRPr lang="en-US" dirty="0"/>
          </a:p>
        </p:txBody>
      </p:sp>
      <p:sp>
        <p:nvSpPr>
          <p:cNvPr id="3" name="Subtitle 2"/>
          <p:cNvSpPr>
            <a:spLocks noGrp="1"/>
          </p:cNvSpPr>
          <p:nvPr>
            <p:ph type="subTitle" idx="1"/>
          </p:nvPr>
        </p:nvSpPr>
        <p:spPr>
          <a:xfrm>
            <a:off x="304800" y="4953000"/>
            <a:ext cx="8534400" cy="6858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7200" y="6356350"/>
            <a:ext cx="152400" cy="365125"/>
          </a:xfrm>
        </p:spPr>
        <p:txBody>
          <a:bodyPr/>
          <a:lstStyle>
            <a:lvl1pPr>
              <a:defRPr/>
            </a:lvl1pPr>
          </a:lstStyle>
          <a:p>
            <a:pPr>
              <a:defRPr/>
            </a:pPr>
            <a:r>
              <a:rPr lang="en-US"/>
              <a:t> </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6" name="Slide Number Placeholder 5"/>
          <p:cNvSpPr>
            <a:spLocks noGrp="1"/>
          </p:cNvSpPr>
          <p:nvPr>
            <p:ph type="sldNum" sz="quarter" idx="12"/>
          </p:nvPr>
        </p:nvSpPr>
        <p:spPr/>
        <p:txBody>
          <a:bodyPr/>
          <a:lstStyle>
            <a:lvl1pPr>
              <a:defRPr/>
            </a:lvl1pPr>
          </a:lstStyle>
          <a:p>
            <a:pPr>
              <a:defRPr/>
            </a:pPr>
            <a:r>
              <a:rPr lang="en-US"/>
              <a:t>4-</a:t>
            </a:r>
            <a:fld id="{C1532832-6C0B-4BD5-82FD-6BA46A63ABC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447800"/>
            <a:ext cx="8229600" cy="0"/>
          </a:xfrm>
          <a:prstGeom prst="line">
            <a:avLst/>
          </a:prstGeom>
          <a:ln w="762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0"/>
              </a:spcBef>
              <a:buClr>
                <a:srgbClr val="0070C0"/>
              </a:buClr>
              <a:buSzPct val="150000"/>
              <a:buFont typeface="Wingdings" pitchFamily="2" charset="2"/>
              <a:buChar cha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t> </a:t>
            </a:r>
          </a:p>
        </p:txBody>
      </p:sp>
      <p:sp>
        <p:nvSpPr>
          <p:cNvPr id="6" name="Footer Placeholder 4"/>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5"/>
          <p:cNvSpPr>
            <a:spLocks noGrp="1"/>
          </p:cNvSpPr>
          <p:nvPr>
            <p:ph type="sldNum" sz="quarter" idx="12"/>
          </p:nvPr>
        </p:nvSpPr>
        <p:spPr/>
        <p:txBody>
          <a:bodyPr/>
          <a:lstStyle>
            <a:lvl1pPr>
              <a:defRPr/>
            </a:lvl1pPr>
          </a:lstStyle>
          <a:p>
            <a:pPr>
              <a:defRPr/>
            </a:pPr>
            <a:r>
              <a:rPr lang="en-US"/>
              <a:t>4-</a:t>
            </a:r>
            <a:fld id="{D81AFAA3-C0E4-4776-9C46-149888AC0A9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a:t> </a:t>
            </a:r>
          </a:p>
        </p:txBody>
      </p:sp>
      <p:sp>
        <p:nvSpPr>
          <p:cNvPr id="6" name="Footer Placeholder 5"/>
          <p:cNvSpPr>
            <a:spLocks noGrp="1"/>
          </p:cNvSpPr>
          <p:nvPr>
            <p:ph type="ftr" sz="quarter" idx="11"/>
          </p:nvPr>
        </p:nvSpPr>
        <p:spPr/>
        <p:txBody>
          <a:bodyPr/>
          <a:lstStyle>
            <a:lvl1pPr>
              <a:defRPr/>
            </a:lvl1pPr>
          </a:lstStyle>
          <a:p>
            <a:pPr>
              <a:defRPr/>
            </a:pPr>
            <a:r>
              <a:rPr lang="en-US"/>
              <a:t>© Copyright 2011 John Wiley &amp; Sons, Inc.</a:t>
            </a:r>
          </a:p>
        </p:txBody>
      </p:sp>
      <p:sp>
        <p:nvSpPr>
          <p:cNvPr id="7" name="Slide Number Placeholder 6"/>
          <p:cNvSpPr>
            <a:spLocks noGrp="1"/>
          </p:cNvSpPr>
          <p:nvPr>
            <p:ph type="sldNum" sz="quarter" idx="12"/>
          </p:nvPr>
        </p:nvSpPr>
        <p:spPr/>
        <p:txBody>
          <a:bodyPr/>
          <a:lstStyle>
            <a:lvl1pPr>
              <a:defRPr/>
            </a:lvl1pPr>
          </a:lstStyle>
          <a:p>
            <a:pPr>
              <a:defRPr/>
            </a:pPr>
            <a:fld id="{306C6304-8978-47F2-98BB-2C2870ABD15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 Copyright 2011 John Wiley &amp; Sons, Inc.</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4-</a:t>
            </a:r>
            <a:fld id="{E0C0F813-0E3B-41CB-8544-323590D402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2819400"/>
          </a:xfrm>
        </p:spPr>
        <p:txBody>
          <a:bodyPr rtlCol="0">
            <a:normAutofit/>
          </a:bodyPr>
          <a:lstStyle/>
          <a:p>
            <a:pPr eaLnBrk="1" fontAlgn="auto" hangingPunct="1">
              <a:spcAft>
                <a:spcPts val="0"/>
              </a:spcAft>
              <a:defRPr/>
            </a:pPr>
            <a:r>
              <a:rPr lang="en-US" sz="4800" dirty="0">
                <a:solidFill>
                  <a:schemeClr val="tx2">
                    <a:lumMod val="75000"/>
                  </a:schemeClr>
                </a:solidFill>
                <a:effectLst>
                  <a:outerShdw blurRad="38100" dist="38100" dir="2700000" algn="tl">
                    <a:srgbClr val="000000">
                      <a:alpha val="43137"/>
                    </a:srgbClr>
                  </a:outerShdw>
                </a:effectLst>
              </a:rPr>
              <a:t>Systems Analysis and Design</a:t>
            </a:r>
            <a:r>
              <a:rPr lang="en-US" dirty="0">
                <a:solidFill>
                  <a:schemeClr val="tx2">
                    <a:lumMod val="75000"/>
                  </a:schemeClr>
                </a:solidFill>
                <a:effectLst>
                  <a:outerShdw blurRad="38100" dist="38100" dir="2700000" algn="tl">
                    <a:srgbClr val="C0C0C0"/>
                  </a:outerShdw>
                </a:effectLst>
              </a:rPr>
              <a:t/>
            </a:r>
            <a:br>
              <a:rPr lang="en-US" dirty="0">
                <a:solidFill>
                  <a:schemeClr val="tx2">
                    <a:lumMod val="75000"/>
                  </a:schemeClr>
                </a:solidFill>
                <a:effectLst>
                  <a:outerShdw blurRad="38100" dist="38100" dir="2700000" algn="tl">
                    <a:srgbClr val="C0C0C0"/>
                  </a:outerShdw>
                </a:effectLst>
              </a:rPr>
            </a:br>
            <a:r>
              <a:rPr lang="en-US" sz="2800" dirty="0">
                <a:solidFill>
                  <a:schemeClr val="tx2">
                    <a:lumMod val="75000"/>
                  </a:schemeClr>
                </a:solidFill>
                <a:effectLst>
                  <a:outerShdw blurRad="38100" dist="38100" dir="2700000" algn="tl">
                    <a:srgbClr val="C0C0C0"/>
                  </a:outerShdw>
                </a:effectLst>
              </a:rPr>
              <a:t>5</a:t>
            </a:r>
            <a:r>
              <a:rPr lang="en-US" sz="2800" dirty="0" smtClean="0">
                <a:solidFill>
                  <a:schemeClr val="tx2">
                    <a:lumMod val="75000"/>
                  </a:schemeClr>
                </a:solidFill>
                <a:effectLst>
                  <a:outerShdw blurRad="38100" dist="38100" dir="2700000" algn="tl">
                    <a:srgbClr val="C0C0C0"/>
                  </a:outerShdw>
                </a:effectLst>
              </a:rPr>
              <a:t>th Edition</a:t>
            </a:r>
            <a:br>
              <a:rPr lang="en-US" sz="2800" dirty="0" smtClean="0">
                <a:solidFill>
                  <a:schemeClr val="tx2">
                    <a:lumMod val="75000"/>
                  </a:schemeClr>
                </a:solidFill>
                <a:effectLst>
                  <a:outerShdw blurRad="38100" dist="38100" dir="2700000" algn="tl">
                    <a:srgbClr val="C0C0C0"/>
                  </a:outerShdw>
                </a:effectLst>
              </a:rPr>
            </a:br>
            <a:r>
              <a:rPr lang="en-US" sz="2800" dirty="0" smtClean="0">
                <a:solidFill>
                  <a:schemeClr val="tx2">
                    <a:lumMod val="75000"/>
                  </a:schemeClr>
                </a:solidFill>
                <a:effectLst>
                  <a:outerShdw blurRad="38100" dist="38100" dir="2700000" algn="tl">
                    <a:srgbClr val="C0C0C0"/>
                  </a:outerShdw>
                </a:effectLst>
              </a:rPr>
              <a:t/>
            </a:r>
            <a:br>
              <a:rPr lang="en-US" sz="2800" dirty="0" smtClean="0">
                <a:solidFill>
                  <a:schemeClr val="tx2">
                    <a:lumMod val="75000"/>
                  </a:schemeClr>
                </a:solidFill>
                <a:effectLst>
                  <a:outerShdw blurRad="38100" dist="38100" dir="2700000" algn="tl">
                    <a:srgbClr val="C0C0C0"/>
                  </a:outerShdw>
                </a:effectLst>
              </a:rPr>
            </a:br>
            <a:r>
              <a:rPr lang="en-US" sz="2800" dirty="0" smtClean="0">
                <a:solidFill>
                  <a:schemeClr val="tx2">
                    <a:lumMod val="75000"/>
                  </a:schemeClr>
                </a:solidFill>
                <a:effectLst>
                  <a:outerShdw blurRad="38100" dist="38100" dir="2700000" algn="tl">
                    <a:srgbClr val="C0C0C0"/>
                  </a:outerShdw>
                </a:effectLst>
              </a:rPr>
              <a:t/>
            </a:r>
            <a:br>
              <a:rPr lang="en-US" sz="2800" dirty="0" smtClean="0">
                <a:solidFill>
                  <a:schemeClr val="tx2">
                    <a:lumMod val="75000"/>
                  </a:schemeClr>
                </a:solidFill>
                <a:effectLst>
                  <a:outerShdw blurRad="38100" dist="38100" dir="2700000" algn="tl">
                    <a:srgbClr val="C0C0C0"/>
                  </a:outerShdw>
                </a:effectLst>
              </a:rPr>
            </a:br>
            <a:r>
              <a:rPr lang="en-US" sz="4000" dirty="0" smtClean="0">
                <a:solidFill>
                  <a:schemeClr val="tx2">
                    <a:lumMod val="75000"/>
                  </a:schemeClr>
                </a:solidFill>
                <a:effectLst>
                  <a:outerShdw blurRad="38100" dist="38100" dir="2700000" algn="tl">
                    <a:srgbClr val="C0C0C0"/>
                  </a:outerShdw>
                </a:effectLst>
              </a:rPr>
              <a:t>Chapter 4. Use Case Analysis</a:t>
            </a:r>
            <a:endParaRPr lang="en-US" sz="4000" dirty="0">
              <a:solidFill>
                <a:schemeClr val="tx2">
                  <a:lumMod val="75000"/>
                </a:schemeClr>
              </a:solidFill>
            </a:endParaRPr>
          </a:p>
        </p:txBody>
      </p:sp>
      <p:sp>
        <p:nvSpPr>
          <p:cNvPr id="3" name="Subtitle 2"/>
          <p:cNvSpPr>
            <a:spLocks noGrp="1"/>
          </p:cNvSpPr>
          <p:nvPr>
            <p:ph type="subTitle" idx="1"/>
          </p:nvPr>
        </p:nvSpPr>
        <p:spPr>
          <a:xfrm>
            <a:off x="533400" y="4800600"/>
            <a:ext cx="8305800" cy="838200"/>
          </a:xfrm>
        </p:spPr>
        <p:txBody>
          <a:bodyPr rtlCol="0">
            <a:normAutofit fontScale="92500" lnSpcReduction="20000"/>
          </a:bodyPr>
          <a:lstStyle/>
          <a:p>
            <a:pPr eaLnBrk="1" fontAlgn="auto" hangingPunct="1">
              <a:spcAft>
                <a:spcPts val="0"/>
              </a:spcAft>
              <a:defRPr/>
            </a:pPr>
            <a:r>
              <a:rPr lang="en-US" sz="2800" b="1" dirty="0" smtClean="0">
                <a:solidFill>
                  <a:srgbClr val="0070C0"/>
                </a:solidFill>
              </a:rPr>
              <a:t>Roberta Roth, Alan Dennis, and Barbara Haley Wixom </a:t>
            </a: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r>
              <a:rPr lang="en-US"/>
              <a:t>4-</a:t>
            </a:r>
            <a:fld id="{1253B61A-8660-4E2A-84A9-26BB74B3CD91}" type="slidenum">
              <a:rPr lang="en-US"/>
              <a:pPr>
                <a:defRPr/>
              </a:pPr>
              <a:t>0</a:t>
            </a:fld>
            <a:endParaRPr lang="en-US"/>
          </a:p>
        </p:txBody>
      </p:sp>
      <p:sp>
        <p:nvSpPr>
          <p:cNvPr id="5" name="Footer Placeholder 4"/>
          <p:cNvSpPr>
            <a:spLocks noGrp="1"/>
          </p:cNvSpPr>
          <p:nvPr>
            <p:ph type="ftr" sz="quarter" idx="11"/>
          </p:nvPr>
        </p:nvSpPr>
        <p:spPr/>
        <p:txBody>
          <a:bodyPr/>
          <a:lstStyle/>
          <a:p>
            <a:pPr>
              <a:defRPr/>
            </a:pPr>
            <a:r>
              <a:rPr lang="en-US"/>
              <a:t>© Copyright 2011 John Wiley &amp; Sons,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Postconditions</a:t>
            </a:r>
          </a:p>
        </p:txBody>
      </p:sp>
      <p:sp>
        <p:nvSpPr>
          <p:cNvPr id="14339" name="Content Placeholder 2"/>
          <p:cNvSpPr>
            <a:spLocks noGrp="1"/>
          </p:cNvSpPr>
          <p:nvPr>
            <p:ph idx="1"/>
          </p:nvPr>
        </p:nvSpPr>
        <p:spPr/>
        <p:txBody>
          <a:bodyPr/>
          <a:lstStyle/>
          <a:p>
            <a:pPr eaLnBrk="1" hangingPunct="1">
              <a:spcBef>
                <a:spcPct val="0"/>
              </a:spcBef>
            </a:pPr>
            <a:r>
              <a:rPr lang="en-US" smtClean="0"/>
              <a:t> The </a:t>
            </a:r>
            <a:r>
              <a:rPr lang="en-US" b="1" smtClean="0">
                <a:solidFill>
                  <a:srgbClr val="0000FF"/>
                </a:solidFill>
              </a:rPr>
              <a:t>postconditions</a:t>
            </a:r>
            <a:r>
              <a:rPr lang="en-US" smtClean="0"/>
              <a:t> section of defines the final product of the use case. </a:t>
            </a:r>
          </a:p>
          <a:p>
            <a:pPr eaLnBrk="1" hangingPunct="1">
              <a:spcBef>
                <a:spcPct val="0"/>
              </a:spcBef>
            </a:pPr>
            <a:r>
              <a:rPr lang="en-US" smtClean="0"/>
              <a:t>These postconditions also serve to define the preconditions for the next use case in the series.</a:t>
            </a:r>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5B40856F-C0D1-48DC-B4C4-1EB5462D12B3}" type="slidenum">
              <a:rPr lang="en-US"/>
              <a:pPr>
                <a:defRPr/>
              </a:pPr>
              <a:t>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Exceptions</a:t>
            </a:r>
          </a:p>
        </p:txBody>
      </p:sp>
      <p:sp>
        <p:nvSpPr>
          <p:cNvPr id="3" name="Content Placeholder 2"/>
          <p:cNvSpPr>
            <a:spLocks noGrp="1"/>
          </p:cNvSpPr>
          <p:nvPr>
            <p:ph idx="1"/>
          </p:nvPr>
        </p:nvSpPr>
        <p:spPr/>
        <p:txBody>
          <a:bodyPr rtlCol="0">
            <a:normAutofit fontScale="92500" lnSpcReduction="20000"/>
          </a:bodyPr>
          <a:lstStyle/>
          <a:p>
            <a:pPr eaLnBrk="1" fontAlgn="auto" hangingPunct="1">
              <a:lnSpc>
                <a:spcPct val="110000"/>
              </a:lnSpc>
              <a:spcAft>
                <a:spcPts val="0"/>
              </a:spcAft>
              <a:defRPr/>
            </a:pPr>
            <a:r>
              <a:rPr lang="en-US" dirty="0" smtClean="0"/>
              <a:t> A use case should describe any error conditions or </a:t>
            </a:r>
            <a:r>
              <a:rPr lang="en-US" b="1" dirty="0" smtClean="0">
                <a:solidFill>
                  <a:srgbClr val="0000FF"/>
                </a:solidFill>
              </a:rPr>
              <a:t>exceptions</a:t>
            </a:r>
            <a:r>
              <a:rPr lang="en-US" dirty="0" smtClean="0"/>
              <a:t> that may occur as the use case steps are performed.</a:t>
            </a:r>
          </a:p>
          <a:p>
            <a:pPr eaLnBrk="1" fontAlgn="auto" hangingPunct="1">
              <a:lnSpc>
                <a:spcPct val="120000"/>
              </a:lnSpc>
              <a:spcAft>
                <a:spcPts val="0"/>
              </a:spcAft>
              <a:defRPr/>
            </a:pPr>
            <a:r>
              <a:rPr lang="en-US" dirty="0" smtClean="0"/>
              <a:t>These are not normal branches in decision logic, but are unusual occurrences or errors that could potentially be encountered and will lead to an unsuccessful result.</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77A46016-110B-40AB-82AF-579395F77482}" type="slidenum">
              <a:rPr lang="en-US"/>
              <a:pPr>
                <a:defRPr/>
              </a:pPr>
              <a:t>10</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Summary of Inputs and Outputs</a:t>
            </a:r>
          </a:p>
        </p:txBody>
      </p:sp>
      <p:sp>
        <p:nvSpPr>
          <p:cNvPr id="16387" name="Content Placeholder 2"/>
          <p:cNvSpPr>
            <a:spLocks noGrp="1"/>
          </p:cNvSpPr>
          <p:nvPr>
            <p:ph idx="1"/>
          </p:nvPr>
        </p:nvSpPr>
        <p:spPr/>
        <p:txBody>
          <a:bodyPr/>
          <a:lstStyle/>
          <a:p>
            <a:pPr eaLnBrk="1" hangingPunct="1">
              <a:spcBef>
                <a:spcPct val="0"/>
              </a:spcBef>
            </a:pPr>
            <a:r>
              <a:rPr lang="en-US" smtClean="0"/>
              <a:t> The final section of the use case summarizes the set of major </a:t>
            </a:r>
            <a:r>
              <a:rPr lang="en-US" b="1" smtClean="0">
                <a:solidFill>
                  <a:srgbClr val="0000FF"/>
                </a:solidFill>
              </a:rPr>
              <a:t>inputs </a:t>
            </a:r>
            <a:r>
              <a:rPr lang="en-US" smtClean="0"/>
              <a:t>and </a:t>
            </a:r>
            <a:r>
              <a:rPr lang="en-US" b="1" smtClean="0">
                <a:solidFill>
                  <a:srgbClr val="0000FF"/>
                </a:solidFill>
              </a:rPr>
              <a:t>outputs</a:t>
            </a:r>
            <a:r>
              <a:rPr lang="en-US" smtClean="0"/>
              <a:t> of the use case, along with their source or destination.</a:t>
            </a:r>
          </a:p>
          <a:p>
            <a:pPr eaLnBrk="1" hangingPunct="1">
              <a:spcBef>
                <a:spcPct val="0"/>
              </a:spcBef>
              <a:buFont typeface="Wingdings" pitchFamily="2" charset="2"/>
              <a:buNone/>
            </a:pPr>
            <a:endParaRPr lang="en-US" smtClean="0"/>
          </a:p>
          <a:p>
            <a:pPr eaLnBrk="1" hangingPunct="1">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129CBC78-201A-4F56-AE81-A783166F499E}" type="slidenum">
              <a:rPr lang="en-US"/>
              <a:pPr>
                <a:defRPr/>
              </a:pPr>
              <a:t>11</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Additional Use Case Issues</a:t>
            </a:r>
          </a:p>
        </p:txBody>
      </p:sp>
      <p:sp>
        <p:nvSpPr>
          <p:cNvPr id="17411" name="Content Placeholder 2"/>
          <p:cNvSpPr>
            <a:spLocks noGrp="1"/>
          </p:cNvSpPr>
          <p:nvPr>
            <p:ph idx="1"/>
          </p:nvPr>
        </p:nvSpPr>
        <p:spPr/>
        <p:txBody>
          <a:bodyPr/>
          <a:lstStyle/>
          <a:p>
            <a:pPr eaLnBrk="1" hangingPunct="1">
              <a:spcBef>
                <a:spcPct val="0"/>
              </a:spcBef>
            </a:pPr>
            <a:r>
              <a:rPr lang="en-US" smtClean="0"/>
              <a:t> Additional sections may be included, e.g.,</a:t>
            </a:r>
          </a:p>
          <a:p>
            <a:pPr eaLnBrk="1" hangingPunct="1">
              <a:spcBef>
                <a:spcPct val="0"/>
              </a:spcBef>
              <a:buFont typeface="Wingdings" pitchFamily="2" charset="2"/>
              <a:buNone/>
            </a:pPr>
            <a:r>
              <a:rPr lang="en-US" smtClean="0"/>
              <a:t>  - Frequency of use</a:t>
            </a:r>
          </a:p>
          <a:p>
            <a:pPr eaLnBrk="1" hangingPunct="1">
              <a:spcBef>
                <a:spcPct val="0"/>
              </a:spcBef>
              <a:buFont typeface="Wingdings" pitchFamily="2" charset="2"/>
              <a:buNone/>
            </a:pPr>
            <a:r>
              <a:rPr lang="en-US" smtClean="0"/>
              <a:t>  - Business rules</a:t>
            </a:r>
          </a:p>
          <a:p>
            <a:pPr eaLnBrk="1" hangingPunct="1">
              <a:spcBef>
                <a:spcPct val="0"/>
              </a:spcBef>
              <a:buFont typeface="Wingdings" pitchFamily="2" charset="2"/>
              <a:buNone/>
            </a:pPr>
            <a:r>
              <a:rPr lang="en-US" smtClean="0"/>
              <a:t>  - Special requirements</a:t>
            </a:r>
          </a:p>
          <a:p>
            <a:pPr eaLnBrk="1" hangingPunct="1">
              <a:spcBef>
                <a:spcPct val="0"/>
              </a:spcBef>
              <a:buFont typeface="Wingdings" pitchFamily="2" charset="2"/>
              <a:buNone/>
            </a:pPr>
            <a:r>
              <a:rPr lang="en-US" smtClean="0"/>
              <a:t>  - Assumptions</a:t>
            </a:r>
          </a:p>
          <a:p>
            <a:pPr eaLnBrk="1" hangingPunct="1">
              <a:spcBef>
                <a:spcPct val="0"/>
              </a:spcBef>
              <a:buFont typeface="Wingdings" pitchFamily="2" charset="2"/>
              <a:buNone/>
            </a:pPr>
            <a:r>
              <a:rPr lang="en-US" smtClean="0"/>
              <a:t>  - Notes and issues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B42D9CAC-3E58-4D0F-9812-BB9D385E2AFA}" type="slidenum">
              <a:rPr lang="en-US"/>
              <a:pPr>
                <a:defRPr/>
              </a:pPr>
              <a:t>12</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Chain of use cases – an 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E1503EC7-4666-4530-BC84-B34C26FB1621}" type="slidenum">
              <a:rPr lang="en-US"/>
              <a:pPr>
                <a:defRPr/>
              </a:pPr>
              <a:t>13</a:t>
            </a:fld>
            <a:endParaRPr lang="en-US"/>
          </a:p>
        </p:txBody>
      </p:sp>
      <p:pic>
        <p:nvPicPr>
          <p:cNvPr id="18437" name="Picture 2"/>
          <p:cNvPicPr>
            <a:picLocks noChangeAspect="1" noChangeArrowheads="1"/>
          </p:cNvPicPr>
          <p:nvPr/>
        </p:nvPicPr>
        <p:blipFill>
          <a:blip r:embed="rId2" cstate="print"/>
          <a:srcRect/>
          <a:stretch>
            <a:fillRect/>
          </a:stretch>
        </p:blipFill>
        <p:spPr bwMode="auto">
          <a:xfrm>
            <a:off x="152400" y="2362200"/>
            <a:ext cx="8991600" cy="2027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t>Alternative Use Case Formats</a:t>
            </a:r>
          </a:p>
        </p:txBody>
      </p:sp>
      <p:sp>
        <p:nvSpPr>
          <p:cNvPr id="19459" name="Content Placeholder 2"/>
          <p:cNvSpPr>
            <a:spLocks noGrp="1"/>
          </p:cNvSpPr>
          <p:nvPr>
            <p:ph idx="1"/>
          </p:nvPr>
        </p:nvSpPr>
        <p:spPr/>
        <p:txBody>
          <a:bodyPr/>
          <a:lstStyle/>
          <a:p>
            <a:pPr eaLnBrk="1" hangingPunct="1">
              <a:spcBef>
                <a:spcPct val="0"/>
              </a:spcBef>
            </a:pPr>
            <a:r>
              <a:rPr lang="en-US" smtClean="0"/>
              <a:t> A </a:t>
            </a:r>
            <a:r>
              <a:rPr lang="en-US" i="1" smtClean="0">
                <a:solidFill>
                  <a:srgbClr val="0000FF"/>
                </a:solidFill>
              </a:rPr>
              <a:t>full-dressed</a:t>
            </a:r>
            <a:r>
              <a:rPr lang="en-US" smtClean="0"/>
              <a:t> use case is very thorough, detailed, and highly structured.</a:t>
            </a:r>
          </a:p>
          <a:p>
            <a:pPr eaLnBrk="1" hangingPunct="1">
              <a:spcBef>
                <a:spcPct val="0"/>
              </a:spcBef>
            </a:pPr>
            <a:r>
              <a:rPr lang="en-US" smtClean="0"/>
              <a:t> The project team may decide that a more casual use case format is acceptable.</a:t>
            </a:r>
          </a:p>
          <a:p>
            <a:pPr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50E324F8-E572-433A-9D4F-FFD4076D72F2}" type="slidenum">
              <a:rPr lang="en-US"/>
              <a:pPr>
                <a:defRPr/>
              </a:pPr>
              <a:t>14</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91C13F7E-0604-420E-9E35-8DAC330DC201}" type="slidenum">
              <a:rPr lang="en-US"/>
              <a:pPr>
                <a:defRPr/>
              </a:pPr>
              <a:t>15</a:t>
            </a:fld>
            <a:endParaRPr lang="en-US"/>
          </a:p>
        </p:txBody>
      </p:sp>
      <p:pic>
        <p:nvPicPr>
          <p:cNvPr id="20485" name="Content Placeholder 2"/>
          <p:cNvPicPr>
            <a:picLocks noGrp="1" noChangeAspect="1" noChangeArrowheads="1"/>
          </p:cNvPicPr>
          <p:nvPr>
            <p:ph idx="1"/>
          </p:nvPr>
        </p:nvPicPr>
        <p:blipFill>
          <a:blip r:embed="rId2" cstate="print"/>
          <a:srcRect/>
          <a:stretch>
            <a:fillRect/>
          </a:stretch>
        </p:blipFill>
        <p:spPr>
          <a:xfrm>
            <a:off x="1295400" y="1541463"/>
            <a:ext cx="6859588" cy="4859337"/>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Use Cases and the Functional Requirements</a:t>
            </a:r>
            <a:endParaRPr lang="en-US" dirty="0"/>
          </a:p>
        </p:txBody>
      </p:sp>
      <p:sp>
        <p:nvSpPr>
          <p:cNvPr id="21507" name="Content Placeholder 2"/>
          <p:cNvSpPr>
            <a:spLocks noGrp="1"/>
          </p:cNvSpPr>
          <p:nvPr>
            <p:ph idx="1"/>
          </p:nvPr>
        </p:nvSpPr>
        <p:spPr/>
        <p:txBody>
          <a:bodyPr/>
          <a:lstStyle/>
          <a:p>
            <a:pPr eaLnBrk="1" hangingPunct="1">
              <a:lnSpc>
                <a:spcPct val="120000"/>
              </a:lnSpc>
              <a:spcBef>
                <a:spcPct val="0"/>
              </a:spcBef>
            </a:pPr>
            <a:r>
              <a:rPr lang="en-US" sz="2800" smtClean="0"/>
              <a:t>Use cases are very useful tools to us to understand user requirements.  However, use cases only convey the user’s point of view.</a:t>
            </a:r>
          </a:p>
          <a:p>
            <a:pPr eaLnBrk="1" hangingPunct="1">
              <a:lnSpc>
                <a:spcPct val="120000"/>
              </a:lnSpc>
              <a:spcBef>
                <a:spcPct val="0"/>
              </a:spcBef>
            </a:pPr>
            <a:r>
              <a:rPr lang="en-US" sz="2800" smtClean="0"/>
              <a:t>Transforming the user’s view into the developer’s view by creating functional requirements is one of the important contributions of system analyst.</a:t>
            </a:r>
          </a:p>
          <a:p>
            <a:pPr eaLnBrk="1" hangingPunct="1">
              <a:lnSpc>
                <a:spcPct val="120000"/>
              </a:lnSpc>
              <a:spcBef>
                <a:spcPct val="0"/>
              </a:spcBef>
            </a:pPr>
            <a:r>
              <a:rPr lang="en-US" sz="2800" smtClean="0"/>
              <a:t>The derived functional requirements give more information to the developer about what the system must do.</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CDC38BC3-B05C-4635-BA6F-549E0E3D7376}" type="slidenum">
              <a:rPr lang="en-US"/>
              <a:pPr>
                <a:defRPr/>
              </a:pPr>
              <a:t>16</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83BB373C-1616-4AB2-A75C-EDABE7D55B20}" type="slidenum">
              <a:rPr lang="en-US"/>
              <a:pPr>
                <a:defRPr/>
              </a:pPr>
              <a:t>17</a:t>
            </a:fld>
            <a:endParaRPr lang="en-US"/>
          </a:p>
        </p:txBody>
      </p:sp>
      <p:pic>
        <p:nvPicPr>
          <p:cNvPr id="22533" name="Picture 2"/>
          <p:cNvPicPr>
            <a:picLocks noGrp="1" noChangeAspect="1" noChangeArrowheads="1"/>
          </p:cNvPicPr>
          <p:nvPr>
            <p:ph idx="1"/>
          </p:nvPr>
        </p:nvPicPr>
        <p:blipFill>
          <a:blip r:embed="rId2" cstate="print"/>
          <a:srcRect/>
          <a:stretch>
            <a:fillRect/>
          </a:stretch>
        </p:blipFill>
        <p:spPr>
          <a:xfrm>
            <a:off x="990600" y="457200"/>
            <a:ext cx="7391400" cy="5668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Use Cases and Testing</a:t>
            </a:r>
          </a:p>
        </p:txBody>
      </p:sp>
      <p:sp>
        <p:nvSpPr>
          <p:cNvPr id="23555" name="Content Placeholder 2"/>
          <p:cNvSpPr>
            <a:spLocks noGrp="1"/>
          </p:cNvSpPr>
          <p:nvPr>
            <p:ph idx="1"/>
          </p:nvPr>
        </p:nvSpPr>
        <p:spPr/>
        <p:txBody>
          <a:bodyPr/>
          <a:lstStyle/>
          <a:p>
            <a:pPr algn="ctr" eaLnBrk="1" hangingPunct="1">
              <a:spcBef>
                <a:spcPct val="0"/>
              </a:spcBef>
              <a:buFont typeface="Wingdings" pitchFamily="2" charset="2"/>
              <a:buNone/>
            </a:pPr>
            <a:r>
              <a:rPr lang="en-US" b="1" smtClean="0"/>
              <a:t>Building Use Cases</a:t>
            </a:r>
          </a:p>
          <a:p>
            <a:pPr algn="ctr" eaLnBrk="1" hangingPunct="1">
              <a:spcBef>
                <a:spcPct val="0"/>
              </a:spcBef>
              <a:buFont typeface="Wingdings" pitchFamily="2" charset="2"/>
              <a:buNone/>
            </a:pPr>
            <a:endParaRPr lang="en-US" b="1" smtClean="0"/>
          </a:p>
          <a:p>
            <a:pPr eaLnBrk="1" hangingPunct="1">
              <a:spcBef>
                <a:spcPct val="0"/>
              </a:spcBef>
            </a:pPr>
            <a:r>
              <a:rPr lang="en-US" b="1" smtClean="0"/>
              <a:t> Step 1: Identify the major use cases</a:t>
            </a:r>
          </a:p>
          <a:p>
            <a:pPr eaLnBrk="1" hangingPunct="1">
              <a:spcBef>
                <a:spcPct val="0"/>
              </a:spcBef>
            </a:pPr>
            <a:endParaRPr lang="en-US" b="1" smtClean="0"/>
          </a:p>
          <a:p>
            <a:pPr eaLnBrk="1" hangingPunct="1">
              <a:spcBef>
                <a:spcPct val="0"/>
              </a:spcBef>
            </a:pPr>
            <a:endParaRPr lang="en-US" b="1" smtClean="0"/>
          </a:p>
          <a:p>
            <a:pPr eaLnBrk="1" hangingPunct="1">
              <a:spcBef>
                <a:spcPct val="0"/>
              </a:spcBef>
            </a:pPr>
            <a:endParaRPr lang="en-US" b="1"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AB666FAC-13EB-471C-A9BB-BB15B05F5DA1}" type="slidenum">
              <a:rPr lang="en-US"/>
              <a:pPr>
                <a:defRPr/>
              </a:pPr>
              <a:t>18</a:t>
            </a:fld>
            <a:endParaRPr lang="en-US"/>
          </a:p>
        </p:txBody>
      </p:sp>
      <p:pic>
        <p:nvPicPr>
          <p:cNvPr id="23558" name="Picture 6"/>
          <p:cNvPicPr>
            <a:picLocks noChangeAspect="1" noChangeArrowheads="1"/>
          </p:cNvPicPr>
          <p:nvPr/>
        </p:nvPicPr>
        <p:blipFill>
          <a:blip r:embed="rId3" cstate="print"/>
          <a:srcRect/>
          <a:stretch>
            <a:fillRect/>
          </a:stretch>
        </p:blipFill>
        <p:spPr bwMode="auto">
          <a:xfrm>
            <a:off x="533400" y="3733800"/>
            <a:ext cx="7934325"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Chapter 4 Outline</a:t>
            </a:r>
          </a:p>
        </p:txBody>
      </p:sp>
      <p:sp>
        <p:nvSpPr>
          <p:cNvPr id="3" name="Content Placeholder 2"/>
          <p:cNvSpPr>
            <a:spLocks noGrp="1"/>
          </p:cNvSpPr>
          <p:nvPr>
            <p:ph idx="1"/>
          </p:nvPr>
        </p:nvSpPr>
        <p:spPr/>
        <p:txBody>
          <a:bodyPr rtlCol="0">
            <a:normAutofit lnSpcReduction="10000"/>
          </a:bodyPr>
          <a:lstStyle/>
          <a:p>
            <a:pPr algn="ctr" eaLnBrk="1" fontAlgn="auto" hangingPunct="1">
              <a:spcAft>
                <a:spcPts val="0"/>
              </a:spcAft>
              <a:buFont typeface="Wingdings" pitchFamily="2" charset="2"/>
              <a:buNone/>
              <a:defRPr/>
            </a:pPr>
            <a:r>
              <a:rPr lang="en-US" b="1" dirty="0" smtClean="0"/>
              <a:t>Use Cases</a:t>
            </a:r>
          </a:p>
          <a:p>
            <a:pPr eaLnBrk="1" fontAlgn="auto" hangingPunct="1">
              <a:spcAft>
                <a:spcPts val="0"/>
              </a:spcAft>
              <a:buFont typeface="Wingdings" pitchFamily="2" charset="2"/>
              <a:buNone/>
              <a:defRPr/>
            </a:pPr>
            <a:endParaRPr lang="en-US" dirty="0" smtClean="0"/>
          </a:p>
          <a:p>
            <a:pPr eaLnBrk="1" fontAlgn="auto" hangingPunct="1">
              <a:spcAft>
                <a:spcPts val="0"/>
              </a:spcAft>
              <a:defRPr/>
            </a:pPr>
            <a:r>
              <a:rPr lang="en-US" dirty="0" smtClean="0"/>
              <a:t> Elements of a use case.</a:t>
            </a:r>
          </a:p>
          <a:p>
            <a:pPr eaLnBrk="1" fontAlgn="auto" hangingPunct="1">
              <a:spcAft>
                <a:spcPts val="0"/>
              </a:spcAft>
              <a:defRPr/>
            </a:pPr>
            <a:r>
              <a:rPr lang="en-US" dirty="0" smtClean="0"/>
              <a:t>Alternative use case formats.</a:t>
            </a:r>
          </a:p>
          <a:p>
            <a:pPr eaLnBrk="1" fontAlgn="auto" hangingPunct="1">
              <a:spcAft>
                <a:spcPts val="0"/>
              </a:spcAft>
              <a:defRPr/>
            </a:pPr>
            <a:r>
              <a:rPr lang="en-US" dirty="0" smtClean="0"/>
              <a:t>Use cases and functional requirements.</a:t>
            </a:r>
          </a:p>
          <a:p>
            <a:pPr eaLnBrk="1" fontAlgn="auto" hangingPunct="1">
              <a:spcAft>
                <a:spcPts val="0"/>
              </a:spcAft>
              <a:defRPr/>
            </a:pPr>
            <a:r>
              <a:rPr lang="en-US" dirty="0" smtClean="0"/>
              <a:t>Use cases and testing.</a:t>
            </a:r>
          </a:p>
          <a:p>
            <a:pPr eaLnBrk="1" fontAlgn="auto" hangingPunct="1">
              <a:spcAft>
                <a:spcPts val="0"/>
              </a:spcAft>
              <a:defRPr/>
            </a:pPr>
            <a:r>
              <a:rPr lang="en-US" dirty="0" smtClean="0"/>
              <a:t>Building </a:t>
            </a:r>
            <a:r>
              <a:rPr lang="en-US" smtClean="0"/>
              <a:t>use cases.</a:t>
            </a:r>
            <a:endParaRPr lang="en-US" dirty="0" smtClean="0"/>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0D56DADB-E6EA-418A-A087-C0C36B0FEDE0}" type="slidenum">
              <a:rPr lang="en-US"/>
              <a:pPr>
                <a:defRPr/>
              </a:pPr>
              <a:t>1</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 Step 2: Identify  the major steps for each use case</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2CFBA7AE-2A14-4225-8BD7-471E87AD6AB5}" type="slidenum">
              <a:rPr lang="en-US"/>
              <a:pPr>
                <a:defRPr/>
              </a:pPr>
              <a:t>19</a:t>
            </a:fld>
            <a:endParaRPr lang="en-US"/>
          </a:p>
        </p:txBody>
      </p:sp>
      <p:pic>
        <p:nvPicPr>
          <p:cNvPr id="24581" name="Picture 2"/>
          <p:cNvPicPr>
            <a:picLocks noGrp="1" noChangeAspect="1" noChangeArrowheads="1"/>
          </p:cNvPicPr>
          <p:nvPr>
            <p:ph idx="1"/>
          </p:nvPr>
        </p:nvPicPr>
        <p:blipFill>
          <a:blip r:embed="rId2" cstate="print"/>
          <a:srcRect/>
          <a:stretch>
            <a:fillRect/>
          </a:stretch>
        </p:blipFill>
        <p:spPr>
          <a:xfrm>
            <a:off x="609600" y="2743200"/>
            <a:ext cx="8294688" cy="1828800"/>
          </a:xfrm>
          <a:noFill/>
        </p:spPr>
      </p:pic>
      <p:pic>
        <p:nvPicPr>
          <p:cNvPr id="24582" name="Picture 3"/>
          <p:cNvPicPr>
            <a:picLocks noChangeAspect="1" noChangeArrowheads="1"/>
          </p:cNvPicPr>
          <p:nvPr/>
        </p:nvPicPr>
        <p:blipFill>
          <a:blip r:embed="rId3" cstate="print"/>
          <a:srcRect/>
          <a:stretch>
            <a:fillRect/>
          </a:stretch>
        </p:blipFill>
        <p:spPr bwMode="auto">
          <a:xfrm>
            <a:off x="609600" y="2057400"/>
            <a:ext cx="7800975" cy="42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Step 3: Identify elements within steps</a:t>
            </a:r>
            <a:endParaRPr lang="en-US" dirty="0"/>
          </a:p>
        </p:txBody>
      </p:sp>
      <p:sp>
        <p:nvSpPr>
          <p:cNvPr id="4" name="Footer Placeholder 3"/>
          <p:cNvSpPr>
            <a:spLocks noGrp="1"/>
          </p:cNvSpPr>
          <p:nvPr>
            <p:ph type="ftr" sz="quarter" idx="11"/>
          </p:nvPr>
        </p:nvSpPr>
        <p:spPr/>
        <p:txBody>
          <a:bodyPr/>
          <a:lstStyle/>
          <a:p>
            <a:pPr>
              <a:defRPr/>
            </a:pPr>
            <a:r>
              <a:rPr lang="en-US" dirty="0"/>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34B6208C-001B-47CA-B55F-E7CB7E0E16E8}" type="slidenum">
              <a:rPr lang="en-US"/>
              <a:pPr>
                <a:defRPr/>
              </a:pPr>
              <a:t>20</a:t>
            </a:fld>
            <a:endParaRPr lang="en-US"/>
          </a:p>
        </p:txBody>
      </p:sp>
      <p:sp>
        <p:nvSpPr>
          <p:cNvPr id="25605" name="Content Placeholder 6"/>
          <p:cNvSpPr>
            <a:spLocks noGrp="1"/>
          </p:cNvSpPr>
          <p:nvPr>
            <p:ph idx="1"/>
          </p:nvPr>
        </p:nvSpPr>
        <p:spPr/>
        <p:txBody>
          <a:bodyPr/>
          <a:lstStyle/>
          <a:p>
            <a:pPr eaLnBrk="1" hangingPunct="1">
              <a:spcBef>
                <a:spcPct val="0"/>
              </a:spcBef>
            </a:pPr>
            <a:endParaRPr lang="en-US" smtClean="0"/>
          </a:p>
          <a:p>
            <a:pPr eaLnBrk="1" hangingPunct="1">
              <a:spcBef>
                <a:spcPct val="0"/>
              </a:spcBef>
            </a:pPr>
            <a:endParaRPr lang="en-US" smtClean="0"/>
          </a:p>
        </p:txBody>
      </p:sp>
      <p:pic>
        <p:nvPicPr>
          <p:cNvPr id="25606" name="Picture 2"/>
          <p:cNvPicPr>
            <a:picLocks noChangeAspect="1" noChangeArrowheads="1"/>
          </p:cNvPicPr>
          <p:nvPr/>
        </p:nvPicPr>
        <p:blipFill>
          <a:blip r:embed="rId2" cstate="print"/>
          <a:srcRect/>
          <a:stretch>
            <a:fillRect/>
          </a:stretch>
        </p:blipFill>
        <p:spPr bwMode="auto">
          <a:xfrm>
            <a:off x="685800" y="2133600"/>
            <a:ext cx="7800975" cy="428625"/>
          </a:xfrm>
          <a:prstGeom prst="rect">
            <a:avLst/>
          </a:prstGeom>
          <a:noFill/>
          <a:ln w="9525">
            <a:noFill/>
            <a:miter lim="800000"/>
            <a:headEnd/>
            <a:tailEnd/>
          </a:ln>
        </p:spPr>
      </p:pic>
      <p:pic>
        <p:nvPicPr>
          <p:cNvPr id="25607" name="Picture 3"/>
          <p:cNvPicPr>
            <a:picLocks noChangeAspect="1" noChangeArrowheads="1"/>
          </p:cNvPicPr>
          <p:nvPr/>
        </p:nvPicPr>
        <p:blipFill>
          <a:blip r:embed="rId3" cstate="print"/>
          <a:srcRect/>
          <a:stretch>
            <a:fillRect/>
          </a:stretch>
        </p:blipFill>
        <p:spPr bwMode="auto">
          <a:xfrm>
            <a:off x="585788" y="2843213"/>
            <a:ext cx="8177212" cy="1201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Step 4. Confirm the use case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E514E348-663B-44A6-811C-B4F9B789589D}" type="slidenum">
              <a:rPr lang="en-US"/>
              <a:pPr>
                <a:defRPr/>
              </a:pPr>
              <a:t>21</a:t>
            </a:fld>
            <a:endParaRPr lang="en-US"/>
          </a:p>
        </p:txBody>
      </p:sp>
      <p:pic>
        <p:nvPicPr>
          <p:cNvPr id="26629" name="Picture 2"/>
          <p:cNvPicPr>
            <a:picLocks noGrp="1" noChangeAspect="1" noChangeArrowheads="1"/>
          </p:cNvPicPr>
          <p:nvPr>
            <p:ph idx="1"/>
          </p:nvPr>
        </p:nvPicPr>
        <p:blipFill>
          <a:blip r:embed="rId2" cstate="print"/>
          <a:srcRect/>
          <a:stretch>
            <a:fillRect/>
          </a:stretch>
        </p:blipFill>
        <p:spPr>
          <a:xfrm>
            <a:off x="685800" y="1828800"/>
            <a:ext cx="7924800" cy="434975"/>
          </a:xfrm>
          <a:noFill/>
        </p:spPr>
      </p:pic>
      <p:pic>
        <p:nvPicPr>
          <p:cNvPr id="26630" name="Picture 3"/>
          <p:cNvPicPr>
            <a:picLocks noChangeAspect="1" noChangeArrowheads="1"/>
          </p:cNvPicPr>
          <p:nvPr/>
        </p:nvPicPr>
        <p:blipFill>
          <a:blip r:embed="rId3" cstate="print"/>
          <a:srcRect/>
          <a:stretch>
            <a:fillRect/>
          </a:stretch>
        </p:blipFill>
        <p:spPr bwMode="auto">
          <a:xfrm>
            <a:off x="762000" y="2895600"/>
            <a:ext cx="8077200" cy="53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Revise functional requirements based on use cases</a:t>
            </a:r>
            <a:endParaRPr lang="en-US" dirty="0"/>
          </a:p>
        </p:txBody>
      </p:sp>
      <p:sp>
        <p:nvSpPr>
          <p:cNvPr id="27651" name="Content Placeholder 2"/>
          <p:cNvSpPr>
            <a:spLocks noGrp="1"/>
          </p:cNvSpPr>
          <p:nvPr>
            <p:ph idx="1"/>
          </p:nvPr>
        </p:nvSpPr>
        <p:spPr/>
        <p:txBody>
          <a:bodyPr/>
          <a:lstStyle/>
          <a:p>
            <a:pPr eaLnBrk="1" hangingPunct="1">
              <a:spcBef>
                <a:spcPct val="0"/>
              </a:spcBef>
            </a:pPr>
            <a:r>
              <a:rPr lang="en-US" smtClean="0"/>
              <a:t> The functional requirements in the requirements definition may be modified to reflect the more detailed understanding and to provide insight to the development team on some “back-end” processing. </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54C28611-C648-43E2-88A3-67EC63E7E26E}" type="slidenum">
              <a:rPr lang="en-US"/>
              <a:pPr>
                <a:defRPr/>
              </a:pPr>
              <a:t>22</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B5994FA2-1FAF-4901-8F78-FA02C7D73766}" type="slidenum">
              <a:rPr lang="en-US"/>
              <a:pPr>
                <a:defRPr/>
              </a:pPr>
              <a:t>23</a:t>
            </a:fld>
            <a:endParaRPr lang="en-US"/>
          </a:p>
        </p:txBody>
      </p:sp>
      <p:pic>
        <p:nvPicPr>
          <p:cNvPr id="28677" name="Picture 2"/>
          <p:cNvPicPr>
            <a:picLocks noGrp="1" noChangeAspect="1" noChangeArrowheads="1"/>
          </p:cNvPicPr>
          <p:nvPr>
            <p:ph idx="1"/>
          </p:nvPr>
        </p:nvPicPr>
        <p:blipFill>
          <a:blip r:embed="rId2" cstate="print"/>
          <a:srcRect/>
          <a:stretch>
            <a:fillRect/>
          </a:stretch>
        </p:blipFill>
        <p:spPr>
          <a:xfrm>
            <a:off x="1143000" y="1447800"/>
            <a:ext cx="6954838" cy="4983163"/>
          </a:xfr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SUMMARY</a:t>
            </a:r>
          </a:p>
        </p:txBody>
      </p:sp>
      <p:sp>
        <p:nvSpPr>
          <p:cNvPr id="3" name="Content Placeholder 2"/>
          <p:cNvSpPr>
            <a:spLocks noGrp="1"/>
          </p:cNvSpPr>
          <p:nvPr>
            <p:ph idx="1"/>
          </p:nvPr>
        </p:nvSpPr>
        <p:spPr/>
        <p:txBody>
          <a:bodyPr rtlCol="0">
            <a:normAutofit fontScale="77500" lnSpcReduction="20000"/>
          </a:bodyPr>
          <a:lstStyle/>
          <a:p>
            <a:pPr eaLnBrk="1" fontAlgn="auto" hangingPunct="1">
              <a:lnSpc>
                <a:spcPct val="120000"/>
              </a:lnSpc>
              <a:spcAft>
                <a:spcPts val="0"/>
              </a:spcAft>
              <a:defRPr/>
            </a:pPr>
            <a:r>
              <a:rPr lang="en-US" dirty="0" smtClean="0"/>
              <a:t>A </a:t>
            </a:r>
            <a:r>
              <a:rPr lang="en-US" dirty="0" smtClean="0">
                <a:solidFill>
                  <a:srgbClr val="FF0000"/>
                </a:solidFill>
              </a:rPr>
              <a:t>use case </a:t>
            </a:r>
            <a:r>
              <a:rPr lang="en-US" dirty="0" smtClean="0"/>
              <a:t>contains all the information needed to build one part of a process model, expressed in an informal, simple way.</a:t>
            </a:r>
          </a:p>
          <a:p>
            <a:pPr eaLnBrk="1" fontAlgn="auto" hangingPunct="1">
              <a:lnSpc>
                <a:spcPct val="120000"/>
              </a:lnSpc>
              <a:spcAft>
                <a:spcPts val="0"/>
              </a:spcAft>
              <a:defRPr/>
            </a:pPr>
            <a:r>
              <a:rPr lang="en-US" dirty="0" smtClean="0"/>
              <a:t>When writing a use case, </a:t>
            </a:r>
          </a:p>
          <a:p>
            <a:pPr eaLnBrk="1" fontAlgn="auto" hangingPunct="1">
              <a:lnSpc>
                <a:spcPct val="120000"/>
              </a:lnSpc>
              <a:spcAft>
                <a:spcPts val="0"/>
              </a:spcAft>
              <a:buFont typeface="Wingdings" pitchFamily="2" charset="2"/>
              <a:buNone/>
              <a:defRPr/>
            </a:pPr>
            <a:r>
              <a:rPr lang="en-US" dirty="0" smtClean="0"/>
              <a:t>    -  identify the triggering event, </a:t>
            </a:r>
          </a:p>
          <a:p>
            <a:pPr eaLnBrk="1" fontAlgn="auto" hangingPunct="1">
              <a:lnSpc>
                <a:spcPct val="120000"/>
              </a:lnSpc>
              <a:spcAft>
                <a:spcPts val="0"/>
              </a:spcAft>
              <a:buFont typeface="Wingdings" pitchFamily="2" charset="2"/>
              <a:buNone/>
              <a:defRPr/>
            </a:pPr>
            <a:r>
              <a:rPr lang="en-US" dirty="0" smtClean="0"/>
              <a:t>    - develop a list of the major steps,</a:t>
            </a:r>
          </a:p>
          <a:p>
            <a:pPr eaLnBrk="1" fontAlgn="auto" hangingPunct="1">
              <a:lnSpc>
                <a:spcPct val="120000"/>
              </a:lnSpc>
              <a:spcAft>
                <a:spcPts val="0"/>
              </a:spcAft>
              <a:buFont typeface="Wingdings" pitchFamily="2" charset="2"/>
              <a:buNone/>
              <a:defRPr/>
            </a:pPr>
            <a:r>
              <a:rPr lang="en-US" dirty="0" smtClean="0"/>
              <a:t>    - identify the input(s) and output(s) for every step,</a:t>
            </a:r>
          </a:p>
          <a:p>
            <a:pPr eaLnBrk="1" fontAlgn="auto" hangingPunct="1">
              <a:lnSpc>
                <a:spcPct val="120000"/>
              </a:lnSpc>
              <a:spcAft>
                <a:spcPts val="0"/>
              </a:spcAft>
              <a:buFont typeface="Wingdings" pitchFamily="2" charset="2"/>
              <a:buNone/>
              <a:defRPr/>
            </a:pPr>
            <a:r>
              <a:rPr lang="en-US" dirty="0" smtClean="0"/>
              <a:t>    - have the users role-play the use case to verify. </a:t>
            </a:r>
          </a:p>
          <a:p>
            <a:pPr eaLnBrk="1" fontAlgn="auto" hangingPunct="1">
              <a:spcAft>
                <a:spcPts val="0"/>
              </a:spcAft>
              <a:buFont typeface="Wingdings" pitchFamily="2" charset="2"/>
              <a:buNone/>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BACB274B-375D-4D8A-9F06-A912DDC88873}" type="slidenum">
              <a:rPr lang="en-US"/>
              <a:pPr>
                <a:defRPr/>
              </a:pPr>
              <a:t>24</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27038"/>
          </a:xfrm>
        </p:spPr>
        <p:txBody>
          <a:bodyPr rtlCol="0">
            <a:normAutofit fontScale="90000"/>
          </a:bodyPr>
          <a:lstStyle/>
          <a:p>
            <a:pPr algn="l" eaLnBrk="1" fontAlgn="auto" hangingPunct="1">
              <a:spcAft>
                <a:spcPts val="0"/>
              </a:spcAft>
              <a:defRPr/>
            </a:pPr>
            <a:r>
              <a:rPr lang="en-US" sz="3200" dirty="0" smtClean="0"/>
              <a:t>Copyright 2011 John Wiley &amp; Sons, Inc.</a:t>
            </a:r>
            <a:endParaRPr lang="en-US" sz="3200" dirty="0"/>
          </a:p>
        </p:txBody>
      </p:sp>
      <p:sp>
        <p:nvSpPr>
          <p:cNvPr id="30723" name="Content Placeholder 2"/>
          <p:cNvSpPr>
            <a:spLocks noGrp="1"/>
          </p:cNvSpPr>
          <p:nvPr>
            <p:ph idx="1"/>
          </p:nvPr>
        </p:nvSpPr>
        <p:spPr/>
        <p:txBody>
          <a:bodyPr/>
          <a:lstStyle/>
          <a:p>
            <a:pPr marL="0" indent="0" eaLnBrk="1" hangingPunct="1">
              <a:lnSpc>
                <a:spcPct val="90000"/>
              </a:lnSpc>
              <a:spcBef>
                <a:spcPct val="0"/>
              </a:spcBef>
              <a:buFont typeface="Wingdings" pitchFamily="2" charset="2"/>
              <a:buNone/>
            </a:pPr>
            <a:r>
              <a:rPr lang="en-US" sz="2400" smtClean="0"/>
              <a:t>All rights reserved.  Reproduction or translation of this work beyond that permitted in Section 117 of the 1976 United States Copyright Act without the express written permission of the copyright owner is unlawful.   Request for further information should be addressed to the Permissions Department, John Wiley &amp; Sons, Inc.  The purchaser may make back-up copies for his/her own use only and not for redistribution or resale.  The Publisher assumes no responsibility for errors, omissions, or damages, caused by the use of these programs or from the use of the information contained herein.  </a:t>
            </a:r>
          </a:p>
          <a:p>
            <a:pPr marL="0" indent="0" eaLnBrk="1" hangingPunct="1">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455743EE-A1E4-48B4-BE20-E1F882ADD6BC}" type="slidenum">
              <a:rPr lang="en-US"/>
              <a:pPr>
                <a:defRPr/>
              </a:pPr>
              <a:t>25</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INTRODUCTION</a:t>
            </a:r>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defRPr/>
            </a:pPr>
            <a:r>
              <a:rPr lang="en-US" b="1" dirty="0" smtClean="0">
                <a:solidFill>
                  <a:srgbClr val="FF0000"/>
                </a:solidFill>
              </a:rPr>
              <a:t>Use cases</a:t>
            </a:r>
            <a:r>
              <a:rPr lang="en-US" dirty="0" smtClean="0">
                <a:solidFill>
                  <a:srgbClr val="FF0000"/>
                </a:solidFill>
              </a:rPr>
              <a:t> </a:t>
            </a:r>
            <a:r>
              <a:rPr lang="en-US" dirty="0" smtClean="0"/>
              <a:t>are a means of expressing user requirements.</a:t>
            </a:r>
          </a:p>
          <a:p>
            <a:pPr eaLnBrk="1" fontAlgn="auto" hangingPunct="1">
              <a:spcAft>
                <a:spcPts val="0"/>
              </a:spcAft>
              <a:defRPr/>
            </a:pPr>
            <a:r>
              <a:rPr lang="en-US" dirty="0" smtClean="0"/>
              <a:t>Use cases are used extensively in the analysis phase.</a:t>
            </a:r>
          </a:p>
          <a:p>
            <a:pPr eaLnBrk="1" fontAlgn="auto" hangingPunct="1">
              <a:spcAft>
                <a:spcPts val="0"/>
              </a:spcAft>
              <a:defRPr/>
            </a:pPr>
            <a:r>
              <a:rPr lang="en-US" dirty="0" smtClean="0"/>
              <a:t>A</a:t>
            </a:r>
            <a:r>
              <a:rPr lang="en-US" dirty="0" smtClean="0">
                <a:solidFill>
                  <a:srgbClr val="0000FF"/>
                </a:solidFill>
              </a:rPr>
              <a:t> </a:t>
            </a:r>
            <a:r>
              <a:rPr lang="en-US" b="1" dirty="0" smtClean="0">
                <a:solidFill>
                  <a:srgbClr val="FF0000"/>
                </a:solidFill>
              </a:rPr>
              <a:t>use case</a:t>
            </a:r>
            <a:r>
              <a:rPr lang="en-US" dirty="0" smtClean="0">
                <a:solidFill>
                  <a:srgbClr val="FF0000"/>
                </a:solidFill>
              </a:rPr>
              <a:t> </a:t>
            </a:r>
            <a:r>
              <a:rPr lang="en-US" dirty="0" smtClean="0"/>
              <a:t>represents how a system interacts with its environment by illustrating the activities that are performed by the users and the system’s responses.</a:t>
            </a:r>
          </a:p>
          <a:p>
            <a:pPr eaLnBrk="1" fontAlgn="auto" hangingPunct="1">
              <a:spcAft>
                <a:spcPts val="0"/>
              </a:spcAft>
              <a:defRPr/>
            </a:pPr>
            <a:r>
              <a:rPr lang="en-US" dirty="0" smtClean="0"/>
              <a:t>The text-based use case is easy for the users to understand, and also flows easily into the creation of process models and the data model.</a:t>
            </a:r>
          </a:p>
          <a:p>
            <a:pPr eaLnBrk="1" fontAlgn="auto" hangingPunct="1">
              <a:spcAft>
                <a:spcPts val="0"/>
              </a:spcAft>
              <a:defRPr/>
            </a:pPr>
            <a:endParaRPr lang="en-US" b="1" dirty="0">
              <a:solidFill>
                <a:srgbClr val="000099"/>
              </a:solidFill>
            </a:endParaRP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788002D6-9964-42C0-8FD5-DE9C3B931347}" type="slidenum">
              <a:rPr lang="en-US"/>
              <a:pPr>
                <a:defRPr/>
              </a:pPr>
              <a:t>2</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USE CASES</a:t>
            </a:r>
          </a:p>
        </p:txBody>
      </p:sp>
      <p:sp>
        <p:nvSpPr>
          <p:cNvPr id="3" name="Content Placeholder 2"/>
          <p:cNvSpPr>
            <a:spLocks noGrp="1"/>
          </p:cNvSpPr>
          <p:nvPr>
            <p:ph idx="1"/>
          </p:nvPr>
        </p:nvSpPr>
        <p:spPr/>
        <p:txBody>
          <a:bodyPr rtlCol="0">
            <a:normAutofit fontScale="62500" lnSpcReduction="20000"/>
          </a:bodyPr>
          <a:lstStyle/>
          <a:p>
            <a:pPr eaLnBrk="1" fontAlgn="auto" hangingPunct="1">
              <a:lnSpc>
                <a:spcPct val="110000"/>
              </a:lnSpc>
              <a:spcAft>
                <a:spcPts val="0"/>
              </a:spcAft>
              <a:defRPr/>
            </a:pPr>
            <a:r>
              <a:rPr lang="en-US" sz="4600" dirty="0" smtClean="0"/>
              <a:t>A </a:t>
            </a:r>
            <a:r>
              <a:rPr lang="en-US" sz="4600" b="1" i="1" dirty="0" smtClean="0">
                <a:solidFill>
                  <a:srgbClr val="0000FF"/>
                </a:solidFill>
              </a:rPr>
              <a:t>use case</a:t>
            </a:r>
            <a:r>
              <a:rPr lang="en-US" sz="4600" dirty="0" smtClean="0">
                <a:solidFill>
                  <a:srgbClr val="0000FF"/>
                </a:solidFill>
              </a:rPr>
              <a:t> </a:t>
            </a:r>
            <a:r>
              <a:rPr lang="en-US" sz="4600" dirty="0" smtClean="0"/>
              <a:t>depicts a set of activities that produce some output result.</a:t>
            </a:r>
          </a:p>
          <a:p>
            <a:pPr eaLnBrk="1" fontAlgn="auto" hangingPunct="1">
              <a:lnSpc>
                <a:spcPct val="110000"/>
              </a:lnSpc>
              <a:spcAft>
                <a:spcPts val="0"/>
              </a:spcAft>
              <a:defRPr/>
            </a:pPr>
            <a:r>
              <a:rPr lang="en-US" sz="4600" dirty="0" smtClean="0"/>
              <a:t>Each use case describes how an external user </a:t>
            </a:r>
            <a:r>
              <a:rPr lang="en-US" sz="4600" b="1" i="1" dirty="0" smtClean="0">
                <a:solidFill>
                  <a:srgbClr val="0000FF"/>
                </a:solidFill>
              </a:rPr>
              <a:t>triggers </a:t>
            </a:r>
            <a:r>
              <a:rPr lang="en-US" sz="4600" dirty="0" smtClean="0"/>
              <a:t>an </a:t>
            </a:r>
            <a:r>
              <a:rPr lang="en-US" sz="4600" b="1" i="1" dirty="0" smtClean="0">
                <a:solidFill>
                  <a:srgbClr val="0000FF"/>
                </a:solidFill>
              </a:rPr>
              <a:t>event</a:t>
            </a:r>
            <a:r>
              <a:rPr lang="en-US" sz="4600" dirty="0" smtClean="0"/>
              <a:t> to which the system must respond.</a:t>
            </a:r>
          </a:p>
          <a:p>
            <a:pPr eaLnBrk="1" fontAlgn="auto" hangingPunct="1">
              <a:lnSpc>
                <a:spcPct val="110000"/>
              </a:lnSpc>
              <a:spcAft>
                <a:spcPts val="0"/>
              </a:spcAft>
              <a:defRPr/>
            </a:pPr>
            <a:r>
              <a:rPr lang="en-US" sz="4600" dirty="0" smtClean="0"/>
              <a:t>With this type of </a:t>
            </a:r>
            <a:r>
              <a:rPr lang="en-US" sz="4600" b="1" i="1" dirty="0" smtClean="0">
                <a:solidFill>
                  <a:srgbClr val="0000FF"/>
                </a:solidFill>
              </a:rPr>
              <a:t>event-driven modeling</a:t>
            </a:r>
            <a:r>
              <a:rPr lang="en-US" sz="4600" i="1" dirty="0" smtClean="0">
                <a:solidFill>
                  <a:srgbClr val="0000FF"/>
                </a:solidFill>
              </a:rPr>
              <a:t>,</a:t>
            </a:r>
            <a:r>
              <a:rPr lang="en-US" sz="4600" dirty="0" smtClean="0"/>
              <a:t> everything in the system can be thought of as a response to some triggering event.</a:t>
            </a:r>
          </a:p>
          <a:p>
            <a:pPr eaLnBrk="1" fontAlgn="auto" hangingPunct="1">
              <a:lnSpc>
                <a:spcPct val="110000"/>
              </a:lnSpc>
              <a:spcAft>
                <a:spcPts val="0"/>
              </a:spcAft>
              <a:defRPr/>
            </a:pPr>
            <a:r>
              <a:rPr lang="en-US" sz="4600" dirty="0" smtClean="0"/>
              <a:t>Creation of use cases is often done as a part of interview session with users or a part of JAD sessions.</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1FB5D87A-8CB1-4DE1-B73A-5383BD0D8D64}" type="slidenum">
              <a:rPr lang="en-US"/>
              <a:pPr>
                <a:defRPr/>
              </a:pPr>
              <a:t>3</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Elements of a Use Case</a:t>
            </a:r>
          </a:p>
        </p:txBody>
      </p:sp>
      <p:sp>
        <p:nvSpPr>
          <p:cNvPr id="3" name="Content Placeholder 2"/>
          <p:cNvSpPr>
            <a:spLocks noGrp="1"/>
          </p:cNvSpPr>
          <p:nvPr>
            <p:ph idx="1"/>
          </p:nvPr>
        </p:nvSpPr>
        <p:spPr/>
        <p:txBody>
          <a:bodyPr rtlCol="0">
            <a:normAutofit fontScale="70000" lnSpcReduction="20000"/>
          </a:bodyPr>
          <a:lstStyle/>
          <a:p>
            <a:pPr algn="ctr" eaLnBrk="1" fontAlgn="auto" hangingPunct="1">
              <a:spcAft>
                <a:spcPts val="0"/>
              </a:spcAft>
              <a:buFont typeface="Wingdings" pitchFamily="2" charset="2"/>
              <a:buNone/>
              <a:defRPr/>
            </a:pPr>
            <a:r>
              <a:rPr lang="en-US" sz="4700" b="1" dirty="0" smtClean="0"/>
              <a:t>Basic Information</a:t>
            </a:r>
          </a:p>
          <a:p>
            <a:pPr eaLnBrk="1" fontAlgn="auto" hangingPunct="1">
              <a:lnSpc>
                <a:spcPct val="120000"/>
              </a:lnSpc>
              <a:spcAft>
                <a:spcPts val="0"/>
              </a:spcAft>
              <a:defRPr/>
            </a:pPr>
            <a:r>
              <a:rPr lang="en-US" dirty="0" smtClean="0"/>
              <a:t>Each use case has a </a:t>
            </a:r>
            <a:r>
              <a:rPr lang="en-US" i="1" dirty="0" smtClean="0">
                <a:solidFill>
                  <a:srgbClr val="0000FF"/>
                </a:solidFill>
              </a:rPr>
              <a:t>name</a:t>
            </a:r>
            <a:r>
              <a:rPr lang="en-US" dirty="0" smtClean="0"/>
              <a:t> and </a:t>
            </a:r>
            <a:r>
              <a:rPr lang="en-US" i="1" dirty="0" smtClean="0">
                <a:solidFill>
                  <a:srgbClr val="0000FF"/>
                </a:solidFill>
              </a:rPr>
              <a:t>number</a:t>
            </a:r>
            <a:r>
              <a:rPr lang="en-US" dirty="0" smtClean="0"/>
              <a:t>, and brief description.</a:t>
            </a:r>
          </a:p>
          <a:p>
            <a:pPr eaLnBrk="1" fontAlgn="auto" hangingPunct="1">
              <a:lnSpc>
                <a:spcPct val="120000"/>
              </a:lnSpc>
              <a:spcAft>
                <a:spcPts val="0"/>
              </a:spcAft>
              <a:defRPr/>
            </a:pPr>
            <a:r>
              <a:rPr lang="en-US" dirty="0" smtClean="0"/>
              <a:t>The </a:t>
            </a:r>
            <a:r>
              <a:rPr lang="en-US" i="1" dirty="0" smtClean="0">
                <a:solidFill>
                  <a:srgbClr val="0000FF"/>
                </a:solidFill>
              </a:rPr>
              <a:t>priority</a:t>
            </a:r>
            <a:r>
              <a:rPr lang="en-US" dirty="0" smtClean="0"/>
              <a:t> may be assigned to indicate the relative significance.</a:t>
            </a:r>
          </a:p>
          <a:p>
            <a:pPr eaLnBrk="1" fontAlgn="auto" hangingPunct="1">
              <a:lnSpc>
                <a:spcPct val="120000"/>
              </a:lnSpc>
              <a:spcAft>
                <a:spcPts val="0"/>
              </a:spcAft>
              <a:defRPr/>
            </a:pPr>
            <a:r>
              <a:rPr lang="en-US" dirty="0" smtClean="0"/>
              <a:t>The </a:t>
            </a:r>
            <a:r>
              <a:rPr lang="en-US" i="1" dirty="0" smtClean="0">
                <a:solidFill>
                  <a:srgbClr val="0000FF"/>
                </a:solidFill>
              </a:rPr>
              <a:t>actor</a:t>
            </a:r>
            <a:r>
              <a:rPr lang="en-US" dirty="0" smtClean="0"/>
              <a:t> refers to a person, another system, or a hardware device that interacts with the system to achieve a useful goal.</a:t>
            </a:r>
          </a:p>
          <a:p>
            <a:pPr eaLnBrk="1" fontAlgn="auto" hangingPunct="1">
              <a:lnSpc>
                <a:spcPct val="120000"/>
              </a:lnSpc>
              <a:spcAft>
                <a:spcPts val="0"/>
              </a:spcAft>
              <a:defRPr/>
            </a:pPr>
            <a:r>
              <a:rPr lang="en-US" dirty="0" smtClean="0"/>
              <a:t>The </a:t>
            </a:r>
            <a:r>
              <a:rPr lang="en-US" i="1" dirty="0" smtClean="0">
                <a:solidFill>
                  <a:srgbClr val="0000FF"/>
                </a:solidFill>
              </a:rPr>
              <a:t>trigger</a:t>
            </a:r>
            <a:r>
              <a:rPr lang="en-US" dirty="0" smtClean="0"/>
              <a:t> for the use case – the event that causes the use case to begin.</a:t>
            </a:r>
          </a:p>
          <a:p>
            <a:pPr eaLnBrk="1" fontAlgn="auto" hangingPunct="1">
              <a:spcAft>
                <a:spcPts val="0"/>
              </a:spcAft>
              <a:defRPr/>
            </a:pPr>
            <a:endParaRPr lang="en-US" b="1"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8FC5AAF4-89F1-4B0F-9026-8E871AE1CA3B}" type="slidenum">
              <a:rPr lang="en-US"/>
              <a:pPr>
                <a:defRPr/>
              </a:pPr>
              <a:t>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B0471967-43FD-4031-B147-1753EB69124A}" type="slidenum">
              <a:rPr lang="en-US"/>
              <a:pPr>
                <a:defRPr/>
              </a:pPr>
              <a:t>5</a:t>
            </a:fld>
            <a:endParaRPr lang="en-US"/>
          </a:p>
        </p:txBody>
      </p:sp>
      <p:pic>
        <p:nvPicPr>
          <p:cNvPr id="10245" name="Content Placeholder 2"/>
          <p:cNvPicPr>
            <a:picLocks noGrp="1" noChangeAspect="1" noChangeArrowheads="1"/>
          </p:cNvPicPr>
          <p:nvPr>
            <p:ph idx="1"/>
          </p:nvPr>
        </p:nvPicPr>
        <p:blipFill>
          <a:blip r:embed="rId2" cstate="print"/>
          <a:srcRect/>
          <a:stretch>
            <a:fillRect/>
          </a:stretch>
        </p:blipFill>
        <p:spPr>
          <a:xfrm>
            <a:off x="1752600" y="0"/>
            <a:ext cx="5591175" cy="6630988"/>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Preconditions</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dirty="0" smtClean="0"/>
              <a:t> It is common practice to create smaller, more focused use cases breaking the whole process down into parts.</a:t>
            </a:r>
          </a:p>
          <a:p>
            <a:pPr eaLnBrk="1" fontAlgn="auto" hangingPunct="1">
              <a:spcAft>
                <a:spcPts val="0"/>
              </a:spcAft>
              <a:defRPr/>
            </a:pPr>
            <a:r>
              <a:rPr lang="en-US" dirty="0" smtClean="0"/>
              <a:t>It is important to define clearly what needs to be accomplished before each use case begins.</a:t>
            </a:r>
          </a:p>
          <a:p>
            <a:pPr eaLnBrk="1" fontAlgn="auto" hangingPunct="1">
              <a:spcAft>
                <a:spcPts val="0"/>
              </a:spcAft>
              <a:defRPr/>
            </a:pPr>
            <a:r>
              <a:rPr lang="en-US" dirty="0" smtClean="0"/>
              <a:t> The </a:t>
            </a:r>
            <a:r>
              <a:rPr lang="en-US" i="1" dirty="0" smtClean="0">
                <a:solidFill>
                  <a:srgbClr val="0000FF"/>
                </a:solidFill>
              </a:rPr>
              <a:t>preconditions</a:t>
            </a:r>
            <a:r>
              <a:rPr lang="en-US" dirty="0" smtClean="0"/>
              <a:t> define the state the system must be in before the use case commences.</a:t>
            </a:r>
          </a:p>
          <a:p>
            <a:pPr eaLnBrk="1" fontAlgn="auto" hangingPunct="1">
              <a:spcAft>
                <a:spcPts val="0"/>
              </a:spcAft>
              <a:defRPr/>
            </a:pP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DA8CA3A7-8CE5-4CBF-A2FD-7E7270E6AECA}" type="slidenum">
              <a:rPr lang="en-US"/>
              <a:pPr>
                <a:defRPr/>
              </a:pPr>
              <a:t>6</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Normal Course</a:t>
            </a:r>
          </a:p>
        </p:txBody>
      </p:sp>
      <p:sp>
        <p:nvSpPr>
          <p:cNvPr id="12291" name="Content Placeholder 2"/>
          <p:cNvSpPr>
            <a:spLocks noGrp="1"/>
          </p:cNvSpPr>
          <p:nvPr>
            <p:ph idx="1"/>
          </p:nvPr>
        </p:nvSpPr>
        <p:spPr/>
        <p:txBody>
          <a:bodyPr/>
          <a:lstStyle/>
          <a:p>
            <a:pPr eaLnBrk="1" hangingPunct="1">
              <a:spcBef>
                <a:spcPct val="0"/>
              </a:spcBef>
            </a:pPr>
            <a:r>
              <a:rPr lang="en-US" smtClean="0"/>
              <a:t>The next part of a use case is the description of the major </a:t>
            </a:r>
            <a:r>
              <a:rPr lang="en-US" smtClean="0">
                <a:solidFill>
                  <a:srgbClr val="0000FF"/>
                </a:solidFill>
              </a:rPr>
              <a:t>steps</a:t>
            </a:r>
            <a:r>
              <a:rPr lang="en-US" smtClean="0"/>
              <a:t> that are performed to execute the response to the </a:t>
            </a:r>
            <a:r>
              <a:rPr lang="en-US" smtClean="0">
                <a:solidFill>
                  <a:srgbClr val="0000FF"/>
                </a:solidFill>
              </a:rPr>
              <a:t>event</a:t>
            </a:r>
            <a:r>
              <a:rPr lang="en-US" smtClean="0"/>
              <a:t>, the </a:t>
            </a:r>
            <a:r>
              <a:rPr lang="en-US" smtClean="0">
                <a:solidFill>
                  <a:srgbClr val="0000FF"/>
                </a:solidFill>
              </a:rPr>
              <a:t>inputs </a:t>
            </a:r>
            <a:r>
              <a:rPr lang="en-US" smtClean="0"/>
              <a:t>used for the steps, and the </a:t>
            </a:r>
            <a:r>
              <a:rPr lang="en-US" smtClean="0">
                <a:solidFill>
                  <a:srgbClr val="0000FF"/>
                </a:solidFill>
              </a:rPr>
              <a:t>outputs</a:t>
            </a:r>
            <a:r>
              <a:rPr lang="en-US" smtClean="0"/>
              <a:t> produced by the steps.</a:t>
            </a:r>
          </a:p>
          <a:p>
            <a:pPr eaLnBrk="1" hangingPunct="1">
              <a:spcBef>
                <a:spcPct val="0"/>
              </a:spcBef>
            </a:pPr>
            <a:r>
              <a:rPr lang="en-US" smtClean="0"/>
              <a:t>The </a:t>
            </a:r>
            <a:r>
              <a:rPr lang="en-US" b="1" i="1" smtClean="0">
                <a:solidFill>
                  <a:srgbClr val="0000FF"/>
                </a:solidFill>
              </a:rPr>
              <a:t>normal course </a:t>
            </a:r>
            <a:r>
              <a:rPr lang="en-US" smtClean="0"/>
              <a:t>lists the steps. </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48B81A94-A31D-4592-A5F6-27BA03B07FBA}" type="slidenum">
              <a:rPr lang="en-US"/>
              <a:pPr>
                <a:defRPr/>
              </a:pPr>
              <a:t>7</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Alternative Courses</a:t>
            </a:r>
          </a:p>
        </p:txBody>
      </p:sp>
      <p:sp>
        <p:nvSpPr>
          <p:cNvPr id="13315" name="Content Placeholder 2"/>
          <p:cNvSpPr>
            <a:spLocks noGrp="1"/>
          </p:cNvSpPr>
          <p:nvPr>
            <p:ph idx="1"/>
          </p:nvPr>
        </p:nvSpPr>
        <p:spPr/>
        <p:txBody>
          <a:bodyPr/>
          <a:lstStyle/>
          <a:p>
            <a:pPr eaLnBrk="1" hangingPunct="1">
              <a:spcBef>
                <a:spcPct val="0"/>
              </a:spcBef>
            </a:pPr>
            <a:r>
              <a:rPr lang="en-US" b="1" smtClean="0">
                <a:solidFill>
                  <a:srgbClr val="0000FF"/>
                </a:solidFill>
              </a:rPr>
              <a:t>Alternative courses </a:t>
            </a:r>
            <a:r>
              <a:rPr lang="en-US" smtClean="0"/>
              <a:t>depict branches (alternative paths of the steps) in logic that also will lead to a successful conclusion of the use case.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pPr>
              <a:defRPr/>
            </a:pPr>
            <a:r>
              <a:rPr lang="en-US"/>
              <a:t>4-</a:t>
            </a:r>
            <a:fld id="{8858947B-9B24-4252-A3A6-1C38AC1652A7}" type="slidenum">
              <a:rPr lang="en-US"/>
              <a:pPr>
                <a:defRPr/>
              </a:pPr>
              <a:t>8</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1224</Words>
  <Application>Microsoft Office PowerPoint</Application>
  <PresentationFormat>On-screen Show (4:3)</PresentationFormat>
  <Paragraphs>134</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Office Theme</vt:lpstr>
      <vt:lpstr>Systems Analysis and Design 5th Edition   Chapter 4. Use Case Analysis</vt:lpstr>
      <vt:lpstr>Chapter 4 Outline</vt:lpstr>
      <vt:lpstr>INTRODUCTION</vt:lpstr>
      <vt:lpstr>USE CASES</vt:lpstr>
      <vt:lpstr>Elements of a Use Case</vt:lpstr>
      <vt:lpstr>Example</vt:lpstr>
      <vt:lpstr>Preconditions</vt:lpstr>
      <vt:lpstr>Normal Course</vt:lpstr>
      <vt:lpstr>Alternative Courses</vt:lpstr>
      <vt:lpstr>Postconditions</vt:lpstr>
      <vt:lpstr>Exceptions</vt:lpstr>
      <vt:lpstr>Summary of Inputs and Outputs</vt:lpstr>
      <vt:lpstr>Additional Use Case Issues</vt:lpstr>
      <vt:lpstr>Chain of use cases – an example</vt:lpstr>
      <vt:lpstr>Alternative Use Case Formats</vt:lpstr>
      <vt:lpstr>Example</vt:lpstr>
      <vt:lpstr>Use Cases and the Functional Requirements</vt:lpstr>
      <vt:lpstr>Example</vt:lpstr>
      <vt:lpstr>Use Cases and Testing</vt:lpstr>
      <vt:lpstr> Step 2: Identify  the major steps for each use case</vt:lpstr>
      <vt:lpstr>Step 3: Identify elements within steps</vt:lpstr>
      <vt:lpstr>Step 4. Confirm the use case</vt:lpstr>
      <vt:lpstr>Revise functional requirements based on use cases</vt:lpstr>
      <vt:lpstr>Example</vt:lpstr>
      <vt:lpstr>SUMMARY</vt:lpstr>
      <vt:lpstr>Copyright 2011 John Wiley &amp; Sons, Inc.</vt:lpstr>
    </vt:vector>
  </TitlesOfParts>
  <Company>University of Massachusetts Dartmouth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 5th Edition</dc:title>
  <dc:creator>Windows User</dc:creator>
  <cp:lastModifiedBy>kfwong</cp:lastModifiedBy>
  <cp:revision>32</cp:revision>
  <dcterms:created xsi:type="dcterms:W3CDTF">2011-06-16T14:45:20Z</dcterms:created>
  <dcterms:modified xsi:type="dcterms:W3CDTF">2012-10-09T06:43:18Z</dcterms:modified>
</cp:coreProperties>
</file>