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5"/>
  </p:notesMasterIdLst>
  <p:sldIdLst>
    <p:sldId id="256" r:id="rId2"/>
    <p:sldId id="303" r:id="rId3"/>
    <p:sldId id="304" r:id="rId4"/>
    <p:sldId id="264" r:id="rId5"/>
    <p:sldId id="265" r:id="rId6"/>
    <p:sldId id="266" r:id="rId7"/>
    <p:sldId id="267" r:id="rId8"/>
    <p:sldId id="268" r:id="rId9"/>
    <p:sldId id="269" r:id="rId10"/>
    <p:sldId id="272" r:id="rId11"/>
    <p:sldId id="271" r:id="rId12"/>
    <p:sldId id="270" r:id="rId13"/>
    <p:sldId id="273" r:id="rId14"/>
    <p:sldId id="274" r:id="rId15"/>
    <p:sldId id="276" r:id="rId16"/>
    <p:sldId id="275" r:id="rId17"/>
    <p:sldId id="277" r:id="rId18"/>
    <p:sldId id="278" r:id="rId19"/>
    <p:sldId id="279" r:id="rId20"/>
    <p:sldId id="281" r:id="rId21"/>
    <p:sldId id="280" r:id="rId22"/>
    <p:sldId id="282" r:id="rId23"/>
    <p:sldId id="283" r:id="rId24"/>
    <p:sldId id="284" r:id="rId25"/>
    <p:sldId id="285" r:id="rId26"/>
    <p:sldId id="290" r:id="rId27"/>
    <p:sldId id="291" r:id="rId28"/>
    <p:sldId id="286" r:id="rId29"/>
    <p:sldId id="287" r:id="rId30"/>
    <p:sldId id="288" r:id="rId31"/>
    <p:sldId id="289" r:id="rId32"/>
    <p:sldId id="292" r:id="rId33"/>
    <p:sldId id="293" r:id="rId34"/>
    <p:sldId id="294" r:id="rId35"/>
    <p:sldId id="295" r:id="rId36"/>
    <p:sldId id="296" r:id="rId37"/>
    <p:sldId id="299" r:id="rId38"/>
    <p:sldId id="300" r:id="rId39"/>
    <p:sldId id="301" r:id="rId40"/>
    <p:sldId id="302" r:id="rId41"/>
    <p:sldId id="297" r:id="rId42"/>
    <p:sldId id="298" r:id="rId43"/>
    <p:sldId id="25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3ECD0F-07DF-49AD-89DF-4EB6704A5198}" type="datetimeFigureOut">
              <a:rPr lang="en-US"/>
              <a:pPr>
                <a:defRPr/>
              </a:pPr>
              <a:t>10/16/2012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066DD8E-23E6-4276-B565-7DEDD63435D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930D60-220B-4C85-8576-A56BF34309BB}"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16D71D-B2D3-415B-8AF3-FAE245461A6A}" type="slidenum">
              <a:rPr lang="en-US" smtClean="0"/>
              <a:pPr fontAlgn="base">
                <a:spcBef>
                  <a:spcPct val="0"/>
                </a:spcBef>
                <a:spcAft>
                  <a:spcPct val="0"/>
                </a:spcAft>
                <a:defRPr/>
              </a:pPr>
              <a:t>34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429000"/>
          </a:xfrm>
        </p:spPr>
        <p:txBody>
          <a:bodyPr/>
          <a:lstStyle>
            <a:lvl1pPr>
              <a:defRPr sz="3200" b="1"/>
            </a:lvl1pPr>
          </a:lstStyle>
          <a:p>
            <a:r>
              <a:rPr lang="en-US" smtClean="0"/>
              <a:t>Click to edit Master title style</a:t>
            </a:r>
            <a:endParaRPr lang="en-US" dirty="0"/>
          </a:p>
        </p:txBody>
      </p:sp>
      <p:sp>
        <p:nvSpPr>
          <p:cNvPr id="3" name="Subtitle 2"/>
          <p:cNvSpPr>
            <a:spLocks noGrp="1"/>
          </p:cNvSpPr>
          <p:nvPr>
            <p:ph type="subTitle" idx="1"/>
          </p:nvPr>
        </p:nvSpPr>
        <p:spPr>
          <a:xfrm>
            <a:off x="304800" y="4953000"/>
            <a:ext cx="8534400" cy="6858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152400" cy="365125"/>
          </a:xfrm>
        </p:spPr>
        <p:txBody>
          <a:bodyPr/>
          <a:lstStyle>
            <a:lvl1pPr>
              <a:defRPr/>
            </a:lvl1pPr>
          </a:lstStyle>
          <a:p>
            <a:pPr>
              <a:defRPr/>
            </a:pPr>
            <a:r>
              <a:rPr lang="en-US"/>
              <a:t> </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EA9777E7-693E-4936-9DBB-38ECFC1824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447800"/>
            <a:ext cx="8229600" cy="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 </a:t>
            </a:r>
          </a:p>
        </p:txBody>
      </p:sp>
      <p:sp>
        <p:nvSpPr>
          <p:cNvPr id="6"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5"/>
          <p:cNvSpPr>
            <a:spLocks noGrp="1"/>
          </p:cNvSpPr>
          <p:nvPr>
            <p:ph type="sldNum" sz="quarter" idx="12"/>
          </p:nvPr>
        </p:nvSpPr>
        <p:spPr/>
        <p:txBody>
          <a:bodyPr/>
          <a:lstStyle>
            <a:lvl1pPr>
              <a:defRPr/>
            </a:lvl1pPr>
          </a:lstStyle>
          <a:p>
            <a:pPr>
              <a:defRPr/>
            </a:pPr>
            <a:r>
              <a:rPr lang="en-US"/>
              <a:t>5-</a:t>
            </a:r>
            <a:fld id="{38A25F53-A0E3-48DB-9157-A5224845248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 </a:t>
            </a:r>
          </a:p>
        </p:txBody>
      </p:sp>
      <p:sp>
        <p:nvSpPr>
          <p:cNvPr id="6" name="Footer Placeholder 5"/>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6"/>
          <p:cNvSpPr>
            <a:spLocks noGrp="1"/>
          </p:cNvSpPr>
          <p:nvPr>
            <p:ph type="sldNum" sz="quarter" idx="12"/>
          </p:nvPr>
        </p:nvSpPr>
        <p:spPr/>
        <p:txBody>
          <a:bodyPr/>
          <a:lstStyle>
            <a:lvl1pPr>
              <a:defRPr/>
            </a:lvl1pPr>
          </a:lstStyle>
          <a:p>
            <a:pPr>
              <a:defRPr/>
            </a:pPr>
            <a:fld id="{1D3A89B3-BF85-4308-8B5B-4CA8C7F3628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5-</a:t>
            </a:r>
            <a:fld id="{5D0A53B1-40E6-4BA0-BF21-BB4897E9218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19400"/>
          </a:xfrm>
        </p:spPr>
        <p:txBody>
          <a:bodyPr rtlCol="0">
            <a:normAutofit/>
          </a:bodyPr>
          <a:lstStyle/>
          <a:p>
            <a:pPr eaLnBrk="1" fontAlgn="auto" hangingPunct="1">
              <a:spcAft>
                <a:spcPts val="0"/>
              </a:spcAft>
              <a:defRPr/>
            </a:pPr>
            <a:r>
              <a:rPr lang="en-US" sz="4800" dirty="0">
                <a:solidFill>
                  <a:schemeClr val="tx2">
                    <a:lumMod val="75000"/>
                  </a:schemeClr>
                </a:solidFill>
                <a:effectLst>
                  <a:outerShdw blurRad="38100" dist="38100" dir="2700000" algn="tl">
                    <a:srgbClr val="000000">
                      <a:alpha val="43137"/>
                    </a:srgbClr>
                  </a:outerShdw>
                </a:effectLst>
              </a:rPr>
              <a:t>Systems Analysis and Design</a:t>
            </a:r>
            <a:r>
              <a:rPr lang="en-US" dirty="0">
                <a:solidFill>
                  <a:schemeClr val="tx2">
                    <a:lumMod val="75000"/>
                  </a:schemeClr>
                </a:solidFill>
                <a:effectLst>
                  <a:outerShdw blurRad="38100" dist="38100" dir="2700000" algn="tl">
                    <a:srgbClr val="C0C0C0"/>
                  </a:outerShdw>
                </a:effectLst>
              </a:rPr>
              <a:t/>
            </a:r>
            <a:br>
              <a:rPr lang="en-US" dirty="0">
                <a:solidFill>
                  <a:schemeClr val="tx2">
                    <a:lumMod val="75000"/>
                  </a:schemeClr>
                </a:solidFill>
                <a:effectLst>
                  <a:outerShdw blurRad="38100" dist="38100" dir="2700000" algn="tl">
                    <a:srgbClr val="C0C0C0"/>
                  </a:outerShdw>
                </a:effectLst>
              </a:rPr>
            </a:br>
            <a:r>
              <a:rPr lang="en-US" sz="2800" dirty="0">
                <a:solidFill>
                  <a:schemeClr val="tx2">
                    <a:lumMod val="75000"/>
                  </a:schemeClr>
                </a:solidFill>
                <a:effectLst>
                  <a:outerShdw blurRad="38100" dist="38100" dir="2700000" algn="tl">
                    <a:srgbClr val="C0C0C0"/>
                  </a:outerShdw>
                </a:effectLst>
              </a:rPr>
              <a:t>5</a:t>
            </a:r>
            <a:r>
              <a:rPr lang="en-US" sz="2800" dirty="0" smtClean="0">
                <a:solidFill>
                  <a:schemeClr val="tx2">
                    <a:lumMod val="75000"/>
                  </a:schemeClr>
                </a:solidFill>
                <a:effectLst>
                  <a:outerShdw blurRad="38100" dist="38100" dir="2700000" algn="tl">
                    <a:srgbClr val="C0C0C0"/>
                  </a:outerShdw>
                </a:effectLst>
              </a:rPr>
              <a:t>th Edition</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4000" dirty="0" smtClean="0">
                <a:solidFill>
                  <a:schemeClr val="tx2">
                    <a:lumMod val="75000"/>
                  </a:schemeClr>
                </a:solidFill>
                <a:effectLst>
                  <a:outerShdw blurRad="38100" dist="38100" dir="2700000" algn="tl">
                    <a:srgbClr val="C0C0C0"/>
                  </a:outerShdw>
                </a:effectLst>
              </a:rPr>
              <a:t>Chapter 5. Process Modeling</a:t>
            </a:r>
            <a:endParaRPr lang="en-US" sz="4000" dirty="0">
              <a:solidFill>
                <a:schemeClr val="tx2">
                  <a:lumMod val="75000"/>
                </a:schemeClr>
              </a:solidFill>
            </a:endParaRPr>
          </a:p>
        </p:txBody>
      </p:sp>
      <p:sp>
        <p:nvSpPr>
          <p:cNvPr id="3" name="Subtitle 2"/>
          <p:cNvSpPr>
            <a:spLocks noGrp="1"/>
          </p:cNvSpPr>
          <p:nvPr>
            <p:ph type="subTitle" idx="1"/>
          </p:nvPr>
        </p:nvSpPr>
        <p:spPr>
          <a:xfrm>
            <a:off x="533400" y="4800600"/>
            <a:ext cx="8305800" cy="838200"/>
          </a:xfrm>
        </p:spPr>
        <p:txBody>
          <a:bodyPr rtlCol="0">
            <a:normAutofit fontScale="92500" lnSpcReduction="20000"/>
          </a:bodyPr>
          <a:lstStyle/>
          <a:p>
            <a:pPr eaLnBrk="1" fontAlgn="auto" hangingPunct="1">
              <a:spcAft>
                <a:spcPts val="0"/>
              </a:spcAft>
              <a:defRPr/>
            </a:pPr>
            <a:r>
              <a:rPr lang="en-US" sz="2800" b="1" dirty="0" smtClean="0">
                <a:solidFill>
                  <a:srgbClr val="0070C0"/>
                </a:solidFill>
              </a:rPr>
              <a:t>Roberta Roth, Alan Dennis, and Barbara Haley Wixom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r>
              <a:rPr lang="en-US"/>
              <a:t>5-</a:t>
            </a:r>
            <a:fld id="{45298404-0915-46BB-B964-97D724A4777B}" type="slidenum">
              <a:rPr lang="en-US"/>
              <a:pPr>
                <a:defRPr/>
              </a:pPr>
              <a:t>0</a:t>
            </a:fld>
            <a:endParaRPr lang="en-US"/>
          </a:p>
        </p:txBody>
      </p:sp>
      <p:sp>
        <p:nvSpPr>
          <p:cNvPr id="5" name="Footer Placeholder 4"/>
          <p:cNvSpPr>
            <a:spLocks noGrp="1"/>
          </p:cNvSpPr>
          <p:nvPr>
            <p:ph type="ftr" sz="quarter" idx="11"/>
          </p:nvPr>
        </p:nvSpPr>
        <p:spPr/>
        <p:txBody>
          <a:bodyPr/>
          <a:lstStyle/>
          <a:p>
            <a:pPr>
              <a:defRPr/>
            </a:pPr>
            <a:r>
              <a:rPr lang="en-US"/>
              <a:t>© Copyright 2011 John Wiley &amp; Sons,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Using DFDs to Define Business Processes</a:t>
            </a:r>
            <a:endParaRPr lang="en-US" dirty="0"/>
          </a:p>
        </p:txBody>
      </p:sp>
      <p:sp>
        <p:nvSpPr>
          <p:cNvPr id="12291" name="Content Placeholder 2"/>
          <p:cNvSpPr>
            <a:spLocks noGrp="1"/>
          </p:cNvSpPr>
          <p:nvPr>
            <p:ph idx="1"/>
          </p:nvPr>
        </p:nvSpPr>
        <p:spPr/>
        <p:txBody>
          <a:bodyPr/>
          <a:lstStyle/>
          <a:p>
            <a:pPr eaLnBrk="1" hangingPunct="1">
              <a:spcBef>
                <a:spcPct val="0"/>
              </a:spcBef>
            </a:pPr>
            <a:r>
              <a:rPr lang="en-US" smtClean="0"/>
              <a:t>Business processes are too complex to be explained in one DFD.</a:t>
            </a:r>
          </a:p>
          <a:p>
            <a:pPr eaLnBrk="1" hangingPunct="1">
              <a:spcBef>
                <a:spcPct val="0"/>
              </a:spcBef>
            </a:pPr>
            <a:r>
              <a:rPr lang="en-US" i="1" smtClean="0">
                <a:solidFill>
                  <a:srgbClr val="CC0000"/>
                </a:solidFill>
              </a:rPr>
              <a:t> </a:t>
            </a:r>
            <a:r>
              <a:rPr lang="en-US" smtClean="0"/>
              <a:t>One important principle in process modeling with DFDs is the </a:t>
            </a:r>
            <a:r>
              <a:rPr lang="en-US" b="1" smtClean="0">
                <a:solidFill>
                  <a:srgbClr val="0000FF"/>
                </a:solidFill>
              </a:rPr>
              <a:t>decomposition</a:t>
            </a:r>
            <a:r>
              <a:rPr lang="en-US" smtClean="0"/>
              <a:t> of the business process into a series of DFDs, each representing a lower level of detail.</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DC1F24D1-C951-44CE-8C69-915C37BC5B2E}" type="slidenum">
              <a:rPr lang="en-US"/>
              <a:pPr>
                <a:defRPr/>
              </a:pPr>
              <a:t>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mtClean="0"/>
              <a:t>(cont’d)</a:t>
            </a:r>
          </a:p>
        </p:txBody>
      </p:sp>
      <p:sp>
        <p:nvSpPr>
          <p:cNvPr id="1331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Decomposition</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E864BCB3-6800-431E-918E-83183F91720D}" type="slidenum">
              <a:rPr lang="en-US"/>
              <a:pPr>
                <a:defRPr/>
              </a:pPr>
              <a:t>10</a:t>
            </a:fld>
            <a:endParaRPr lang="en-US"/>
          </a:p>
        </p:txBody>
      </p:sp>
      <p:pic>
        <p:nvPicPr>
          <p:cNvPr id="6" name="Picture 17" descr="Chapter_06_illus6"/>
          <p:cNvPicPr>
            <a:picLocks noChangeAspect="1" noChangeArrowheads="1"/>
          </p:cNvPicPr>
          <p:nvPr/>
        </p:nvPicPr>
        <p:blipFill>
          <a:blip r:embed="rId2" cstate="print"/>
          <a:srcRect l="21568" t="12878" r="20589" b="13637"/>
          <a:stretch>
            <a:fillRect/>
          </a:stretch>
        </p:blipFill>
        <p:spPr bwMode="auto">
          <a:xfrm>
            <a:off x="2590800" y="1600200"/>
            <a:ext cx="4449763"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Context Diagram</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smtClean="0"/>
              <a:t>The first DFD in every business process is the </a:t>
            </a:r>
            <a:r>
              <a:rPr lang="en-US" b="1" dirty="0" smtClean="0">
                <a:solidFill>
                  <a:srgbClr val="0000FF"/>
                </a:solidFill>
              </a:rPr>
              <a:t>context diagram</a:t>
            </a:r>
            <a:r>
              <a:rPr lang="en-US" dirty="0" smtClean="0"/>
              <a:t>.</a:t>
            </a:r>
          </a:p>
          <a:p>
            <a:pPr eaLnBrk="1" fontAlgn="auto" hangingPunct="1">
              <a:spcAft>
                <a:spcPts val="0"/>
              </a:spcAft>
              <a:defRPr/>
            </a:pPr>
            <a:r>
              <a:rPr lang="en-US" dirty="0" smtClean="0"/>
              <a:t>It shows the entire system in </a:t>
            </a:r>
            <a:r>
              <a:rPr lang="en-US" b="1" dirty="0" smtClean="0">
                <a:solidFill>
                  <a:srgbClr val="0000FF"/>
                </a:solidFill>
              </a:rPr>
              <a:t>context </a:t>
            </a:r>
            <a:r>
              <a:rPr lang="en-US" dirty="0" smtClean="0"/>
              <a:t>with its environment.</a:t>
            </a:r>
          </a:p>
          <a:p>
            <a:pPr eaLnBrk="1" fontAlgn="auto" hangingPunct="1">
              <a:spcAft>
                <a:spcPts val="0"/>
              </a:spcAft>
              <a:defRPr/>
            </a:pPr>
            <a:r>
              <a:rPr lang="en-US" dirty="0" smtClean="0"/>
              <a:t>The context diagram shows the overall business process as just </a:t>
            </a:r>
            <a:r>
              <a:rPr lang="en-US" b="1" i="1" dirty="0" smtClean="0">
                <a:solidFill>
                  <a:srgbClr val="3366FF"/>
                </a:solidFill>
              </a:rPr>
              <a:t>one</a:t>
            </a:r>
            <a:r>
              <a:rPr lang="en-US" b="1" dirty="0" smtClean="0">
                <a:solidFill>
                  <a:srgbClr val="3366FF"/>
                </a:solidFill>
              </a:rPr>
              <a:t> </a:t>
            </a:r>
            <a:r>
              <a:rPr lang="en-US" dirty="0" smtClean="0"/>
              <a:t>process and shows the data flows to and from external entities.</a:t>
            </a:r>
          </a:p>
          <a:p>
            <a:pPr eaLnBrk="1" fontAlgn="auto" hangingPunct="1">
              <a:spcAft>
                <a:spcPts val="0"/>
              </a:spcAft>
              <a:defRPr/>
            </a:pPr>
            <a:endParaRPr lang="en-US" b="1"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684148A3-0356-44C3-B952-FF22BB7A9694}" type="slidenum">
              <a:rPr lang="en-US"/>
              <a:pPr>
                <a:defRPr/>
              </a:pPr>
              <a:t>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Level 0 Diagram</a:t>
            </a:r>
          </a:p>
        </p:txBody>
      </p:sp>
      <p:sp>
        <p:nvSpPr>
          <p:cNvPr id="3" name="Content Placeholder 2"/>
          <p:cNvSpPr>
            <a:spLocks noGrp="1"/>
          </p:cNvSpPr>
          <p:nvPr>
            <p:ph idx="1"/>
          </p:nvPr>
        </p:nvSpPr>
        <p:spPr>
          <a:xfrm>
            <a:off x="457200" y="1600200"/>
            <a:ext cx="8229600" cy="4800600"/>
          </a:xfrm>
        </p:spPr>
        <p:txBody>
          <a:bodyPr rtlCol="0">
            <a:normAutofit fontScale="47500" lnSpcReduction="20000"/>
          </a:bodyPr>
          <a:lstStyle/>
          <a:p>
            <a:pPr eaLnBrk="1" fontAlgn="auto" hangingPunct="1">
              <a:lnSpc>
                <a:spcPct val="120000"/>
              </a:lnSpc>
              <a:spcAft>
                <a:spcPts val="0"/>
              </a:spcAft>
              <a:defRPr/>
            </a:pPr>
            <a:r>
              <a:rPr lang="en-US" sz="5900" dirty="0" smtClean="0"/>
              <a:t>The </a:t>
            </a:r>
            <a:r>
              <a:rPr lang="en-US" sz="5900" b="1" dirty="0" smtClean="0">
                <a:solidFill>
                  <a:srgbClr val="0000FF"/>
                </a:solidFill>
              </a:rPr>
              <a:t>level 0 diagram </a:t>
            </a:r>
            <a:r>
              <a:rPr lang="en-US" sz="5900" dirty="0" smtClean="0"/>
              <a:t>(or </a:t>
            </a:r>
            <a:r>
              <a:rPr lang="en-US" sz="5900" b="1" dirty="0" smtClean="0">
                <a:solidFill>
                  <a:srgbClr val="0000FF"/>
                </a:solidFill>
              </a:rPr>
              <a:t>level 0 DFD</a:t>
            </a:r>
            <a:r>
              <a:rPr lang="en-US" sz="5900" dirty="0" smtClean="0"/>
              <a:t>) shows all the major high-level processes of the system and how they are interrelated.</a:t>
            </a:r>
          </a:p>
          <a:p>
            <a:pPr eaLnBrk="1" fontAlgn="auto" hangingPunct="1">
              <a:lnSpc>
                <a:spcPct val="120000"/>
              </a:lnSpc>
              <a:spcAft>
                <a:spcPts val="0"/>
              </a:spcAft>
              <a:defRPr/>
            </a:pPr>
            <a:r>
              <a:rPr lang="en-US" sz="5900" dirty="0" smtClean="0"/>
              <a:t>The Level 0 diagram shows all the </a:t>
            </a:r>
            <a:r>
              <a:rPr lang="en-US" sz="5900" i="1" dirty="0" smtClean="0">
                <a:solidFill>
                  <a:srgbClr val="0000FF"/>
                </a:solidFill>
              </a:rPr>
              <a:t>processes</a:t>
            </a:r>
            <a:r>
              <a:rPr lang="en-US" sz="5900" dirty="0" smtClean="0"/>
              <a:t> at the first level the numbering, the </a:t>
            </a:r>
            <a:r>
              <a:rPr lang="en-US" sz="5900" i="1" dirty="0" smtClean="0">
                <a:solidFill>
                  <a:srgbClr val="0000FF"/>
                </a:solidFill>
              </a:rPr>
              <a:t>data stores</a:t>
            </a:r>
            <a:r>
              <a:rPr lang="en-US" sz="5900" dirty="0" smtClean="0"/>
              <a:t>, </a:t>
            </a:r>
            <a:r>
              <a:rPr lang="en-US" sz="5900" dirty="0" smtClean="0">
                <a:solidFill>
                  <a:srgbClr val="0000FF"/>
                </a:solidFill>
              </a:rPr>
              <a:t>external entities</a:t>
            </a:r>
            <a:r>
              <a:rPr lang="en-US" sz="5900" dirty="0" smtClean="0"/>
              <a:t>, and </a:t>
            </a:r>
            <a:r>
              <a:rPr lang="en-US" sz="5900" dirty="0" smtClean="0">
                <a:solidFill>
                  <a:srgbClr val="0000FF"/>
                </a:solidFill>
              </a:rPr>
              <a:t>data flows </a:t>
            </a:r>
            <a:r>
              <a:rPr lang="en-US" sz="5900" dirty="0" smtClean="0"/>
              <a:t>among them. </a:t>
            </a:r>
          </a:p>
          <a:p>
            <a:pPr eaLnBrk="1" fontAlgn="auto" hangingPunct="1">
              <a:lnSpc>
                <a:spcPct val="120000"/>
              </a:lnSpc>
              <a:spcAft>
                <a:spcPts val="0"/>
              </a:spcAft>
              <a:defRPr/>
            </a:pPr>
            <a:r>
              <a:rPr lang="en-US" sz="5900" dirty="0" smtClean="0"/>
              <a:t>A key concept: </a:t>
            </a:r>
            <a:r>
              <a:rPr lang="en-US" sz="5900" b="1" i="1" dirty="0" smtClean="0">
                <a:solidFill>
                  <a:srgbClr val="0000FF"/>
                </a:solidFill>
              </a:rPr>
              <a:t>Balancing</a:t>
            </a:r>
            <a:r>
              <a:rPr lang="en-US" sz="5900" i="1" dirty="0" smtClean="0">
                <a:solidFill>
                  <a:srgbClr val="3366FF"/>
                </a:solidFill>
              </a:rPr>
              <a:t> </a:t>
            </a:r>
          </a:p>
          <a:p>
            <a:pPr eaLnBrk="1" fontAlgn="auto" hangingPunct="1">
              <a:lnSpc>
                <a:spcPct val="120000"/>
              </a:lnSpc>
              <a:spcAft>
                <a:spcPts val="0"/>
              </a:spcAft>
              <a:buFont typeface="Wingdings" pitchFamily="2" charset="2"/>
              <a:buNone/>
              <a:defRPr/>
            </a:pPr>
            <a:r>
              <a:rPr lang="en-US" sz="5900" i="1" dirty="0" smtClean="0">
                <a:solidFill>
                  <a:srgbClr val="3366FF"/>
                </a:solidFill>
              </a:rPr>
              <a:t>    </a:t>
            </a:r>
            <a:r>
              <a:rPr lang="en-US" sz="5900" i="1" dirty="0" smtClean="0"/>
              <a:t>- </a:t>
            </a:r>
            <a:r>
              <a:rPr lang="en-US" sz="5900" dirty="0" smtClean="0"/>
              <a:t>Ensuring that all information presented in a DFD at one level is accurately represented in the next-level DFD.</a:t>
            </a:r>
          </a:p>
          <a:p>
            <a:pPr eaLnBrk="1" fontAlgn="auto" hangingPunct="1">
              <a:lnSpc>
                <a:spcPct val="120000"/>
              </a:lnSpc>
              <a:spcAft>
                <a:spcPts val="0"/>
              </a:spcAft>
              <a:defRPr/>
            </a:pPr>
            <a:r>
              <a:rPr lang="en-US" sz="5900" dirty="0" smtClean="0"/>
              <a:t>A process model has one and only one level 0 DFD.</a:t>
            </a:r>
          </a:p>
          <a:p>
            <a:pPr eaLnBrk="1" fontAlgn="auto" hangingPunct="1">
              <a:spcAft>
                <a:spcPts val="0"/>
              </a:spcAft>
              <a:buFont typeface="Wingdings" pitchFamily="2" charset="2"/>
              <a:buNone/>
              <a:defRPr/>
            </a:pPr>
            <a:endParaRPr lang="en-US" dirty="0" smtClean="0"/>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24F6BACD-E3D0-41E0-AE10-300D8347CEA5}" type="slidenum">
              <a:rPr lang="en-US"/>
              <a:pPr>
                <a:defRPr/>
              </a:pPr>
              <a:t>12</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Level 1 Diagrams</a:t>
            </a:r>
          </a:p>
        </p:txBody>
      </p:sp>
      <p:sp>
        <p:nvSpPr>
          <p:cNvPr id="16387" name="Content Placeholder 2"/>
          <p:cNvSpPr>
            <a:spLocks noGrp="1"/>
          </p:cNvSpPr>
          <p:nvPr>
            <p:ph idx="1"/>
          </p:nvPr>
        </p:nvSpPr>
        <p:spPr>
          <a:xfrm>
            <a:off x="457200" y="1600200"/>
            <a:ext cx="8229600" cy="4724400"/>
          </a:xfrm>
        </p:spPr>
        <p:txBody>
          <a:bodyPr/>
          <a:lstStyle/>
          <a:p>
            <a:pPr eaLnBrk="1" hangingPunct="1">
              <a:spcBef>
                <a:spcPct val="0"/>
              </a:spcBef>
            </a:pPr>
            <a:r>
              <a:rPr lang="en-US" sz="3200" smtClean="0"/>
              <a:t>Each process on the level 0 DFD can be </a:t>
            </a:r>
            <a:r>
              <a:rPr lang="en-US" sz="3200" b="1" i="1" smtClean="0">
                <a:solidFill>
                  <a:srgbClr val="0000FF"/>
                </a:solidFill>
              </a:rPr>
              <a:t>decomposed </a:t>
            </a:r>
            <a:r>
              <a:rPr lang="en-US" sz="3200" smtClean="0"/>
              <a:t>into a more explicit DFD called </a:t>
            </a:r>
            <a:r>
              <a:rPr lang="en-US" sz="3200" b="1" smtClean="0">
                <a:solidFill>
                  <a:srgbClr val="0000FF"/>
                </a:solidFill>
              </a:rPr>
              <a:t>level 1 diagram</a:t>
            </a:r>
            <a:r>
              <a:rPr lang="en-US" sz="3200" smtClean="0"/>
              <a:t> (or </a:t>
            </a:r>
            <a:r>
              <a:rPr lang="en-US" sz="3200" b="1" smtClean="0">
                <a:solidFill>
                  <a:srgbClr val="0000FF"/>
                </a:solidFill>
              </a:rPr>
              <a:t>level 1 DFD</a:t>
            </a:r>
            <a:r>
              <a:rPr lang="en-US" sz="3200" smtClean="0"/>
              <a:t>).</a:t>
            </a:r>
          </a:p>
          <a:p>
            <a:pPr eaLnBrk="1" hangingPunct="1">
              <a:spcBef>
                <a:spcPct val="0"/>
              </a:spcBef>
            </a:pPr>
            <a:r>
              <a:rPr lang="en-US" sz="3200" smtClean="0"/>
              <a:t>The set of </a:t>
            </a:r>
            <a:r>
              <a:rPr lang="en-US" sz="3200" b="1" i="1" smtClean="0">
                <a:solidFill>
                  <a:srgbClr val="0000FF"/>
                </a:solidFill>
              </a:rPr>
              <a:t>children</a:t>
            </a:r>
            <a:r>
              <a:rPr lang="en-US" sz="3200" smtClean="0"/>
              <a:t> and the </a:t>
            </a:r>
            <a:r>
              <a:rPr lang="en-US" sz="3200" b="1" i="1" smtClean="0">
                <a:solidFill>
                  <a:srgbClr val="0000FF"/>
                </a:solidFill>
              </a:rPr>
              <a:t>parent</a:t>
            </a:r>
            <a:r>
              <a:rPr lang="en-US" sz="3200" smtClean="0"/>
              <a:t> are identical; they are simply different ways of looking at the same thing.</a:t>
            </a:r>
          </a:p>
          <a:p>
            <a:pPr eaLnBrk="1" hangingPunct="1">
              <a:spcBef>
                <a:spcPct val="0"/>
              </a:spcBef>
            </a:pPr>
            <a:r>
              <a:rPr lang="en-US" sz="3200" smtClean="0"/>
              <a:t>It is important to ensure that level 0 and level 1 DFDs are </a:t>
            </a:r>
            <a:r>
              <a:rPr lang="en-US" sz="3200" smtClean="0">
                <a:solidFill>
                  <a:srgbClr val="0000FF"/>
                </a:solidFill>
              </a:rPr>
              <a:t>balanced</a:t>
            </a:r>
            <a:r>
              <a:rPr lang="en-US" sz="3200" smtClean="0"/>
              <a:t>.</a:t>
            </a:r>
          </a:p>
          <a:p>
            <a:pPr eaLnBrk="1" hangingPunct="1">
              <a:spcBef>
                <a:spcPct val="0"/>
              </a:spcBef>
              <a:buFont typeface="Wingdings" pitchFamily="2" charset="2"/>
              <a:buNone/>
            </a:pPr>
            <a:endParaRPr lang="en-US" sz="30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A789BA12-A388-4A99-B52D-A802A0EA59A5}" type="slidenum">
              <a:rPr lang="en-US"/>
              <a:pPr>
                <a:defRPr/>
              </a:pPr>
              <a:t>13</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r>
              <a:rPr lang="en-US" smtClean="0"/>
              <a:t>(cont’d)</a:t>
            </a:r>
          </a:p>
        </p:txBody>
      </p:sp>
      <p:sp>
        <p:nvSpPr>
          <p:cNvPr id="17411" name="Content Placeholder 2"/>
          <p:cNvSpPr>
            <a:spLocks noGrp="1"/>
          </p:cNvSpPr>
          <p:nvPr>
            <p:ph idx="1"/>
          </p:nvPr>
        </p:nvSpPr>
        <p:spPr/>
        <p:txBody>
          <a:bodyPr/>
          <a:lstStyle/>
          <a:p>
            <a:pPr eaLnBrk="1" hangingPunct="1">
              <a:spcBef>
                <a:spcPct val="0"/>
              </a:spcBef>
            </a:pPr>
            <a:r>
              <a:rPr lang="en-US" smtClean="0"/>
              <a:t>All process models have as many level 1 diagrams as there are processes on the level 0 diagram.</a:t>
            </a:r>
          </a:p>
          <a:p>
            <a:pPr eaLnBrk="1" hangingPunct="1">
              <a:spcBef>
                <a:spcPct val="0"/>
              </a:spcBef>
            </a:pPr>
            <a:r>
              <a:rPr lang="en-US" smtClean="0"/>
              <a:t>The parent process and the children processes are numbered consistently.</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8D7CC3E5-0AF8-42B5-888F-13CC9DBD67B1}" type="slidenum">
              <a:rPr lang="en-US"/>
              <a:pPr>
                <a:defRPr/>
              </a:pPr>
              <a:t>14</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Level 2 Diagrams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The next level of decomposition: a </a:t>
            </a:r>
            <a:r>
              <a:rPr lang="en-US" b="1" i="1" dirty="0" smtClean="0">
                <a:solidFill>
                  <a:srgbClr val="0000FF"/>
                </a:solidFill>
              </a:rPr>
              <a:t>level 2 diagram</a:t>
            </a:r>
            <a:r>
              <a:rPr lang="en-US" dirty="0" smtClean="0"/>
              <a:t>, or </a:t>
            </a:r>
            <a:r>
              <a:rPr lang="en-US" b="1" dirty="0" smtClean="0">
                <a:solidFill>
                  <a:srgbClr val="0000FF"/>
                </a:solidFill>
              </a:rPr>
              <a:t>level 2 DFD</a:t>
            </a:r>
            <a:r>
              <a:rPr lang="en-US" dirty="0" smtClean="0"/>
              <a:t>.</a:t>
            </a:r>
          </a:p>
          <a:p>
            <a:pPr eaLnBrk="1" fontAlgn="auto" hangingPunct="1">
              <a:spcAft>
                <a:spcPts val="0"/>
              </a:spcAft>
              <a:defRPr/>
            </a:pPr>
            <a:r>
              <a:rPr lang="en-US" dirty="0" smtClean="0"/>
              <a:t>A level 2 DFD shows all processes, data flows, and data stores that comprise a single process on the level 1 diagram.</a:t>
            </a:r>
          </a:p>
          <a:p>
            <a:pPr eaLnBrk="1" fontAlgn="auto" hangingPunct="1">
              <a:spcAft>
                <a:spcPts val="0"/>
              </a:spcAft>
              <a:defRPr/>
            </a:pPr>
            <a:r>
              <a:rPr lang="en-US" dirty="0" smtClean="0"/>
              <a:t>It is important to ensure that level 1 and level 2 DFDs are </a:t>
            </a:r>
            <a:r>
              <a:rPr lang="en-US" dirty="0" smtClean="0">
                <a:solidFill>
                  <a:srgbClr val="0000FF"/>
                </a:solidFill>
              </a:rPr>
              <a:t>balanced</a:t>
            </a:r>
            <a:r>
              <a:rPr lang="en-US" dirty="0" smtClean="0"/>
              <a:t>.</a:t>
            </a:r>
          </a:p>
          <a:p>
            <a:pPr eaLnBrk="1" fontAlgn="auto" hangingPunct="1">
              <a:spcAft>
                <a:spcPts val="0"/>
              </a:spcAft>
              <a:defRPr/>
            </a:pPr>
            <a:endParaRPr lang="en-US" dirty="0" smtClean="0"/>
          </a:p>
          <a:p>
            <a:pPr eaLnBrk="1" fontAlgn="auto" hangingPunct="1">
              <a:spcAft>
                <a:spcPts val="0"/>
              </a:spcAft>
              <a:defRPr/>
            </a:pPr>
            <a:endParaRPr lang="en-US" dirty="0" smtClean="0"/>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D7F730C8-D560-43E2-A8EA-10EE930BD053}" type="slidenum">
              <a:rPr lang="en-US"/>
              <a:pPr>
                <a:defRPr/>
              </a:pPr>
              <a:t>15</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Alternative Data Flows</a:t>
            </a:r>
          </a:p>
        </p:txBody>
      </p:sp>
      <p:sp>
        <p:nvSpPr>
          <p:cNvPr id="19459" name="Content Placeholder 2"/>
          <p:cNvSpPr>
            <a:spLocks noGrp="1"/>
          </p:cNvSpPr>
          <p:nvPr>
            <p:ph idx="1"/>
          </p:nvPr>
        </p:nvSpPr>
        <p:spPr/>
        <p:txBody>
          <a:bodyPr/>
          <a:lstStyle/>
          <a:p>
            <a:pPr eaLnBrk="1" hangingPunct="1">
              <a:lnSpc>
                <a:spcPct val="110000"/>
              </a:lnSpc>
              <a:spcBef>
                <a:spcPct val="0"/>
              </a:spcBef>
            </a:pPr>
            <a:r>
              <a:rPr lang="en-US" smtClean="0"/>
              <a:t>A process can produce different data flows under different circumstance.</a:t>
            </a:r>
          </a:p>
          <a:p>
            <a:pPr eaLnBrk="1" hangingPunct="1">
              <a:lnSpc>
                <a:spcPct val="110000"/>
              </a:lnSpc>
              <a:spcBef>
                <a:spcPct val="0"/>
              </a:spcBef>
            </a:pPr>
            <a:r>
              <a:rPr lang="en-US" smtClean="0"/>
              <a:t>We show both data flows and use the </a:t>
            </a:r>
            <a:r>
              <a:rPr lang="en-US" b="1" smtClean="0">
                <a:solidFill>
                  <a:srgbClr val="0000FF"/>
                </a:solidFill>
              </a:rPr>
              <a:t>process description </a:t>
            </a:r>
            <a:r>
              <a:rPr lang="en-US" smtClean="0"/>
              <a:t>to explain why they are alternatives.</a:t>
            </a:r>
          </a:p>
          <a:p>
            <a:pPr eaLnBrk="1" hangingPunct="1">
              <a:lnSpc>
                <a:spcPct val="110000"/>
              </a:lnSpc>
              <a:spcBef>
                <a:spcPct val="0"/>
              </a:spcBef>
              <a:buFont typeface="Wingdings" pitchFamily="2" charset="2"/>
              <a:buNone/>
            </a:pPr>
            <a:endParaRPr lang="en-US" smtClean="0"/>
          </a:p>
          <a:p>
            <a:pPr eaLnBrk="1" hangingPunct="1">
              <a:lnSpc>
                <a:spcPct val="110000"/>
              </a:lnSpc>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A82DE8E4-E94F-4584-9B79-55F07563AD31}" type="slidenum">
              <a:rPr lang="en-US"/>
              <a:pPr>
                <a:defRPr/>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Process Descriptions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sz="3200" dirty="0" smtClean="0"/>
              <a:t>The purpose of the </a:t>
            </a:r>
            <a:r>
              <a:rPr lang="en-US" sz="3200" b="1" dirty="0" smtClean="0">
                <a:solidFill>
                  <a:srgbClr val="0000FF"/>
                </a:solidFill>
              </a:rPr>
              <a:t>process descriptions </a:t>
            </a:r>
            <a:r>
              <a:rPr lang="en-US" sz="3200" dirty="0" smtClean="0"/>
              <a:t>is to explain what the process does and provide additional information that the DFD does not provide.</a:t>
            </a:r>
          </a:p>
          <a:p>
            <a:pPr eaLnBrk="1" fontAlgn="auto" hangingPunct="1">
              <a:spcAft>
                <a:spcPts val="0"/>
              </a:spcAft>
              <a:defRPr/>
            </a:pPr>
            <a:r>
              <a:rPr lang="en-US" sz="3200" dirty="0" smtClean="0"/>
              <a:t> Three techniques are commonly used to describe more complex processing logic:</a:t>
            </a:r>
            <a:endParaRPr lang="en-US" sz="2800" dirty="0" smtClean="0"/>
          </a:p>
          <a:p>
            <a:pPr lvl="1" eaLnBrk="1" fontAlgn="auto" hangingPunct="1">
              <a:spcAft>
                <a:spcPts val="0"/>
              </a:spcAft>
              <a:buFont typeface="Arial" pitchFamily="34" charset="0"/>
              <a:buChar char="–"/>
              <a:defRPr/>
            </a:pPr>
            <a:r>
              <a:rPr lang="en-US" sz="3200" dirty="0" smtClean="0"/>
              <a:t>Structured English</a:t>
            </a:r>
          </a:p>
          <a:p>
            <a:pPr lvl="1" eaLnBrk="1" fontAlgn="auto" hangingPunct="1">
              <a:spcAft>
                <a:spcPts val="0"/>
              </a:spcAft>
              <a:buFont typeface="Arial" pitchFamily="34" charset="0"/>
              <a:buChar char="–"/>
              <a:defRPr/>
            </a:pPr>
            <a:r>
              <a:rPr lang="en-US" sz="3200" dirty="0" smtClean="0"/>
              <a:t>Decision trees</a:t>
            </a:r>
          </a:p>
          <a:p>
            <a:pPr lvl="1" eaLnBrk="1" fontAlgn="auto" hangingPunct="1">
              <a:spcAft>
                <a:spcPts val="0"/>
              </a:spcAft>
              <a:buFont typeface="Arial" pitchFamily="34" charset="0"/>
              <a:buChar char="–"/>
              <a:defRPr/>
            </a:pPr>
            <a:r>
              <a:rPr lang="en-US" sz="3200" dirty="0" smtClean="0"/>
              <a:t>Decision tables</a:t>
            </a:r>
            <a:endParaRPr lang="en-US" sz="3200"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AD7902AF-1984-4FC3-863B-C8935A6C6116}" type="slidenum">
              <a:rPr lang="en-US"/>
              <a:pPr>
                <a:defRPr/>
              </a:pPr>
              <a:t>17</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CREATING DATA FLOW DIAGRAMS</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110000"/>
              </a:lnSpc>
              <a:spcAft>
                <a:spcPts val="0"/>
              </a:spcAft>
              <a:defRPr/>
            </a:pPr>
            <a:r>
              <a:rPr lang="en-US" dirty="0" smtClean="0"/>
              <a:t>DFDs start with the information in the use cases and the requirements definition.</a:t>
            </a:r>
          </a:p>
          <a:p>
            <a:pPr eaLnBrk="1" fontAlgn="auto" hangingPunct="1">
              <a:lnSpc>
                <a:spcPct val="110000"/>
              </a:lnSpc>
              <a:spcAft>
                <a:spcPts val="0"/>
              </a:spcAft>
              <a:defRPr/>
            </a:pPr>
            <a:r>
              <a:rPr lang="en-US" dirty="0" smtClean="0"/>
              <a:t>Generally, the set of DFDs integrates the individual use cases.</a:t>
            </a:r>
          </a:p>
          <a:p>
            <a:pPr eaLnBrk="1" fontAlgn="auto" hangingPunct="1">
              <a:lnSpc>
                <a:spcPct val="110000"/>
              </a:lnSpc>
              <a:spcAft>
                <a:spcPts val="0"/>
              </a:spcAft>
              <a:defRPr/>
            </a:pPr>
            <a:r>
              <a:rPr lang="en-US" dirty="0" smtClean="0"/>
              <a:t>The project team takes the use cases and rewrites them as DFDs, following the DFD formal rules about symbols and syntax.</a:t>
            </a:r>
          </a:p>
          <a:p>
            <a:pPr eaLnBrk="1" fontAlgn="auto" hangingPunct="1">
              <a:lnSpc>
                <a:spcPct val="110000"/>
              </a:lnSpc>
              <a:spcAft>
                <a:spcPts val="0"/>
              </a:spcAft>
              <a:defRPr/>
            </a:pPr>
            <a:r>
              <a:rPr lang="en-US" dirty="0" smtClean="0"/>
              <a:t>CASE tools are used to draw process models.</a:t>
            </a:r>
          </a:p>
          <a:p>
            <a:pPr eaLnBrk="1" fontAlgn="auto" hangingPunct="1">
              <a:lnSpc>
                <a:spcPct val="110000"/>
              </a:lnSpc>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3E89C876-3EB5-4E67-BA5D-83DF7A1B5C88}" type="slidenum">
              <a:rPr lang="en-US"/>
              <a:pPr>
                <a:defRPr/>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 Copyright 2011 John Wiley &amp; Sons, Inc.</a:t>
            </a:r>
            <a:endParaRPr lang="en-US"/>
          </a:p>
        </p:txBody>
      </p:sp>
      <p:sp>
        <p:nvSpPr>
          <p:cNvPr id="5" name="Slide Number Placeholder 4"/>
          <p:cNvSpPr>
            <a:spLocks noGrp="1"/>
          </p:cNvSpPr>
          <p:nvPr>
            <p:ph type="sldNum" sz="quarter" idx="12"/>
          </p:nvPr>
        </p:nvSpPr>
        <p:spPr/>
        <p:txBody>
          <a:bodyPr/>
          <a:lstStyle/>
          <a:p>
            <a:pPr>
              <a:defRPr/>
            </a:pPr>
            <a:r>
              <a:rPr lang="en-US" smtClean="0"/>
              <a:t>5-</a:t>
            </a:r>
            <a:fld id="{38A25F53-A0E3-48DB-9157-A5224845248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mtClean="0"/>
              <a:t>(cont’d)</a:t>
            </a:r>
          </a:p>
        </p:txBody>
      </p:sp>
      <p:sp>
        <p:nvSpPr>
          <p:cNvPr id="22531" name="Content Placeholder 2"/>
          <p:cNvSpPr>
            <a:spLocks noGrp="1"/>
          </p:cNvSpPr>
          <p:nvPr>
            <p:ph idx="1"/>
          </p:nvPr>
        </p:nvSpPr>
        <p:spPr/>
        <p:txBody>
          <a:bodyPr/>
          <a:lstStyle/>
          <a:p>
            <a:pPr eaLnBrk="1" hangingPunct="1">
              <a:spcBef>
                <a:spcPct val="0"/>
              </a:spcBef>
            </a:pPr>
            <a:endParaRPr lang="en-US" smtClean="0"/>
          </a:p>
          <a:p>
            <a:pPr algn="ctr" eaLnBrk="1" hangingPunct="1">
              <a:spcBef>
                <a:spcPct val="0"/>
              </a:spcBef>
              <a:buFont typeface="Wingdings" pitchFamily="2" charset="2"/>
              <a:buNone/>
            </a:pPr>
            <a:r>
              <a:rPr lang="en-US" smtClean="0"/>
              <a:t>Example of the use of CASE Tools</a:t>
            </a:r>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5C8DA24-4E60-439E-BE58-7AA590787DDF}" type="slidenum">
              <a:rPr lang="en-US"/>
              <a:pPr>
                <a:defRPr/>
              </a:pPr>
              <a:t>19</a:t>
            </a:fld>
            <a:endParaRPr lang="en-US"/>
          </a:p>
        </p:txBody>
      </p:sp>
      <p:pic>
        <p:nvPicPr>
          <p:cNvPr id="6" name="Picture 2" descr="fig_05_04"/>
          <p:cNvPicPr preferRelativeResize="0">
            <a:picLocks noChangeAspect="1" noChangeArrowheads="1"/>
          </p:cNvPicPr>
          <p:nvPr>
            <p:custDataLst>
              <p:tags r:id="rId1"/>
            </p:custDataLst>
          </p:nvPr>
        </p:nvPicPr>
        <p:blipFill>
          <a:blip r:embed="rId3" cstate="print"/>
          <a:srcRect/>
          <a:stretch>
            <a:fillRect/>
          </a:stretch>
        </p:blipFill>
        <p:spPr bwMode="auto">
          <a:xfrm>
            <a:off x="228600" y="342900"/>
            <a:ext cx="8685213" cy="651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p:txBody>
          <a:bodyPr rtlCol="0">
            <a:normAutofit fontScale="62500" lnSpcReduction="20000"/>
          </a:bodyPr>
          <a:lstStyle/>
          <a:p>
            <a:pPr eaLnBrk="1" fontAlgn="auto" hangingPunct="1">
              <a:lnSpc>
                <a:spcPct val="120000"/>
              </a:lnSpc>
              <a:spcAft>
                <a:spcPts val="0"/>
              </a:spcAft>
              <a:defRPr/>
            </a:pPr>
            <a:r>
              <a:rPr lang="en-US" sz="4600" dirty="0" smtClean="0"/>
              <a:t>1.  Build the context diagram.</a:t>
            </a:r>
          </a:p>
          <a:p>
            <a:pPr eaLnBrk="1" fontAlgn="auto" hangingPunct="1">
              <a:lnSpc>
                <a:spcPct val="120000"/>
              </a:lnSpc>
              <a:spcAft>
                <a:spcPts val="0"/>
              </a:spcAft>
              <a:defRPr/>
            </a:pPr>
            <a:r>
              <a:rPr lang="en-US" sz="4600" dirty="0" smtClean="0"/>
              <a:t>2.  Create DFD fragments for each use case.</a:t>
            </a:r>
          </a:p>
          <a:p>
            <a:pPr eaLnBrk="1" fontAlgn="auto" hangingPunct="1">
              <a:lnSpc>
                <a:spcPct val="120000"/>
              </a:lnSpc>
              <a:spcAft>
                <a:spcPts val="0"/>
              </a:spcAft>
              <a:defRPr/>
            </a:pPr>
            <a:r>
              <a:rPr lang="en-US" sz="4600" dirty="0" smtClean="0"/>
              <a:t>3.  Organize the DFD fragments into level 0 diagram.</a:t>
            </a:r>
          </a:p>
          <a:p>
            <a:pPr eaLnBrk="1" fontAlgn="auto" hangingPunct="1">
              <a:lnSpc>
                <a:spcPct val="120000"/>
              </a:lnSpc>
              <a:spcAft>
                <a:spcPts val="0"/>
              </a:spcAft>
              <a:defRPr/>
            </a:pPr>
            <a:r>
              <a:rPr lang="en-US" sz="4600" dirty="0" smtClean="0"/>
              <a:t>4. Develop level 1 DFDs based on the steps with each use case.  In some cases, these level 1 DFDs are further decomposed into level 2 DFDs, level 3 DFDs., and so son.</a:t>
            </a:r>
          </a:p>
          <a:p>
            <a:pPr eaLnBrk="1" fontAlgn="auto" hangingPunct="1">
              <a:lnSpc>
                <a:spcPct val="120000"/>
              </a:lnSpc>
              <a:spcAft>
                <a:spcPts val="0"/>
              </a:spcAft>
              <a:defRPr/>
            </a:pPr>
            <a:r>
              <a:rPr lang="en-US" sz="4600" dirty="0" smtClean="0"/>
              <a:t>5. Validate the set of DFDs to make sure that they are complete and correct.</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1AF5257E-0774-48E8-8160-53AE2F3CEC84}" type="slidenum">
              <a:rPr lang="en-US"/>
              <a:pPr>
                <a:defRPr/>
              </a:pPr>
              <a:t>20</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Creating the Context Diagram</a:t>
            </a:r>
          </a:p>
        </p:txBody>
      </p:sp>
      <p:sp>
        <p:nvSpPr>
          <p:cNvPr id="24579" name="Content Placeholder 2"/>
          <p:cNvSpPr>
            <a:spLocks noGrp="1"/>
          </p:cNvSpPr>
          <p:nvPr>
            <p:ph idx="1"/>
          </p:nvPr>
        </p:nvSpPr>
        <p:spPr/>
        <p:txBody>
          <a:bodyPr/>
          <a:lstStyle/>
          <a:p>
            <a:pPr eaLnBrk="1" hangingPunct="1">
              <a:spcBef>
                <a:spcPct val="0"/>
              </a:spcBef>
            </a:pPr>
            <a:r>
              <a:rPr lang="en-US" sz="2800" smtClean="0"/>
              <a:t>The </a:t>
            </a:r>
            <a:r>
              <a:rPr lang="en-US" sz="2800" b="1" smtClean="0">
                <a:solidFill>
                  <a:srgbClr val="0000FF"/>
                </a:solidFill>
              </a:rPr>
              <a:t>context diagram </a:t>
            </a:r>
            <a:r>
              <a:rPr lang="en-US" sz="2800" smtClean="0"/>
              <a:t>defines how the business process or computer system interacts with its environment.</a:t>
            </a:r>
          </a:p>
          <a:p>
            <a:pPr eaLnBrk="1" hangingPunct="1">
              <a:spcBef>
                <a:spcPct val="0"/>
              </a:spcBef>
            </a:pPr>
            <a:r>
              <a:rPr lang="en-US" sz="2800" smtClean="0"/>
              <a:t>Draw one process symbol for the business process or system being modeled (numbered 0 and named for the process or system).</a:t>
            </a:r>
          </a:p>
          <a:p>
            <a:pPr eaLnBrk="1" hangingPunct="1">
              <a:spcBef>
                <a:spcPct val="0"/>
              </a:spcBef>
            </a:pPr>
            <a:r>
              <a:rPr lang="en-US" sz="2800" smtClean="0"/>
              <a:t>Add all inputs and outputs listed on the form of the use cases as data flows.</a:t>
            </a:r>
          </a:p>
          <a:p>
            <a:pPr eaLnBrk="1" hangingPunct="1">
              <a:spcBef>
                <a:spcPct val="0"/>
              </a:spcBef>
            </a:pPr>
            <a:r>
              <a:rPr lang="en-US" sz="2800" smtClean="0"/>
              <a:t>Draw in external entities as the source or destination of the data flows.</a:t>
            </a:r>
          </a:p>
          <a:p>
            <a:pPr eaLnBrk="1" hangingPunct="1">
              <a:spcBef>
                <a:spcPct val="0"/>
              </a:spcBef>
            </a:pPr>
            <a:r>
              <a:rPr lang="en-US" sz="2800" smtClean="0"/>
              <a:t>No data stores are included in the context diagram.</a:t>
            </a:r>
          </a:p>
          <a:p>
            <a:pPr eaLnBrk="1" hangingPunct="1">
              <a:lnSpc>
                <a:spcPct val="120000"/>
              </a:lnSpc>
              <a:spcBef>
                <a:spcPct val="0"/>
              </a:spcBef>
            </a:pPr>
            <a:endParaRPr lang="en-US" sz="2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36D5A5D-0105-4756-B962-EB35FAFDDDE8}" type="slidenum">
              <a:rPr lang="en-US"/>
              <a:pPr>
                <a:defRPr/>
              </a:pPr>
              <a:t>21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eaLnBrk="1" hangingPunct="1"/>
            <a:r>
              <a:rPr lang="en-US" smtClean="0"/>
              <a:t>(cont’d)</a:t>
            </a:r>
          </a:p>
        </p:txBody>
      </p:sp>
      <p:sp>
        <p:nvSpPr>
          <p:cNvPr id="25603"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Context Diagram</a:t>
            </a:r>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DE4AE16-C1CF-4C90-9D5A-35B102D82439}" type="slidenum">
              <a:rPr lang="en-US"/>
              <a:pPr>
                <a:defRPr/>
              </a:pPr>
              <a:t>22</a:t>
            </a:fld>
            <a:endParaRPr lang="en-US"/>
          </a:p>
        </p:txBody>
      </p:sp>
      <p:pic>
        <p:nvPicPr>
          <p:cNvPr id="25606" name="Picture 2"/>
          <p:cNvPicPr>
            <a:picLocks noChangeAspect="1" noChangeArrowheads="1"/>
          </p:cNvPicPr>
          <p:nvPr/>
        </p:nvPicPr>
        <p:blipFill>
          <a:blip r:embed="rId2" cstate="print"/>
          <a:srcRect/>
          <a:stretch>
            <a:fillRect/>
          </a:stretch>
        </p:blipFill>
        <p:spPr bwMode="auto">
          <a:xfrm>
            <a:off x="762000" y="2514600"/>
            <a:ext cx="7699375" cy="340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Creating DFD Fragments</a:t>
            </a:r>
          </a:p>
        </p:txBody>
      </p:sp>
      <p:sp>
        <p:nvSpPr>
          <p:cNvPr id="3" name="Content Placeholder 2"/>
          <p:cNvSpPr>
            <a:spLocks noGrp="1"/>
          </p:cNvSpPr>
          <p:nvPr>
            <p:ph idx="1"/>
          </p:nvPr>
        </p:nvSpPr>
        <p:spPr/>
        <p:txBody>
          <a:bodyPr rtlCol="0">
            <a:normAutofit fontScale="62500" lnSpcReduction="20000"/>
          </a:bodyPr>
          <a:lstStyle/>
          <a:p>
            <a:pPr eaLnBrk="1" fontAlgn="auto" hangingPunct="1">
              <a:lnSpc>
                <a:spcPct val="120000"/>
              </a:lnSpc>
              <a:spcAft>
                <a:spcPts val="0"/>
              </a:spcAft>
              <a:defRPr/>
            </a:pPr>
            <a:r>
              <a:rPr lang="en-US" sz="4600" dirty="0" smtClean="0"/>
              <a:t>A DFD </a:t>
            </a:r>
            <a:r>
              <a:rPr lang="en-US" sz="4600" b="1" i="1" dirty="0" smtClean="0">
                <a:solidFill>
                  <a:srgbClr val="0000FF"/>
                </a:solidFill>
              </a:rPr>
              <a:t>fragment</a:t>
            </a:r>
            <a:r>
              <a:rPr lang="en-US" sz="4600" dirty="0" smtClean="0"/>
              <a:t> is one part of a DFD that eventually will be combined with other DFD fragments to form a DFD.</a:t>
            </a:r>
          </a:p>
          <a:p>
            <a:pPr eaLnBrk="1" fontAlgn="auto" hangingPunct="1">
              <a:lnSpc>
                <a:spcPct val="120000"/>
              </a:lnSpc>
              <a:spcAft>
                <a:spcPts val="0"/>
              </a:spcAft>
              <a:defRPr/>
            </a:pPr>
            <a:r>
              <a:rPr lang="en-US" sz="4600" dirty="0" smtClean="0"/>
              <a:t>Each use case is converted into one DFD fragment using the information given on the form of the use case: the name, the ID number, and major inputs and outputs.</a:t>
            </a:r>
          </a:p>
          <a:p>
            <a:pPr eaLnBrk="1" fontAlgn="auto" hangingPunct="1">
              <a:lnSpc>
                <a:spcPct val="120000"/>
              </a:lnSpc>
              <a:spcAft>
                <a:spcPts val="0"/>
              </a:spcAft>
              <a:defRPr/>
            </a:pPr>
            <a:r>
              <a:rPr lang="en-US" sz="4600" dirty="0" smtClean="0"/>
              <a:t>The information about the major steps that make up each use case is ignored at this point; it will be used in a later step.</a:t>
            </a:r>
          </a:p>
          <a:p>
            <a:pPr eaLnBrk="1" fontAlgn="auto" hangingPunct="1">
              <a:lnSpc>
                <a:spcPct val="110000"/>
              </a:lnSpc>
              <a:spcAft>
                <a:spcPts val="0"/>
              </a:spcAft>
              <a:defRPr/>
            </a:pPr>
            <a:endParaRPr lang="en-US" dirty="0" smtClean="0"/>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275EB41-4389-49E8-B0A8-1E28E93DAEE5}" type="slidenum">
              <a:rPr lang="en-US"/>
              <a:pPr>
                <a:defRPr/>
              </a:pPr>
              <a:t>23</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eaLnBrk="1" hangingPunct="1"/>
            <a:r>
              <a:rPr lang="en-US" smtClean="0"/>
              <a:t>(cont’d)</a:t>
            </a:r>
          </a:p>
        </p:txBody>
      </p:sp>
      <p:sp>
        <p:nvSpPr>
          <p:cNvPr id="27651"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Fragment</a:t>
            </a:r>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AF7CB636-806A-448B-87DB-D3734CD9A305}" type="slidenum">
              <a:rPr lang="en-US"/>
              <a:pPr>
                <a:defRPr/>
              </a:pPr>
              <a:t>24</a:t>
            </a:fld>
            <a:endParaRPr lang="en-US"/>
          </a:p>
        </p:txBody>
      </p:sp>
      <p:pic>
        <p:nvPicPr>
          <p:cNvPr id="27654" name="Picture 2"/>
          <p:cNvPicPr>
            <a:picLocks noChangeAspect="1" noChangeArrowheads="1"/>
          </p:cNvPicPr>
          <p:nvPr/>
        </p:nvPicPr>
        <p:blipFill>
          <a:blip r:embed="rId2" cstate="print"/>
          <a:srcRect/>
          <a:stretch>
            <a:fillRect/>
          </a:stretch>
        </p:blipFill>
        <p:spPr bwMode="auto">
          <a:xfrm>
            <a:off x="2362200" y="685800"/>
            <a:ext cx="5181600" cy="574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eaLnBrk="1" hangingPunct="1"/>
            <a:r>
              <a:rPr lang="en-US" smtClean="0"/>
              <a:t>(cont’d)</a:t>
            </a:r>
          </a:p>
        </p:txBody>
      </p:sp>
      <p:sp>
        <p:nvSpPr>
          <p:cNvPr id="2867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Additional Example of Fragment</a:t>
            </a:r>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DBD241A9-0C9F-4AD5-A4D4-F45577D31665}" type="slidenum">
              <a:rPr lang="en-US"/>
              <a:pPr>
                <a:defRPr/>
              </a:pPr>
              <a:t>25</a:t>
            </a:fld>
            <a:endParaRPr lang="en-US"/>
          </a:p>
        </p:txBody>
      </p:sp>
      <p:pic>
        <p:nvPicPr>
          <p:cNvPr id="28678" name="Picture 2"/>
          <p:cNvPicPr>
            <a:picLocks noChangeAspect="1" noChangeArrowheads="1"/>
          </p:cNvPicPr>
          <p:nvPr/>
        </p:nvPicPr>
        <p:blipFill>
          <a:blip r:embed="rId2" cstate="print"/>
          <a:srcRect/>
          <a:stretch>
            <a:fillRect/>
          </a:stretch>
        </p:blipFill>
        <p:spPr bwMode="auto">
          <a:xfrm>
            <a:off x="1295400" y="2209800"/>
            <a:ext cx="6172200" cy="405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l" eaLnBrk="1" hangingPunct="1"/>
            <a:r>
              <a:rPr lang="en-US" smtClean="0"/>
              <a:t>(cont’d)</a:t>
            </a:r>
          </a:p>
        </p:txBody>
      </p:sp>
      <p:sp>
        <p:nvSpPr>
          <p:cNvPr id="29699"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Additional Example of Fragment</a:t>
            </a:r>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EFB74674-DBD0-49C6-8CD4-A546E817E547}" type="slidenum">
              <a:rPr lang="en-US"/>
              <a:pPr>
                <a:defRPr/>
              </a:pPr>
              <a:t>26</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1066800" y="1752600"/>
            <a:ext cx="7239000" cy="3429000"/>
          </a:xfrm>
          <a:prstGeom prst="rect">
            <a:avLst/>
          </a:prstGeom>
          <a:noFill/>
          <a:ln w="9525">
            <a:noFill/>
            <a:miter lim="800000"/>
            <a:headEnd/>
            <a:tailEnd/>
          </a:ln>
        </p:spPr>
      </p:pic>
      <p:pic>
        <p:nvPicPr>
          <p:cNvPr id="29703" name="Picture 2"/>
          <p:cNvPicPr>
            <a:picLocks noChangeAspect="1" noChangeArrowheads="1"/>
          </p:cNvPicPr>
          <p:nvPr/>
        </p:nvPicPr>
        <p:blipFill>
          <a:blip r:embed="rId3" cstate="print"/>
          <a:srcRect/>
          <a:stretch>
            <a:fillRect/>
          </a:stretch>
        </p:blipFill>
        <p:spPr bwMode="auto">
          <a:xfrm>
            <a:off x="957263" y="1862138"/>
            <a:ext cx="7229475" cy="313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a:xfrm>
            <a:off x="457200" y="1600200"/>
            <a:ext cx="8229600" cy="4876800"/>
          </a:xfrm>
        </p:spPr>
        <p:txBody>
          <a:bodyPr rtlCol="0">
            <a:normAutofit fontScale="25000" lnSpcReduction="20000"/>
          </a:bodyPr>
          <a:lstStyle/>
          <a:p>
            <a:pPr eaLnBrk="1" fontAlgn="auto" hangingPunct="1">
              <a:lnSpc>
                <a:spcPct val="120000"/>
              </a:lnSpc>
              <a:spcAft>
                <a:spcPts val="0"/>
              </a:spcAft>
              <a:defRPr/>
            </a:pPr>
            <a:r>
              <a:rPr lang="en-US" sz="11200" dirty="0" smtClean="0"/>
              <a:t>Important changes are often made in converting the use case into a DFD:</a:t>
            </a:r>
          </a:p>
          <a:p>
            <a:pPr eaLnBrk="1" fontAlgn="auto" hangingPunct="1">
              <a:lnSpc>
                <a:spcPct val="120000"/>
              </a:lnSpc>
              <a:spcAft>
                <a:spcPts val="0"/>
              </a:spcAft>
              <a:buFont typeface="Wingdings" pitchFamily="2" charset="2"/>
              <a:buNone/>
              <a:defRPr/>
            </a:pPr>
            <a:r>
              <a:rPr lang="en-US" sz="11200" dirty="0" smtClean="0"/>
              <a:t>     - modifications to the process names</a:t>
            </a:r>
          </a:p>
          <a:p>
            <a:pPr eaLnBrk="1" fontAlgn="auto" hangingPunct="1">
              <a:lnSpc>
                <a:spcPct val="120000"/>
              </a:lnSpc>
              <a:spcAft>
                <a:spcPts val="0"/>
              </a:spcAft>
              <a:buFont typeface="Wingdings" pitchFamily="2" charset="2"/>
              <a:buNone/>
              <a:defRPr/>
            </a:pPr>
            <a:r>
              <a:rPr lang="en-US" sz="11200" dirty="0" smtClean="0"/>
              <a:t>     - the addition of data flows.</a:t>
            </a:r>
          </a:p>
          <a:p>
            <a:pPr eaLnBrk="1" fontAlgn="auto" hangingPunct="1">
              <a:lnSpc>
                <a:spcPct val="120000"/>
              </a:lnSpc>
              <a:spcAft>
                <a:spcPts val="0"/>
              </a:spcAft>
              <a:defRPr/>
            </a:pPr>
            <a:r>
              <a:rPr lang="en-US" sz="11200" dirty="0" smtClean="0"/>
              <a:t>Make sure that any information given to the user is obtained from a </a:t>
            </a:r>
            <a:r>
              <a:rPr lang="en-US" sz="11200" b="1" dirty="0" smtClean="0">
                <a:solidFill>
                  <a:srgbClr val="0000FF"/>
                </a:solidFill>
              </a:rPr>
              <a:t>data store</a:t>
            </a:r>
            <a:r>
              <a:rPr lang="en-US" sz="11200" dirty="0" smtClean="0"/>
              <a:t>.</a:t>
            </a:r>
          </a:p>
          <a:p>
            <a:pPr eaLnBrk="1" fontAlgn="auto" hangingPunct="1">
              <a:lnSpc>
                <a:spcPct val="120000"/>
              </a:lnSpc>
              <a:spcAft>
                <a:spcPts val="0"/>
              </a:spcAft>
              <a:defRPr/>
            </a:pPr>
            <a:r>
              <a:rPr lang="en-US" sz="11200" dirty="0" smtClean="0"/>
              <a:t>There are not formal rules covering the </a:t>
            </a:r>
            <a:r>
              <a:rPr lang="en-US" sz="11200" b="1" i="1" dirty="0" smtClean="0">
                <a:solidFill>
                  <a:srgbClr val="0000FF"/>
                </a:solidFill>
              </a:rPr>
              <a:t>layouts</a:t>
            </a:r>
            <a:r>
              <a:rPr lang="en-US" sz="11200" dirty="0" smtClean="0"/>
              <a:t>; typically</a:t>
            </a:r>
          </a:p>
          <a:p>
            <a:pPr lvl="1" eaLnBrk="1" fontAlgn="auto" hangingPunct="1">
              <a:lnSpc>
                <a:spcPct val="120000"/>
              </a:lnSpc>
              <a:spcAft>
                <a:spcPts val="0"/>
              </a:spcAft>
              <a:buFont typeface="Arial" pitchFamily="34" charset="0"/>
              <a:buChar char="–"/>
              <a:defRPr/>
            </a:pPr>
            <a:r>
              <a:rPr lang="en-US" sz="9600" dirty="0" smtClean="0"/>
              <a:t>place the processes in the middle</a:t>
            </a:r>
          </a:p>
          <a:p>
            <a:pPr lvl="1" eaLnBrk="1" fontAlgn="auto" hangingPunct="1">
              <a:lnSpc>
                <a:spcPct val="120000"/>
              </a:lnSpc>
              <a:spcAft>
                <a:spcPts val="0"/>
              </a:spcAft>
              <a:buFont typeface="Arial" pitchFamily="34" charset="0"/>
              <a:buChar char="–"/>
              <a:defRPr/>
            </a:pPr>
            <a:r>
              <a:rPr lang="en-US" sz="9600" dirty="0" smtClean="0"/>
              <a:t>inputs start from the left or top</a:t>
            </a:r>
          </a:p>
          <a:p>
            <a:pPr lvl="1" eaLnBrk="1" fontAlgn="auto" hangingPunct="1">
              <a:lnSpc>
                <a:spcPct val="120000"/>
              </a:lnSpc>
              <a:spcAft>
                <a:spcPts val="0"/>
              </a:spcAft>
              <a:buFont typeface="Arial" pitchFamily="34" charset="0"/>
              <a:buChar char="–"/>
              <a:defRPr/>
            </a:pPr>
            <a:r>
              <a:rPr lang="en-US" sz="9600" dirty="0" smtClean="0"/>
              <a:t>outputs leave from the right or the bottom</a:t>
            </a:r>
          </a:p>
          <a:p>
            <a:pPr lvl="1" eaLnBrk="1" fontAlgn="auto" hangingPunct="1">
              <a:lnSpc>
                <a:spcPct val="120000"/>
              </a:lnSpc>
              <a:spcAft>
                <a:spcPts val="0"/>
              </a:spcAft>
              <a:buFont typeface="Arial" pitchFamily="34" charset="0"/>
              <a:buChar char="–"/>
              <a:defRPr/>
            </a:pPr>
            <a:r>
              <a:rPr lang="en-US" sz="9600" dirty="0" smtClean="0"/>
              <a:t>place data stores below the processes</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C91A9263-1561-4E1B-8A0F-0C9CE80D5191}" type="slidenum">
              <a:rPr lang="en-US"/>
              <a:pPr>
                <a:defRPr/>
              </a:pPr>
              <a:t>27</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Creating the Level 0 Diagram</a:t>
            </a:r>
          </a:p>
        </p:txBody>
      </p:sp>
      <p:sp>
        <p:nvSpPr>
          <p:cNvPr id="3" name="Content Placeholder 2"/>
          <p:cNvSpPr>
            <a:spLocks noGrp="1"/>
          </p:cNvSpPr>
          <p:nvPr>
            <p:ph idx="1"/>
          </p:nvPr>
        </p:nvSpPr>
        <p:spPr/>
        <p:txBody>
          <a:bodyPr rtlCol="0">
            <a:normAutofit fontScale="92500"/>
          </a:bodyPr>
          <a:lstStyle/>
          <a:p>
            <a:pPr eaLnBrk="1" fontAlgn="auto" hangingPunct="1">
              <a:lnSpc>
                <a:spcPct val="120000"/>
              </a:lnSpc>
              <a:spcAft>
                <a:spcPts val="0"/>
              </a:spcAft>
              <a:defRPr/>
            </a:pPr>
            <a:r>
              <a:rPr lang="en-US" sz="3200" dirty="0" smtClean="0"/>
              <a:t>Combine the set of DFD fragments into one diagram – the </a:t>
            </a:r>
            <a:r>
              <a:rPr lang="en-US" sz="3200" b="1" dirty="0" smtClean="0">
                <a:solidFill>
                  <a:srgbClr val="0000FF"/>
                </a:solidFill>
              </a:rPr>
              <a:t>level 0 DFD</a:t>
            </a:r>
            <a:r>
              <a:rPr lang="en-US" sz="3200" dirty="0" smtClean="0"/>
              <a:t>.</a:t>
            </a:r>
          </a:p>
          <a:p>
            <a:pPr eaLnBrk="1" fontAlgn="auto" hangingPunct="1">
              <a:lnSpc>
                <a:spcPct val="120000"/>
              </a:lnSpc>
              <a:spcAft>
                <a:spcPts val="0"/>
              </a:spcAft>
              <a:defRPr/>
            </a:pPr>
            <a:r>
              <a:rPr lang="en-US" sz="3200" dirty="0" smtClean="0"/>
              <a:t>There are not formal layout rules.  Generally,</a:t>
            </a:r>
          </a:p>
          <a:p>
            <a:pPr eaLnBrk="1" fontAlgn="auto" hangingPunct="1">
              <a:lnSpc>
                <a:spcPct val="120000"/>
              </a:lnSpc>
              <a:spcAft>
                <a:spcPts val="0"/>
              </a:spcAft>
              <a:buFont typeface="Wingdings" pitchFamily="2" charset="2"/>
              <a:buNone/>
              <a:defRPr/>
            </a:pPr>
            <a:r>
              <a:rPr lang="en-US" sz="3200" dirty="0" smtClean="0"/>
              <a:t>    - to put the process that is first chronologically in the upper-left corner and work the way from top to bottom, left to right;</a:t>
            </a:r>
          </a:p>
          <a:p>
            <a:pPr eaLnBrk="1" fontAlgn="auto" hangingPunct="1">
              <a:lnSpc>
                <a:spcPct val="120000"/>
              </a:lnSpc>
              <a:spcAft>
                <a:spcPts val="0"/>
              </a:spcAft>
              <a:buFont typeface="Wingdings" pitchFamily="2" charset="2"/>
              <a:buNone/>
              <a:defRPr/>
            </a:pPr>
            <a:r>
              <a:rPr lang="en-US" sz="3200" dirty="0" smtClean="0"/>
              <a:t>    - to reduce the number of crossed data flow lines.</a:t>
            </a:r>
          </a:p>
          <a:p>
            <a:pPr eaLnBrk="1" fontAlgn="auto" hangingPunct="1">
              <a:lnSpc>
                <a:spcPct val="120000"/>
              </a:lnSpc>
              <a:spcAft>
                <a:spcPts val="0"/>
              </a:spcAft>
              <a:defRPr/>
            </a:pPr>
            <a:r>
              <a:rPr lang="en-US" sz="3200" b="1" i="1" dirty="0" smtClean="0">
                <a:solidFill>
                  <a:srgbClr val="0000FF"/>
                </a:solidFill>
              </a:rPr>
              <a:t>Iteration</a:t>
            </a:r>
            <a:r>
              <a:rPr lang="en-US" sz="3200" dirty="0" smtClean="0"/>
              <a:t> is the cornerstone  of good DFD design. </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41CAE084-A00F-4C99-AA94-737F6CBDE0BE}" type="slidenum">
              <a:rPr lang="en-US"/>
              <a:pPr>
                <a:defRPr/>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 Copyright 2011 John Wiley &amp; Sons, Inc.</a:t>
            </a:r>
            <a:endParaRPr lang="en-US"/>
          </a:p>
        </p:txBody>
      </p:sp>
      <p:sp>
        <p:nvSpPr>
          <p:cNvPr id="5" name="Slide Number Placeholder 4"/>
          <p:cNvSpPr>
            <a:spLocks noGrp="1"/>
          </p:cNvSpPr>
          <p:nvPr>
            <p:ph type="sldNum" sz="quarter" idx="12"/>
          </p:nvPr>
        </p:nvSpPr>
        <p:spPr/>
        <p:txBody>
          <a:bodyPr/>
          <a:lstStyle/>
          <a:p>
            <a:pPr>
              <a:defRPr/>
            </a:pPr>
            <a:r>
              <a:rPr lang="en-US" smtClean="0"/>
              <a:t>5-</a:t>
            </a:r>
            <a:fld id="{38A25F53-A0E3-48DB-9157-A5224845248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eaLnBrk="1" hangingPunct="1"/>
            <a:r>
              <a:rPr lang="en-US" smtClean="0"/>
              <a:t>(cont’d)</a:t>
            </a:r>
          </a:p>
        </p:txBody>
      </p:sp>
      <p:sp>
        <p:nvSpPr>
          <p:cNvPr id="32771"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Level 0 DFD</a:t>
            </a:r>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6E606C0D-62E5-4CE4-BAC3-43D760BD7635}" type="slidenum">
              <a:rPr lang="en-US"/>
              <a:pPr>
                <a:defRPr/>
              </a:pPr>
              <a:t>29</a:t>
            </a:fld>
            <a:endParaRPr lang="en-US"/>
          </a:p>
        </p:txBody>
      </p:sp>
      <p:pic>
        <p:nvPicPr>
          <p:cNvPr id="32774" name="Picture 2"/>
          <p:cNvPicPr>
            <a:picLocks noChangeAspect="1" noChangeArrowheads="1"/>
          </p:cNvPicPr>
          <p:nvPr/>
        </p:nvPicPr>
        <p:blipFill>
          <a:blip r:embed="rId2" cstate="print"/>
          <a:srcRect/>
          <a:stretch>
            <a:fillRect/>
          </a:stretch>
        </p:blipFill>
        <p:spPr bwMode="auto">
          <a:xfrm>
            <a:off x="685800" y="1676400"/>
            <a:ext cx="7848600" cy="469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Creating Level 1 Data Flow Diagrams (and Below)</a:t>
            </a:r>
            <a:endParaRPr lang="en-US" dirty="0"/>
          </a:p>
        </p:txBody>
      </p:sp>
      <p:sp>
        <p:nvSpPr>
          <p:cNvPr id="3" name="Content Placeholder 2"/>
          <p:cNvSpPr>
            <a:spLocks noGrp="1"/>
          </p:cNvSpPr>
          <p:nvPr>
            <p:ph idx="1"/>
          </p:nvPr>
        </p:nvSpPr>
        <p:spPr/>
        <p:txBody>
          <a:bodyPr rtlCol="0">
            <a:normAutofit fontScale="25000" lnSpcReduction="20000"/>
          </a:bodyPr>
          <a:lstStyle/>
          <a:p>
            <a:pPr eaLnBrk="1" fontAlgn="auto" hangingPunct="1">
              <a:lnSpc>
                <a:spcPct val="120000"/>
              </a:lnSpc>
              <a:spcAft>
                <a:spcPts val="0"/>
              </a:spcAft>
              <a:defRPr/>
            </a:pPr>
            <a:r>
              <a:rPr lang="en-US" sz="11200" b="1" dirty="0" smtClean="0">
                <a:solidFill>
                  <a:srgbClr val="0000FF"/>
                </a:solidFill>
              </a:rPr>
              <a:t>Level 1 DFD </a:t>
            </a:r>
            <a:r>
              <a:rPr lang="en-US" sz="11200" dirty="0" smtClean="0"/>
              <a:t>– lower-level DFDs for each process in the level 0 DFD.</a:t>
            </a:r>
          </a:p>
          <a:p>
            <a:pPr eaLnBrk="1" fontAlgn="auto" hangingPunct="1">
              <a:lnSpc>
                <a:spcPct val="120000"/>
              </a:lnSpc>
              <a:spcAft>
                <a:spcPts val="0"/>
              </a:spcAft>
              <a:defRPr/>
            </a:pPr>
            <a:r>
              <a:rPr lang="en-US" sz="11200" dirty="0" smtClean="0"/>
              <a:t>Each one of the use cases is turned into its own DFD</a:t>
            </a:r>
          </a:p>
          <a:p>
            <a:pPr eaLnBrk="1" fontAlgn="auto" hangingPunct="1">
              <a:lnSpc>
                <a:spcPct val="120000"/>
              </a:lnSpc>
              <a:spcAft>
                <a:spcPts val="0"/>
              </a:spcAft>
              <a:defRPr/>
            </a:pPr>
            <a:r>
              <a:rPr lang="en-US" sz="11200" dirty="0" smtClean="0"/>
              <a:t>Each major step in the use case becomes a </a:t>
            </a:r>
            <a:r>
              <a:rPr lang="en-US" sz="11200" dirty="0" smtClean="0">
                <a:solidFill>
                  <a:srgbClr val="0000FF"/>
                </a:solidFill>
              </a:rPr>
              <a:t>process</a:t>
            </a:r>
            <a:r>
              <a:rPr lang="en-US" sz="11200" dirty="0" smtClean="0"/>
              <a:t> on the level 1 DFD, with the inputs and outputs becoming the input and output </a:t>
            </a:r>
            <a:r>
              <a:rPr lang="en-US" sz="11200" dirty="0" smtClean="0">
                <a:solidFill>
                  <a:srgbClr val="0000FF"/>
                </a:solidFill>
              </a:rPr>
              <a:t>data flows</a:t>
            </a:r>
            <a:r>
              <a:rPr lang="en-US" sz="11200" dirty="0" smtClean="0"/>
              <a:t>.</a:t>
            </a:r>
          </a:p>
          <a:p>
            <a:pPr eaLnBrk="1" fontAlgn="auto" hangingPunct="1">
              <a:lnSpc>
                <a:spcPct val="120000"/>
              </a:lnSpc>
              <a:spcAft>
                <a:spcPts val="0"/>
              </a:spcAft>
              <a:defRPr/>
            </a:pPr>
            <a:r>
              <a:rPr lang="en-US" sz="11200" dirty="0" smtClean="0"/>
              <a:t>Level 1 DFDs include the sources and destinations of data flows for </a:t>
            </a:r>
            <a:r>
              <a:rPr lang="en-US" sz="11200" dirty="0" smtClean="0">
                <a:solidFill>
                  <a:srgbClr val="0000FF"/>
                </a:solidFill>
              </a:rPr>
              <a:t>data stores </a:t>
            </a:r>
            <a:r>
              <a:rPr lang="en-US" sz="11200" dirty="0" smtClean="0"/>
              <a:t>and data flows to processes.</a:t>
            </a:r>
          </a:p>
          <a:p>
            <a:pPr eaLnBrk="1" fontAlgn="auto" hangingPunct="1">
              <a:lnSpc>
                <a:spcPct val="120000"/>
              </a:lnSpc>
              <a:spcAft>
                <a:spcPts val="0"/>
              </a:spcAft>
              <a:defRPr/>
            </a:pPr>
            <a:r>
              <a:rPr lang="en-US" sz="11200" dirty="0" smtClean="0"/>
              <a:t>Including </a:t>
            </a:r>
            <a:r>
              <a:rPr lang="en-US" sz="11200" dirty="0" smtClean="0">
                <a:solidFill>
                  <a:srgbClr val="0000FF"/>
                </a:solidFill>
              </a:rPr>
              <a:t>external entities </a:t>
            </a:r>
            <a:r>
              <a:rPr lang="en-US" sz="11200" dirty="0" smtClean="0"/>
              <a:t>in level 1 and lower DFDs can simplify the readability of DFDs.</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dirty="0"/>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81522719-EEE3-48BE-9726-9FEE09C99126}" type="slidenum">
              <a:rPr lang="en-US"/>
              <a:pPr>
                <a:defRPr/>
              </a:pPr>
              <a:t>30</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a:xfrm>
            <a:off x="457200" y="1600200"/>
            <a:ext cx="8229600" cy="4876800"/>
          </a:xfrm>
        </p:spPr>
        <p:txBody>
          <a:bodyPr rtlCol="0">
            <a:normAutofit fontScale="25000" lnSpcReduction="20000"/>
          </a:bodyPr>
          <a:lstStyle/>
          <a:p>
            <a:pPr eaLnBrk="1" fontAlgn="auto" hangingPunct="1">
              <a:lnSpc>
                <a:spcPct val="120000"/>
              </a:lnSpc>
              <a:spcAft>
                <a:spcPts val="0"/>
              </a:spcAft>
              <a:defRPr/>
            </a:pPr>
            <a:r>
              <a:rPr lang="en-US" sz="10400" dirty="0" smtClean="0"/>
              <a:t>There is no simple answer to the “</a:t>
            </a:r>
            <a:r>
              <a:rPr lang="en-US" sz="10400" dirty="0" smtClean="0">
                <a:solidFill>
                  <a:srgbClr val="0000FF"/>
                </a:solidFill>
              </a:rPr>
              <a:t>ideal</a:t>
            </a:r>
            <a:r>
              <a:rPr lang="en-US" sz="10400" dirty="0" smtClean="0"/>
              <a:t>” level of decomposition, because it depends on the complexity of the system or business process being modeled.</a:t>
            </a:r>
          </a:p>
          <a:p>
            <a:pPr eaLnBrk="1" fontAlgn="auto" hangingPunct="1">
              <a:lnSpc>
                <a:spcPct val="120000"/>
              </a:lnSpc>
              <a:spcAft>
                <a:spcPts val="0"/>
              </a:spcAft>
              <a:defRPr/>
            </a:pPr>
            <a:r>
              <a:rPr lang="en-US" sz="10400" dirty="0" smtClean="0"/>
              <a:t>In general, you decompose a process into a lower-level DFD whenever the process is sufficiently complex that additional decomposition can help explain the process.</a:t>
            </a:r>
          </a:p>
          <a:p>
            <a:pPr eaLnBrk="1" fontAlgn="auto" hangingPunct="1">
              <a:lnSpc>
                <a:spcPct val="120000"/>
              </a:lnSpc>
              <a:spcAft>
                <a:spcPts val="0"/>
              </a:spcAft>
              <a:defRPr/>
            </a:pPr>
            <a:r>
              <a:rPr lang="en-US" sz="10400" dirty="0" smtClean="0"/>
              <a:t>Rules of thumb:</a:t>
            </a:r>
          </a:p>
          <a:p>
            <a:pPr eaLnBrk="1" fontAlgn="auto" hangingPunct="1">
              <a:lnSpc>
                <a:spcPct val="120000"/>
              </a:lnSpc>
              <a:spcAft>
                <a:spcPts val="0"/>
              </a:spcAft>
              <a:buFont typeface="Wingdings" pitchFamily="2" charset="2"/>
              <a:buNone/>
              <a:defRPr/>
            </a:pPr>
            <a:r>
              <a:rPr lang="en-US" sz="9600" dirty="0" smtClean="0"/>
              <a:t>     - There should be at least 3, and no more than 7-9, processes on every DFD.</a:t>
            </a:r>
          </a:p>
          <a:p>
            <a:pPr eaLnBrk="1" fontAlgn="auto" hangingPunct="1">
              <a:lnSpc>
                <a:spcPct val="120000"/>
              </a:lnSpc>
              <a:spcAft>
                <a:spcPts val="0"/>
              </a:spcAft>
              <a:buFont typeface="Wingdings" pitchFamily="2" charset="2"/>
              <a:buNone/>
              <a:defRPr/>
            </a:pPr>
            <a:r>
              <a:rPr lang="en-US" sz="9600" dirty="0" smtClean="0"/>
              <a:t>     - Decompose until you can provide a detailed description of the process in no more than 1 page of process descriptions.</a:t>
            </a:r>
          </a:p>
          <a:p>
            <a:pPr eaLnBrk="1" fontAlgn="auto" hangingPunct="1">
              <a:lnSpc>
                <a:spcPct val="120000"/>
              </a:lnSpc>
              <a:spcAft>
                <a:spcPts val="0"/>
              </a:spcAft>
              <a:buFont typeface="Wingdings" pitchFamily="2" charset="2"/>
              <a:buNone/>
              <a:defRPr/>
            </a:pPr>
            <a:r>
              <a:rPr lang="en-US" sz="8000" dirty="0" smtClean="0"/>
              <a:t>    </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1446B064-B564-4A7D-81E1-541A6CDDB670}" type="slidenum">
              <a:rPr lang="en-US"/>
              <a:pPr>
                <a:defRPr/>
              </a:pPr>
              <a:t>31</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eaLnBrk="1" hangingPunct="1"/>
            <a:r>
              <a:rPr lang="en-US" smtClean="0"/>
              <a:t>(cont’d)</a:t>
            </a:r>
          </a:p>
        </p:txBody>
      </p:sp>
      <p:sp>
        <p:nvSpPr>
          <p:cNvPr id="35843"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Level 1 DFD (for P3)</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F141D83A-9690-443C-BA7D-A746FBFE0F63}" type="slidenum">
              <a:rPr lang="en-US"/>
              <a:pPr>
                <a:defRPr/>
              </a:pPr>
              <a:t>32</a:t>
            </a:fld>
            <a:endParaRPr lang="en-US"/>
          </a:p>
        </p:txBody>
      </p:sp>
      <p:pic>
        <p:nvPicPr>
          <p:cNvPr id="35846" name="Picture 2"/>
          <p:cNvPicPr>
            <a:picLocks noChangeAspect="1" noChangeArrowheads="1"/>
          </p:cNvPicPr>
          <p:nvPr/>
        </p:nvPicPr>
        <p:blipFill>
          <a:blip r:embed="rId2" cstate="print"/>
          <a:srcRect/>
          <a:stretch>
            <a:fillRect/>
          </a:stretch>
        </p:blipFill>
        <p:spPr bwMode="auto">
          <a:xfrm>
            <a:off x="1066800" y="1600200"/>
            <a:ext cx="6629400" cy="452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eaLnBrk="1" hangingPunct="1"/>
            <a:r>
              <a:rPr lang="en-US" smtClean="0"/>
              <a:t>(cont’d)</a:t>
            </a:r>
          </a:p>
        </p:txBody>
      </p:sp>
      <p:sp>
        <p:nvSpPr>
          <p:cNvPr id="36867"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Level 1 DFD (for P4)</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C16D3B77-7FFE-456D-AB4C-54C3BFBE60AF}" type="slidenum">
              <a:rPr lang="en-US"/>
              <a:pPr>
                <a:defRPr/>
              </a:pPr>
              <a:t>33</a:t>
            </a:fld>
            <a:endParaRPr lang="en-US"/>
          </a:p>
        </p:txBody>
      </p:sp>
      <p:pic>
        <p:nvPicPr>
          <p:cNvPr id="36870" name="Picture 2"/>
          <p:cNvPicPr>
            <a:picLocks noChangeAspect="1" noChangeArrowheads="1"/>
          </p:cNvPicPr>
          <p:nvPr/>
        </p:nvPicPr>
        <p:blipFill>
          <a:blip r:embed="rId2" cstate="print"/>
          <a:srcRect/>
          <a:stretch>
            <a:fillRect/>
          </a:stretch>
        </p:blipFill>
        <p:spPr bwMode="auto">
          <a:xfrm>
            <a:off x="990600" y="1435100"/>
            <a:ext cx="7315200" cy="542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eaLnBrk="1" hangingPunct="1"/>
            <a:r>
              <a:rPr lang="en-US" smtClean="0"/>
              <a:t>(cont’d)</a:t>
            </a:r>
          </a:p>
        </p:txBody>
      </p:sp>
      <p:sp>
        <p:nvSpPr>
          <p:cNvPr id="37891"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Level 2 DFD (for P4.3)</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277A2D7E-3A7D-483C-8880-30D0CF904D3B}" type="slidenum">
              <a:rPr lang="en-US"/>
              <a:pPr>
                <a:defRPr/>
              </a:pPr>
              <a:t>34</a:t>
            </a:fld>
            <a:endParaRPr lang="en-US"/>
          </a:p>
        </p:txBody>
      </p:sp>
      <p:pic>
        <p:nvPicPr>
          <p:cNvPr id="37894" name="Picture 2"/>
          <p:cNvPicPr>
            <a:picLocks noChangeAspect="1" noChangeArrowheads="1"/>
          </p:cNvPicPr>
          <p:nvPr/>
        </p:nvPicPr>
        <p:blipFill>
          <a:blip r:embed="rId3" cstate="print"/>
          <a:srcRect/>
          <a:stretch>
            <a:fillRect/>
          </a:stretch>
        </p:blipFill>
        <p:spPr bwMode="auto">
          <a:xfrm>
            <a:off x="676275" y="1752600"/>
            <a:ext cx="7791450" cy="445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eaLnBrk="1" hangingPunct="1"/>
            <a:r>
              <a:rPr lang="en-US" smtClean="0"/>
              <a:t>(cont’d)</a:t>
            </a:r>
          </a:p>
        </p:txBody>
      </p:sp>
      <p:sp>
        <p:nvSpPr>
          <p:cNvPr id="3891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Level 1 DFD (for P5)</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E42A0609-B5C7-4F6A-AFAE-2AAAF8E8EFA3}" type="slidenum">
              <a:rPr lang="en-US"/>
              <a:pPr>
                <a:defRPr/>
              </a:pPr>
              <a:t>35</a:t>
            </a:fld>
            <a:endParaRPr lang="en-US"/>
          </a:p>
        </p:txBody>
      </p:sp>
      <p:pic>
        <p:nvPicPr>
          <p:cNvPr id="38918" name="Picture 2"/>
          <p:cNvPicPr>
            <a:picLocks noChangeAspect="1" noChangeArrowheads="1"/>
          </p:cNvPicPr>
          <p:nvPr/>
        </p:nvPicPr>
        <p:blipFill>
          <a:blip r:embed="rId2" cstate="print"/>
          <a:srcRect/>
          <a:stretch>
            <a:fillRect/>
          </a:stretch>
        </p:blipFill>
        <p:spPr bwMode="auto">
          <a:xfrm>
            <a:off x="1281113" y="1447800"/>
            <a:ext cx="6581775" cy="5176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Validating the DFD</a:t>
            </a:r>
          </a:p>
        </p:txBody>
      </p:sp>
      <p:sp>
        <p:nvSpPr>
          <p:cNvPr id="39939"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Checklist of Common Errors in DFDs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C31CEC6-6A9C-4ACE-80F5-334DAF9F6DC2}" type="slidenum">
              <a:rPr lang="en-US"/>
              <a:pPr>
                <a:defRPr/>
              </a:pPr>
              <a:t>36</a:t>
            </a:fld>
            <a:endParaRPr lang="en-US"/>
          </a:p>
        </p:txBody>
      </p:sp>
      <p:pic>
        <p:nvPicPr>
          <p:cNvPr id="6" name="Picture 2" descr="fig_05_11"/>
          <p:cNvPicPr preferRelativeResize="0">
            <a:picLocks noChangeAspect="1" noChangeArrowheads="1"/>
          </p:cNvPicPr>
          <p:nvPr>
            <p:custDataLst>
              <p:tags r:id="rId1"/>
            </p:custDataLst>
          </p:nvPr>
        </p:nvPicPr>
        <p:blipFill>
          <a:blip r:embed="rId3" cstate="print"/>
          <a:srcRect/>
          <a:stretch>
            <a:fillRect/>
          </a:stretch>
        </p:blipFill>
        <p:spPr bwMode="auto">
          <a:xfrm>
            <a:off x="711200" y="177800"/>
            <a:ext cx="7723188" cy="651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Validating the DFD (cont’d)</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There two fundamental types of errors in DFDs:</a:t>
            </a:r>
          </a:p>
          <a:p>
            <a:pPr eaLnBrk="1" fontAlgn="auto" hangingPunct="1">
              <a:spcAft>
                <a:spcPts val="0"/>
              </a:spcAft>
              <a:buFont typeface="Wingdings" pitchFamily="2" charset="2"/>
              <a:buNone/>
              <a:defRPr/>
            </a:pPr>
            <a:r>
              <a:rPr lang="en-US" dirty="0" smtClean="0"/>
              <a:t>1. </a:t>
            </a:r>
            <a:r>
              <a:rPr lang="en-US" b="1" i="1" dirty="0" smtClean="0">
                <a:solidFill>
                  <a:srgbClr val="0000FF"/>
                </a:solidFill>
              </a:rPr>
              <a:t>Syntax errors </a:t>
            </a:r>
            <a:r>
              <a:rPr lang="en-US" dirty="0" smtClean="0"/>
              <a:t>– can be thought of as </a:t>
            </a:r>
            <a:r>
              <a:rPr lang="en-US" dirty="0" smtClean="0">
                <a:solidFill>
                  <a:srgbClr val="0000FF"/>
                </a:solidFill>
              </a:rPr>
              <a:t>grammatical </a:t>
            </a:r>
            <a:r>
              <a:rPr lang="en-US" dirty="0" smtClean="0"/>
              <a:t>errors that violate the rules of the DFD language.</a:t>
            </a:r>
            <a:endParaRPr lang="en-US" b="1" i="1" dirty="0" smtClean="0">
              <a:solidFill>
                <a:srgbClr val="0000FF"/>
              </a:solidFill>
            </a:endParaRPr>
          </a:p>
          <a:p>
            <a:pPr eaLnBrk="1" fontAlgn="auto" hangingPunct="1">
              <a:spcAft>
                <a:spcPts val="0"/>
              </a:spcAft>
              <a:buFont typeface="Wingdings" pitchFamily="2" charset="2"/>
              <a:buNone/>
              <a:defRPr/>
            </a:pPr>
            <a:r>
              <a:rPr lang="en-US" dirty="0" smtClean="0"/>
              <a:t>2. </a:t>
            </a:r>
            <a:r>
              <a:rPr lang="en-US" b="1" i="1" dirty="0" smtClean="0">
                <a:solidFill>
                  <a:srgbClr val="0000FF"/>
                </a:solidFill>
              </a:rPr>
              <a:t>Semantics errors </a:t>
            </a:r>
            <a:r>
              <a:rPr lang="en-US" dirty="0" smtClean="0"/>
              <a:t>– can be thought of as </a:t>
            </a:r>
            <a:r>
              <a:rPr lang="en-US" dirty="0" smtClean="0">
                <a:solidFill>
                  <a:srgbClr val="0000FF"/>
                </a:solidFill>
              </a:rPr>
              <a:t>misunderstandings </a:t>
            </a:r>
            <a:r>
              <a:rPr lang="en-US" dirty="0" smtClean="0"/>
              <a:t>by the analyst in collecting, analyzing, and reporting information about the system.</a:t>
            </a:r>
            <a:endParaRPr lang="en-US" b="1" i="1" dirty="0" smtClean="0">
              <a:solidFill>
                <a:srgbClr val="0000FF"/>
              </a:solidFill>
            </a:endParaRPr>
          </a:p>
          <a:p>
            <a:pPr eaLnBrk="1" fontAlgn="auto" hangingPunct="1">
              <a:spcAft>
                <a:spcPts val="0"/>
              </a:spcAft>
              <a:buFont typeface="Wingdings" pitchFamily="2" charset="2"/>
              <a:buNone/>
              <a:defRPr/>
            </a:pPr>
            <a:endParaRPr lang="en-US" b="1" i="1" dirty="0">
              <a:solidFill>
                <a:srgbClr val="0000FF"/>
              </a:solidFill>
            </a:endParaRP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977D8776-2954-4C0B-B490-CDA0FF17D795}" type="slidenum">
              <a:rPr lang="en-US"/>
              <a:pPr>
                <a:defRPr/>
              </a:pPr>
              <a:t>37</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l" eaLnBrk="1" hangingPunct="1"/>
            <a:r>
              <a:rPr lang="en-US" smtClean="0"/>
              <a:t>(cont’d)</a:t>
            </a:r>
          </a:p>
        </p:txBody>
      </p:sp>
      <p:sp>
        <p:nvSpPr>
          <p:cNvPr id="41987" name="Content Placeholder 2"/>
          <p:cNvSpPr>
            <a:spLocks noGrp="1"/>
          </p:cNvSpPr>
          <p:nvPr>
            <p:ph idx="1"/>
          </p:nvPr>
        </p:nvSpPr>
        <p:spPr/>
        <p:txBody>
          <a:bodyPr/>
          <a:lstStyle/>
          <a:p>
            <a:pPr eaLnBrk="1" hangingPunct="1">
              <a:spcBef>
                <a:spcPct val="0"/>
              </a:spcBef>
            </a:pPr>
            <a:r>
              <a:rPr lang="en-US" smtClean="0"/>
              <a:t> Syntax errors are easier to find and fix than are semantics errors because there are clear rules that can be used to identify them.</a:t>
            </a:r>
          </a:p>
          <a:p>
            <a:pPr eaLnBrk="1" hangingPunct="1">
              <a:spcBef>
                <a:spcPct val="0"/>
              </a:spcBef>
            </a:pPr>
            <a:r>
              <a:rPr lang="en-US" smtClean="0"/>
              <a:t>Most </a:t>
            </a:r>
            <a:r>
              <a:rPr lang="en-US" b="1" smtClean="0">
                <a:solidFill>
                  <a:srgbClr val="0000FF"/>
                </a:solidFill>
              </a:rPr>
              <a:t>CASE tools </a:t>
            </a:r>
            <a:r>
              <a:rPr lang="en-US" smtClean="0"/>
              <a:t>have syntax checkers that will detect syntax errors.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F2DAD5AA-F16B-41EA-A445-E1553F82FD18}" type="slidenum">
              <a:rPr lang="en-US"/>
              <a:pPr>
                <a:defRPr/>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Chapter 5 Outline</a:t>
            </a:r>
          </a:p>
        </p:txBody>
      </p:sp>
      <p:sp>
        <p:nvSpPr>
          <p:cNvPr id="6147" name="Content Placeholder 2"/>
          <p:cNvSpPr>
            <a:spLocks noGrp="1"/>
          </p:cNvSpPr>
          <p:nvPr>
            <p:ph idx="1"/>
          </p:nvPr>
        </p:nvSpPr>
        <p:spPr/>
        <p:txBody>
          <a:bodyPr/>
          <a:lstStyle/>
          <a:p>
            <a:pPr eaLnBrk="1" hangingPunct="1">
              <a:spcBef>
                <a:spcPct val="0"/>
              </a:spcBef>
            </a:pPr>
            <a:r>
              <a:rPr lang="en-US" sz="4400" smtClean="0"/>
              <a:t>Data flow diagrams.</a:t>
            </a:r>
          </a:p>
          <a:p>
            <a:pPr eaLnBrk="1" hangingPunct="1">
              <a:spcBef>
                <a:spcPct val="0"/>
              </a:spcBef>
              <a:buFont typeface="Wingdings" pitchFamily="2" charset="2"/>
              <a:buNone/>
            </a:pPr>
            <a:r>
              <a:rPr lang="en-US" sz="3600" smtClean="0"/>
              <a:t>  - Reading data flow diagrams</a:t>
            </a:r>
          </a:p>
          <a:p>
            <a:pPr eaLnBrk="1" hangingPunct="1">
              <a:spcBef>
                <a:spcPct val="0"/>
              </a:spcBef>
              <a:buFont typeface="Wingdings" pitchFamily="2" charset="2"/>
              <a:buNone/>
            </a:pPr>
            <a:r>
              <a:rPr lang="en-US" sz="3600" smtClean="0"/>
              <a:t>  - Elements of data flow diagrams</a:t>
            </a:r>
          </a:p>
          <a:p>
            <a:pPr eaLnBrk="1" hangingPunct="1">
              <a:spcBef>
                <a:spcPct val="0"/>
              </a:spcBef>
              <a:buFont typeface="Wingdings" pitchFamily="2" charset="2"/>
              <a:buNone/>
            </a:pPr>
            <a:r>
              <a:rPr lang="en-US" sz="3600" smtClean="0"/>
              <a:t>  - Using data flow diagrams to define business processes</a:t>
            </a:r>
          </a:p>
          <a:p>
            <a:pPr eaLnBrk="1" hangingPunct="1">
              <a:spcBef>
                <a:spcPct val="0"/>
              </a:spcBef>
              <a:buFont typeface="Wingdings" pitchFamily="2" charset="2"/>
              <a:buNone/>
            </a:pPr>
            <a:r>
              <a:rPr lang="en-US" sz="3600" smtClean="0"/>
              <a:t>  - Process descriptions</a:t>
            </a:r>
          </a:p>
          <a:p>
            <a:pPr eaLnBrk="1" hangingPunct="1">
              <a:spcBef>
                <a:spcPct val="0"/>
              </a:spcBef>
            </a:pPr>
            <a:r>
              <a:rPr lang="en-US" sz="4400" smtClean="0"/>
              <a:t>Creating data flow diagrams.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3C850010-E167-481D-89FC-2A4A7A32C07A}" type="slidenum">
              <a:rPr lang="en-US"/>
              <a:pPr>
                <a:defRPr/>
              </a:pPr>
              <a:t>3</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eaLnBrk="1" hangingPunct="1"/>
            <a:r>
              <a:rPr lang="en-US" smtClean="0"/>
              <a:t>(cont’d)</a:t>
            </a:r>
          </a:p>
        </p:txBody>
      </p:sp>
      <p:sp>
        <p:nvSpPr>
          <p:cNvPr id="43011" name="Content Placeholder 2"/>
          <p:cNvSpPr>
            <a:spLocks noGrp="1"/>
          </p:cNvSpPr>
          <p:nvPr>
            <p:ph idx="1"/>
          </p:nvPr>
        </p:nvSpPr>
        <p:spPr/>
        <p:txBody>
          <a:bodyPr/>
          <a:lstStyle/>
          <a:p>
            <a:pPr eaLnBrk="1" hangingPunct="1">
              <a:spcBef>
                <a:spcPct val="0"/>
              </a:spcBef>
              <a:buFont typeface="Wingdings" pitchFamily="2" charset="2"/>
              <a:buNone/>
            </a:pPr>
            <a:r>
              <a:rPr lang="en-US" b="1" smtClean="0"/>
              <a:t>Common </a:t>
            </a:r>
          </a:p>
          <a:p>
            <a:pPr eaLnBrk="1" hangingPunct="1">
              <a:spcBef>
                <a:spcPct val="0"/>
              </a:spcBef>
              <a:buFont typeface="Wingdings" pitchFamily="2" charset="2"/>
              <a:buNone/>
            </a:pPr>
            <a:r>
              <a:rPr lang="en-US" b="1" smtClean="0"/>
              <a:t>Syntax </a:t>
            </a:r>
          </a:p>
          <a:p>
            <a:pPr eaLnBrk="1" hangingPunct="1">
              <a:spcBef>
                <a:spcPct val="0"/>
              </a:spcBef>
              <a:buFont typeface="Wingdings" pitchFamily="2" charset="2"/>
              <a:buNone/>
            </a:pPr>
            <a:r>
              <a:rPr lang="en-US" b="1" smtClean="0"/>
              <a:t>Errors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15384035-772D-43FD-A023-7041D8512377}" type="slidenum">
              <a:rPr lang="en-US"/>
              <a:pPr>
                <a:defRPr/>
              </a:pPr>
              <a:t>39</a:t>
            </a:fld>
            <a:endParaRPr lang="en-US"/>
          </a:p>
        </p:txBody>
      </p:sp>
      <p:pic>
        <p:nvPicPr>
          <p:cNvPr id="43014" name="Picture 2"/>
          <p:cNvPicPr>
            <a:picLocks noChangeAspect="1" noChangeArrowheads="1"/>
          </p:cNvPicPr>
          <p:nvPr/>
        </p:nvPicPr>
        <p:blipFill>
          <a:blip r:embed="rId2" cstate="print"/>
          <a:srcRect/>
          <a:stretch>
            <a:fillRect/>
          </a:stretch>
        </p:blipFill>
        <p:spPr bwMode="auto">
          <a:xfrm>
            <a:off x="3125788" y="838200"/>
            <a:ext cx="5027612" cy="542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p:txBody>
          <a:bodyPr rtlCol="0">
            <a:normAutofit fontScale="92500" lnSpcReduction="20000"/>
          </a:bodyPr>
          <a:lstStyle/>
          <a:p>
            <a:pPr eaLnBrk="1" fontAlgn="auto" hangingPunct="1">
              <a:lnSpc>
                <a:spcPct val="110000"/>
              </a:lnSpc>
              <a:spcAft>
                <a:spcPts val="0"/>
              </a:spcAft>
              <a:defRPr/>
            </a:pPr>
            <a:r>
              <a:rPr lang="en-US" sz="3200" b="1" dirty="0" smtClean="0">
                <a:solidFill>
                  <a:srgbClr val="0000FF"/>
                </a:solidFill>
              </a:rPr>
              <a:t>Semantics errors</a:t>
            </a:r>
            <a:r>
              <a:rPr lang="en-US" sz="3200" dirty="0" smtClean="0"/>
              <a:t> cause the most problems in system development.</a:t>
            </a:r>
          </a:p>
          <a:p>
            <a:pPr eaLnBrk="1" fontAlgn="auto" hangingPunct="1">
              <a:lnSpc>
                <a:spcPct val="110000"/>
              </a:lnSpc>
              <a:spcAft>
                <a:spcPts val="0"/>
              </a:spcAft>
              <a:defRPr/>
            </a:pPr>
            <a:r>
              <a:rPr lang="en-US" sz="3200" dirty="0" smtClean="0"/>
              <a:t>Three useful checks to help ensure that models are semantically correct:</a:t>
            </a:r>
          </a:p>
          <a:p>
            <a:pPr marL="517525" indent="-517525" eaLnBrk="1" fontAlgn="auto" hangingPunct="1">
              <a:lnSpc>
                <a:spcPct val="110000"/>
              </a:lnSpc>
              <a:spcAft>
                <a:spcPts val="0"/>
              </a:spcAft>
              <a:buFont typeface="Wingdings" pitchFamily="2" charset="2"/>
              <a:buNone/>
              <a:defRPr/>
            </a:pPr>
            <a:r>
              <a:rPr lang="en-US" sz="3200" dirty="0" smtClean="0"/>
              <a:t>1.   to ensure that the model is an appropriate representation by asking the users to validate the model in a </a:t>
            </a:r>
            <a:r>
              <a:rPr lang="en-US" sz="3200" b="1" dirty="0" smtClean="0">
                <a:solidFill>
                  <a:srgbClr val="0000FF"/>
                </a:solidFill>
              </a:rPr>
              <a:t>walk-through</a:t>
            </a:r>
          </a:p>
          <a:p>
            <a:pPr eaLnBrk="1" fontAlgn="auto" hangingPunct="1">
              <a:lnSpc>
                <a:spcPct val="110000"/>
              </a:lnSpc>
              <a:spcAft>
                <a:spcPts val="0"/>
              </a:spcAft>
              <a:buFont typeface="Wingdings" pitchFamily="2" charset="2"/>
              <a:buNone/>
              <a:defRPr/>
            </a:pPr>
            <a:r>
              <a:rPr lang="en-US" sz="3200" dirty="0" smtClean="0"/>
              <a:t>2.  to ensure consistent decomposition</a:t>
            </a:r>
          </a:p>
          <a:p>
            <a:pPr marL="517525" indent="-517525" eaLnBrk="1" fontAlgn="auto" hangingPunct="1">
              <a:lnSpc>
                <a:spcPct val="110000"/>
              </a:lnSpc>
              <a:spcAft>
                <a:spcPts val="0"/>
              </a:spcAft>
              <a:buFont typeface="Wingdings" pitchFamily="2" charset="2"/>
              <a:buNone/>
              <a:defRPr/>
            </a:pPr>
            <a:r>
              <a:rPr lang="en-US" sz="3200" dirty="0" smtClean="0"/>
              <a:t>3.  to ensure that the terminology is consistent throughout the model</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6F2A5386-ADFE-4AB8-B509-1D2827C5F16B}" type="slidenum">
              <a:rPr lang="en-US"/>
              <a:pPr>
                <a:defRPr/>
              </a:pPr>
              <a:t>40</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SUMMARY</a:t>
            </a:r>
          </a:p>
        </p:txBody>
      </p:sp>
      <p:sp>
        <p:nvSpPr>
          <p:cNvPr id="3" name="Content Placeholder 2"/>
          <p:cNvSpPr>
            <a:spLocks noGrp="1"/>
          </p:cNvSpPr>
          <p:nvPr>
            <p:ph idx="1"/>
          </p:nvPr>
        </p:nvSpPr>
        <p:spPr>
          <a:xfrm>
            <a:off x="457200" y="1600200"/>
            <a:ext cx="8229600" cy="4876800"/>
          </a:xfrm>
        </p:spPr>
        <p:txBody>
          <a:bodyPr rtlCol="0">
            <a:normAutofit fontScale="40000" lnSpcReduction="20000"/>
          </a:bodyPr>
          <a:lstStyle/>
          <a:p>
            <a:pPr eaLnBrk="1" fontAlgn="auto" hangingPunct="1">
              <a:lnSpc>
                <a:spcPct val="120000"/>
              </a:lnSpc>
              <a:spcAft>
                <a:spcPts val="0"/>
              </a:spcAft>
              <a:defRPr/>
            </a:pPr>
            <a:r>
              <a:rPr lang="en-US" sz="5900" b="1" dirty="0" smtClean="0"/>
              <a:t>Data Flow Diagram Syntax </a:t>
            </a:r>
            <a:r>
              <a:rPr lang="en-US" sz="5900" dirty="0" smtClean="0"/>
              <a:t>– four symbols are used on data flow diagrams (</a:t>
            </a:r>
            <a:r>
              <a:rPr lang="en-US" sz="5900" dirty="0" smtClean="0">
                <a:solidFill>
                  <a:srgbClr val="FF0000"/>
                </a:solidFill>
              </a:rPr>
              <a:t>processes, data flows, data stores, and external entities</a:t>
            </a:r>
            <a:r>
              <a:rPr lang="en-US" sz="5900" dirty="0" smtClean="0"/>
              <a:t>).</a:t>
            </a:r>
          </a:p>
          <a:p>
            <a:pPr eaLnBrk="1" fontAlgn="auto" hangingPunct="1">
              <a:lnSpc>
                <a:spcPct val="120000"/>
              </a:lnSpc>
              <a:spcAft>
                <a:spcPts val="0"/>
              </a:spcAft>
              <a:defRPr/>
            </a:pPr>
            <a:r>
              <a:rPr lang="en-US" sz="5900" b="1" dirty="0" smtClean="0"/>
              <a:t>Creating Data Flow Diagrams</a:t>
            </a:r>
          </a:p>
          <a:p>
            <a:pPr eaLnBrk="1" fontAlgn="auto" hangingPunct="1">
              <a:lnSpc>
                <a:spcPct val="120000"/>
              </a:lnSpc>
              <a:spcAft>
                <a:spcPts val="0"/>
              </a:spcAft>
              <a:buFont typeface="Wingdings" pitchFamily="2" charset="2"/>
              <a:buNone/>
              <a:defRPr/>
            </a:pPr>
            <a:r>
              <a:rPr lang="en-US" sz="5900" dirty="0" smtClean="0"/>
              <a:t> - The DFDs are created from </a:t>
            </a:r>
            <a:r>
              <a:rPr lang="en-US" sz="5900" dirty="0" smtClean="0">
                <a:solidFill>
                  <a:srgbClr val="FF0000"/>
                </a:solidFill>
              </a:rPr>
              <a:t>use cases</a:t>
            </a:r>
            <a:r>
              <a:rPr lang="en-US" sz="5900" dirty="0" smtClean="0"/>
              <a:t>.</a:t>
            </a:r>
          </a:p>
          <a:p>
            <a:pPr eaLnBrk="1" fontAlgn="auto" hangingPunct="1">
              <a:lnSpc>
                <a:spcPct val="120000"/>
              </a:lnSpc>
              <a:spcAft>
                <a:spcPts val="0"/>
              </a:spcAft>
              <a:buFont typeface="Wingdings" pitchFamily="2" charset="2"/>
              <a:buNone/>
              <a:defRPr/>
            </a:pPr>
            <a:r>
              <a:rPr lang="en-US" sz="5900" dirty="0" smtClean="0"/>
              <a:t> - Every set of DFDs starts with a </a:t>
            </a:r>
            <a:r>
              <a:rPr lang="en-US" sz="5900" dirty="0" smtClean="0">
                <a:solidFill>
                  <a:srgbClr val="FF0000"/>
                </a:solidFill>
              </a:rPr>
              <a:t>context diagram</a:t>
            </a:r>
            <a:r>
              <a:rPr lang="en-US" sz="5900" dirty="0" smtClean="0"/>
              <a:t>.</a:t>
            </a:r>
          </a:p>
          <a:p>
            <a:pPr eaLnBrk="1" fontAlgn="auto" hangingPunct="1">
              <a:lnSpc>
                <a:spcPct val="120000"/>
              </a:lnSpc>
              <a:spcAft>
                <a:spcPts val="0"/>
              </a:spcAft>
              <a:buFont typeface="Wingdings" pitchFamily="2" charset="2"/>
              <a:buNone/>
              <a:defRPr/>
            </a:pPr>
            <a:r>
              <a:rPr lang="en-US" sz="5900" dirty="0" smtClean="0"/>
              <a:t> - DFDs segments are created for each use case, and are then organized into a </a:t>
            </a:r>
            <a:r>
              <a:rPr lang="en-US" sz="5900" dirty="0" smtClean="0">
                <a:solidFill>
                  <a:srgbClr val="FF0000"/>
                </a:solidFill>
              </a:rPr>
              <a:t>level 0 DFD</a:t>
            </a:r>
            <a:r>
              <a:rPr lang="en-US" sz="5900" dirty="0" smtClean="0"/>
              <a:t>.</a:t>
            </a:r>
          </a:p>
          <a:p>
            <a:pPr eaLnBrk="1" fontAlgn="auto" hangingPunct="1">
              <a:lnSpc>
                <a:spcPct val="120000"/>
              </a:lnSpc>
              <a:spcAft>
                <a:spcPts val="0"/>
              </a:spcAft>
              <a:buFont typeface="Wingdings" pitchFamily="2" charset="2"/>
              <a:buNone/>
              <a:defRPr/>
            </a:pPr>
            <a:r>
              <a:rPr lang="en-US" sz="5900" dirty="0" smtClean="0"/>
              <a:t> - </a:t>
            </a:r>
            <a:r>
              <a:rPr lang="en-US" sz="5900" dirty="0" smtClean="0">
                <a:solidFill>
                  <a:srgbClr val="FF0000"/>
                </a:solidFill>
              </a:rPr>
              <a:t>Level 1 DFDs</a:t>
            </a:r>
            <a:r>
              <a:rPr lang="en-US" sz="5900" dirty="0" smtClean="0"/>
              <a:t> are developed on the basis of the steps within each use case.</a:t>
            </a:r>
          </a:p>
          <a:p>
            <a:pPr eaLnBrk="1" fontAlgn="auto" hangingPunct="1">
              <a:lnSpc>
                <a:spcPct val="120000"/>
              </a:lnSpc>
              <a:spcAft>
                <a:spcPts val="0"/>
              </a:spcAft>
              <a:buFont typeface="Wingdings" pitchFamily="2" charset="2"/>
              <a:buNone/>
              <a:defRPr/>
            </a:pPr>
            <a:r>
              <a:rPr lang="en-US" sz="5900" dirty="0" smtClean="0"/>
              <a:t> - The set of DFDs are </a:t>
            </a:r>
            <a:r>
              <a:rPr lang="en-US" sz="5900" dirty="0" smtClean="0">
                <a:solidFill>
                  <a:srgbClr val="FF0000"/>
                </a:solidFill>
              </a:rPr>
              <a:t>validated</a:t>
            </a:r>
            <a:r>
              <a:rPr lang="en-US" sz="5900" dirty="0" smtClean="0"/>
              <a:t> to make sure that they are complete and correct and contain no syntax or semantics errors. </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642FC3D6-52E3-4129-895E-252C5953A0AF}" type="slidenum">
              <a:rPr lang="en-US"/>
              <a:pPr>
                <a:defRPr/>
              </a:pPr>
              <a:t>41</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rtlCol="0">
            <a:normAutofit fontScale="90000"/>
          </a:bodyPr>
          <a:lstStyle/>
          <a:p>
            <a:pPr algn="l" eaLnBrk="1" fontAlgn="auto" hangingPunct="1">
              <a:spcAft>
                <a:spcPts val="0"/>
              </a:spcAft>
              <a:defRPr/>
            </a:pPr>
            <a:r>
              <a:rPr lang="en-US" sz="3200" dirty="0" smtClean="0"/>
              <a:t>Copyright 2011 John Wiley &amp; Sons, Inc.</a:t>
            </a:r>
            <a:endParaRPr lang="en-US" sz="3200" dirty="0"/>
          </a:p>
        </p:txBody>
      </p:sp>
      <p:sp>
        <p:nvSpPr>
          <p:cNvPr id="46083" name="Content Placeholder 2"/>
          <p:cNvSpPr>
            <a:spLocks noGrp="1"/>
          </p:cNvSpPr>
          <p:nvPr>
            <p:ph idx="1"/>
          </p:nvPr>
        </p:nvSpPr>
        <p:spPr/>
        <p:txBody>
          <a:bodyPr/>
          <a:lstStyle/>
          <a:p>
            <a:pPr marL="0" indent="0" eaLnBrk="1" hangingPunct="1">
              <a:lnSpc>
                <a:spcPct val="90000"/>
              </a:lnSpc>
              <a:spcBef>
                <a:spcPct val="0"/>
              </a:spcBef>
              <a:buFont typeface="Wingdings" pitchFamily="2" charset="2"/>
              <a:buNone/>
            </a:pPr>
            <a:r>
              <a:rPr lang="en-US" sz="2400" smtClean="0"/>
              <a:t>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redistribution or resale.  The Publisher assumes no responsibility for errors, omissions, or damages, caused by the use of these programs or from the use of the information contained herein.  </a:t>
            </a:r>
          </a:p>
          <a:p>
            <a:pPr marL="0" indent="0"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ECB31C57-9926-4170-A21A-7F4F4C0D3E35}" type="slidenum">
              <a:rPr lang="en-US"/>
              <a:pPr>
                <a:defRPr/>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INTRODUCTION</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 A </a:t>
            </a:r>
            <a:r>
              <a:rPr lang="en-US" dirty="0" smtClean="0">
                <a:solidFill>
                  <a:srgbClr val="FF0000"/>
                </a:solidFill>
              </a:rPr>
              <a:t>process model</a:t>
            </a:r>
            <a:r>
              <a:rPr lang="en-US" dirty="0" smtClean="0"/>
              <a:t> can be used to further clarify the requirements definition and use cases.</a:t>
            </a:r>
          </a:p>
          <a:p>
            <a:pPr eaLnBrk="1" fontAlgn="auto" hangingPunct="1">
              <a:spcAft>
                <a:spcPts val="0"/>
              </a:spcAft>
              <a:defRPr/>
            </a:pPr>
            <a:r>
              <a:rPr lang="en-US" dirty="0" smtClean="0"/>
              <a:t> A </a:t>
            </a:r>
            <a:r>
              <a:rPr lang="en-US" dirty="0" smtClean="0">
                <a:solidFill>
                  <a:srgbClr val="FF0000"/>
                </a:solidFill>
              </a:rPr>
              <a:t>process model </a:t>
            </a:r>
            <a:r>
              <a:rPr lang="en-US" dirty="0" smtClean="0"/>
              <a:t>is a graphical way of representing how a business system should operate.</a:t>
            </a:r>
          </a:p>
          <a:p>
            <a:pPr eaLnBrk="1" fontAlgn="auto" hangingPunct="1">
              <a:spcAft>
                <a:spcPts val="0"/>
              </a:spcAft>
              <a:defRPr/>
            </a:pPr>
            <a:r>
              <a:rPr lang="en-US" dirty="0" smtClean="0"/>
              <a:t> A </a:t>
            </a:r>
            <a:r>
              <a:rPr lang="en-US" dirty="0" smtClean="0">
                <a:solidFill>
                  <a:srgbClr val="FF0000"/>
                </a:solidFill>
              </a:rPr>
              <a:t>process model </a:t>
            </a:r>
            <a:r>
              <a:rPr lang="en-US" dirty="0" smtClean="0"/>
              <a:t>can be used to document the as-is system or the to-be system, whether computerized or not.</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68185814-27D4-498F-ADDA-9D5A101A6E36}" type="slidenum">
              <a:rPr lang="en-US"/>
              <a:pPr>
                <a:defRPr/>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US" smtClean="0"/>
              <a:t>(cont’d)</a:t>
            </a:r>
          </a:p>
        </p:txBody>
      </p:sp>
      <p:sp>
        <p:nvSpPr>
          <p:cNvPr id="8195" name="Content Placeholder 2"/>
          <p:cNvSpPr>
            <a:spLocks noGrp="1"/>
          </p:cNvSpPr>
          <p:nvPr>
            <p:ph idx="1"/>
          </p:nvPr>
        </p:nvSpPr>
        <p:spPr/>
        <p:txBody>
          <a:bodyPr/>
          <a:lstStyle/>
          <a:p>
            <a:pPr eaLnBrk="1" hangingPunct="1">
              <a:spcBef>
                <a:spcPct val="0"/>
              </a:spcBef>
            </a:pPr>
            <a:r>
              <a:rPr lang="en-US" sz="3600" b="1" smtClean="0">
                <a:solidFill>
                  <a:srgbClr val="FF0000"/>
                </a:solidFill>
              </a:rPr>
              <a:t>Data flow diagramming</a:t>
            </a:r>
            <a:r>
              <a:rPr lang="en-US" sz="3600" b="1" i="1" smtClean="0">
                <a:solidFill>
                  <a:srgbClr val="FF0000"/>
                </a:solidFill>
              </a:rPr>
              <a:t> </a:t>
            </a:r>
            <a:r>
              <a:rPr lang="en-US" sz="3600" smtClean="0"/>
              <a:t>is a technique that diagrams the business processes and the data that pass among them.</a:t>
            </a:r>
          </a:p>
          <a:p>
            <a:pPr eaLnBrk="1" hangingPunct="1">
              <a:spcBef>
                <a:spcPct val="0"/>
              </a:spcBef>
            </a:pPr>
            <a:r>
              <a:rPr lang="en-US" sz="3600" b="1" smtClean="0">
                <a:solidFill>
                  <a:srgbClr val="FF0000"/>
                </a:solidFill>
              </a:rPr>
              <a:t>Logical process models </a:t>
            </a:r>
            <a:r>
              <a:rPr lang="en-US" sz="3600" smtClean="0"/>
              <a:t>describe processes without suggesting how they are conducted.</a:t>
            </a:r>
          </a:p>
          <a:p>
            <a:pPr eaLnBrk="1" hangingPunct="1">
              <a:spcBef>
                <a:spcPct val="0"/>
              </a:spcBef>
            </a:pPr>
            <a:r>
              <a:rPr lang="en-US" sz="3600" b="1" smtClean="0">
                <a:solidFill>
                  <a:srgbClr val="FF0000"/>
                </a:solidFill>
              </a:rPr>
              <a:t>Physical process models </a:t>
            </a:r>
            <a:r>
              <a:rPr lang="en-US" sz="3600" smtClean="0"/>
              <a:t>provide information that is needed to build the system.</a:t>
            </a:r>
          </a:p>
          <a:p>
            <a:pPr eaLnBrk="1" hangingPunct="1">
              <a:spcBef>
                <a:spcPct val="0"/>
              </a:spcBef>
            </a:pPr>
            <a:endParaRPr lang="en-US" sz="36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01F86B3C-27D4-42CC-AC92-14A2BD98781A}" type="slidenum">
              <a:rPr lang="en-US"/>
              <a:pPr>
                <a:defRPr/>
              </a:pPr>
              <a:t>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DATA FLOW DIAGRAMS (DFDs)</a:t>
            </a:r>
          </a:p>
        </p:txBody>
      </p:sp>
      <p:sp>
        <p:nvSpPr>
          <p:cNvPr id="9219" name="Content Placeholder 2"/>
          <p:cNvSpPr>
            <a:spLocks noGrp="1"/>
          </p:cNvSpPr>
          <p:nvPr>
            <p:ph idx="1"/>
          </p:nvPr>
        </p:nvSpPr>
        <p:spPr/>
        <p:txBody>
          <a:bodyPr/>
          <a:lstStyle/>
          <a:p>
            <a:pPr algn="ctr" eaLnBrk="1" hangingPunct="1">
              <a:spcBef>
                <a:spcPct val="0"/>
              </a:spcBef>
              <a:buFont typeface="Wingdings" pitchFamily="2" charset="2"/>
              <a:buNone/>
            </a:pPr>
            <a:r>
              <a:rPr lang="en-US" sz="3200" b="1" smtClean="0"/>
              <a:t>Reading Data Flow Diagrams</a:t>
            </a:r>
          </a:p>
          <a:p>
            <a:pPr algn="ctr" eaLnBrk="1" hangingPunct="1">
              <a:spcBef>
                <a:spcPct val="0"/>
              </a:spcBef>
              <a:buFont typeface="Wingdings" pitchFamily="2" charset="2"/>
              <a:buNone/>
            </a:pPr>
            <a:endParaRPr lang="en-US" sz="3200" b="1"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4146FDEE-43CA-46C0-AAF8-661C356D765F}" type="slidenum">
              <a:rPr lang="en-US"/>
              <a:pPr>
                <a:defRPr/>
              </a:pPr>
              <a:t>6</a:t>
            </a:fld>
            <a:endParaRPr lang="en-US"/>
          </a:p>
        </p:txBody>
      </p:sp>
      <p:pic>
        <p:nvPicPr>
          <p:cNvPr id="9222" name="Picture 2"/>
          <p:cNvPicPr>
            <a:picLocks noChangeAspect="1" noChangeArrowheads="1"/>
          </p:cNvPicPr>
          <p:nvPr/>
        </p:nvPicPr>
        <p:blipFill>
          <a:blip r:embed="rId2" cstate="print"/>
          <a:srcRect/>
          <a:stretch>
            <a:fillRect/>
          </a:stretch>
        </p:blipFill>
        <p:spPr bwMode="auto">
          <a:xfrm>
            <a:off x="1524000" y="2133600"/>
            <a:ext cx="6248400" cy="439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Elements of Data Flow Diagrams</a:t>
            </a:r>
          </a:p>
        </p:txBody>
      </p:sp>
      <p:sp>
        <p:nvSpPr>
          <p:cNvPr id="10243" name="Content Placeholder 2"/>
          <p:cNvSpPr>
            <a:spLocks noGrp="1"/>
          </p:cNvSpPr>
          <p:nvPr>
            <p:ph idx="1"/>
          </p:nvPr>
        </p:nvSpPr>
        <p:spPr/>
        <p:txBody>
          <a:bodyPr/>
          <a:lstStyle/>
          <a:p>
            <a:pPr eaLnBrk="1" hangingPunct="1">
              <a:spcBef>
                <a:spcPct val="0"/>
              </a:spcBef>
            </a:pPr>
            <a:r>
              <a:rPr lang="en-US" sz="3000" b="1" smtClean="0">
                <a:solidFill>
                  <a:srgbClr val="0000FF"/>
                </a:solidFill>
              </a:rPr>
              <a:t>Process</a:t>
            </a:r>
            <a:r>
              <a:rPr lang="en-US" sz="3000" smtClean="0"/>
              <a:t> – A process is an activity or a function performed for some specific business reason.</a:t>
            </a:r>
          </a:p>
          <a:p>
            <a:pPr eaLnBrk="1" hangingPunct="1">
              <a:spcBef>
                <a:spcPct val="0"/>
              </a:spcBef>
            </a:pPr>
            <a:r>
              <a:rPr lang="en-US" sz="3000" b="1" smtClean="0">
                <a:solidFill>
                  <a:srgbClr val="0000FF"/>
                </a:solidFill>
              </a:rPr>
              <a:t>Data Flow </a:t>
            </a:r>
            <a:r>
              <a:rPr lang="en-US" sz="3000" smtClean="0"/>
              <a:t>– A data flow is a single piece of data, or a logical collection of several pieces of information.</a:t>
            </a:r>
          </a:p>
          <a:p>
            <a:pPr eaLnBrk="1" hangingPunct="1">
              <a:spcBef>
                <a:spcPct val="0"/>
              </a:spcBef>
            </a:pPr>
            <a:r>
              <a:rPr lang="en-US" sz="3000" b="1" smtClean="0">
                <a:solidFill>
                  <a:srgbClr val="0000FF"/>
                </a:solidFill>
              </a:rPr>
              <a:t>Data Store </a:t>
            </a:r>
            <a:r>
              <a:rPr lang="en-US" sz="3000" smtClean="0"/>
              <a:t>– A data store is a collection of data that is stored in some way.</a:t>
            </a:r>
          </a:p>
          <a:p>
            <a:pPr eaLnBrk="1" hangingPunct="1">
              <a:spcBef>
                <a:spcPct val="0"/>
              </a:spcBef>
            </a:pPr>
            <a:r>
              <a:rPr lang="en-US" sz="3000" b="1" smtClean="0">
                <a:solidFill>
                  <a:srgbClr val="0000FF"/>
                </a:solidFill>
              </a:rPr>
              <a:t>External Entity </a:t>
            </a:r>
            <a:r>
              <a:rPr lang="en-US" sz="3000" smtClean="0"/>
              <a:t>– An external entity is a person, organization, organization unit, or system that is </a:t>
            </a:r>
            <a:r>
              <a:rPr lang="en-US" sz="3000" b="1" smtClean="0">
                <a:solidFill>
                  <a:srgbClr val="3366FF"/>
                </a:solidFill>
              </a:rPr>
              <a:t>external</a:t>
            </a:r>
            <a:r>
              <a:rPr lang="en-US" sz="3000" smtClean="0"/>
              <a:t> to the system, but interacts with it.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7955D581-F0BF-4644-9BFA-00CF85AC9714}" type="slidenum">
              <a:rPr lang="en-US"/>
              <a:pPr>
                <a:defRPr/>
              </a:pPr>
              <a:t>7</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5-</a:t>
            </a:r>
            <a:fld id="{9ADE1202-5CFF-458A-BA95-2E5BF13877A2}" type="slidenum">
              <a:rPr lang="en-US"/>
              <a:pPr>
                <a:defRPr/>
              </a:pPr>
              <a:t>8</a:t>
            </a:fld>
            <a:endParaRPr lang="en-US"/>
          </a:p>
        </p:txBody>
      </p:sp>
      <p:pic>
        <p:nvPicPr>
          <p:cNvPr id="11269" name="Picture 3" descr="!06-02W-"/>
          <p:cNvPicPr>
            <a:picLocks noGrp="1" noChangeAspect="1" noChangeArrowheads="1"/>
          </p:cNvPicPr>
          <p:nvPr>
            <p:ph idx="1"/>
          </p:nvPr>
        </p:nvPicPr>
        <p:blipFill>
          <a:blip r:embed="rId2" cstate="print"/>
          <a:srcRect/>
          <a:stretch>
            <a:fillRect/>
          </a:stretch>
        </p:blipFill>
        <p:spPr>
          <a:xfrm>
            <a:off x="1371600" y="609600"/>
            <a:ext cx="6629400" cy="5516563"/>
          </a:xfr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2358</Words>
  <Application>Microsoft Office PowerPoint</Application>
  <PresentationFormat>On-screen Show (4:3)</PresentationFormat>
  <Paragraphs>262</Paragraphs>
  <Slides>43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Office Theme</vt:lpstr>
      <vt:lpstr>Systems Analysis and Design 5th Edition   Chapter 5. Process Modeling</vt:lpstr>
      <vt:lpstr>Slide 1</vt:lpstr>
      <vt:lpstr>Slide 2</vt:lpstr>
      <vt:lpstr>Chapter 5 Outline</vt:lpstr>
      <vt:lpstr>INTRODUCTION</vt:lpstr>
      <vt:lpstr>(cont’d)</vt:lpstr>
      <vt:lpstr>DATA FLOW DIAGRAMS (DFDs)</vt:lpstr>
      <vt:lpstr>Elements of Data Flow Diagrams</vt:lpstr>
      <vt:lpstr>(cont’d)</vt:lpstr>
      <vt:lpstr>Using DFDs to Define Business Processes</vt:lpstr>
      <vt:lpstr>(cont’d)</vt:lpstr>
      <vt:lpstr>Context Diagram</vt:lpstr>
      <vt:lpstr>Level 0 Diagram</vt:lpstr>
      <vt:lpstr>Level 1 Diagrams</vt:lpstr>
      <vt:lpstr>(cont’d)</vt:lpstr>
      <vt:lpstr>Level 2 Diagrams</vt:lpstr>
      <vt:lpstr>Alternative Data Flows</vt:lpstr>
      <vt:lpstr>Process Descriptions</vt:lpstr>
      <vt:lpstr>CREATING DATA FLOW DIAGRAMS</vt:lpstr>
      <vt:lpstr>(cont’d)</vt:lpstr>
      <vt:lpstr>(cont’d)</vt:lpstr>
      <vt:lpstr>Creating the Context Diagram</vt:lpstr>
      <vt:lpstr>(cont’d)</vt:lpstr>
      <vt:lpstr>Creating DFD Fragments</vt:lpstr>
      <vt:lpstr>(cont’d)</vt:lpstr>
      <vt:lpstr>(cont’d)</vt:lpstr>
      <vt:lpstr>(cont’d)</vt:lpstr>
      <vt:lpstr>(cont’d)</vt:lpstr>
      <vt:lpstr>Creating the Level 0 Diagram</vt:lpstr>
      <vt:lpstr>(cont’d)</vt:lpstr>
      <vt:lpstr>Creating Level 1 Data Flow Diagrams (and Below)</vt:lpstr>
      <vt:lpstr>(cont’d)</vt:lpstr>
      <vt:lpstr>(cont’d)</vt:lpstr>
      <vt:lpstr>(cont’d)</vt:lpstr>
      <vt:lpstr>(cont’d)</vt:lpstr>
      <vt:lpstr>(cont’d)</vt:lpstr>
      <vt:lpstr>Validating the DFD</vt:lpstr>
      <vt:lpstr>Validating the DFD (cont’d)</vt:lpstr>
      <vt:lpstr>(cont’d)</vt:lpstr>
      <vt:lpstr>(cont’d)</vt:lpstr>
      <vt:lpstr>(cont’d)</vt:lpstr>
      <vt:lpstr>SUMMARY</vt:lpstr>
      <vt:lpstr>Copyright 2011 John Wiley &amp; Sons, Inc.</vt:lpstr>
    </vt:vector>
  </TitlesOfParts>
  <Company>University of Massachusetts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dc:title>
  <dc:creator>Windows User</dc:creator>
  <cp:lastModifiedBy>kfwong</cp:lastModifiedBy>
  <cp:revision>42</cp:revision>
  <dcterms:created xsi:type="dcterms:W3CDTF">2011-06-16T14:45:20Z</dcterms:created>
  <dcterms:modified xsi:type="dcterms:W3CDTF">2012-10-16T01:33:37Z</dcterms:modified>
</cp:coreProperties>
</file>