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0"/>
  </p:notesMasterIdLst>
  <p:sldIdLst>
    <p:sldId id="256" r:id="rId2"/>
    <p:sldId id="264" r:id="rId3"/>
    <p:sldId id="265" r:id="rId4"/>
    <p:sldId id="268" r:id="rId5"/>
    <p:sldId id="266" r:id="rId6"/>
    <p:sldId id="267"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0" r:id="rId27"/>
    <p:sldId id="288" r:id="rId28"/>
    <p:sldId id="291" r:id="rId29"/>
    <p:sldId id="289" r:id="rId30"/>
    <p:sldId id="292" r:id="rId31"/>
    <p:sldId id="293" r:id="rId32"/>
    <p:sldId id="294" r:id="rId33"/>
    <p:sldId id="295" r:id="rId34"/>
    <p:sldId id="296" r:id="rId35"/>
    <p:sldId id="299" r:id="rId36"/>
    <p:sldId id="297" r:id="rId37"/>
    <p:sldId id="298" r:id="rId38"/>
    <p:sldId id="25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8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2286C62-2064-4574-8B85-D3A570A84DDF}" type="datetimeFigureOut">
              <a:rPr lang="en-US"/>
              <a:pPr>
                <a:defRPr/>
              </a:pPr>
              <a:t>10/22/2012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6E0485F-4FDB-4594-A4EC-E87230206BB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3429000"/>
          </a:xfrm>
        </p:spPr>
        <p:txBody>
          <a:bodyPr/>
          <a:lstStyle>
            <a:lvl1pPr>
              <a:defRPr sz="3200" b="1"/>
            </a:lvl1pPr>
          </a:lstStyle>
          <a:p>
            <a:r>
              <a:rPr lang="en-US" smtClean="0"/>
              <a:t>Click to edit Master title style</a:t>
            </a:r>
            <a:endParaRPr lang="en-US" dirty="0"/>
          </a:p>
        </p:txBody>
      </p:sp>
      <p:sp>
        <p:nvSpPr>
          <p:cNvPr id="3" name="Subtitle 2"/>
          <p:cNvSpPr>
            <a:spLocks noGrp="1"/>
          </p:cNvSpPr>
          <p:nvPr>
            <p:ph type="subTitle" idx="1"/>
          </p:nvPr>
        </p:nvSpPr>
        <p:spPr>
          <a:xfrm>
            <a:off x="304800" y="4953000"/>
            <a:ext cx="8534400" cy="6858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356350"/>
            <a:ext cx="152400" cy="365125"/>
          </a:xfrm>
        </p:spPr>
        <p:txBody>
          <a:bodyPr/>
          <a:lstStyle>
            <a:lvl1pPr>
              <a:defRPr/>
            </a:lvl1pPr>
          </a:lstStyle>
          <a:p>
            <a:pPr>
              <a:defRPr/>
            </a:pPr>
            <a:r>
              <a:rPr lang="en-US"/>
              <a:t> </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6" name="Slide Number Placeholder 5"/>
          <p:cNvSpPr>
            <a:spLocks noGrp="1"/>
          </p:cNvSpPr>
          <p:nvPr>
            <p:ph type="sldNum" sz="quarter" idx="12"/>
          </p:nvPr>
        </p:nvSpPr>
        <p:spPr/>
        <p:txBody>
          <a:bodyPr/>
          <a:lstStyle>
            <a:lvl1pPr>
              <a:defRPr/>
            </a:lvl1pPr>
          </a:lstStyle>
          <a:p>
            <a:pPr>
              <a:defRPr/>
            </a:pPr>
            <a:r>
              <a:rPr lang="en-US"/>
              <a:t>6-</a:t>
            </a:r>
            <a:fld id="{D7A61975-C8F6-4B10-A6E6-CC8FCA129B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447800"/>
            <a:ext cx="8229600" cy="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buClr>
                <a:srgbClr val="0070C0"/>
              </a:buClr>
              <a:buSzPct val="150000"/>
              <a:buFont typeface="Wingdings" pitchFamily="2" charset="2"/>
              <a:buChar cha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t> </a:t>
            </a:r>
          </a:p>
        </p:txBody>
      </p:sp>
      <p:sp>
        <p:nvSpPr>
          <p:cNvPr id="6"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5"/>
          <p:cNvSpPr>
            <a:spLocks noGrp="1"/>
          </p:cNvSpPr>
          <p:nvPr>
            <p:ph type="sldNum" sz="quarter" idx="12"/>
          </p:nvPr>
        </p:nvSpPr>
        <p:spPr/>
        <p:txBody>
          <a:bodyPr/>
          <a:lstStyle>
            <a:lvl1pPr>
              <a:defRPr/>
            </a:lvl1pPr>
          </a:lstStyle>
          <a:p>
            <a:pPr>
              <a:defRPr/>
            </a:pPr>
            <a:r>
              <a:rPr lang="en-US"/>
              <a:t>6-</a:t>
            </a:r>
            <a:fld id="{F96DB041-3E79-4741-BB1A-1002852207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a:t> </a:t>
            </a:r>
          </a:p>
        </p:txBody>
      </p:sp>
      <p:sp>
        <p:nvSpPr>
          <p:cNvPr id="6" name="Footer Placeholder 5"/>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6"/>
          <p:cNvSpPr>
            <a:spLocks noGrp="1"/>
          </p:cNvSpPr>
          <p:nvPr>
            <p:ph type="sldNum" sz="quarter" idx="12"/>
          </p:nvPr>
        </p:nvSpPr>
        <p:spPr/>
        <p:txBody>
          <a:bodyPr/>
          <a:lstStyle>
            <a:lvl1pPr>
              <a:defRPr/>
            </a:lvl1pPr>
          </a:lstStyle>
          <a:p>
            <a:pPr>
              <a:defRPr/>
            </a:pPr>
            <a:fld id="{C813B098-5DF1-459A-838B-E4895F7975D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 Copyright 2011 John Wiley &amp; Sons, Inc.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6-</a:t>
            </a:r>
            <a:fld id="{AD14897F-ABE6-4511-A14A-70621476F8B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819400"/>
          </a:xfrm>
        </p:spPr>
        <p:txBody>
          <a:bodyPr rtlCol="0">
            <a:normAutofit/>
          </a:bodyPr>
          <a:lstStyle/>
          <a:p>
            <a:pPr eaLnBrk="1" fontAlgn="auto" hangingPunct="1">
              <a:spcAft>
                <a:spcPts val="0"/>
              </a:spcAft>
              <a:defRPr/>
            </a:pPr>
            <a:r>
              <a:rPr lang="en-US" sz="4800" dirty="0">
                <a:solidFill>
                  <a:schemeClr val="tx2">
                    <a:lumMod val="75000"/>
                  </a:schemeClr>
                </a:solidFill>
                <a:effectLst>
                  <a:outerShdw blurRad="38100" dist="38100" dir="2700000" algn="tl">
                    <a:srgbClr val="000000">
                      <a:alpha val="43137"/>
                    </a:srgbClr>
                  </a:outerShdw>
                </a:effectLst>
              </a:rPr>
              <a:t>Systems Analysis and Design</a:t>
            </a:r>
            <a:r>
              <a:rPr lang="en-US" dirty="0">
                <a:solidFill>
                  <a:schemeClr val="tx2">
                    <a:lumMod val="75000"/>
                  </a:schemeClr>
                </a:solidFill>
                <a:effectLst>
                  <a:outerShdw blurRad="38100" dist="38100" dir="2700000" algn="tl">
                    <a:srgbClr val="C0C0C0"/>
                  </a:outerShdw>
                </a:effectLst>
              </a:rPr>
              <a:t/>
            </a:r>
            <a:br>
              <a:rPr lang="en-US" dirty="0">
                <a:solidFill>
                  <a:schemeClr val="tx2">
                    <a:lumMod val="75000"/>
                  </a:schemeClr>
                </a:solidFill>
                <a:effectLst>
                  <a:outerShdw blurRad="38100" dist="38100" dir="2700000" algn="tl">
                    <a:srgbClr val="C0C0C0"/>
                  </a:outerShdw>
                </a:effectLst>
              </a:rPr>
            </a:br>
            <a:r>
              <a:rPr lang="en-US" sz="2800" dirty="0">
                <a:solidFill>
                  <a:schemeClr val="tx2">
                    <a:lumMod val="75000"/>
                  </a:schemeClr>
                </a:solidFill>
                <a:effectLst>
                  <a:outerShdw blurRad="38100" dist="38100" dir="2700000" algn="tl">
                    <a:srgbClr val="C0C0C0"/>
                  </a:outerShdw>
                </a:effectLst>
              </a:rPr>
              <a:t>5</a:t>
            </a:r>
            <a:r>
              <a:rPr lang="en-US" sz="2800" dirty="0" smtClean="0">
                <a:solidFill>
                  <a:schemeClr val="tx2">
                    <a:lumMod val="75000"/>
                  </a:schemeClr>
                </a:solidFill>
                <a:effectLst>
                  <a:outerShdw blurRad="38100" dist="38100" dir="2700000" algn="tl">
                    <a:srgbClr val="C0C0C0"/>
                  </a:outerShdw>
                </a:effectLst>
              </a:rPr>
              <a:t>th Edition</a:t>
            </a:r>
            <a:br>
              <a:rPr lang="en-US" sz="2800" dirty="0" smtClean="0">
                <a:solidFill>
                  <a:schemeClr val="tx2">
                    <a:lumMod val="75000"/>
                  </a:schemeClr>
                </a:solidFill>
                <a:effectLst>
                  <a:outerShdw blurRad="38100" dist="38100" dir="2700000" algn="tl">
                    <a:srgbClr val="C0C0C0"/>
                  </a:outerShdw>
                </a:effectLst>
              </a:rPr>
            </a:br>
            <a:r>
              <a:rPr lang="en-US" sz="2800" dirty="0" smtClean="0">
                <a:solidFill>
                  <a:schemeClr val="tx2">
                    <a:lumMod val="75000"/>
                  </a:schemeClr>
                </a:solidFill>
                <a:effectLst>
                  <a:outerShdw blurRad="38100" dist="38100" dir="2700000" algn="tl">
                    <a:srgbClr val="C0C0C0"/>
                  </a:outerShdw>
                </a:effectLst>
              </a:rPr>
              <a:t/>
            </a:r>
            <a:br>
              <a:rPr lang="en-US" sz="2800" dirty="0" smtClean="0">
                <a:solidFill>
                  <a:schemeClr val="tx2">
                    <a:lumMod val="75000"/>
                  </a:schemeClr>
                </a:solidFill>
                <a:effectLst>
                  <a:outerShdw blurRad="38100" dist="38100" dir="2700000" algn="tl">
                    <a:srgbClr val="C0C0C0"/>
                  </a:outerShdw>
                </a:effectLst>
              </a:rPr>
            </a:br>
            <a:r>
              <a:rPr lang="en-US" sz="2800" dirty="0" smtClean="0">
                <a:solidFill>
                  <a:schemeClr val="tx2">
                    <a:lumMod val="75000"/>
                  </a:schemeClr>
                </a:solidFill>
                <a:effectLst>
                  <a:outerShdw blurRad="38100" dist="38100" dir="2700000" algn="tl">
                    <a:srgbClr val="C0C0C0"/>
                  </a:outerShdw>
                </a:effectLst>
              </a:rPr>
              <a:t/>
            </a:r>
            <a:br>
              <a:rPr lang="en-US" sz="2800" dirty="0" smtClean="0">
                <a:solidFill>
                  <a:schemeClr val="tx2">
                    <a:lumMod val="75000"/>
                  </a:schemeClr>
                </a:solidFill>
                <a:effectLst>
                  <a:outerShdw blurRad="38100" dist="38100" dir="2700000" algn="tl">
                    <a:srgbClr val="C0C0C0"/>
                  </a:outerShdw>
                </a:effectLst>
              </a:rPr>
            </a:br>
            <a:r>
              <a:rPr lang="en-US" sz="4000" dirty="0" smtClean="0">
                <a:solidFill>
                  <a:schemeClr val="tx2">
                    <a:lumMod val="75000"/>
                  </a:schemeClr>
                </a:solidFill>
                <a:effectLst>
                  <a:outerShdw blurRad="38100" dist="38100" dir="2700000" algn="tl">
                    <a:srgbClr val="C0C0C0"/>
                  </a:outerShdw>
                </a:effectLst>
              </a:rPr>
              <a:t>Chapter 6. Data Modeling</a:t>
            </a:r>
            <a:endParaRPr lang="en-US" sz="4000" dirty="0">
              <a:solidFill>
                <a:schemeClr val="tx2">
                  <a:lumMod val="75000"/>
                </a:schemeClr>
              </a:solidFill>
            </a:endParaRPr>
          </a:p>
        </p:txBody>
      </p:sp>
      <p:sp>
        <p:nvSpPr>
          <p:cNvPr id="3" name="Subtitle 2"/>
          <p:cNvSpPr>
            <a:spLocks noGrp="1"/>
          </p:cNvSpPr>
          <p:nvPr>
            <p:ph type="subTitle" idx="1"/>
          </p:nvPr>
        </p:nvSpPr>
        <p:spPr>
          <a:xfrm>
            <a:off x="533400" y="4800600"/>
            <a:ext cx="8305800" cy="838200"/>
          </a:xfrm>
        </p:spPr>
        <p:txBody>
          <a:bodyPr rtlCol="0">
            <a:normAutofit fontScale="92500" lnSpcReduction="20000"/>
          </a:bodyPr>
          <a:lstStyle/>
          <a:p>
            <a:pPr eaLnBrk="1" fontAlgn="auto" hangingPunct="1">
              <a:spcAft>
                <a:spcPts val="0"/>
              </a:spcAft>
              <a:buFont typeface="Arial" pitchFamily="34" charset="0"/>
              <a:buNone/>
              <a:defRPr/>
            </a:pPr>
            <a:r>
              <a:rPr lang="en-US" sz="2800" b="1" dirty="0" smtClean="0">
                <a:solidFill>
                  <a:srgbClr val="0070C0"/>
                </a:solidFill>
              </a:rPr>
              <a:t>Roberta Roth, Alan Dennis, and Barbara Haley Wixom</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r>
              <a:rPr lang="en-US"/>
              <a:t>6-</a:t>
            </a:r>
            <a:fld id="{73B79ACA-B7DF-48C4-BE6B-0DADFA08043C}" type="slidenum">
              <a:rPr lang="en-US"/>
              <a:pPr>
                <a:defRPr/>
              </a:pPr>
              <a:t>0</a:t>
            </a:fld>
            <a:endParaRPr lang="en-US"/>
          </a:p>
        </p:txBody>
      </p:sp>
      <p:sp>
        <p:nvSpPr>
          <p:cNvPr id="5" name="Footer Placeholder 4"/>
          <p:cNvSpPr>
            <a:spLocks noGrp="1"/>
          </p:cNvSpPr>
          <p:nvPr>
            <p:ph type="ftr" sz="quarter" idx="11"/>
          </p:nvPr>
        </p:nvSpPr>
        <p:spPr/>
        <p:txBody>
          <a:bodyPr/>
          <a:lstStyle/>
          <a:p>
            <a:pPr>
              <a:defRPr/>
            </a:pPr>
            <a:r>
              <a:rPr lang="en-US"/>
              <a:t>© Copyright 2011 John Wiley &amp; Sons,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Attributes</a:t>
            </a:r>
          </a:p>
        </p:txBody>
      </p:sp>
      <p:sp>
        <p:nvSpPr>
          <p:cNvPr id="3" name="Content Placeholder 2"/>
          <p:cNvSpPr>
            <a:spLocks noGrp="1"/>
          </p:cNvSpPr>
          <p:nvPr>
            <p:ph idx="1"/>
          </p:nvPr>
        </p:nvSpPr>
        <p:spPr/>
        <p:txBody>
          <a:bodyPr rtlCol="0">
            <a:normAutofit fontScale="77500" lnSpcReduction="20000"/>
          </a:bodyPr>
          <a:lstStyle/>
          <a:p>
            <a:pPr eaLnBrk="1" fontAlgn="auto" hangingPunct="1">
              <a:lnSpc>
                <a:spcPct val="120000"/>
              </a:lnSpc>
              <a:spcAft>
                <a:spcPts val="0"/>
              </a:spcAft>
              <a:defRPr/>
            </a:pPr>
            <a:r>
              <a:rPr lang="en-US" sz="4100" dirty="0" smtClean="0"/>
              <a:t>An </a:t>
            </a:r>
            <a:r>
              <a:rPr lang="en-US" sz="4100" b="1" i="1" dirty="0" smtClean="0">
                <a:solidFill>
                  <a:srgbClr val="0000FF"/>
                </a:solidFill>
              </a:rPr>
              <a:t>attribute</a:t>
            </a:r>
            <a:r>
              <a:rPr lang="en-US" sz="4100" dirty="0" smtClean="0"/>
              <a:t> is some type of information that is captured about an entity.</a:t>
            </a:r>
          </a:p>
          <a:p>
            <a:pPr eaLnBrk="1" fontAlgn="auto" hangingPunct="1">
              <a:lnSpc>
                <a:spcPct val="120000"/>
              </a:lnSpc>
              <a:spcAft>
                <a:spcPts val="0"/>
              </a:spcAft>
              <a:defRPr/>
            </a:pPr>
            <a:r>
              <a:rPr lang="en-US" sz="4100" dirty="0" smtClean="0"/>
              <a:t>Attributes are </a:t>
            </a:r>
            <a:r>
              <a:rPr lang="en-US" sz="4100" dirty="0" smtClean="0">
                <a:solidFill>
                  <a:srgbClr val="0000FF"/>
                </a:solidFill>
              </a:rPr>
              <a:t>nouns</a:t>
            </a:r>
            <a:r>
              <a:rPr lang="en-US" sz="4100" dirty="0" smtClean="0"/>
              <a:t> that are listed with an entity. </a:t>
            </a:r>
          </a:p>
          <a:p>
            <a:pPr eaLnBrk="1" fontAlgn="auto" hangingPunct="1">
              <a:lnSpc>
                <a:spcPct val="120000"/>
              </a:lnSpc>
              <a:spcAft>
                <a:spcPts val="0"/>
              </a:spcAft>
              <a:defRPr/>
            </a:pPr>
            <a:r>
              <a:rPr lang="en-US" sz="4100" dirty="0" smtClean="0"/>
              <a:t>One or more attributes can serve as the entity </a:t>
            </a:r>
            <a:r>
              <a:rPr lang="en-US" sz="4100" b="1" dirty="0" smtClean="0">
                <a:solidFill>
                  <a:srgbClr val="3333FF"/>
                </a:solidFill>
              </a:rPr>
              <a:t>identifier</a:t>
            </a:r>
            <a:r>
              <a:rPr lang="en-US" sz="4100" dirty="0" smtClean="0"/>
              <a:t> - the attribute(s) that can uniquely identify one instance of an entity.</a:t>
            </a:r>
          </a:p>
          <a:p>
            <a:pPr eaLnBrk="1" fontAlgn="auto" hangingPunct="1">
              <a:lnSpc>
                <a:spcPct val="120000"/>
              </a:lnSpc>
              <a:spcAft>
                <a:spcPts val="0"/>
              </a:spcAft>
              <a:defRPr/>
            </a:pPr>
            <a:r>
              <a:rPr lang="en-US" sz="4100" b="1" dirty="0" smtClean="0">
                <a:solidFill>
                  <a:srgbClr val="3333FF"/>
                </a:solidFill>
              </a:rPr>
              <a:t>Concatenated identifier</a:t>
            </a:r>
            <a:r>
              <a:rPr lang="en-US" sz="4100" dirty="0" smtClean="0"/>
              <a:t> - several attributes are combined to uniquely identify an instance.</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EB924AFE-6EAA-4254-A72D-8E56C71BC8AF}" type="slidenum">
              <a:rPr lang="en-US"/>
              <a:pPr>
                <a:defRPr/>
              </a:pPr>
              <a:t>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eaLnBrk="1" hangingPunct="1"/>
            <a:r>
              <a:rPr lang="en-US" smtClean="0"/>
              <a:t>(cont’d)</a:t>
            </a:r>
          </a:p>
        </p:txBody>
      </p:sp>
      <p:sp>
        <p:nvSpPr>
          <p:cNvPr id="4" name="Footer Placeholder 3"/>
          <p:cNvSpPr>
            <a:spLocks noGrp="1"/>
          </p:cNvSpPr>
          <p:nvPr>
            <p:ph type="ftr" sz="quarter" idx="11"/>
          </p:nvPr>
        </p:nvSpPr>
        <p:spPr/>
        <p:txBody>
          <a:bodyPr/>
          <a:lstStyle/>
          <a:p>
            <a:pPr>
              <a:defRPr/>
            </a:pPr>
            <a:r>
              <a:rPr lang="en-US" dirty="0"/>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0AFA2589-858B-481B-AFE7-0D3DAE76F1A3}" type="slidenum">
              <a:rPr lang="en-US"/>
              <a:pPr>
                <a:defRPr/>
              </a:pPr>
              <a:t>10</a:t>
            </a:fld>
            <a:endParaRPr lang="en-US"/>
          </a:p>
        </p:txBody>
      </p:sp>
      <p:sp>
        <p:nvSpPr>
          <p:cNvPr id="15365" name="Content Placeholder 6"/>
          <p:cNvSpPr>
            <a:spLocks noGrp="1"/>
          </p:cNvSpPr>
          <p:nvPr>
            <p:ph idx="1"/>
          </p:nvPr>
        </p:nvSpPr>
        <p:spPr/>
        <p:txBody>
          <a:bodyPr/>
          <a:lstStyle/>
          <a:p>
            <a:pPr algn="ctr" eaLnBrk="1" hangingPunct="1">
              <a:spcBef>
                <a:spcPct val="0"/>
              </a:spcBef>
              <a:buFont typeface="Wingdings" pitchFamily="2" charset="2"/>
              <a:buNone/>
            </a:pPr>
            <a:r>
              <a:rPr lang="en-US" b="1" smtClean="0"/>
              <a:t>Choices for Identifiers</a:t>
            </a:r>
          </a:p>
        </p:txBody>
      </p:sp>
      <p:pic>
        <p:nvPicPr>
          <p:cNvPr id="8" name="Picture 2" descr="fig_06_04"/>
          <p:cNvPicPr preferRelativeResize="0">
            <a:picLocks noChangeAspect="1" noChangeArrowheads="1"/>
          </p:cNvPicPr>
          <p:nvPr>
            <p:custDataLst>
              <p:tags r:id="rId1"/>
            </p:custDataLst>
          </p:nvPr>
        </p:nvPicPr>
        <p:blipFill>
          <a:blip r:embed="rId3" cstate="print"/>
          <a:srcRect/>
          <a:stretch>
            <a:fillRect/>
          </a:stretch>
        </p:blipFill>
        <p:spPr bwMode="auto">
          <a:xfrm>
            <a:off x="1143000" y="2590800"/>
            <a:ext cx="7239000" cy="3200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Relationships</a:t>
            </a:r>
          </a:p>
        </p:txBody>
      </p:sp>
      <p:sp>
        <p:nvSpPr>
          <p:cNvPr id="16387" name="Content Placeholder 2"/>
          <p:cNvSpPr>
            <a:spLocks noGrp="1"/>
          </p:cNvSpPr>
          <p:nvPr>
            <p:ph idx="1"/>
          </p:nvPr>
        </p:nvSpPr>
        <p:spPr/>
        <p:txBody>
          <a:bodyPr/>
          <a:lstStyle/>
          <a:p>
            <a:pPr eaLnBrk="1" hangingPunct="1">
              <a:spcBef>
                <a:spcPct val="0"/>
              </a:spcBef>
            </a:pPr>
            <a:r>
              <a:rPr lang="en-US" b="1" i="1" smtClean="0">
                <a:solidFill>
                  <a:srgbClr val="0000FF"/>
                </a:solidFill>
              </a:rPr>
              <a:t>Relationships </a:t>
            </a:r>
            <a:r>
              <a:rPr lang="en-US" smtClean="0"/>
              <a:t>are associations between entities.</a:t>
            </a:r>
          </a:p>
          <a:p>
            <a:pPr eaLnBrk="1" hangingPunct="1">
              <a:spcBef>
                <a:spcPct val="0"/>
              </a:spcBef>
            </a:pPr>
            <a:r>
              <a:rPr lang="en-US" smtClean="0"/>
              <a:t>Every relationship has a </a:t>
            </a:r>
            <a:r>
              <a:rPr lang="en-US" b="1" i="1" smtClean="0">
                <a:solidFill>
                  <a:srgbClr val="3333FF"/>
                </a:solidFill>
              </a:rPr>
              <a:t>parent</a:t>
            </a:r>
            <a:r>
              <a:rPr lang="en-US" b="1" smtClean="0">
                <a:solidFill>
                  <a:srgbClr val="3333FF"/>
                </a:solidFill>
              </a:rPr>
              <a:t> </a:t>
            </a:r>
            <a:r>
              <a:rPr lang="en-US" b="1" i="1" smtClean="0">
                <a:solidFill>
                  <a:srgbClr val="0000FF"/>
                </a:solidFill>
              </a:rPr>
              <a:t>entity</a:t>
            </a:r>
            <a:r>
              <a:rPr lang="en-US" smtClean="0"/>
              <a:t> and a </a:t>
            </a:r>
            <a:r>
              <a:rPr lang="en-US" b="1" i="1" smtClean="0">
                <a:solidFill>
                  <a:srgbClr val="0000FF"/>
                </a:solidFill>
              </a:rPr>
              <a:t>child entity.</a:t>
            </a:r>
          </a:p>
          <a:p>
            <a:pPr eaLnBrk="1" hangingPunct="1">
              <a:spcBef>
                <a:spcPct val="0"/>
              </a:spcBef>
            </a:pPr>
            <a:r>
              <a:rPr lang="en-US" smtClean="0"/>
              <a:t>Relationships should be labeled with active verbs.</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40D58954-E4BC-4080-A418-BA3E02A465DB}" type="slidenum">
              <a:rPr lang="en-US"/>
              <a:pPr>
                <a:defRPr/>
              </a:pPr>
              <a:t>11</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Cardinality</a:t>
            </a:r>
          </a:p>
        </p:txBody>
      </p:sp>
      <p:sp>
        <p:nvSpPr>
          <p:cNvPr id="17411" name="Content Placeholder 2"/>
          <p:cNvSpPr>
            <a:spLocks noGrp="1"/>
          </p:cNvSpPr>
          <p:nvPr>
            <p:ph idx="1"/>
          </p:nvPr>
        </p:nvSpPr>
        <p:spPr/>
        <p:txBody>
          <a:bodyPr/>
          <a:lstStyle/>
          <a:p>
            <a:pPr eaLnBrk="1" hangingPunct="1">
              <a:spcBef>
                <a:spcPct val="0"/>
              </a:spcBef>
            </a:pPr>
            <a:r>
              <a:rPr lang="en-US" sz="2800" smtClean="0"/>
              <a:t>A relationship has </a:t>
            </a:r>
            <a:r>
              <a:rPr lang="en-US" sz="2800" b="1" i="1" smtClean="0">
                <a:solidFill>
                  <a:srgbClr val="3333FF"/>
                </a:solidFill>
              </a:rPr>
              <a:t>cardinality</a:t>
            </a:r>
            <a:r>
              <a:rPr lang="en-US" sz="2800" smtClean="0"/>
              <a:t> which is the ratio of parent instances to child instances</a:t>
            </a:r>
            <a:r>
              <a:rPr lang="en-US" sz="2800" b="1" smtClean="0">
                <a:solidFill>
                  <a:srgbClr val="3333FF"/>
                </a:solidFill>
              </a:rPr>
              <a:t>.</a:t>
            </a:r>
          </a:p>
          <a:p>
            <a:pPr eaLnBrk="1" hangingPunct="1">
              <a:spcBef>
                <a:spcPct val="0"/>
              </a:spcBef>
            </a:pPr>
            <a:r>
              <a:rPr lang="en-US" sz="2800" smtClean="0"/>
              <a:t> The </a:t>
            </a:r>
            <a:r>
              <a:rPr lang="en-US" sz="2800" b="1" smtClean="0">
                <a:solidFill>
                  <a:srgbClr val="0000FF"/>
                </a:solidFill>
              </a:rPr>
              <a:t>1:1 relationship</a:t>
            </a:r>
            <a:r>
              <a:rPr lang="en-US" sz="2800" smtClean="0"/>
              <a:t> means that one instance of the parent entity is associated with one instance of the child entity.</a:t>
            </a:r>
          </a:p>
          <a:p>
            <a:pPr eaLnBrk="1" hangingPunct="1">
              <a:spcBef>
                <a:spcPct val="0"/>
              </a:spcBef>
            </a:pPr>
            <a:r>
              <a:rPr lang="en-US" sz="2800" smtClean="0"/>
              <a:t>The </a:t>
            </a:r>
            <a:r>
              <a:rPr lang="en-US" sz="2800" b="1" smtClean="0">
                <a:solidFill>
                  <a:srgbClr val="0000FF"/>
                </a:solidFill>
              </a:rPr>
              <a:t>1:N relationship</a:t>
            </a:r>
            <a:r>
              <a:rPr lang="en-US" sz="2800" smtClean="0"/>
              <a:t> means that a single instance of a parent entity is associated with many instances of a child entity.</a:t>
            </a:r>
            <a:endParaRPr lang="en-US" sz="2800" b="1" smtClean="0">
              <a:solidFill>
                <a:srgbClr val="0000FF"/>
              </a:solidFill>
            </a:endParaRPr>
          </a:p>
          <a:p>
            <a:pPr eaLnBrk="1" hangingPunct="1">
              <a:spcBef>
                <a:spcPct val="0"/>
              </a:spcBef>
            </a:pPr>
            <a:r>
              <a:rPr lang="en-US" sz="2800" smtClean="0"/>
              <a:t>The </a:t>
            </a:r>
            <a:r>
              <a:rPr lang="en-US" sz="2800" b="1" smtClean="0">
                <a:solidFill>
                  <a:srgbClr val="0000FF"/>
                </a:solidFill>
              </a:rPr>
              <a:t>M:N relationship</a:t>
            </a:r>
            <a:r>
              <a:rPr lang="en-US" sz="2800" smtClean="0"/>
              <a:t> means that many instances of a parent entity can relate to many instances of a child entity.</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7C575F67-E157-4CF6-AD3F-B75D7DF55F2D}" type="slidenum">
              <a:rPr lang="en-US"/>
              <a:pPr>
                <a:defRPr/>
              </a:pPr>
              <a:t>12</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eaLnBrk="1" hangingPunct="1"/>
            <a:r>
              <a:rPr lang="en-US" smtClean="0"/>
              <a:t>(cont’d)</a:t>
            </a:r>
          </a:p>
        </p:txBody>
      </p:sp>
      <p:sp>
        <p:nvSpPr>
          <p:cNvPr id="18435"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M:N Relationship</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78B34FED-6FC5-4128-A186-C36D63408F07}" type="slidenum">
              <a:rPr lang="en-US"/>
              <a:pPr>
                <a:defRPr/>
              </a:pPr>
              <a:t>13</a:t>
            </a:fld>
            <a:endParaRPr lang="en-US"/>
          </a:p>
        </p:txBody>
      </p:sp>
      <p:pic>
        <p:nvPicPr>
          <p:cNvPr id="18438" name="Picture 2"/>
          <p:cNvPicPr>
            <a:picLocks noChangeAspect="1" noChangeArrowheads="1"/>
          </p:cNvPicPr>
          <p:nvPr/>
        </p:nvPicPr>
        <p:blipFill>
          <a:blip r:embed="rId2" cstate="print"/>
          <a:srcRect/>
          <a:stretch>
            <a:fillRect/>
          </a:stretch>
        </p:blipFill>
        <p:spPr bwMode="auto">
          <a:xfrm>
            <a:off x="762000" y="2590800"/>
            <a:ext cx="74358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Modality</a:t>
            </a:r>
          </a:p>
        </p:txBody>
      </p:sp>
      <p:sp>
        <p:nvSpPr>
          <p:cNvPr id="19459" name="Content Placeholder 2"/>
          <p:cNvSpPr>
            <a:spLocks noGrp="1"/>
          </p:cNvSpPr>
          <p:nvPr>
            <p:ph idx="1"/>
          </p:nvPr>
        </p:nvSpPr>
        <p:spPr/>
        <p:txBody>
          <a:bodyPr/>
          <a:lstStyle/>
          <a:p>
            <a:pPr eaLnBrk="1" hangingPunct="1">
              <a:spcBef>
                <a:spcPct val="0"/>
              </a:spcBef>
            </a:pPr>
            <a:r>
              <a:rPr lang="en-US" sz="3000" smtClean="0"/>
              <a:t>A relationship has </a:t>
            </a:r>
            <a:r>
              <a:rPr lang="en-US" sz="3000" b="1" i="1" smtClean="0">
                <a:solidFill>
                  <a:srgbClr val="3333FF"/>
                </a:solidFill>
              </a:rPr>
              <a:t>modality</a:t>
            </a:r>
            <a:r>
              <a:rPr lang="en-US" sz="3000" smtClean="0"/>
              <a:t> of </a:t>
            </a:r>
            <a:r>
              <a:rPr lang="en-US" sz="3000" smtClean="0">
                <a:solidFill>
                  <a:srgbClr val="0000FF"/>
                </a:solidFill>
              </a:rPr>
              <a:t>null</a:t>
            </a:r>
            <a:r>
              <a:rPr lang="en-US" sz="3000" smtClean="0"/>
              <a:t> or </a:t>
            </a:r>
            <a:r>
              <a:rPr lang="en-US" sz="3000" smtClean="0">
                <a:solidFill>
                  <a:srgbClr val="0000FF"/>
                </a:solidFill>
              </a:rPr>
              <a:t>not null</a:t>
            </a:r>
            <a:r>
              <a:rPr lang="en-US" sz="3000" smtClean="0"/>
              <a:t>, which refers to whether or not an instance of a child entity can exist without a related instance in the parent entity</a:t>
            </a:r>
            <a:r>
              <a:rPr lang="en-US" sz="3000" b="1" smtClean="0">
                <a:solidFill>
                  <a:srgbClr val="3333FF"/>
                </a:solidFill>
              </a:rPr>
              <a:t>.</a:t>
            </a:r>
          </a:p>
          <a:p>
            <a:pPr eaLnBrk="1" hangingPunct="1">
              <a:spcBef>
                <a:spcPct val="0"/>
              </a:spcBef>
            </a:pPr>
            <a:r>
              <a:rPr lang="en-US" sz="3000" smtClean="0">
                <a:solidFill>
                  <a:srgbClr val="0000FF"/>
                </a:solidFill>
              </a:rPr>
              <a:t>Null</a:t>
            </a:r>
            <a:r>
              <a:rPr lang="en-US" sz="3000" smtClean="0"/>
              <a:t> means that an instance of a child entity can exist without a related instance in the parent entity</a:t>
            </a:r>
            <a:r>
              <a:rPr lang="en-US" sz="3000" b="1" smtClean="0">
                <a:solidFill>
                  <a:srgbClr val="3333FF"/>
                </a:solidFill>
              </a:rPr>
              <a:t>.</a:t>
            </a:r>
            <a:endParaRPr lang="en-US" sz="3000" smtClean="0"/>
          </a:p>
          <a:p>
            <a:pPr eaLnBrk="1" hangingPunct="1">
              <a:spcBef>
                <a:spcPct val="0"/>
              </a:spcBef>
            </a:pPr>
            <a:r>
              <a:rPr lang="en-US" sz="3000" smtClean="0">
                <a:solidFill>
                  <a:srgbClr val="0000FF"/>
                </a:solidFill>
              </a:rPr>
              <a:t>Not Null</a:t>
            </a:r>
            <a:r>
              <a:rPr lang="en-US" sz="3000" smtClean="0"/>
              <a:t> means that an instance of a child entity can’t exist without a related instance in the parent entity</a:t>
            </a:r>
            <a:r>
              <a:rPr lang="en-US" sz="3000" b="1" smtClean="0">
                <a:solidFill>
                  <a:srgbClr val="3333FF"/>
                </a:solidFill>
              </a:rPr>
              <a:t>.</a:t>
            </a:r>
            <a:endParaRPr lang="en-US" sz="30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6EFA309B-2879-4AFD-90F4-A988F003C69E}" type="slidenum">
              <a:rPr lang="en-US"/>
              <a:pPr>
                <a:defRPr/>
              </a:pPr>
              <a:t>14</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The Data Dictionary and Metadata</a:t>
            </a:r>
          </a:p>
        </p:txBody>
      </p:sp>
      <p:sp>
        <p:nvSpPr>
          <p:cNvPr id="3" name="Content Placeholder 2"/>
          <p:cNvSpPr>
            <a:spLocks noGrp="1"/>
          </p:cNvSpPr>
          <p:nvPr>
            <p:ph idx="1"/>
          </p:nvPr>
        </p:nvSpPr>
        <p:spPr/>
        <p:txBody>
          <a:bodyPr rtlCol="0">
            <a:normAutofit fontScale="85000" lnSpcReduction="10000"/>
          </a:bodyPr>
          <a:lstStyle/>
          <a:p>
            <a:pPr eaLnBrk="1" fontAlgn="auto" hangingPunct="1">
              <a:lnSpc>
                <a:spcPct val="120000"/>
              </a:lnSpc>
              <a:spcAft>
                <a:spcPts val="0"/>
              </a:spcAft>
              <a:defRPr/>
            </a:pPr>
            <a:r>
              <a:rPr lang="en-US" dirty="0" smtClean="0"/>
              <a:t>A </a:t>
            </a:r>
            <a:r>
              <a:rPr lang="en-US" b="1" i="1" dirty="0" smtClean="0">
                <a:solidFill>
                  <a:srgbClr val="0000FF"/>
                </a:solidFill>
              </a:rPr>
              <a:t>data dictionary </a:t>
            </a:r>
            <a:r>
              <a:rPr lang="en-US" dirty="0" smtClean="0"/>
              <a:t>contains the information about the entities, attributes, and relationships on the ERD, or </a:t>
            </a:r>
            <a:r>
              <a:rPr lang="en-US" b="1" i="1" dirty="0" smtClean="0">
                <a:solidFill>
                  <a:srgbClr val="0000FF"/>
                </a:solidFill>
              </a:rPr>
              <a:t>metadata</a:t>
            </a:r>
            <a:r>
              <a:rPr lang="en-US" dirty="0" smtClean="0"/>
              <a:t>.</a:t>
            </a:r>
            <a:endParaRPr lang="en-US" b="1" i="1" dirty="0" smtClean="0">
              <a:solidFill>
                <a:srgbClr val="0000FF"/>
              </a:solidFill>
            </a:endParaRPr>
          </a:p>
          <a:p>
            <a:pPr eaLnBrk="1" fontAlgn="auto" hangingPunct="1">
              <a:lnSpc>
                <a:spcPct val="120000"/>
              </a:lnSpc>
              <a:spcAft>
                <a:spcPts val="0"/>
              </a:spcAft>
              <a:defRPr/>
            </a:pPr>
            <a:r>
              <a:rPr lang="en-US" b="1" dirty="0" smtClean="0">
                <a:solidFill>
                  <a:srgbClr val="3333FF"/>
                </a:solidFill>
              </a:rPr>
              <a:t>Metadata</a:t>
            </a:r>
            <a:r>
              <a:rPr lang="en-US" dirty="0" smtClean="0"/>
              <a:t> is data about data.</a:t>
            </a:r>
          </a:p>
          <a:p>
            <a:pPr eaLnBrk="1" fontAlgn="auto" hangingPunct="1">
              <a:lnSpc>
                <a:spcPct val="120000"/>
              </a:lnSpc>
              <a:spcAft>
                <a:spcPts val="0"/>
              </a:spcAft>
              <a:defRPr/>
            </a:pPr>
            <a:r>
              <a:rPr lang="en-US" dirty="0" smtClean="0"/>
              <a:t>Metadata is stored in the data dictionary so it can be shared by developers and users throughout the SDLC.</a:t>
            </a:r>
          </a:p>
          <a:p>
            <a:pPr eaLnBrk="1" fontAlgn="auto" hangingPunct="1">
              <a:spcAft>
                <a:spcPts val="0"/>
              </a:spcAft>
              <a:buFont typeface="Wingdings" pitchFamily="2" charset="2"/>
              <a:buNone/>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075D5BBF-B434-45CA-B5ED-305F6088C86C}" type="slidenum">
              <a:rPr lang="en-US"/>
              <a:pPr>
                <a:defRPr/>
              </a:pPr>
              <a:t>15</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eaLnBrk="1" hangingPunct="1"/>
            <a:r>
              <a:rPr lang="en-US" smtClean="0"/>
              <a:t>(cont’d)</a:t>
            </a:r>
          </a:p>
        </p:txBody>
      </p:sp>
      <p:sp>
        <p:nvSpPr>
          <p:cNvPr id="21507"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Data Dictionary Entry for Entity</a:t>
            </a:r>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7AF93359-BFF5-477D-98D6-D061D0E2454A}" type="slidenum">
              <a:rPr lang="en-US"/>
              <a:pPr>
                <a:defRPr/>
              </a:pPr>
              <a:t>16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609600" y="1219200"/>
            <a:ext cx="8128000" cy="495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eaLnBrk="1" hangingPunct="1"/>
            <a:r>
              <a:rPr lang="en-US" smtClean="0"/>
              <a:t>(cont’d)</a:t>
            </a:r>
          </a:p>
        </p:txBody>
      </p:sp>
      <p:sp>
        <p:nvSpPr>
          <p:cNvPr id="22531"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Data Dictionary Entry for Attributes</a:t>
            </a:r>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2C325F87-D452-46E0-9D1C-525FDB3728E1}" type="slidenum">
              <a:rPr lang="en-US"/>
              <a:pPr>
                <a:defRPr/>
              </a:pPr>
              <a:t>17</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533400" y="1295400"/>
            <a:ext cx="8201025" cy="4765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eaLnBrk="1" hangingPunct="1"/>
            <a:r>
              <a:rPr lang="en-US" smtClean="0"/>
              <a:t>(cont’d)</a:t>
            </a:r>
          </a:p>
        </p:txBody>
      </p:sp>
      <p:sp>
        <p:nvSpPr>
          <p:cNvPr id="23555"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Example of Data Dictionary of Entry for Relationship</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58C6A992-D133-4A13-9D0F-FFA3A457EFAE}" type="slidenum">
              <a:rPr lang="en-US"/>
              <a:pPr>
                <a:defRPr/>
              </a:pPr>
              <a:t>18</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685800" y="1524000"/>
            <a:ext cx="7950200" cy="4530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Chapter 6 Outline</a:t>
            </a:r>
          </a:p>
        </p:txBody>
      </p:sp>
      <p:sp>
        <p:nvSpPr>
          <p:cNvPr id="6147" name="Content Placeholder 2"/>
          <p:cNvSpPr>
            <a:spLocks noGrp="1"/>
          </p:cNvSpPr>
          <p:nvPr>
            <p:ph idx="1"/>
          </p:nvPr>
        </p:nvSpPr>
        <p:spPr/>
        <p:txBody>
          <a:bodyPr/>
          <a:lstStyle/>
          <a:p>
            <a:pPr eaLnBrk="1" hangingPunct="1">
              <a:spcBef>
                <a:spcPct val="0"/>
              </a:spcBef>
            </a:pPr>
            <a:r>
              <a:rPr lang="en-US" smtClean="0"/>
              <a:t> The Entity Relationship Diagram (ERD).</a:t>
            </a:r>
          </a:p>
          <a:p>
            <a:pPr eaLnBrk="1" hangingPunct="1">
              <a:spcBef>
                <a:spcPct val="0"/>
              </a:spcBef>
              <a:buFont typeface="Wingdings" pitchFamily="2" charset="2"/>
              <a:buNone/>
            </a:pPr>
            <a:r>
              <a:rPr lang="en-US" smtClean="0"/>
              <a:t>  - Elements of ERD</a:t>
            </a:r>
          </a:p>
          <a:p>
            <a:pPr eaLnBrk="1" hangingPunct="1">
              <a:spcBef>
                <a:spcPct val="0"/>
              </a:spcBef>
              <a:buFont typeface="Wingdings" pitchFamily="2" charset="2"/>
              <a:buNone/>
            </a:pPr>
            <a:r>
              <a:rPr lang="en-US" smtClean="0"/>
              <a:t>  - The Data Dictionary and Metadata</a:t>
            </a:r>
          </a:p>
          <a:p>
            <a:pPr eaLnBrk="1" hangingPunct="1">
              <a:spcBef>
                <a:spcPct val="0"/>
              </a:spcBef>
            </a:pPr>
            <a:r>
              <a:rPr lang="en-US" smtClean="0"/>
              <a:t> Creating an Entity Relationship Diagram.</a:t>
            </a:r>
          </a:p>
          <a:p>
            <a:pPr eaLnBrk="1" hangingPunct="1">
              <a:spcBef>
                <a:spcPct val="0"/>
              </a:spcBef>
            </a:pPr>
            <a:r>
              <a:rPr lang="en-US" smtClean="0"/>
              <a:t> Validating an ERD.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372FA2F1-538C-46E7-8588-7F787C0C5EC5}" type="slidenum">
              <a:rPr lang="en-US"/>
              <a:pPr>
                <a:defRPr/>
              </a:pPr>
              <a:t>1</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l" eaLnBrk="1" hangingPunct="1"/>
            <a:r>
              <a:rPr lang="en-US" smtClean="0"/>
              <a:t>(cont’d)</a:t>
            </a:r>
          </a:p>
        </p:txBody>
      </p:sp>
      <p:sp>
        <p:nvSpPr>
          <p:cNvPr id="24579"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Types of Metadata Captured by the Data Dictionary</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0FAF646C-4B56-4FFB-8445-2934670172EA}" type="slidenum">
              <a:rPr lang="en-US"/>
              <a:pPr>
                <a:defRPr/>
              </a:pPr>
              <a:t>19</a:t>
            </a:fld>
            <a:endParaRPr lang="en-US"/>
          </a:p>
        </p:txBody>
      </p:sp>
      <p:pic>
        <p:nvPicPr>
          <p:cNvPr id="6" name="Picture 2" descr="fig_06_09"/>
          <p:cNvPicPr preferRelativeResize="0">
            <a:picLocks noChangeAspect="1" noChangeArrowheads="1"/>
          </p:cNvPicPr>
          <p:nvPr>
            <p:custDataLst>
              <p:tags r:id="rId1"/>
            </p:custDataLst>
          </p:nvPr>
        </p:nvPicPr>
        <p:blipFill>
          <a:blip r:embed="rId3" cstate="print"/>
          <a:srcRect/>
          <a:stretch>
            <a:fillRect/>
          </a:stretch>
        </p:blipFill>
        <p:spPr bwMode="auto">
          <a:xfrm>
            <a:off x="228600" y="431800"/>
            <a:ext cx="8686800" cy="6011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CREATING AN ENTITY RELATIONSHIP DIAGRAM (ERD)</a:t>
            </a:r>
            <a:endParaRPr lang="en-US" dirty="0"/>
          </a:p>
        </p:txBody>
      </p:sp>
      <p:sp>
        <p:nvSpPr>
          <p:cNvPr id="25603" name="Content Placeholder 2"/>
          <p:cNvSpPr>
            <a:spLocks noGrp="1"/>
          </p:cNvSpPr>
          <p:nvPr>
            <p:ph idx="1"/>
          </p:nvPr>
        </p:nvSpPr>
        <p:spPr/>
        <p:txBody>
          <a:bodyPr/>
          <a:lstStyle/>
          <a:p>
            <a:pPr eaLnBrk="1" hangingPunct="1">
              <a:spcBef>
                <a:spcPct val="0"/>
              </a:spcBef>
            </a:pPr>
            <a:r>
              <a:rPr lang="en-US" smtClean="0"/>
              <a:t>Drawing the ERD is an iterative process of trial and revision.</a:t>
            </a:r>
          </a:p>
          <a:p>
            <a:pPr eaLnBrk="1" hangingPunct="1">
              <a:spcBef>
                <a:spcPct val="0"/>
              </a:spcBef>
            </a:pPr>
            <a:r>
              <a:rPr lang="en-US" smtClean="0"/>
              <a:t>The basic steps in building an ERD:</a:t>
            </a:r>
          </a:p>
          <a:p>
            <a:pPr eaLnBrk="1" hangingPunct="1">
              <a:spcBef>
                <a:spcPct val="0"/>
              </a:spcBef>
              <a:buFont typeface="Wingdings" pitchFamily="2" charset="2"/>
              <a:buNone/>
            </a:pPr>
            <a:r>
              <a:rPr lang="en-US" smtClean="0"/>
              <a:t>1. Identify the entities;</a:t>
            </a:r>
          </a:p>
          <a:p>
            <a:pPr eaLnBrk="1" hangingPunct="1">
              <a:spcBef>
                <a:spcPct val="0"/>
              </a:spcBef>
              <a:buFont typeface="Wingdings" pitchFamily="2" charset="2"/>
              <a:buNone/>
            </a:pPr>
            <a:r>
              <a:rPr lang="en-US" smtClean="0"/>
              <a:t>2. add the appropriate attributes to each entity; and</a:t>
            </a:r>
          </a:p>
          <a:p>
            <a:pPr eaLnBrk="1" hangingPunct="1">
              <a:spcBef>
                <a:spcPct val="0"/>
              </a:spcBef>
              <a:buFont typeface="Wingdings" pitchFamily="2" charset="2"/>
              <a:buNone/>
            </a:pPr>
            <a:r>
              <a:rPr lang="en-US" smtClean="0"/>
              <a:t>3. draw relationships among entities.</a:t>
            </a:r>
            <a:endParaRPr lang="en-US" sz="3600" smtClean="0"/>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23698D9C-5637-40B1-8C00-E2D8B6579C1D}" type="slidenum">
              <a:rPr lang="en-US"/>
              <a:pPr>
                <a:defRPr/>
              </a:pPr>
              <a:t>20</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Step 1: Identify the Entities</a:t>
            </a:r>
          </a:p>
        </p:txBody>
      </p:sp>
      <p:sp>
        <p:nvSpPr>
          <p:cNvPr id="3" name="Content Placeholder 2"/>
          <p:cNvSpPr>
            <a:spLocks noGrp="1"/>
          </p:cNvSpPr>
          <p:nvPr>
            <p:ph idx="1"/>
          </p:nvPr>
        </p:nvSpPr>
        <p:spPr>
          <a:xfrm>
            <a:off x="457200" y="1600200"/>
            <a:ext cx="8229600" cy="4876800"/>
          </a:xfrm>
        </p:spPr>
        <p:txBody>
          <a:bodyPr rtlCol="0">
            <a:normAutofit fontScale="77500" lnSpcReduction="20000"/>
          </a:bodyPr>
          <a:lstStyle/>
          <a:p>
            <a:pPr eaLnBrk="1" fontAlgn="auto" hangingPunct="1">
              <a:lnSpc>
                <a:spcPct val="110000"/>
              </a:lnSpc>
              <a:spcAft>
                <a:spcPts val="0"/>
              </a:spcAft>
              <a:defRPr/>
            </a:pPr>
            <a:r>
              <a:rPr lang="en-US" sz="4200" dirty="0" smtClean="0"/>
              <a:t> </a:t>
            </a:r>
            <a:r>
              <a:rPr lang="en-US" sz="4600" dirty="0" smtClean="0"/>
              <a:t>The </a:t>
            </a:r>
            <a:r>
              <a:rPr lang="en-US" sz="4600" dirty="0" smtClean="0">
                <a:solidFill>
                  <a:srgbClr val="0000FF"/>
                </a:solidFill>
              </a:rPr>
              <a:t>entities</a:t>
            </a:r>
            <a:r>
              <a:rPr lang="en-US" sz="4600" dirty="0" smtClean="0"/>
              <a:t> should represent the major categories of information that you need to store in your system.</a:t>
            </a:r>
          </a:p>
          <a:p>
            <a:pPr marL="342900" lvl="1" indent="-342900" eaLnBrk="1" fontAlgn="auto" hangingPunct="1">
              <a:lnSpc>
                <a:spcPct val="110000"/>
              </a:lnSpc>
              <a:spcBef>
                <a:spcPts val="0"/>
              </a:spcBef>
              <a:spcAft>
                <a:spcPts val="0"/>
              </a:spcAft>
              <a:buClr>
                <a:srgbClr val="0070C0"/>
              </a:buClr>
              <a:buSzPct val="150000"/>
              <a:buFont typeface="Wingdings" pitchFamily="2" charset="2"/>
              <a:buChar char="§"/>
              <a:defRPr/>
            </a:pPr>
            <a:r>
              <a:rPr lang="en-US" sz="4600" dirty="0" smtClean="0"/>
              <a:t>If you begin the data model using a use case, look at the major inputs and outputs of the use case.</a:t>
            </a:r>
          </a:p>
          <a:p>
            <a:pPr marL="342900" lvl="1" indent="-342900" eaLnBrk="1" fontAlgn="auto" hangingPunct="1">
              <a:lnSpc>
                <a:spcPct val="110000"/>
              </a:lnSpc>
              <a:spcBef>
                <a:spcPts val="0"/>
              </a:spcBef>
              <a:spcAft>
                <a:spcPts val="0"/>
              </a:spcAft>
              <a:buClr>
                <a:srgbClr val="0070C0"/>
              </a:buClr>
              <a:buSzPct val="150000"/>
              <a:buFont typeface="Wingdings" pitchFamily="2" charset="2"/>
              <a:buChar char="§"/>
              <a:defRPr/>
            </a:pPr>
            <a:r>
              <a:rPr lang="en-US" sz="4600" dirty="0" smtClean="0"/>
              <a:t>If the process models are available,  look at the data stores, external entities, and data flows.</a:t>
            </a:r>
          </a:p>
          <a:p>
            <a:pPr marL="342900" lvl="1" indent="-342900" eaLnBrk="1" fontAlgn="auto" hangingPunct="1">
              <a:spcBef>
                <a:spcPts val="0"/>
              </a:spcBef>
              <a:spcAft>
                <a:spcPts val="0"/>
              </a:spcAft>
              <a:buClr>
                <a:srgbClr val="0070C0"/>
              </a:buClr>
              <a:buSzPct val="150000"/>
              <a:buFont typeface="Arial" pitchFamily="34" charset="0"/>
              <a:buNone/>
              <a:defRPr/>
            </a:pPr>
            <a:endParaRPr lang="en-US" sz="3600" dirty="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E093D61F-5A6F-4A53-8EF0-152383CEADDC}" type="slidenum">
              <a:rPr lang="en-US"/>
              <a:pPr>
                <a:defRPr/>
              </a:pPr>
              <a:t>21</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Step 2: Add Attributes and Assign Identifiers</a:t>
            </a:r>
            <a:endParaRPr lang="en-US" dirty="0"/>
          </a:p>
        </p:txBody>
      </p:sp>
      <p:sp>
        <p:nvSpPr>
          <p:cNvPr id="27651" name="Content Placeholder 2"/>
          <p:cNvSpPr>
            <a:spLocks noGrp="1"/>
          </p:cNvSpPr>
          <p:nvPr>
            <p:ph idx="1"/>
          </p:nvPr>
        </p:nvSpPr>
        <p:spPr>
          <a:xfrm>
            <a:off x="457200" y="1600200"/>
            <a:ext cx="8229600" cy="4800600"/>
          </a:xfrm>
        </p:spPr>
        <p:txBody>
          <a:bodyPr/>
          <a:lstStyle/>
          <a:p>
            <a:pPr eaLnBrk="1" hangingPunct="1">
              <a:spcBef>
                <a:spcPct val="0"/>
              </a:spcBef>
            </a:pPr>
            <a:r>
              <a:rPr lang="en-US" sz="3200" smtClean="0"/>
              <a:t>The information that describes each entity becomes its </a:t>
            </a:r>
            <a:r>
              <a:rPr lang="en-US" sz="3200" smtClean="0">
                <a:solidFill>
                  <a:srgbClr val="0000FF"/>
                </a:solidFill>
              </a:rPr>
              <a:t>attributes</a:t>
            </a:r>
            <a:r>
              <a:rPr lang="en-US" sz="3200" smtClean="0"/>
              <a:t>.</a:t>
            </a:r>
          </a:p>
          <a:p>
            <a:pPr lvl="1" eaLnBrk="1" hangingPunct="1"/>
            <a:r>
              <a:rPr lang="en-US" sz="2400" smtClean="0"/>
              <a:t>Check in the CASE repository of the process model for details on data flows and data stores.</a:t>
            </a:r>
          </a:p>
          <a:p>
            <a:pPr lvl="1" eaLnBrk="1" hangingPunct="1"/>
            <a:r>
              <a:rPr lang="en-US" sz="2400" smtClean="0"/>
              <a:t>Check the data requirements of the requirements definition.</a:t>
            </a:r>
          </a:p>
          <a:p>
            <a:pPr lvl="1" eaLnBrk="1" hangingPunct="1"/>
            <a:r>
              <a:rPr lang="en-US" sz="2400" smtClean="0"/>
              <a:t>Use requirements elicitation techniques (e.g., interview and document analysis).</a:t>
            </a:r>
          </a:p>
          <a:p>
            <a:pPr eaLnBrk="1" hangingPunct="1">
              <a:spcBef>
                <a:spcPct val="0"/>
              </a:spcBef>
            </a:pPr>
            <a:r>
              <a:rPr lang="en-US" sz="3200" smtClean="0"/>
              <a:t>One or more of the attributes will become the entity’s identifier.</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33E1B7BA-7C0B-4CA7-BD1E-23525C98D63A}" type="slidenum">
              <a:rPr lang="en-US"/>
              <a:pPr>
                <a:defRPr/>
              </a:pPr>
              <a:t>22</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Step3: Identify Relationships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smtClean="0"/>
              <a:t>The last step in creating ERDs is to determine how the entities are related to each other.</a:t>
            </a:r>
          </a:p>
          <a:p>
            <a:pPr eaLnBrk="1" fontAlgn="auto" hangingPunct="1">
              <a:spcAft>
                <a:spcPts val="0"/>
              </a:spcAft>
              <a:defRPr/>
            </a:pPr>
            <a:r>
              <a:rPr lang="en-US" dirty="0" smtClean="0"/>
              <a:t>Lines are drawn between the entities  that have </a:t>
            </a:r>
            <a:r>
              <a:rPr lang="en-US" b="1" dirty="0" smtClean="0">
                <a:solidFill>
                  <a:srgbClr val="0000FF"/>
                </a:solidFill>
              </a:rPr>
              <a:t>relationships</a:t>
            </a:r>
            <a:r>
              <a:rPr lang="en-US" dirty="0" smtClean="0"/>
              <a:t>.</a:t>
            </a:r>
          </a:p>
          <a:p>
            <a:pPr eaLnBrk="1" fontAlgn="auto" hangingPunct="1">
              <a:spcAft>
                <a:spcPts val="0"/>
              </a:spcAft>
              <a:defRPr/>
            </a:pPr>
            <a:r>
              <a:rPr lang="en-US" dirty="0" smtClean="0"/>
              <a:t>Each relationship is labeled, and </a:t>
            </a:r>
            <a:r>
              <a:rPr lang="en-US" dirty="0" smtClean="0">
                <a:solidFill>
                  <a:srgbClr val="0000FF"/>
                </a:solidFill>
              </a:rPr>
              <a:t>cardinality</a:t>
            </a:r>
            <a:r>
              <a:rPr lang="en-US" dirty="0" smtClean="0"/>
              <a:t> and </a:t>
            </a:r>
            <a:r>
              <a:rPr lang="en-US" dirty="0" smtClean="0">
                <a:solidFill>
                  <a:srgbClr val="0000FF"/>
                </a:solidFill>
              </a:rPr>
              <a:t>modality</a:t>
            </a:r>
            <a:r>
              <a:rPr lang="en-US" dirty="0" smtClean="0"/>
              <a:t> are assigned.</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E95DCF6D-0377-4060-9E91-BFB0D28BC352}" type="slidenum">
              <a:rPr lang="en-US"/>
              <a:pPr>
                <a:defRPr/>
              </a:pPr>
              <a:t>23</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Advanced Syntax</a:t>
            </a:r>
          </a:p>
        </p:txBody>
      </p:sp>
      <p:sp>
        <p:nvSpPr>
          <p:cNvPr id="29699" name="Content Placeholder 2"/>
          <p:cNvSpPr>
            <a:spLocks noGrp="1"/>
          </p:cNvSpPr>
          <p:nvPr>
            <p:ph idx="1"/>
          </p:nvPr>
        </p:nvSpPr>
        <p:spPr/>
        <p:txBody>
          <a:bodyPr/>
          <a:lstStyle/>
          <a:p>
            <a:pPr eaLnBrk="1" hangingPunct="1">
              <a:spcBef>
                <a:spcPct val="0"/>
              </a:spcBef>
            </a:pPr>
            <a:r>
              <a:rPr lang="en-US" sz="3200" smtClean="0"/>
              <a:t>Three special types of entities: </a:t>
            </a:r>
          </a:p>
          <a:p>
            <a:pPr eaLnBrk="1" hangingPunct="1">
              <a:spcBef>
                <a:spcPct val="0"/>
              </a:spcBef>
            </a:pPr>
            <a:r>
              <a:rPr lang="en-US" sz="3200" b="1" i="1" smtClean="0">
                <a:solidFill>
                  <a:srgbClr val="3333FF"/>
                </a:solidFill>
              </a:rPr>
              <a:t>Independent Entity</a:t>
            </a:r>
            <a:r>
              <a:rPr lang="en-US" sz="3200" i="1" smtClean="0"/>
              <a:t> </a:t>
            </a:r>
          </a:p>
          <a:p>
            <a:pPr lvl="1" eaLnBrk="1" hangingPunct="1"/>
            <a:r>
              <a:rPr lang="en-US" sz="3200" smtClean="0"/>
              <a:t>Can exist without the help of another entity.</a:t>
            </a:r>
          </a:p>
          <a:p>
            <a:pPr lvl="1" eaLnBrk="1" hangingPunct="1"/>
            <a:r>
              <a:rPr lang="en-US" sz="3200" smtClean="0"/>
              <a:t>The identifiers is created from the entity’s own attributes.</a:t>
            </a:r>
          </a:p>
          <a:p>
            <a:pPr lvl="1" eaLnBrk="1" hangingPunct="1"/>
            <a:r>
              <a:rPr lang="en-US" sz="3200" smtClean="0"/>
              <a:t>Attributes from other entities are not needed to uniquely identify instances of these entities.</a:t>
            </a:r>
          </a:p>
          <a:p>
            <a:pP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43953D1E-F8D6-4D41-B99D-B38A9AE0EE53}" type="slidenum">
              <a:rPr lang="en-US"/>
              <a:pPr>
                <a:defRPr/>
              </a:pPr>
              <a:t>24</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a:xfrm>
            <a:off x="457200" y="1600200"/>
            <a:ext cx="8382000" cy="4525963"/>
          </a:xfrm>
        </p:spPr>
        <p:txBody>
          <a:bodyPr rtlCol="0">
            <a:normAutofit fontScale="77500" lnSpcReduction="20000"/>
          </a:bodyPr>
          <a:lstStyle/>
          <a:p>
            <a:pPr eaLnBrk="1" fontAlgn="auto" hangingPunct="1">
              <a:lnSpc>
                <a:spcPct val="120000"/>
              </a:lnSpc>
              <a:spcAft>
                <a:spcPts val="0"/>
              </a:spcAft>
              <a:defRPr/>
            </a:pPr>
            <a:r>
              <a:rPr lang="en-US" sz="3900" b="1" i="1" dirty="0" smtClean="0">
                <a:solidFill>
                  <a:srgbClr val="3333FF"/>
                </a:solidFill>
              </a:rPr>
              <a:t>Dependent Entity</a:t>
            </a:r>
          </a:p>
          <a:p>
            <a:pPr lvl="1" eaLnBrk="1" fontAlgn="auto" hangingPunct="1">
              <a:lnSpc>
                <a:spcPct val="120000"/>
              </a:lnSpc>
              <a:spcAft>
                <a:spcPts val="0"/>
              </a:spcAft>
              <a:buFont typeface="Arial" pitchFamily="34" charset="0"/>
              <a:buChar char="–"/>
              <a:defRPr/>
            </a:pPr>
            <a:r>
              <a:rPr lang="en-US" sz="3900" dirty="0" smtClean="0"/>
              <a:t>There are situations when a child entity does require attributes from the parent entity to uniquely identify an instance.  In these cases, the child entity is called a dependent entity, and its identifier consists of at least one attributes from the parent entity.</a:t>
            </a:r>
          </a:p>
          <a:p>
            <a:pPr lvl="1" eaLnBrk="1" fontAlgn="auto" hangingPunct="1">
              <a:lnSpc>
                <a:spcPct val="120000"/>
              </a:lnSpc>
              <a:spcAft>
                <a:spcPts val="0"/>
              </a:spcAft>
              <a:buFont typeface="Arial" pitchFamily="34" charset="0"/>
              <a:buNone/>
              <a:defRPr/>
            </a:pPr>
            <a:r>
              <a:rPr lang="en-US" sz="3900" dirty="0" smtClean="0"/>
              <a:t>   (E.g., the Chemical Request entity in Figure 6.1).</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04686E2D-751D-41FD-A1E8-4BF332CB2114}" type="slidenum">
              <a:rPr lang="en-US"/>
              <a:pPr>
                <a:defRPr/>
              </a:pPr>
              <a:t>25</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eaLnBrk="1" hangingPunct="1"/>
            <a:r>
              <a:rPr lang="en-US" smtClean="0"/>
              <a:t>(cont’d)</a:t>
            </a:r>
          </a:p>
        </p:txBody>
      </p:sp>
      <p:sp>
        <p:nvSpPr>
          <p:cNvPr id="31747" name="Content Placeholder 2"/>
          <p:cNvSpPr>
            <a:spLocks noGrp="1"/>
          </p:cNvSpPr>
          <p:nvPr>
            <p:ph idx="1"/>
          </p:nvPr>
        </p:nvSpPr>
        <p:spPr/>
        <p:txBody>
          <a:bodyPr/>
          <a:lstStyle/>
          <a:p>
            <a:pPr eaLnBrk="1" hangingPunct="1">
              <a:spcBef>
                <a:spcPct val="0"/>
              </a:spcBef>
            </a:pPr>
            <a:r>
              <a:rPr lang="en-US" sz="3600" b="1" i="1" smtClean="0">
                <a:solidFill>
                  <a:srgbClr val="3333FF"/>
                </a:solidFill>
              </a:rPr>
              <a:t>Intersection Entity</a:t>
            </a:r>
          </a:p>
          <a:p>
            <a:pPr lvl="1" eaLnBrk="1" hangingPunct="1"/>
            <a:r>
              <a:rPr lang="en-US" sz="3600" smtClean="0"/>
              <a:t>It exists in order to capture some information about the relationship between two other entities. Typically, intersection entities are added to a data model to store information about two entities sharing an M : N relationship.</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51DD803B-41C9-4383-ACAB-C5E38351D2E0}" type="slidenum">
              <a:rPr lang="en-US"/>
              <a:pPr>
                <a:defRPr/>
              </a:pPr>
              <a:t>26</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120000"/>
              </a:lnSpc>
              <a:spcAft>
                <a:spcPts val="0"/>
              </a:spcAft>
              <a:defRPr/>
            </a:pPr>
            <a:r>
              <a:rPr lang="en-US" dirty="0" smtClean="0"/>
              <a:t>There are three steps involved in adding an intersection entity:</a:t>
            </a:r>
          </a:p>
          <a:p>
            <a:pPr eaLnBrk="1" fontAlgn="auto" hangingPunct="1">
              <a:lnSpc>
                <a:spcPct val="120000"/>
              </a:lnSpc>
              <a:spcAft>
                <a:spcPts val="0"/>
              </a:spcAft>
              <a:buFont typeface="Wingdings" pitchFamily="2" charset="2"/>
              <a:buNone/>
              <a:defRPr/>
            </a:pPr>
            <a:r>
              <a:rPr lang="en-US" dirty="0" smtClean="0"/>
              <a:t>Step 1. Remove the M:N relationship line and insert a new entity (</a:t>
            </a:r>
            <a:r>
              <a:rPr lang="en-US" dirty="0" smtClean="0">
                <a:solidFill>
                  <a:srgbClr val="0000FF"/>
                </a:solidFill>
              </a:rPr>
              <a:t>intersection entity</a:t>
            </a:r>
            <a:r>
              <a:rPr lang="en-US" dirty="0" smtClean="0"/>
              <a:t>) in between the two existing ones.</a:t>
            </a:r>
          </a:p>
          <a:p>
            <a:pPr eaLnBrk="1" fontAlgn="auto" hangingPunct="1">
              <a:lnSpc>
                <a:spcPct val="120000"/>
              </a:lnSpc>
              <a:spcAft>
                <a:spcPts val="0"/>
              </a:spcAft>
              <a:buFont typeface="Wingdings" pitchFamily="2" charset="2"/>
              <a:buNone/>
              <a:defRPr/>
            </a:pPr>
            <a:r>
              <a:rPr lang="en-US" dirty="0" smtClean="0"/>
              <a:t>Step 2. Add two 1:N relationships to the model.</a:t>
            </a:r>
          </a:p>
          <a:p>
            <a:pPr eaLnBrk="1" fontAlgn="auto" hangingPunct="1">
              <a:lnSpc>
                <a:spcPct val="120000"/>
              </a:lnSpc>
              <a:spcAft>
                <a:spcPts val="0"/>
              </a:spcAft>
              <a:buFont typeface="Wingdings" pitchFamily="2" charset="2"/>
              <a:buNone/>
              <a:defRPr/>
            </a:pPr>
            <a:r>
              <a:rPr lang="en-US" dirty="0" smtClean="0"/>
              <a:t>Step 3. Name the intersection entity.</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C7D87F46-A340-41B7-8C11-4BD6765F71A9}" type="slidenum">
              <a:rPr lang="en-US"/>
              <a:pPr>
                <a:defRPr/>
              </a:pPr>
              <a:t>27</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eaLnBrk="1" hangingPunct="1"/>
            <a:r>
              <a:rPr lang="en-US" smtClean="0"/>
              <a:t>(cont’d)</a:t>
            </a:r>
          </a:p>
        </p:txBody>
      </p:sp>
      <p:sp>
        <p:nvSpPr>
          <p:cNvPr id="33795"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Resolving an M:N Relationship</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BDB9F6A6-8114-42A5-BA70-689A0D20DE26}" type="slidenum">
              <a:rPr lang="en-US"/>
              <a:pPr>
                <a:defRPr/>
              </a:pPr>
              <a:t>28</a:t>
            </a:fld>
            <a:endParaRPr lang="en-US"/>
          </a:p>
        </p:txBody>
      </p:sp>
      <p:pic>
        <p:nvPicPr>
          <p:cNvPr id="33798" name="Picture 2"/>
          <p:cNvPicPr>
            <a:picLocks noChangeAspect="1" noChangeArrowheads="1"/>
          </p:cNvPicPr>
          <p:nvPr/>
        </p:nvPicPr>
        <p:blipFill>
          <a:blip r:embed="rId2" cstate="print"/>
          <a:srcRect/>
          <a:stretch>
            <a:fillRect/>
          </a:stretch>
        </p:blipFill>
        <p:spPr bwMode="auto">
          <a:xfrm>
            <a:off x="1066800" y="1447800"/>
            <a:ext cx="675005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INTRODUCTION</a:t>
            </a:r>
          </a:p>
        </p:txBody>
      </p:sp>
      <p:sp>
        <p:nvSpPr>
          <p:cNvPr id="7171" name="Content Placeholder 2"/>
          <p:cNvSpPr>
            <a:spLocks noGrp="1"/>
          </p:cNvSpPr>
          <p:nvPr>
            <p:ph idx="1"/>
          </p:nvPr>
        </p:nvSpPr>
        <p:spPr/>
        <p:txBody>
          <a:bodyPr/>
          <a:lstStyle/>
          <a:p>
            <a:pPr eaLnBrk="1" hangingPunct="1">
              <a:spcBef>
                <a:spcPct val="0"/>
              </a:spcBef>
            </a:pPr>
            <a:r>
              <a:rPr lang="en-US" sz="2800" smtClean="0"/>
              <a:t>In this chapter, we discuss how the </a:t>
            </a:r>
            <a:r>
              <a:rPr lang="en-US" sz="2800" b="1" smtClean="0">
                <a:solidFill>
                  <a:srgbClr val="FF0000"/>
                </a:solidFill>
              </a:rPr>
              <a:t>data</a:t>
            </a:r>
            <a:r>
              <a:rPr lang="en-US" sz="2800" smtClean="0"/>
              <a:t> are organized and presented.</a:t>
            </a:r>
          </a:p>
          <a:p>
            <a:pPr eaLnBrk="1" hangingPunct="1">
              <a:spcBef>
                <a:spcPct val="0"/>
              </a:spcBef>
            </a:pPr>
            <a:r>
              <a:rPr lang="en-US" sz="2800" smtClean="0"/>
              <a:t>A </a:t>
            </a:r>
            <a:r>
              <a:rPr lang="en-US" sz="2800" b="1" i="1" smtClean="0">
                <a:solidFill>
                  <a:srgbClr val="FF0000"/>
                </a:solidFill>
              </a:rPr>
              <a:t>data model</a:t>
            </a:r>
            <a:r>
              <a:rPr lang="en-US" sz="2800" smtClean="0">
                <a:solidFill>
                  <a:srgbClr val="FF0000"/>
                </a:solidFill>
              </a:rPr>
              <a:t>  </a:t>
            </a:r>
            <a:r>
              <a:rPr lang="en-US" sz="2800" smtClean="0"/>
              <a:t>is a formal way of representing the data that are used and created by a business system.</a:t>
            </a:r>
          </a:p>
          <a:p>
            <a:pPr eaLnBrk="1" hangingPunct="1">
              <a:spcBef>
                <a:spcPct val="0"/>
              </a:spcBef>
            </a:pPr>
            <a:r>
              <a:rPr lang="en-US" sz="2800" smtClean="0"/>
              <a:t>During analysis (this Chapter), analysts draw a </a:t>
            </a:r>
            <a:r>
              <a:rPr lang="en-US" sz="2800" b="1" i="1" smtClean="0">
                <a:solidFill>
                  <a:srgbClr val="FF0000"/>
                </a:solidFill>
              </a:rPr>
              <a:t>Logical data model</a:t>
            </a:r>
            <a:r>
              <a:rPr lang="en-US" sz="2800" smtClean="0">
                <a:solidFill>
                  <a:srgbClr val="FF0000"/>
                </a:solidFill>
              </a:rPr>
              <a:t>  </a:t>
            </a:r>
            <a:r>
              <a:rPr lang="en-US" sz="2800" smtClean="0"/>
              <a:t>which shows the  logical organization of data without indicating how it is stored, created, or manipulated.</a:t>
            </a:r>
          </a:p>
          <a:p>
            <a:pPr eaLnBrk="1" hangingPunct="1">
              <a:spcBef>
                <a:spcPct val="0"/>
              </a:spcBef>
            </a:pPr>
            <a:r>
              <a:rPr lang="en-US" sz="2800" smtClean="0"/>
              <a:t>During design (Chapter 10), analysts draw a </a:t>
            </a:r>
            <a:r>
              <a:rPr lang="en-US" sz="2800" b="1" i="1" smtClean="0">
                <a:solidFill>
                  <a:srgbClr val="3333FF"/>
                </a:solidFill>
              </a:rPr>
              <a:t>physical data model</a:t>
            </a:r>
            <a:r>
              <a:rPr lang="en-US" sz="2800" smtClean="0"/>
              <a:t>  to reflect how the data will physically be stored in databases or files. </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8D3542CA-BEFD-4978-9ECE-0E502D16A5A3}" type="slidenum">
              <a:rPr lang="en-US"/>
              <a:pPr>
                <a:defRPr/>
              </a:pPr>
              <a:t>2</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VALIDATING AN ERD</a:t>
            </a:r>
          </a:p>
        </p:txBody>
      </p:sp>
      <p:sp>
        <p:nvSpPr>
          <p:cNvPr id="34819" name="Content Placeholder 2"/>
          <p:cNvSpPr>
            <a:spLocks noGrp="1"/>
          </p:cNvSpPr>
          <p:nvPr>
            <p:ph idx="1"/>
          </p:nvPr>
        </p:nvSpPr>
        <p:spPr/>
        <p:txBody>
          <a:bodyPr/>
          <a:lstStyle/>
          <a:p>
            <a:pPr eaLnBrk="1" hangingPunct="1">
              <a:spcBef>
                <a:spcPct val="0"/>
              </a:spcBef>
            </a:pPr>
            <a:r>
              <a:rPr lang="en-US" smtClean="0"/>
              <a:t> General design guidelines.</a:t>
            </a:r>
          </a:p>
          <a:p>
            <a:pPr eaLnBrk="1" hangingPunct="1">
              <a:spcBef>
                <a:spcPct val="0"/>
              </a:spcBef>
            </a:pPr>
            <a:r>
              <a:rPr lang="en-US" smtClean="0"/>
              <a:t> </a:t>
            </a:r>
            <a:r>
              <a:rPr lang="en-US" b="1" smtClean="0">
                <a:solidFill>
                  <a:srgbClr val="0000FF"/>
                </a:solidFill>
              </a:rPr>
              <a:t>Normalization</a:t>
            </a:r>
            <a:r>
              <a:rPr lang="en-US" smtClean="0"/>
              <a:t>.</a:t>
            </a:r>
          </a:p>
          <a:p>
            <a:pPr eaLnBrk="1" hangingPunct="1">
              <a:spcBef>
                <a:spcPct val="0"/>
              </a:spcBef>
            </a:pPr>
            <a:r>
              <a:rPr lang="en-US" smtClean="0"/>
              <a:t>Check the ERD against the process models to make sure that both model </a:t>
            </a:r>
            <a:r>
              <a:rPr lang="en-US" smtClean="0">
                <a:solidFill>
                  <a:srgbClr val="0000FF"/>
                </a:solidFill>
              </a:rPr>
              <a:t>balance</a:t>
            </a:r>
            <a:r>
              <a:rPr lang="en-US" smtClean="0"/>
              <a:t> each other.</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3EADFF7F-3C48-4211-94E1-7E9551A2C4F8}" type="slidenum">
              <a:rPr lang="en-US"/>
              <a:pPr>
                <a:defRPr/>
              </a:pPr>
              <a:t>29</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Design Guidelines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1CE1A00B-3AAE-480B-A163-656669279E02}" type="slidenum">
              <a:rPr lang="en-US"/>
              <a:pPr>
                <a:defRPr/>
              </a:pPr>
              <a:t>30</a:t>
            </a:fld>
            <a:endParaRPr lang="en-US"/>
          </a:p>
        </p:txBody>
      </p:sp>
      <p:pic>
        <p:nvPicPr>
          <p:cNvPr id="35845" name="Picture 2" descr="fig_06_16"/>
          <p:cNvPicPr preferRelativeResize="0">
            <a:picLocks noGrp="1" noChangeAspect="1" noChangeArrowheads="1"/>
          </p:cNvPicPr>
          <p:nvPr>
            <p:ph idx="1"/>
            <p:custDataLst>
              <p:tags r:id="rId1"/>
            </p:custDataLst>
          </p:nvPr>
        </p:nvPicPr>
        <p:blipFill>
          <a:blip r:embed="rId3" cstate="print"/>
          <a:srcRect/>
          <a:stretch>
            <a:fillRect/>
          </a:stretch>
        </p:blipFill>
        <p:spPr>
          <a:xfrm>
            <a:off x="990600" y="1524000"/>
            <a:ext cx="7315200" cy="46482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Normalization</a:t>
            </a:r>
          </a:p>
        </p:txBody>
      </p:sp>
      <p:sp>
        <p:nvSpPr>
          <p:cNvPr id="36867" name="Content Placeholder 2"/>
          <p:cNvSpPr>
            <a:spLocks noGrp="1"/>
          </p:cNvSpPr>
          <p:nvPr>
            <p:ph idx="1"/>
          </p:nvPr>
        </p:nvSpPr>
        <p:spPr/>
        <p:txBody>
          <a:bodyPr/>
          <a:lstStyle/>
          <a:p>
            <a:pPr eaLnBrk="1" hangingPunct="1">
              <a:spcBef>
                <a:spcPct val="0"/>
              </a:spcBef>
            </a:pPr>
            <a:r>
              <a:rPr lang="en-US" b="1" i="1" smtClean="0">
                <a:solidFill>
                  <a:srgbClr val="0000FF"/>
                </a:solidFill>
              </a:rPr>
              <a:t>Normalization</a:t>
            </a:r>
            <a:r>
              <a:rPr lang="en-US" smtClean="0"/>
              <a:t> is a technique that can help analysts validate the data models.</a:t>
            </a:r>
          </a:p>
          <a:p>
            <a:pPr eaLnBrk="1" hangingPunct="1">
              <a:spcBef>
                <a:spcPct val="0"/>
              </a:spcBef>
            </a:pPr>
            <a:r>
              <a:rPr lang="en-US" smtClean="0"/>
              <a:t>It is a process whereby a series of rules are applied to a logical data model to determine how </a:t>
            </a:r>
            <a:r>
              <a:rPr lang="en-US" smtClean="0">
                <a:solidFill>
                  <a:srgbClr val="0000FF"/>
                </a:solidFill>
              </a:rPr>
              <a:t>well formed</a:t>
            </a:r>
            <a:r>
              <a:rPr lang="en-US" smtClean="0"/>
              <a:t> it is.</a:t>
            </a:r>
          </a:p>
          <a:p>
            <a:pPr eaLnBrk="1" hangingPunct="1">
              <a:spcBef>
                <a:spcPct val="0"/>
              </a:spcBef>
            </a:pPr>
            <a:endParaRPr lang="en-US" smtClean="0"/>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78CBDD6B-4640-42FB-B1E0-7926106FFEED}" type="slidenum">
              <a:rPr lang="en-US"/>
              <a:pPr>
                <a:defRPr/>
              </a:pPr>
              <a:t>31</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eaLnBrk="1" hangingPunct="1"/>
            <a:r>
              <a:rPr lang="en-US" smtClean="0"/>
              <a:t>(cont’d)</a:t>
            </a:r>
          </a:p>
        </p:txBody>
      </p:sp>
      <p:sp>
        <p:nvSpPr>
          <p:cNvPr id="37891" name="Content Placeholder 2"/>
          <p:cNvSpPr>
            <a:spLocks noGrp="1"/>
          </p:cNvSpPr>
          <p:nvPr>
            <p:ph idx="1"/>
          </p:nvPr>
        </p:nvSpPr>
        <p:spPr/>
        <p:txBody>
          <a:bodyPr/>
          <a:lstStyle/>
          <a:p>
            <a:pPr algn="ctr" eaLnBrk="1" hangingPunct="1">
              <a:spcBef>
                <a:spcPct val="0"/>
              </a:spcBef>
              <a:buFont typeface="Wingdings" pitchFamily="2" charset="2"/>
              <a:buNone/>
            </a:pPr>
            <a:r>
              <a:rPr lang="en-US" b="1" smtClean="0"/>
              <a:t>Normalization Steps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0D9E7296-7DA1-42C8-B434-839F7C280FF6}" type="slidenum">
              <a:rPr lang="en-US"/>
              <a:pPr>
                <a:defRPr/>
              </a:pPr>
              <a:t>32</a:t>
            </a:fld>
            <a:endParaRPr lang="en-US"/>
          </a:p>
        </p:txBody>
      </p:sp>
      <p:pic>
        <p:nvPicPr>
          <p:cNvPr id="6" name="Picture 2" descr="fig_06A_01"/>
          <p:cNvPicPr preferRelativeResize="0">
            <a:picLocks noChangeAspect="1" noChangeArrowheads="1"/>
          </p:cNvPicPr>
          <p:nvPr>
            <p:custDataLst>
              <p:tags r:id="rId1"/>
            </p:custDataLst>
          </p:nvPr>
        </p:nvPicPr>
        <p:blipFill>
          <a:blip r:embed="rId3" cstate="print"/>
          <a:srcRect/>
          <a:stretch>
            <a:fillRect/>
          </a:stretch>
        </p:blipFill>
        <p:spPr bwMode="auto">
          <a:xfrm>
            <a:off x="685800" y="177800"/>
            <a:ext cx="7772400" cy="6515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Balancing ERDs with DFDs</a:t>
            </a:r>
          </a:p>
        </p:txBody>
      </p:sp>
      <p:sp>
        <p:nvSpPr>
          <p:cNvPr id="3" name="Content Placeholder 2"/>
          <p:cNvSpPr>
            <a:spLocks noGrp="1"/>
          </p:cNvSpPr>
          <p:nvPr>
            <p:ph idx="1"/>
          </p:nvPr>
        </p:nvSpPr>
        <p:spPr>
          <a:xfrm>
            <a:off x="457200" y="1600200"/>
            <a:ext cx="8229600" cy="4876800"/>
          </a:xfrm>
        </p:spPr>
        <p:txBody>
          <a:bodyPr rtlCol="0">
            <a:normAutofit fontScale="32500" lnSpcReduction="20000"/>
          </a:bodyPr>
          <a:lstStyle/>
          <a:p>
            <a:pPr eaLnBrk="1" fontAlgn="auto" hangingPunct="1">
              <a:lnSpc>
                <a:spcPct val="120000"/>
              </a:lnSpc>
              <a:spcAft>
                <a:spcPts val="0"/>
              </a:spcAft>
              <a:defRPr/>
            </a:pPr>
            <a:r>
              <a:rPr lang="en-US" sz="8600" dirty="0" smtClean="0"/>
              <a:t>The process models and data models are interrelated.</a:t>
            </a:r>
          </a:p>
          <a:p>
            <a:pPr eaLnBrk="1" fontAlgn="auto" hangingPunct="1">
              <a:lnSpc>
                <a:spcPct val="120000"/>
              </a:lnSpc>
              <a:spcAft>
                <a:spcPts val="0"/>
              </a:spcAft>
              <a:defRPr/>
            </a:pPr>
            <a:r>
              <a:rPr lang="en-US" sz="8600" dirty="0" smtClean="0"/>
              <a:t>Although the process model focuses on the business processes, it contains two data components – the data and the data store.</a:t>
            </a:r>
          </a:p>
          <a:p>
            <a:pPr eaLnBrk="1" fontAlgn="auto" hangingPunct="1">
              <a:lnSpc>
                <a:spcPct val="120000"/>
              </a:lnSpc>
              <a:spcAft>
                <a:spcPts val="0"/>
              </a:spcAft>
              <a:defRPr/>
            </a:pPr>
            <a:r>
              <a:rPr lang="en-US" sz="8600" dirty="0" smtClean="0"/>
              <a:t>These two data components of the DFDs need to </a:t>
            </a:r>
            <a:r>
              <a:rPr lang="en-US" sz="8600" b="1" i="1" dirty="0" smtClean="0">
                <a:solidFill>
                  <a:srgbClr val="0000FF"/>
                </a:solidFill>
              </a:rPr>
              <a:t>balance</a:t>
            </a:r>
            <a:r>
              <a:rPr lang="en-US" sz="8600" dirty="0" smtClean="0"/>
              <a:t> with the ERDs.</a:t>
            </a:r>
          </a:p>
          <a:p>
            <a:pPr eaLnBrk="1" fontAlgn="auto" hangingPunct="1">
              <a:lnSpc>
                <a:spcPct val="120000"/>
              </a:lnSpc>
              <a:spcAft>
                <a:spcPts val="0"/>
              </a:spcAft>
              <a:defRPr/>
            </a:pPr>
            <a:r>
              <a:rPr lang="en-US" sz="8600" dirty="0" smtClean="0"/>
              <a:t>The DFD data components need to correspond with the ERD’s data stores (i.e., entities) and the data elements that comprise the data flows (i.e., attributes) depicted on the data model.</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50D2867D-E27B-4931-9178-0DE966F6E101}" type="slidenum">
              <a:rPr lang="en-US"/>
              <a:pPr>
                <a:defRPr/>
              </a:pPr>
              <a:t>33</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l" eaLnBrk="1" hangingPunct="1"/>
            <a:r>
              <a:rPr lang="en-US" smtClean="0"/>
              <a:t>(cont’d)</a:t>
            </a:r>
          </a:p>
        </p:txBody>
      </p:sp>
      <p:sp>
        <p:nvSpPr>
          <p:cNvPr id="39939" name="Content Placeholder 2"/>
          <p:cNvSpPr>
            <a:spLocks noGrp="1"/>
          </p:cNvSpPr>
          <p:nvPr>
            <p:ph idx="1"/>
          </p:nvPr>
        </p:nvSpPr>
        <p:spPr/>
        <p:txBody>
          <a:bodyPr/>
          <a:lstStyle/>
          <a:p>
            <a:pPr eaLnBrk="1" hangingPunct="1">
              <a:lnSpc>
                <a:spcPct val="120000"/>
              </a:lnSpc>
              <a:spcBef>
                <a:spcPct val="0"/>
              </a:spcBef>
            </a:pPr>
            <a:r>
              <a:rPr lang="en-US" sz="2800" smtClean="0"/>
              <a:t>Many CASE tools provide features of identifying problems with balance between DFDs and ERDs; however, it is important to understand how to identify problems on your own.</a:t>
            </a:r>
          </a:p>
          <a:p>
            <a:pPr eaLnBrk="1" hangingPunct="1">
              <a:lnSpc>
                <a:spcPct val="120000"/>
              </a:lnSpc>
              <a:spcBef>
                <a:spcPct val="0"/>
              </a:spcBef>
            </a:pPr>
            <a:r>
              <a:rPr lang="en-US" sz="2800" smtClean="0"/>
              <a:t>Check your DFDs and ERDs to make sure all data components correspond between DFDs and ERDs.</a:t>
            </a:r>
          </a:p>
          <a:p>
            <a:pPr eaLnBrk="1" hangingPunct="1">
              <a:lnSpc>
                <a:spcPct val="120000"/>
              </a:lnSpc>
              <a:spcBef>
                <a:spcPct val="0"/>
              </a:spcBef>
            </a:pPr>
            <a:r>
              <a:rPr lang="en-US" sz="2800" smtClean="0"/>
              <a:t>A useful tools to clearly depict the interrelationship between process and data models is the </a:t>
            </a:r>
            <a:r>
              <a:rPr lang="en-US" sz="2800" b="1" i="1" smtClean="0">
                <a:solidFill>
                  <a:srgbClr val="0000FF"/>
                </a:solidFill>
              </a:rPr>
              <a:t>CRUD matrix </a:t>
            </a:r>
            <a:r>
              <a:rPr lang="en-US" sz="2800" smtClean="0"/>
              <a:t>(create, read, update, delete matrix).</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1DE3DBCC-4ABD-40DF-A49E-4B1BAA74D1AF}" type="slidenum">
              <a:rPr lang="en-US"/>
              <a:pPr>
                <a:defRPr/>
              </a:pPr>
              <a:t>34</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eaLnBrk="1" hangingPunct="1"/>
            <a:r>
              <a:rPr lang="en-US" smtClean="0"/>
              <a:t>(cont’d)</a:t>
            </a:r>
          </a:p>
        </p:txBody>
      </p:sp>
      <p:sp>
        <p:nvSpPr>
          <p:cNvPr id="40963" name="Content Placeholder 2"/>
          <p:cNvSpPr>
            <a:spLocks noGrp="1"/>
          </p:cNvSpPr>
          <p:nvPr>
            <p:ph idx="1"/>
          </p:nvPr>
        </p:nvSpPr>
        <p:spPr/>
        <p:txBody>
          <a:bodyPr/>
          <a:lstStyle/>
          <a:p>
            <a:pPr algn="ctr" eaLnBrk="1" hangingPunct="1">
              <a:spcBef>
                <a:spcPct val="0"/>
              </a:spcBef>
              <a:buFont typeface="Wingdings" pitchFamily="2" charset="2"/>
              <a:buNone/>
            </a:pPr>
            <a:r>
              <a:rPr lang="en-US" sz="3200" b="1" smtClean="0"/>
              <a:t>A Portion of a DFD and the CRUD Matrix</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68438157-4545-40EF-97CA-EEAF38BCCB72}" type="slidenum">
              <a:rPr lang="en-US"/>
              <a:pPr>
                <a:defRPr/>
              </a:pPr>
              <a:t>35</a:t>
            </a:fld>
            <a:endParaRPr lang="en-US"/>
          </a:p>
        </p:txBody>
      </p:sp>
      <p:pic>
        <p:nvPicPr>
          <p:cNvPr id="6" name="Picture 2" descr="fig_06_17"/>
          <p:cNvPicPr preferRelativeResize="0">
            <a:picLocks noChangeAspect="1" noChangeArrowheads="1"/>
          </p:cNvPicPr>
          <p:nvPr>
            <p:custDataLst>
              <p:tags r:id="rId1"/>
            </p:custDataLst>
          </p:nvPr>
        </p:nvPicPr>
        <p:blipFill>
          <a:blip r:embed="rId3" cstate="print"/>
          <a:srcRect/>
          <a:stretch>
            <a:fillRect/>
          </a:stretch>
        </p:blipFill>
        <p:spPr bwMode="auto">
          <a:xfrm>
            <a:off x="533400" y="342900"/>
            <a:ext cx="7924800" cy="6515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SUMMARY</a:t>
            </a:r>
          </a:p>
        </p:txBody>
      </p:sp>
      <p:sp>
        <p:nvSpPr>
          <p:cNvPr id="3" name="Content Placeholder 2"/>
          <p:cNvSpPr>
            <a:spLocks noGrp="1"/>
          </p:cNvSpPr>
          <p:nvPr>
            <p:ph idx="1"/>
          </p:nvPr>
        </p:nvSpPr>
        <p:spPr>
          <a:xfrm>
            <a:off x="457200" y="1600200"/>
            <a:ext cx="8229600" cy="4953000"/>
          </a:xfrm>
        </p:spPr>
        <p:txBody>
          <a:bodyPr rtlCol="0">
            <a:normAutofit fontScale="77500" lnSpcReduction="20000"/>
          </a:bodyPr>
          <a:lstStyle/>
          <a:p>
            <a:pPr eaLnBrk="1" fontAlgn="auto" hangingPunct="1">
              <a:lnSpc>
                <a:spcPct val="120000"/>
              </a:lnSpc>
              <a:spcAft>
                <a:spcPts val="0"/>
              </a:spcAft>
              <a:defRPr/>
            </a:pPr>
            <a:r>
              <a:rPr lang="en-US" sz="3600" dirty="0" smtClean="0"/>
              <a:t>Basic Entity Relationship Diagram Syntax</a:t>
            </a:r>
          </a:p>
          <a:p>
            <a:pPr lvl="1" eaLnBrk="1" fontAlgn="auto" hangingPunct="1">
              <a:lnSpc>
                <a:spcPct val="120000"/>
              </a:lnSpc>
              <a:spcAft>
                <a:spcPts val="0"/>
              </a:spcAft>
              <a:buFont typeface="Arial" pitchFamily="34" charset="0"/>
              <a:buNone/>
              <a:defRPr/>
            </a:pPr>
            <a:r>
              <a:rPr lang="en-US" sz="3100" dirty="0" smtClean="0"/>
              <a:t>-</a:t>
            </a:r>
            <a:r>
              <a:rPr lang="en-US" sz="3100" dirty="0" smtClean="0">
                <a:solidFill>
                  <a:srgbClr val="FF0000"/>
                </a:solidFill>
              </a:rPr>
              <a:t> Entity</a:t>
            </a:r>
            <a:r>
              <a:rPr lang="en-US" sz="3100" b="1" dirty="0" smtClean="0"/>
              <a:t> </a:t>
            </a:r>
            <a:r>
              <a:rPr lang="en-US" sz="3100" dirty="0" smtClean="0"/>
              <a:t>describes people, places, or things.</a:t>
            </a:r>
          </a:p>
          <a:p>
            <a:pPr lvl="1" eaLnBrk="1" fontAlgn="auto" hangingPunct="1">
              <a:lnSpc>
                <a:spcPct val="120000"/>
              </a:lnSpc>
              <a:spcAft>
                <a:spcPts val="0"/>
              </a:spcAft>
              <a:buFont typeface="Arial" pitchFamily="34" charset="0"/>
              <a:buNone/>
              <a:defRPr/>
            </a:pPr>
            <a:r>
              <a:rPr lang="en-US" sz="3100" dirty="0" smtClean="0"/>
              <a:t>- </a:t>
            </a:r>
            <a:r>
              <a:rPr lang="en-US" sz="3100" dirty="0" smtClean="0">
                <a:solidFill>
                  <a:srgbClr val="FF0000"/>
                </a:solidFill>
              </a:rPr>
              <a:t>Attribute</a:t>
            </a:r>
            <a:r>
              <a:rPr lang="en-US" sz="3100" dirty="0" smtClean="0"/>
              <a:t> is some type of information about the entity.</a:t>
            </a:r>
          </a:p>
          <a:p>
            <a:pPr lvl="1" eaLnBrk="1" fontAlgn="auto" hangingPunct="1">
              <a:lnSpc>
                <a:spcPct val="120000"/>
              </a:lnSpc>
              <a:spcAft>
                <a:spcPts val="0"/>
              </a:spcAft>
              <a:buFont typeface="Arial" pitchFamily="34" charset="0"/>
              <a:buNone/>
              <a:defRPr/>
            </a:pPr>
            <a:r>
              <a:rPr lang="en-US" sz="3100" dirty="0" smtClean="0"/>
              <a:t>- </a:t>
            </a:r>
            <a:r>
              <a:rPr lang="en-US" sz="3100" dirty="0" smtClean="0">
                <a:solidFill>
                  <a:srgbClr val="FF0000"/>
                </a:solidFill>
              </a:rPr>
              <a:t>Relationship</a:t>
            </a:r>
            <a:r>
              <a:rPr lang="en-US" sz="3100" dirty="0" smtClean="0"/>
              <a:t> conveys the associations between entities.</a:t>
            </a:r>
          </a:p>
          <a:p>
            <a:pPr eaLnBrk="1" fontAlgn="auto" hangingPunct="1">
              <a:lnSpc>
                <a:spcPct val="120000"/>
              </a:lnSpc>
              <a:spcAft>
                <a:spcPts val="0"/>
              </a:spcAft>
              <a:defRPr/>
            </a:pPr>
            <a:r>
              <a:rPr lang="en-US" sz="3600" dirty="0" smtClean="0"/>
              <a:t>Creating an ERD</a:t>
            </a:r>
          </a:p>
          <a:p>
            <a:pPr eaLnBrk="1" fontAlgn="auto" hangingPunct="1">
              <a:lnSpc>
                <a:spcPct val="120000"/>
              </a:lnSpc>
              <a:spcAft>
                <a:spcPts val="0"/>
              </a:spcAft>
              <a:buFont typeface="Wingdings" pitchFamily="2" charset="2"/>
              <a:buNone/>
              <a:defRPr/>
            </a:pPr>
            <a:r>
              <a:rPr lang="en-US" sz="2800" dirty="0" smtClean="0"/>
              <a:t>      </a:t>
            </a:r>
            <a:r>
              <a:rPr lang="en-US" sz="3100" dirty="0" smtClean="0"/>
              <a:t>-  Identify the entities.</a:t>
            </a:r>
          </a:p>
          <a:p>
            <a:pPr eaLnBrk="1" fontAlgn="auto" hangingPunct="1">
              <a:lnSpc>
                <a:spcPct val="120000"/>
              </a:lnSpc>
              <a:spcAft>
                <a:spcPts val="0"/>
              </a:spcAft>
              <a:buFont typeface="Wingdings" pitchFamily="2" charset="2"/>
              <a:buNone/>
              <a:defRPr/>
            </a:pPr>
            <a:r>
              <a:rPr lang="en-US" sz="3100" dirty="0" smtClean="0"/>
              <a:t>      -  Add the attributes to each entity.</a:t>
            </a:r>
          </a:p>
          <a:p>
            <a:pPr eaLnBrk="1" fontAlgn="auto" hangingPunct="1">
              <a:lnSpc>
                <a:spcPct val="120000"/>
              </a:lnSpc>
              <a:spcAft>
                <a:spcPts val="0"/>
              </a:spcAft>
              <a:buFont typeface="Wingdings" pitchFamily="2" charset="2"/>
              <a:buNone/>
              <a:defRPr/>
            </a:pPr>
            <a:r>
              <a:rPr lang="en-US" sz="3100" dirty="0" smtClean="0">
                <a:solidFill>
                  <a:srgbClr val="FF0000"/>
                </a:solidFill>
              </a:rPr>
              <a:t>      </a:t>
            </a:r>
            <a:r>
              <a:rPr lang="en-US" sz="3100" dirty="0" smtClean="0"/>
              <a:t>-  Draw relationships among entities.</a:t>
            </a:r>
            <a:endParaRPr lang="en-US" sz="3100" dirty="0" smtClean="0">
              <a:solidFill>
                <a:srgbClr val="FF0000"/>
              </a:solidFill>
            </a:endParaRPr>
          </a:p>
          <a:p>
            <a:pPr eaLnBrk="1" fontAlgn="auto" hangingPunct="1">
              <a:lnSpc>
                <a:spcPct val="120000"/>
              </a:lnSpc>
              <a:spcAft>
                <a:spcPts val="0"/>
              </a:spcAft>
              <a:defRPr/>
            </a:pPr>
            <a:r>
              <a:rPr lang="en-US" sz="3600" dirty="0" smtClean="0"/>
              <a:t>Validating an ERD</a:t>
            </a:r>
          </a:p>
          <a:p>
            <a:pPr eaLnBrk="1" fontAlgn="auto" hangingPunct="1">
              <a:lnSpc>
                <a:spcPct val="120000"/>
              </a:lnSpc>
              <a:spcAft>
                <a:spcPts val="0"/>
              </a:spcAft>
              <a:buFont typeface="Wingdings" pitchFamily="2" charset="2"/>
              <a:buNone/>
              <a:defRPr/>
            </a:pPr>
            <a:r>
              <a:rPr lang="en-US" sz="3100" dirty="0" smtClean="0">
                <a:solidFill>
                  <a:srgbClr val="FF0000"/>
                </a:solidFill>
              </a:rPr>
              <a:t>      </a:t>
            </a:r>
            <a:r>
              <a:rPr lang="en-US" sz="3100" dirty="0" smtClean="0"/>
              <a:t>- </a:t>
            </a:r>
            <a:r>
              <a:rPr lang="en-US" sz="3100" dirty="0" smtClean="0">
                <a:solidFill>
                  <a:srgbClr val="FF0000"/>
                </a:solidFill>
              </a:rPr>
              <a:t>Normalization</a:t>
            </a:r>
          </a:p>
          <a:p>
            <a:pPr eaLnBrk="1" fontAlgn="auto" hangingPunct="1">
              <a:lnSpc>
                <a:spcPct val="120000"/>
              </a:lnSpc>
              <a:spcAft>
                <a:spcPts val="0"/>
              </a:spcAft>
              <a:buFont typeface="Wingdings" pitchFamily="2" charset="2"/>
              <a:buNone/>
              <a:defRPr/>
            </a:pPr>
            <a:r>
              <a:rPr lang="en-US" sz="3100" dirty="0" smtClean="0">
                <a:solidFill>
                  <a:srgbClr val="FF0000"/>
                </a:solidFill>
              </a:rPr>
              <a:t>      </a:t>
            </a:r>
            <a:r>
              <a:rPr lang="en-US" sz="3100" dirty="0" smtClean="0"/>
              <a:t>- </a:t>
            </a:r>
            <a:r>
              <a:rPr lang="en-US" sz="3100" dirty="0" smtClean="0">
                <a:solidFill>
                  <a:srgbClr val="FF0000"/>
                </a:solidFill>
              </a:rPr>
              <a:t>CRUD matrix</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A4A0B218-4BC6-41FD-97CF-526D43516FF1}" type="slidenum">
              <a:rPr lang="en-US"/>
              <a:pPr>
                <a:defRPr/>
              </a:pPr>
              <a:t>36</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27038"/>
          </a:xfrm>
        </p:spPr>
        <p:txBody>
          <a:bodyPr rtlCol="0">
            <a:normAutofit fontScale="90000"/>
          </a:bodyPr>
          <a:lstStyle/>
          <a:p>
            <a:pPr algn="l" eaLnBrk="1" fontAlgn="auto" hangingPunct="1">
              <a:spcAft>
                <a:spcPts val="0"/>
              </a:spcAft>
              <a:defRPr/>
            </a:pPr>
            <a:r>
              <a:rPr lang="en-US" sz="3200" dirty="0" smtClean="0"/>
              <a:t>Copyright 2011 John Wiley &amp; Sons, Inc.</a:t>
            </a:r>
            <a:endParaRPr lang="en-US" sz="3200" dirty="0"/>
          </a:p>
        </p:txBody>
      </p:sp>
      <p:sp>
        <p:nvSpPr>
          <p:cNvPr id="43011" name="Content Placeholder 2"/>
          <p:cNvSpPr>
            <a:spLocks noGrp="1"/>
          </p:cNvSpPr>
          <p:nvPr>
            <p:ph idx="1"/>
          </p:nvPr>
        </p:nvSpPr>
        <p:spPr/>
        <p:txBody>
          <a:bodyPr/>
          <a:lstStyle/>
          <a:p>
            <a:pPr marL="0" indent="0" eaLnBrk="1" hangingPunct="1">
              <a:lnSpc>
                <a:spcPct val="90000"/>
              </a:lnSpc>
              <a:spcBef>
                <a:spcPct val="0"/>
              </a:spcBef>
              <a:buFont typeface="Wingdings" pitchFamily="2" charset="2"/>
              <a:buNone/>
            </a:pPr>
            <a:r>
              <a:rPr lang="en-US" sz="2400" smtClean="0"/>
              <a:t>All rights reserved.  Reproduction or translation of this work beyond that permitted in Section 117 of the 1976 United States Copyright Act without the express written permission of the copyright owner is unlawful.   Request for further information should be addressed to the Permissions Department, John Wiley &amp; Sons, Inc.  The purchaser may make back-up copies for his/her own use only and not for redistribution or resale.  The Publisher assumes no responsibility for errors, omissions, or damages, caused by the use of these programs or from the use of the information contained herein.  </a:t>
            </a:r>
          </a:p>
          <a:p>
            <a:pPr marL="0" indent="0"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0F2A4FA7-7341-4484-95C0-2AE785F950FA}" type="slidenum">
              <a:rPr lang="en-US"/>
              <a:pPr>
                <a:defRPr/>
              </a:pPr>
              <a:t>37</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p:txBody>
          <a:bodyPr rtlCol="0">
            <a:normAutofit fontScale="92500"/>
          </a:bodyPr>
          <a:lstStyle/>
          <a:p>
            <a:pPr eaLnBrk="1" fontAlgn="auto" hangingPunct="1">
              <a:lnSpc>
                <a:spcPct val="110000"/>
              </a:lnSpc>
              <a:spcAft>
                <a:spcPts val="0"/>
              </a:spcAft>
              <a:defRPr/>
            </a:pPr>
            <a:r>
              <a:rPr lang="en-US" i="1" dirty="0" smtClean="0"/>
              <a:t> </a:t>
            </a:r>
            <a:r>
              <a:rPr lang="en-US" dirty="0" smtClean="0"/>
              <a:t>Topics of this chapter: </a:t>
            </a:r>
          </a:p>
          <a:p>
            <a:pPr eaLnBrk="1" fontAlgn="auto" hangingPunct="1">
              <a:lnSpc>
                <a:spcPct val="110000"/>
              </a:lnSpc>
              <a:spcAft>
                <a:spcPts val="0"/>
              </a:spcAft>
              <a:buFont typeface="Wingdings" pitchFamily="2" charset="2"/>
              <a:buNone/>
              <a:defRPr/>
            </a:pPr>
            <a:r>
              <a:rPr lang="en-US" dirty="0" smtClean="0"/>
              <a:t> - Creating an </a:t>
            </a:r>
            <a:r>
              <a:rPr lang="en-US" b="1" i="1" dirty="0" smtClean="0">
                <a:solidFill>
                  <a:srgbClr val="FF0000"/>
                </a:solidFill>
              </a:rPr>
              <a:t>entity relationship diagram (ERD)</a:t>
            </a:r>
            <a:r>
              <a:rPr lang="en-US" dirty="0" smtClean="0"/>
              <a:t>.</a:t>
            </a:r>
          </a:p>
          <a:p>
            <a:pPr eaLnBrk="1" fontAlgn="auto" hangingPunct="1">
              <a:lnSpc>
                <a:spcPct val="110000"/>
              </a:lnSpc>
              <a:spcAft>
                <a:spcPts val="0"/>
              </a:spcAft>
              <a:buFont typeface="Wingdings" pitchFamily="2" charset="2"/>
              <a:buNone/>
              <a:defRPr/>
            </a:pPr>
            <a:r>
              <a:rPr lang="en-US" dirty="0" smtClean="0">
                <a:solidFill>
                  <a:srgbClr val="3333FF"/>
                </a:solidFill>
              </a:rPr>
              <a:t> </a:t>
            </a:r>
            <a:r>
              <a:rPr lang="en-US" dirty="0" smtClean="0"/>
              <a:t>-</a:t>
            </a:r>
            <a:r>
              <a:rPr lang="en-US" dirty="0" smtClean="0">
                <a:solidFill>
                  <a:srgbClr val="3333FF"/>
                </a:solidFill>
              </a:rPr>
              <a:t> </a:t>
            </a:r>
            <a:r>
              <a:rPr lang="en-US" b="1" i="1" dirty="0" smtClean="0">
                <a:solidFill>
                  <a:srgbClr val="FF0000"/>
                </a:solidFill>
              </a:rPr>
              <a:t>Normalization</a:t>
            </a:r>
            <a:r>
              <a:rPr lang="en-US" dirty="0" smtClean="0"/>
              <a:t>, a technique that helps analysts validate the data models.</a:t>
            </a:r>
          </a:p>
          <a:p>
            <a:pPr eaLnBrk="1" fontAlgn="auto" hangingPunct="1">
              <a:lnSpc>
                <a:spcPct val="110000"/>
              </a:lnSpc>
              <a:spcAft>
                <a:spcPts val="0"/>
              </a:spcAft>
              <a:buFont typeface="Wingdings" pitchFamily="2" charset="2"/>
              <a:buNone/>
              <a:defRPr/>
            </a:pPr>
            <a:r>
              <a:rPr lang="en-US" dirty="0" smtClean="0"/>
              <a:t> - How data models  balance, or interrelate, with the process models.</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AF0351ED-70AB-44F6-8E69-F92110599778}" type="slidenum">
              <a:rPr lang="en-US"/>
              <a:pPr>
                <a:defRPr/>
              </a:pPr>
              <a:t>3</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THE ENTITY-RELATIONSHIP DIAGRAM (ERD)</a:t>
            </a:r>
            <a:endParaRPr lang="en-US" dirty="0"/>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110000"/>
              </a:lnSpc>
              <a:spcAft>
                <a:spcPts val="0"/>
              </a:spcAft>
              <a:defRPr/>
            </a:pPr>
            <a:r>
              <a:rPr lang="en-US" dirty="0" smtClean="0"/>
              <a:t>An </a:t>
            </a:r>
            <a:r>
              <a:rPr lang="en-US" b="1" i="1" dirty="0" smtClean="0">
                <a:solidFill>
                  <a:srgbClr val="0000FF"/>
                </a:solidFill>
              </a:rPr>
              <a:t>entity-relationship diagram (ERD) </a:t>
            </a:r>
            <a:r>
              <a:rPr lang="en-US" dirty="0" smtClean="0"/>
              <a:t>is a picture showing the information that is created, stored, and used by a business system. </a:t>
            </a:r>
          </a:p>
          <a:p>
            <a:pPr eaLnBrk="1" fontAlgn="auto" hangingPunct="1">
              <a:lnSpc>
                <a:spcPct val="110000"/>
              </a:lnSpc>
              <a:spcAft>
                <a:spcPts val="0"/>
              </a:spcAft>
              <a:defRPr/>
            </a:pPr>
            <a:r>
              <a:rPr lang="en-US" b="1" dirty="0" smtClean="0">
                <a:solidFill>
                  <a:srgbClr val="0000FF"/>
                </a:solidFill>
              </a:rPr>
              <a:t>Entities</a:t>
            </a:r>
            <a:r>
              <a:rPr lang="en-US" dirty="0" smtClean="0"/>
              <a:t> lists similar kinds of information</a:t>
            </a:r>
          </a:p>
          <a:p>
            <a:pPr eaLnBrk="1" fontAlgn="auto" hangingPunct="1">
              <a:lnSpc>
                <a:spcPct val="110000"/>
              </a:lnSpc>
              <a:spcAft>
                <a:spcPts val="0"/>
              </a:spcAft>
              <a:defRPr/>
            </a:pPr>
            <a:r>
              <a:rPr lang="en-US" dirty="0" smtClean="0"/>
              <a:t>Lines drawn between entities represent </a:t>
            </a:r>
            <a:r>
              <a:rPr lang="en-US" b="1" dirty="0" smtClean="0">
                <a:solidFill>
                  <a:srgbClr val="0000FF"/>
                </a:solidFill>
              </a:rPr>
              <a:t>relationships </a:t>
            </a:r>
            <a:r>
              <a:rPr lang="en-US" dirty="0" smtClean="0"/>
              <a:t>among the data.</a:t>
            </a:r>
          </a:p>
          <a:p>
            <a:pPr eaLnBrk="1" fontAlgn="auto" hangingPunct="1">
              <a:lnSpc>
                <a:spcPct val="110000"/>
              </a:lnSpc>
              <a:spcAft>
                <a:spcPts val="0"/>
              </a:spcAft>
              <a:defRPr/>
            </a:pPr>
            <a:r>
              <a:rPr lang="en-US" dirty="0" smtClean="0"/>
              <a:t>Special symbols communicate high-level </a:t>
            </a:r>
            <a:r>
              <a:rPr lang="en-US" dirty="0" smtClean="0">
                <a:solidFill>
                  <a:srgbClr val="0000FF"/>
                </a:solidFill>
              </a:rPr>
              <a:t>business rules</a:t>
            </a:r>
            <a:r>
              <a:rPr lang="en-US" dirty="0" smtClean="0"/>
              <a:t>.</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F532B8FC-8B0F-431D-A0DC-915614EB93FF}" type="slidenum">
              <a:rPr lang="en-US"/>
              <a:pPr>
                <a:defRPr/>
              </a:pPr>
              <a:t>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Reading an Entity Relationship Diagram</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8436AF35-A5A5-42C2-8A61-5A3613A0A5AB}" type="slidenum">
              <a:rPr lang="en-US"/>
              <a:pPr>
                <a:defRPr/>
              </a:pPr>
              <a:t>5</a:t>
            </a:fld>
            <a:endParaRPr lang="en-US"/>
          </a:p>
        </p:txBody>
      </p:sp>
      <p:pic>
        <p:nvPicPr>
          <p:cNvPr id="10245" name="Content Placeholder 2"/>
          <p:cNvPicPr>
            <a:picLocks noGrp="1" noChangeAspect="1" noChangeArrowheads="1"/>
          </p:cNvPicPr>
          <p:nvPr>
            <p:ph idx="1"/>
          </p:nvPr>
        </p:nvPicPr>
        <p:blipFill>
          <a:blip r:embed="rId2" cstate="print"/>
          <a:srcRect/>
          <a:stretch>
            <a:fillRect/>
          </a:stretch>
        </p:blipFill>
        <p:spPr>
          <a:xfrm>
            <a:off x="838200" y="2362200"/>
            <a:ext cx="7497763" cy="2538413"/>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Elements of an Entity Relationship Diagram</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620BF438-CE1C-4266-BF50-16EF47CA0693}" type="slidenum">
              <a:rPr lang="en-US"/>
              <a:pPr>
                <a:defRPr/>
              </a:pPr>
              <a:t>6</a:t>
            </a:fld>
            <a:endParaRPr lang="en-US"/>
          </a:p>
        </p:txBody>
      </p:sp>
      <p:pic>
        <p:nvPicPr>
          <p:cNvPr id="11269" name="Picture 2" descr="fig_06_02"/>
          <p:cNvPicPr preferRelativeResize="0">
            <a:picLocks noGrp="1" noChangeAspect="1" noChangeArrowheads="1"/>
          </p:cNvPicPr>
          <p:nvPr>
            <p:ph idx="1"/>
            <p:custDataLst>
              <p:tags r:id="rId1"/>
            </p:custDataLst>
          </p:nvPr>
        </p:nvPicPr>
        <p:blipFill>
          <a:blip r:embed="rId3" cstate="print"/>
          <a:srcRect/>
          <a:stretch>
            <a:fillRect/>
          </a:stretch>
        </p:blipFill>
        <p:spPr>
          <a:xfrm>
            <a:off x="2362200" y="1743075"/>
            <a:ext cx="4419600" cy="424021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Entity</a:t>
            </a:r>
          </a:p>
        </p:txBody>
      </p:sp>
      <p:sp>
        <p:nvSpPr>
          <p:cNvPr id="3" name="Content Placeholder 2"/>
          <p:cNvSpPr>
            <a:spLocks noGrp="1"/>
          </p:cNvSpPr>
          <p:nvPr>
            <p:ph idx="1"/>
          </p:nvPr>
        </p:nvSpPr>
        <p:spPr/>
        <p:txBody>
          <a:bodyPr rtlCol="0">
            <a:normAutofit fontScale="92500" lnSpcReduction="20000"/>
          </a:bodyPr>
          <a:lstStyle/>
          <a:p>
            <a:pPr eaLnBrk="1" fontAlgn="auto" hangingPunct="1">
              <a:lnSpc>
                <a:spcPct val="110000"/>
              </a:lnSpc>
              <a:spcAft>
                <a:spcPts val="0"/>
              </a:spcAft>
              <a:defRPr/>
            </a:pPr>
            <a:r>
              <a:rPr lang="en-US" dirty="0" smtClean="0"/>
              <a:t>The </a:t>
            </a:r>
            <a:r>
              <a:rPr lang="en-US" b="1" i="1" dirty="0" smtClean="0">
                <a:solidFill>
                  <a:srgbClr val="0000FF"/>
                </a:solidFill>
              </a:rPr>
              <a:t>entity</a:t>
            </a:r>
            <a:r>
              <a:rPr lang="en-US" dirty="0" smtClean="0"/>
              <a:t> is the basic building block for a data model.  It is a person, place, event, or thing about which data is collected.</a:t>
            </a:r>
          </a:p>
          <a:p>
            <a:pPr eaLnBrk="1" fontAlgn="auto" hangingPunct="1">
              <a:lnSpc>
                <a:spcPct val="110000"/>
              </a:lnSpc>
              <a:spcAft>
                <a:spcPts val="0"/>
              </a:spcAft>
              <a:defRPr/>
            </a:pPr>
            <a:r>
              <a:rPr lang="en-US" dirty="0" smtClean="0"/>
              <a:t> </a:t>
            </a:r>
            <a:r>
              <a:rPr lang="en-US" b="1" dirty="0" smtClean="0">
                <a:solidFill>
                  <a:srgbClr val="0000FF"/>
                </a:solidFill>
              </a:rPr>
              <a:t>Entities</a:t>
            </a:r>
            <a:r>
              <a:rPr lang="en-US" dirty="0" smtClean="0"/>
              <a:t> represent something for which there exist multiple </a:t>
            </a:r>
            <a:r>
              <a:rPr lang="en-US" b="1" i="1" dirty="0" smtClean="0">
                <a:solidFill>
                  <a:srgbClr val="0000FF"/>
                </a:solidFill>
              </a:rPr>
              <a:t>instances</a:t>
            </a:r>
            <a:r>
              <a:rPr lang="en-US" dirty="0" smtClean="0"/>
              <a:t>, or </a:t>
            </a:r>
            <a:r>
              <a:rPr lang="en-US" i="1" dirty="0" smtClean="0">
                <a:solidFill>
                  <a:srgbClr val="0000FF"/>
                </a:solidFill>
              </a:rPr>
              <a:t>occurrences</a:t>
            </a:r>
            <a:r>
              <a:rPr lang="en-US" dirty="0" smtClean="0"/>
              <a:t>. </a:t>
            </a:r>
          </a:p>
          <a:p>
            <a:pPr eaLnBrk="1" fontAlgn="auto" hangingPunct="1">
              <a:lnSpc>
                <a:spcPct val="110000"/>
              </a:lnSpc>
              <a:spcAft>
                <a:spcPts val="0"/>
              </a:spcAft>
              <a:buFont typeface="Wingdings" pitchFamily="2" charset="2"/>
              <a:buNone/>
              <a:defRPr/>
            </a:pPr>
            <a:r>
              <a:rPr lang="en-US" sz="3000" dirty="0" smtClean="0"/>
              <a:t>    - E.g., John Smith could be an instance of the customer entity.</a:t>
            </a:r>
          </a:p>
          <a:p>
            <a:pPr eaLnBrk="1" fontAlgn="auto" hangingPunct="1">
              <a:spcAft>
                <a:spcPts val="0"/>
              </a:spcAft>
              <a:defRPr/>
            </a:pPr>
            <a:endParaRPr lang="en-US" dirty="0" smtClean="0"/>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2C7D7216-0C72-476E-8003-6FF711181152}" type="slidenum">
              <a:rPr lang="en-US"/>
              <a:pPr>
                <a:defRPr/>
              </a:pPr>
              <a:t>7</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eaLnBrk="1" hangingPunct="1"/>
            <a:r>
              <a:rPr lang="en-US" smtClean="0"/>
              <a:t>(cont’d)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6-</a:t>
            </a:r>
            <a:fld id="{50911D89-E986-4BC1-990C-649A75D33C6E}" type="slidenum">
              <a:rPr lang="en-US"/>
              <a:pPr>
                <a:defRPr/>
              </a:pPr>
              <a:t>8</a:t>
            </a:fld>
            <a:endParaRPr lang="en-US"/>
          </a:p>
        </p:txBody>
      </p:sp>
      <p:sp>
        <p:nvSpPr>
          <p:cNvPr id="13317" name="Content Placeholder 6"/>
          <p:cNvSpPr>
            <a:spLocks noGrp="1"/>
          </p:cNvSpPr>
          <p:nvPr>
            <p:ph idx="1"/>
          </p:nvPr>
        </p:nvSpPr>
        <p:spPr/>
        <p:txBody>
          <a:bodyPr/>
          <a:lstStyle/>
          <a:p>
            <a:pPr eaLnBrk="1" hangingPunct="1">
              <a:spcBef>
                <a:spcPct val="0"/>
              </a:spcBef>
            </a:pPr>
            <a:endParaRPr lang="en-US" smtClean="0"/>
          </a:p>
        </p:txBody>
      </p:sp>
      <p:pic>
        <p:nvPicPr>
          <p:cNvPr id="13318" name="Picture 2" descr="fig_06_03"/>
          <p:cNvPicPr preferRelativeResize="0">
            <a:picLocks noChangeAspect="1" noChangeArrowheads="1"/>
          </p:cNvPicPr>
          <p:nvPr>
            <p:custDataLst>
              <p:tags r:id="rId1"/>
            </p:custDataLst>
          </p:nvPr>
        </p:nvPicPr>
        <p:blipFill>
          <a:blip r:embed="rId3" cstate="print"/>
          <a:srcRect/>
          <a:stretch>
            <a:fillRect/>
          </a:stretch>
        </p:blipFill>
        <p:spPr bwMode="auto">
          <a:xfrm>
            <a:off x="457200" y="1600200"/>
            <a:ext cx="8686800" cy="496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1965</Words>
  <Application>Microsoft Office PowerPoint</Application>
  <PresentationFormat>On-screen Show (4:3)</PresentationFormat>
  <Paragraphs>215</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Theme</vt:lpstr>
      <vt:lpstr>Systems Analysis and Design 5th Edition   Chapter 6. Data Modeling</vt:lpstr>
      <vt:lpstr>Chapter 6 Outline</vt:lpstr>
      <vt:lpstr>INTRODUCTION</vt:lpstr>
      <vt:lpstr>(cont’d)</vt:lpstr>
      <vt:lpstr>THE ENTITY-RELATIONSHIP DIAGRAM (ERD)</vt:lpstr>
      <vt:lpstr>Reading an Entity Relationship Diagram</vt:lpstr>
      <vt:lpstr>Elements of an Entity Relationship Diagram</vt:lpstr>
      <vt:lpstr>Entity</vt:lpstr>
      <vt:lpstr>(cont’d)</vt:lpstr>
      <vt:lpstr>Attributes</vt:lpstr>
      <vt:lpstr>(cont’d)</vt:lpstr>
      <vt:lpstr>Relationships</vt:lpstr>
      <vt:lpstr>Cardinality</vt:lpstr>
      <vt:lpstr>(cont’d)</vt:lpstr>
      <vt:lpstr>Modality</vt:lpstr>
      <vt:lpstr>The Data Dictionary and Metadata</vt:lpstr>
      <vt:lpstr>(cont’d)</vt:lpstr>
      <vt:lpstr>(cont’d)</vt:lpstr>
      <vt:lpstr>(cont’d)</vt:lpstr>
      <vt:lpstr>(cont’d)</vt:lpstr>
      <vt:lpstr>CREATING AN ENTITY RELATIONSHIP DIAGRAM (ERD)</vt:lpstr>
      <vt:lpstr>Step 1: Identify the Entities</vt:lpstr>
      <vt:lpstr>Step 2: Add Attributes and Assign Identifiers</vt:lpstr>
      <vt:lpstr>Step3: Identify Relationships</vt:lpstr>
      <vt:lpstr>Advanced Syntax</vt:lpstr>
      <vt:lpstr>(cont’d)</vt:lpstr>
      <vt:lpstr>(cont’d)</vt:lpstr>
      <vt:lpstr>(cont’d)</vt:lpstr>
      <vt:lpstr>(cont’d)</vt:lpstr>
      <vt:lpstr>VALIDATING AN ERD</vt:lpstr>
      <vt:lpstr>Design Guidelines</vt:lpstr>
      <vt:lpstr>Normalization</vt:lpstr>
      <vt:lpstr>(cont’d)</vt:lpstr>
      <vt:lpstr>Balancing ERDs with DFDs</vt:lpstr>
      <vt:lpstr>(cont’d)</vt:lpstr>
      <vt:lpstr>(cont’d)</vt:lpstr>
      <vt:lpstr>SUMMARY</vt:lpstr>
      <vt:lpstr>Copyright 2011 John Wiley &amp; Sons, Inc.</vt:lpstr>
    </vt:vector>
  </TitlesOfParts>
  <Company>University of Massachusetts Dartmouth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 5th Edition</dc:title>
  <dc:creator>Windows User</dc:creator>
  <cp:lastModifiedBy>kfwong</cp:lastModifiedBy>
  <cp:revision>33</cp:revision>
  <dcterms:created xsi:type="dcterms:W3CDTF">2011-06-16T14:45:20Z</dcterms:created>
  <dcterms:modified xsi:type="dcterms:W3CDTF">2012-10-22T04:17:13Z</dcterms:modified>
</cp:coreProperties>
</file>