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64"/>
  </p:notesMasterIdLst>
  <p:sldIdLst>
    <p:sldId id="256" r:id="rId2"/>
    <p:sldId id="264" r:id="rId3"/>
    <p:sldId id="294" r:id="rId4"/>
    <p:sldId id="265" r:id="rId5"/>
    <p:sldId id="295" r:id="rId6"/>
    <p:sldId id="266" r:id="rId7"/>
    <p:sldId id="269" r:id="rId8"/>
    <p:sldId id="270" r:id="rId9"/>
    <p:sldId id="271" r:id="rId10"/>
    <p:sldId id="272" r:id="rId11"/>
    <p:sldId id="273" r:id="rId12"/>
    <p:sldId id="274" r:id="rId13"/>
    <p:sldId id="275" r:id="rId14"/>
    <p:sldId id="276" r:id="rId15"/>
    <p:sldId id="277" r:id="rId16"/>
    <p:sldId id="278" r:id="rId17"/>
    <p:sldId id="281" r:id="rId18"/>
    <p:sldId id="279" r:id="rId19"/>
    <p:sldId id="280" r:id="rId20"/>
    <p:sldId id="282" r:id="rId21"/>
    <p:sldId id="283" r:id="rId22"/>
    <p:sldId id="284" r:id="rId23"/>
    <p:sldId id="285" r:id="rId24"/>
    <p:sldId id="286" r:id="rId25"/>
    <p:sldId id="287" r:id="rId26"/>
    <p:sldId id="288" r:id="rId27"/>
    <p:sldId id="289" r:id="rId28"/>
    <p:sldId id="291" r:id="rId29"/>
    <p:sldId id="293" r:id="rId30"/>
    <p:sldId id="292"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267" r:id="rId60"/>
    <p:sldId id="268" r:id="rId61"/>
    <p:sldId id="324" r:id="rId62"/>
    <p:sldId id="258"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64" y="-5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3427B88F-26E0-4B30-A951-7FE14CFA4772}" type="datetimeFigureOut">
              <a:rPr lang="en-US"/>
              <a:pPr>
                <a:defRPr/>
              </a:pPr>
              <a:t>11/5/2012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05CA0298-E8CE-426F-BCAA-19CCAFA719A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a:lstStyle/>
          <a:p>
            <a:fld id="{AB809BF5-4BE4-4488-91E5-86D47C6002ED}" type="slidenum">
              <a:rPr lang="en-US"/>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3429000"/>
          </a:xfrm>
        </p:spPr>
        <p:txBody>
          <a:bodyPr/>
          <a:lstStyle>
            <a:lvl1pPr>
              <a:defRPr sz="3200" b="1"/>
            </a:lvl1pPr>
          </a:lstStyle>
          <a:p>
            <a:r>
              <a:rPr lang="en-US" smtClean="0"/>
              <a:t>Click to edit Master title style</a:t>
            </a:r>
            <a:endParaRPr lang="en-US" dirty="0"/>
          </a:p>
        </p:txBody>
      </p:sp>
      <p:sp>
        <p:nvSpPr>
          <p:cNvPr id="3" name="Subtitle 2"/>
          <p:cNvSpPr>
            <a:spLocks noGrp="1"/>
          </p:cNvSpPr>
          <p:nvPr>
            <p:ph type="subTitle" idx="1"/>
          </p:nvPr>
        </p:nvSpPr>
        <p:spPr>
          <a:xfrm>
            <a:off x="304800" y="4953000"/>
            <a:ext cx="8534400" cy="6858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356350"/>
            <a:ext cx="152400" cy="365125"/>
          </a:xfrm>
        </p:spPr>
        <p:txBody>
          <a:bodyPr/>
          <a:lstStyle>
            <a:lvl1pPr>
              <a:defRPr smtClean="0"/>
            </a:lvl1pPr>
          </a:lstStyle>
          <a:p>
            <a:pPr>
              <a:defRPr/>
            </a:pPr>
            <a:r>
              <a:rPr lang="en-US"/>
              <a:t> </a:t>
            </a:r>
          </a:p>
        </p:txBody>
      </p:sp>
      <p:sp>
        <p:nvSpPr>
          <p:cNvPr id="5"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6" name="Slide Number Placeholder 5"/>
          <p:cNvSpPr>
            <a:spLocks noGrp="1"/>
          </p:cNvSpPr>
          <p:nvPr>
            <p:ph type="sldNum" sz="quarter" idx="12"/>
          </p:nvPr>
        </p:nvSpPr>
        <p:spPr/>
        <p:txBody>
          <a:bodyPr/>
          <a:lstStyle>
            <a:lvl1pPr>
              <a:defRPr smtClean="0"/>
            </a:lvl1pPr>
          </a:lstStyle>
          <a:p>
            <a:pPr>
              <a:defRPr/>
            </a:pPr>
            <a:r>
              <a:rPr lang="en-US"/>
              <a:t>7-</a:t>
            </a:r>
            <a:fld id="{8EB47FC3-B00D-4932-8913-20E1DDA53D3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447800"/>
            <a:ext cx="8229600" cy="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buClr>
                <a:srgbClr val="0070C0"/>
              </a:buClr>
              <a:buSzPct val="150000"/>
              <a:buFont typeface="Wingdings" pitchFamily="2" charset="2"/>
              <a:buChar cha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smtClean="0"/>
            </a:lvl1pPr>
          </a:lstStyle>
          <a:p>
            <a:pPr>
              <a:defRPr/>
            </a:pPr>
            <a:r>
              <a:rPr lang="en-US"/>
              <a:t> </a:t>
            </a:r>
          </a:p>
        </p:txBody>
      </p:sp>
      <p:sp>
        <p:nvSpPr>
          <p:cNvPr id="6"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5"/>
          <p:cNvSpPr>
            <a:spLocks noGrp="1"/>
          </p:cNvSpPr>
          <p:nvPr>
            <p:ph type="sldNum" sz="quarter" idx="12"/>
          </p:nvPr>
        </p:nvSpPr>
        <p:spPr/>
        <p:txBody>
          <a:bodyPr/>
          <a:lstStyle>
            <a:lvl1pPr>
              <a:defRPr smtClean="0"/>
            </a:lvl1pPr>
          </a:lstStyle>
          <a:p>
            <a:pPr>
              <a:defRPr/>
            </a:pPr>
            <a:r>
              <a:rPr lang="en-US"/>
              <a:t>7-</a:t>
            </a:r>
            <a:fld id="{21F0867A-6C65-485F-B37C-7F9D4D4557C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t> </a:t>
            </a:r>
          </a:p>
        </p:txBody>
      </p:sp>
      <p:sp>
        <p:nvSpPr>
          <p:cNvPr id="6" name="Footer Placeholder 5"/>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6"/>
          <p:cNvSpPr>
            <a:spLocks noGrp="1"/>
          </p:cNvSpPr>
          <p:nvPr>
            <p:ph type="sldNum" sz="quarter" idx="12"/>
          </p:nvPr>
        </p:nvSpPr>
        <p:spPr/>
        <p:txBody>
          <a:bodyPr/>
          <a:lstStyle>
            <a:lvl1pPr>
              <a:defRPr smtClean="0"/>
            </a:lvl1pPr>
          </a:lstStyle>
          <a:p>
            <a:pPr>
              <a:defRPr/>
            </a:pPr>
            <a:fld id="{33355E8F-02A0-417B-8280-B1C53C0044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r>
              <a:rPr lang="en-US"/>
              <a:t>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 Copyright 2011 John Wiley &amp; Sons,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defRPr>
            </a:lvl1pPr>
          </a:lstStyle>
          <a:p>
            <a:pPr>
              <a:defRPr/>
            </a:pPr>
            <a:r>
              <a:rPr lang="en-US"/>
              <a:t>7-</a:t>
            </a:r>
            <a:fld id="{3131DA70-AED2-45C0-9C0F-B202BD4820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19400"/>
          </a:xfrm>
        </p:spPr>
        <p:txBody>
          <a:bodyPr>
            <a:normAutofit fontScale="90000"/>
          </a:bodyPr>
          <a:lstStyle/>
          <a:p>
            <a:pPr eaLnBrk="1" hangingPunct="1">
              <a:defRPr/>
            </a:pPr>
            <a:r>
              <a:rPr lang="en-US" sz="4300" dirty="0" smtClean="0">
                <a:solidFill>
                  <a:srgbClr val="17375E"/>
                </a:solidFill>
                <a:effectLst>
                  <a:outerShdw blurRad="38100" dist="38100" dir="2700000" algn="tl">
                    <a:srgbClr val="C0C0C0"/>
                  </a:outerShdw>
                </a:effectLst>
              </a:rPr>
              <a:t>Systems Analysis and Design</a:t>
            </a:r>
            <a:r>
              <a:rPr lang="en-US" sz="2900" dirty="0" smtClean="0">
                <a:solidFill>
                  <a:srgbClr val="17375E"/>
                </a:solidFill>
                <a:effectLst>
                  <a:outerShdw blurRad="38100" dist="38100" dir="2700000" algn="tl">
                    <a:srgbClr val="C0C0C0"/>
                  </a:outerShdw>
                </a:effectLst>
              </a:rPr>
              <a:t/>
            </a:r>
            <a:br>
              <a:rPr lang="en-US" sz="2900" dirty="0" smtClean="0">
                <a:solidFill>
                  <a:srgbClr val="17375E"/>
                </a:solidFill>
                <a:effectLst>
                  <a:outerShdw blurRad="38100" dist="38100" dir="2700000" algn="tl">
                    <a:srgbClr val="C0C0C0"/>
                  </a:outerShdw>
                </a:effectLst>
              </a:rPr>
            </a:br>
            <a:r>
              <a:rPr lang="en-US" sz="2500" dirty="0" smtClean="0">
                <a:solidFill>
                  <a:srgbClr val="17375E"/>
                </a:solidFill>
                <a:effectLst>
                  <a:outerShdw blurRad="38100" dist="38100" dir="2700000" algn="tl">
                    <a:srgbClr val="C0C0C0"/>
                  </a:outerShdw>
                </a:effectLst>
              </a:rPr>
              <a:t>5th Edition</a:t>
            </a:r>
            <a:br>
              <a:rPr lang="en-US" sz="2500" dirty="0" smtClean="0">
                <a:solidFill>
                  <a:srgbClr val="17375E"/>
                </a:solidFill>
                <a:effectLst>
                  <a:outerShdw blurRad="38100" dist="38100" dir="2700000" algn="tl">
                    <a:srgbClr val="C0C0C0"/>
                  </a:outerShdw>
                </a:effectLst>
              </a:rPr>
            </a:br>
            <a:r>
              <a:rPr lang="en-US" sz="2500" dirty="0" smtClean="0">
                <a:solidFill>
                  <a:srgbClr val="17375E"/>
                </a:solidFill>
                <a:effectLst>
                  <a:outerShdw blurRad="38100" dist="38100" dir="2700000" algn="tl">
                    <a:srgbClr val="C0C0C0"/>
                  </a:outerShdw>
                </a:effectLst>
              </a:rPr>
              <a:t/>
            </a:r>
            <a:br>
              <a:rPr lang="en-US" sz="2500" dirty="0" smtClean="0">
                <a:solidFill>
                  <a:srgbClr val="17375E"/>
                </a:solidFill>
                <a:effectLst>
                  <a:outerShdw blurRad="38100" dist="38100" dir="2700000" algn="tl">
                    <a:srgbClr val="C0C0C0"/>
                  </a:outerShdw>
                </a:effectLst>
              </a:rPr>
            </a:br>
            <a:r>
              <a:rPr lang="en-US" sz="2500" dirty="0" smtClean="0">
                <a:solidFill>
                  <a:srgbClr val="17375E"/>
                </a:solidFill>
                <a:effectLst>
                  <a:outerShdw blurRad="38100" dist="38100" dir="2700000" algn="tl">
                    <a:srgbClr val="C0C0C0"/>
                  </a:outerShdw>
                </a:effectLst>
              </a:rPr>
              <a:t/>
            </a:r>
            <a:br>
              <a:rPr lang="en-US" sz="2500" dirty="0" smtClean="0">
                <a:solidFill>
                  <a:srgbClr val="17375E"/>
                </a:solidFill>
                <a:effectLst>
                  <a:outerShdw blurRad="38100" dist="38100" dir="2700000" algn="tl">
                    <a:srgbClr val="C0C0C0"/>
                  </a:outerShdw>
                </a:effectLst>
              </a:rPr>
            </a:br>
            <a:r>
              <a:rPr lang="en-US" sz="3600" dirty="0" smtClean="0">
                <a:solidFill>
                  <a:srgbClr val="17375E"/>
                </a:solidFill>
                <a:effectLst>
                  <a:outerShdw blurRad="38100" dist="38100" dir="2700000" algn="tl">
                    <a:srgbClr val="C0C0C0"/>
                  </a:outerShdw>
                </a:effectLst>
              </a:rPr>
              <a:t>Chapter 7. The Design Phase, Design Strategy, and Architecture Design</a:t>
            </a:r>
          </a:p>
        </p:txBody>
      </p:sp>
      <p:sp>
        <p:nvSpPr>
          <p:cNvPr id="5123" name="Subtitle 2"/>
          <p:cNvSpPr>
            <a:spLocks noGrp="1"/>
          </p:cNvSpPr>
          <p:nvPr>
            <p:ph type="subTitle" idx="1"/>
          </p:nvPr>
        </p:nvSpPr>
        <p:spPr>
          <a:xfrm>
            <a:off x="533400" y="4800600"/>
            <a:ext cx="8305800" cy="838200"/>
          </a:xfrm>
        </p:spPr>
        <p:txBody>
          <a:bodyPr/>
          <a:lstStyle/>
          <a:p>
            <a:pPr eaLnBrk="1" hangingPunct="1">
              <a:lnSpc>
                <a:spcPct val="80000"/>
              </a:lnSpc>
            </a:pPr>
            <a:r>
              <a:rPr lang="en-US" sz="2600" b="1" smtClean="0">
                <a:solidFill>
                  <a:srgbClr val="0070C0"/>
                </a:solidFill>
              </a:rPr>
              <a:t>Roberta Roth, Alan Dennis, and Barbara Haley Wixom</a:t>
            </a:r>
            <a:r>
              <a:rPr lang="en-US" sz="3000" smtClean="0">
                <a:solidFill>
                  <a:srgbClr val="898989"/>
                </a:solidFill>
              </a:rPr>
              <a:t/>
            </a:r>
            <a:br>
              <a:rPr lang="en-US" sz="3000" smtClean="0">
                <a:solidFill>
                  <a:srgbClr val="898989"/>
                </a:solidFill>
              </a:rPr>
            </a:br>
            <a:endParaRPr lang="en-US" sz="3000" smtClean="0">
              <a:solidFill>
                <a:srgbClr val="898989"/>
              </a:solidFill>
            </a:endParaRPr>
          </a:p>
        </p:txBody>
      </p:sp>
      <p:sp>
        <p:nvSpPr>
          <p:cNvPr id="5124" name="Slide Number Placeholder 3"/>
          <p:cNvSpPr>
            <a:spLocks noGrp="1"/>
          </p:cNvSpPr>
          <p:nvPr>
            <p:ph type="sldNum" sz="quarter" idx="12"/>
          </p:nvPr>
        </p:nvSpPr>
        <p:spPr bwMode="auto">
          <a:noFill/>
          <a:ln>
            <a:miter lim="800000"/>
            <a:headEnd/>
            <a:tailEnd/>
          </a:ln>
        </p:spPr>
        <p:txBody>
          <a:bodyPr/>
          <a:lstStyle/>
          <a:p>
            <a:r>
              <a:rPr lang="en-US"/>
              <a:t>7-</a:t>
            </a:r>
            <a:fld id="{6E3CE811-A9DE-40CC-82BB-5DFDC8E6E25C}" type="slidenum">
              <a:rPr lang="en-US"/>
              <a:pPr/>
              <a:t>0</a:t>
            </a:fld>
            <a:endParaRPr lang="en-US"/>
          </a:p>
        </p:txBody>
      </p:sp>
      <p:sp>
        <p:nvSpPr>
          <p:cNvPr id="5" name="Footer Placeholder 4"/>
          <p:cNvSpPr>
            <a:spLocks noGrp="1"/>
          </p:cNvSpPr>
          <p:nvPr>
            <p:ph type="ftr" sz="quarter" idx="11"/>
          </p:nvPr>
        </p:nvSpPr>
        <p:spPr/>
        <p:txBody>
          <a:bodyPr/>
          <a:lstStyle/>
          <a:p>
            <a:pPr>
              <a:defRPr/>
            </a:pPr>
            <a:r>
              <a:rPr lang="en-US"/>
              <a:t>© Copyright 2011 John Wiley &amp; Sons,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Custom Development</a:t>
            </a:r>
          </a:p>
        </p:txBody>
      </p:sp>
      <p:sp>
        <p:nvSpPr>
          <p:cNvPr id="14339" name="Content Placeholder 2"/>
          <p:cNvSpPr>
            <a:spLocks noGrp="1"/>
          </p:cNvSpPr>
          <p:nvPr>
            <p:ph idx="1"/>
          </p:nvPr>
        </p:nvSpPr>
        <p:spPr/>
        <p:txBody>
          <a:bodyPr/>
          <a:lstStyle/>
          <a:p>
            <a:pPr eaLnBrk="1" hangingPunct="1">
              <a:spcBef>
                <a:spcPct val="0"/>
              </a:spcBef>
            </a:pPr>
            <a:r>
              <a:rPr lang="en-US" b="1" i="1" smtClean="0">
                <a:solidFill>
                  <a:srgbClr val="0000FF"/>
                </a:solidFill>
              </a:rPr>
              <a:t> </a:t>
            </a:r>
            <a:r>
              <a:rPr lang="en-US" sz="3000" b="1" i="1" smtClean="0">
                <a:solidFill>
                  <a:srgbClr val="0000FF"/>
                </a:solidFill>
              </a:rPr>
              <a:t>Custom development </a:t>
            </a:r>
            <a:r>
              <a:rPr lang="en-US" sz="3000" smtClean="0"/>
              <a:t>– building a new system from scratch.</a:t>
            </a:r>
          </a:p>
          <a:p>
            <a:pPr eaLnBrk="1" hangingPunct="1">
              <a:spcBef>
                <a:spcPct val="0"/>
              </a:spcBef>
            </a:pPr>
            <a:r>
              <a:rPr lang="en-US" sz="3000" smtClean="0"/>
              <a:t>Pros of custom development:</a:t>
            </a:r>
          </a:p>
          <a:p>
            <a:pPr eaLnBrk="1" hangingPunct="1">
              <a:spcBef>
                <a:spcPct val="0"/>
              </a:spcBef>
              <a:buFont typeface="Wingdings" pitchFamily="2" charset="2"/>
              <a:buNone/>
            </a:pPr>
            <a:r>
              <a:rPr lang="en-US" sz="3000" smtClean="0"/>
              <a:t>  - It allows developers to be flexible and creative in the way they solve business problems.</a:t>
            </a:r>
          </a:p>
          <a:p>
            <a:pPr eaLnBrk="1" hangingPunct="1">
              <a:spcBef>
                <a:spcPct val="0"/>
              </a:spcBef>
              <a:buFont typeface="Wingdings" pitchFamily="2" charset="2"/>
              <a:buNone/>
            </a:pPr>
            <a:r>
              <a:rPr lang="en-US" sz="3000" smtClean="0"/>
              <a:t>  - It allows to take advantage of current technologies that can support strategic efforts.</a:t>
            </a:r>
          </a:p>
          <a:p>
            <a:pPr eaLnBrk="1" hangingPunct="1">
              <a:spcBef>
                <a:spcPct val="0"/>
              </a:spcBef>
              <a:buFont typeface="Wingdings" pitchFamily="2" charset="2"/>
              <a:buNone/>
            </a:pPr>
            <a:r>
              <a:rPr lang="en-US" sz="3000" smtClean="0"/>
              <a:t>  - It builds technical skills and functional knowledge within the  organization.</a:t>
            </a:r>
          </a:p>
          <a:p>
            <a:pPr eaLnBrk="1" hangingPunct="1">
              <a:spcBef>
                <a:spcPct val="0"/>
              </a:spcBef>
              <a:buFont typeface="Wingdings" pitchFamily="2" charset="2"/>
              <a:buNone/>
            </a:pPr>
            <a:endParaRPr lang="en-US" sz="3000" smtClean="0"/>
          </a:p>
          <a:p>
            <a:pPr eaLnBrk="1" hangingPunct="1">
              <a:spcBef>
                <a:spcPct val="0"/>
              </a:spcBef>
              <a:buFont typeface="Wingdings" pitchFamily="2" charset="2"/>
              <a:buNone/>
            </a:pPr>
            <a:endParaRPr lang="en-US" sz="30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4341" name="Slide Number Placeholder 4"/>
          <p:cNvSpPr>
            <a:spLocks noGrp="1"/>
          </p:cNvSpPr>
          <p:nvPr>
            <p:ph type="sldNum" sz="quarter" idx="12"/>
          </p:nvPr>
        </p:nvSpPr>
        <p:spPr bwMode="auto">
          <a:noFill/>
          <a:ln>
            <a:miter lim="800000"/>
            <a:headEnd/>
            <a:tailEnd/>
          </a:ln>
        </p:spPr>
        <p:txBody>
          <a:bodyPr/>
          <a:lstStyle/>
          <a:p>
            <a:r>
              <a:rPr lang="en-US"/>
              <a:t>7-</a:t>
            </a:r>
            <a:fld id="{BB5145D5-7D2D-4630-A2F8-F170575506B1}" type="slidenum">
              <a:rPr lang="en-US"/>
              <a:pPr/>
              <a:t>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eaLnBrk="1" hangingPunct="1"/>
            <a:r>
              <a:rPr lang="en-US" smtClean="0"/>
              <a:t>(cont’d)</a:t>
            </a:r>
          </a:p>
        </p:txBody>
      </p:sp>
      <p:sp>
        <p:nvSpPr>
          <p:cNvPr id="15363" name="Content Placeholder 2"/>
          <p:cNvSpPr>
            <a:spLocks noGrp="1"/>
          </p:cNvSpPr>
          <p:nvPr>
            <p:ph idx="1"/>
          </p:nvPr>
        </p:nvSpPr>
        <p:spPr/>
        <p:txBody>
          <a:bodyPr/>
          <a:lstStyle/>
          <a:p>
            <a:pPr eaLnBrk="1" hangingPunct="1">
              <a:spcBef>
                <a:spcPct val="0"/>
              </a:spcBef>
            </a:pPr>
            <a:r>
              <a:rPr lang="en-US" sz="2300" smtClean="0"/>
              <a:t> </a:t>
            </a:r>
            <a:r>
              <a:rPr lang="en-US" sz="3400" smtClean="0"/>
              <a:t>Cons of custom development:</a:t>
            </a:r>
          </a:p>
          <a:p>
            <a:pPr eaLnBrk="1" hangingPunct="1">
              <a:spcBef>
                <a:spcPct val="0"/>
              </a:spcBef>
              <a:buFont typeface="Wingdings" pitchFamily="2" charset="2"/>
              <a:buNone/>
            </a:pPr>
            <a:r>
              <a:rPr lang="en-US" sz="3400" smtClean="0"/>
              <a:t> - It requires a dedicated effort that include long hours and hard work.</a:t>
            </a:r>
          </a:p>
          <a:p>
            <a:pPr eaLnBrk="1" hangingPunct="1">
              <a:spcBef>
                <a:spcPct val="0"/>
              </a:spcBef>
              <a:buFont typeface="Wingdings" pitchFamily="2" charset="2"/>
              <a:buNone/>
            </a:pPr>
            <a:r>
              <a:rPr lang="en-US" sz="3400" smtClean="0"/>
              <a:t> - It requires a variety of skills, but high skilled IS professionals are difficult to hire and retain.</a:t>
            </a:r>
          </a:p>
          <a:p>
            <a:pPr eaLnBrk="1" hangingPunct="1">
              <a:spcBef>
                <a:spcPct val="0"/>
              </a:spcBef>
              <a:buFont typeface="Wingdings" pitchFamily="2" charset="2"/>
              <a:buNone/>
            </a:pPr>
            <a:r>
              <a:rPr lang="en-US" sz="3400" smtClean="0"/>
              <a:t> - The risks associated with building a system from the ground up can be quite high.</a:t>
            </a:r>
          </a:p>
          <a:p>
            <a:pPr eaLnBrk="1" hangingPunct="1">
              <a:lnSpc>
                <a:spcPct val="80000"/>
              </a:lnSpc>
              <a:spcBef>
                <a:spcPct val="0"/>
              </a:spcBef>
              <a:buFont typeface="Wingdings" pitchFamily="2" charset="2"/>
              <a:buNone/>
            </a:pPr>
            <a:endParaRPr lang="en-US" sz="16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5365" name="Slide Number Placeholder 4"/>
          <p:cNvSpPr>
            <a:spLocks noGrp="1"/>
          </p:cNvSpPr>
          <p:nvPr>
            <p:ph type="sldNum" sz="quarter" idx="12"/>
          </p:nvPr>
        </p:nvSpPr>
        <p:spPr bwMode="auto">
          <a:noFill/>
          <a:ln>
            <a:miter lim="800000"/>
            <a:headEnd/>
            <a:tailEnd/>
          </a:ln>
        </p:spPr>
        <p:txBody>
          <a:bodyPr/>
          <a:lstStyle/>
          <a:p>
            <a:r>
              <a:rPr lang="en-US"/>
              <a:t>7-</a:t>
            </a:r>
            <a:fld id="{454F0F64-82B3-4DEF-893D-3AE114B1800E}" type="slidenum">
              <a:rPr lang="en-US"/>
              <a:pPr/>
              <a:t>10</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Packaged Software</a:t>
            </a:r>
          </a:p>
        </p:txBody>
      </p:sp>
      <p:sp>
        <p:nvSpPr>
          <p:cNvPr id="16387" name="Content Placeholder 2"/>
          <p:cNvSpPr>
            <a:spLocks noGrp="1"/>
          </p:cNvSpPr>
          <p:nvPr>
            <p:ph idx="1"/>
          </p:nvPr>
        </p:nvSpPr>
        <p:spPr/>
        <p:txBody>
          <a:bodyPr/>
          <a:lstStyle/>
          <a:p>
            <a:pPr eaLnBrk="1" hangingPunct="1">
              <a:lnSpc>
                <a:spcPct val="110000"/>
              </a:lnSpc>
              <a:spcBef>
                <a:spcPct val="0"/>
              </a:spcBef>
            </a:pPr>
            <a:r>
              <a:rPr lang="en-US" sz="2800" smtClean="0"/>
              <a:t>Many organizations buy </a:t>
            </a:r>
            <a:r>
              <a:rPr lang="en-US" sz="2800" b="1" i="1" smtClean="0">
                <a:solidFill>
                  <a:srgbClr val="0000FF"/>
                </a:solidFill>
              </a:rPr>
              <a:t>packaged software</a:t>
            </a:r>
            <a:r>
              <a:rPr lang="en-US" sz="2800" i="1" smtClean="0"/>
              <a:t> </a:t>
            </a:r>
            <a:r>
              <a:rPr lang="en-US" sz="2800" smtClean="0"/>
              <a:t>that has been written for common business needs.</a:t>
            </a:r>
          </a:p>
          <a:p>
            <a:pPr eaLnBrk="1" hangingPunct="1">
              <a:lnSpc>
                <a:spcPct val="110000"/>
              </a:lnSpc>
              <a:spcBef>
                <a:spcPct val="0"/>
              </a:spcBef>
            </a:pPr>
            <a:r>
              <a:rPr lang="en-US" sz="2800" smtClean="0"/>
              <a:t>It can be much more efficient to buy programs that have already been created and tested, and a packaged system can be bought and installed quickly compared with a custom system.</a:t>
            </a:r>
          </a:p>
          <a:p>
            <a:pPr eaLnBrk="1" hangingPunct="1">
              <a:lnSpc>
                <a:spcPct val="110000"/>
              </a:lnSpc>
              <a:spcBef>
                <a:spcPct val="0"/>
              </a:spcBef>
            </a:pPr>
            <a:r>
              <a:rPr lang="en-US" sz="2800" smtClean="0"/>
              <a:t>Packaged software can range from small single-function tools to huge all-encompassing system such as </a:t>
            </a:r>
            <a:r>
              <a:rPr lang="en-US" sz="2800" b="1" i="1" smtClean="0">
                <a:solidFill>
                  <a:srgbClr val="0000FF"/>
                </a:solidFill>
              </a:rPr>
              <a:t>ERP (enterprise resource planning) </a:t>
            </a:r>
            <a:r>
              <a:rPr lang="en-US" sz="2800" smtClean="0"/>
              <a:t>applications.</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6389" name="Slide Number Placeholder 4"/>
          <p:cNvSpPr>
            <a:spLocks noGrp="1"/>
          </p:cNvSpPr>
          <p:nvPr>
            <p:ph type="sldNum" sz="quarter" idx="12"/>
          </p:nvPr>
        </p:nvSpPr>
        <p:spPr bwMode="auto">
          <a:noFill/>
          <a:ln>
            <a:miter lim="800000"/>
            <a:headEnd/>
            <a:tailEnd/>
          </a:ln>
        </p:spPr>
        <p:txBody>
          <a:bodyPr/>
          <a:lstStyle/>
          <a:p>
            <a:r>
              <a:rPr lang="en-US"/>
              <a:t>7-</a:t>
            </a:r>
            <a:fld id="{E8A56A89-557B-48B3-8C37-409EFADCE361}" type="slidenum">
              <a:rPr lang="en-US"/>
              <a:pPr/>
              <a:t>11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eaLnBrk="1" hangingPunct="1"/>
            <a:r>
              <a:rPr lang="en-US" smtClean="0"/>
              <a:t>(cont’d)</a:t>
            </a:r>
          </a:p>
        </p:txBody>
      </p:sp>
      <p:sp>
        <p:nvSpPr>
          <p:cNvPr id="17411" name="Content Placeholder 2"/>
          <p:cNvSpPr>
            <a:spLocks noGrp="1"/>
          </p:cNvSpPr>
          <p:nvPr>
            <p:ph idx="1"/>
          </p:nvPr>
        </p:nvSpPr>
        <p:spPr/>
        <p:txBody>
          <a:bodyPr/>
          <a:lstStyle/>
          <a:p>
            <a:pPr eaLnBrk="1" hangingPunct="1">
              <a:lnSpc>
                <a:spcPct val="110000"/>
              </a:lnSpc>
              <a:spcBef>
                <a:spcPct val="0"/>
              </a:spcBef>
            </a:pPr>
            <a:r>
              <a:rPr lang="en-US" sz="2800" smtClean="0"/>
              <a:t>One problem of packaged software is that companies utilizing packaged software must accept the functionality that is provided by the system.</a:t>
            </a:r>
          </a:p>
          <a:p>
            <a:pPr eaLnBrk="1" hangingPunct="1">
              <a:lnSpc>
                <a:spcPct val="110000"/>
              </a:lnSpc>
              <a:spcBef>
                <a:spcPct val="0"/>
              </a:spcBef>
            </a:pPr>
            <a:r>
              <a:rPr lang="en-US" sz="2800" smtClean="0"/>
              <a:t>Most packaged applications allow for customization or the manipulation of system parameters to change the way certain features work.</a:t>
            </a:r>
          </a:p>
          <a:p>
            <a:pPr eaLnBrk="1" hangingPunct="1">
              <a:lnSpc>
                <a:spcPct val="110000"/>
              </a:lnSpc>
              <a:spcBef>
                <a:spcPct val="0"/>
              </a:spcBef>
            </a:pPr>
            <a:r>
              <a:rPr lang="en-US" sz="2800" smtClean="0"/>
              <a:t>A custom-built add-on program that interfaces with the packaged application, called a </a:t>
            </a:r>
            <a:r>
              <a:rPr lang="en-US" sz="2800" i="1" smtClean="0">
                <a:solidFill>
                  <a:srgbClr val="0000FF"/>
                </a:solidFill>
              </a:rPr>
              <a:t>workaround</a:t>
            </a:r>
            <a:r>
              <a:rPr lang="en-US" sz="2800" smtClean="0"/>
              <a:t>, can be created to handle special needs.</a:t>
            </a:r>
          </a:p>
          <a:p>
            <a:pPr eaLnBrk="1" hangingPunct="1">
              <a:lnSpc>
                <a:spcPct val="90000"/>
              </a:lnSpc>
              <a:spcBef>
                <a:spcPct val="0"/>
              </a:spcBef>
            </a:pPr>
            <a:endParaRPr lang="en-US" sz="2700" smtClean="0"/>
          </a:p>
          <a:p>
            <a:pPr eaLnBrk="1" hangingPunct="1">
              <a:lnSpc>
                <a:spcPct val="90000"/>
              </a:lnSpc>
              <a:spcBef>
                <a:spcPct val="0"/>
              </a:spcBef>
            </a:pPr>
            <a:endParaRPr lang="en-US" sz="3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7413" name="Slide Number Placeholder 4"/>
          <p:cNvSpPr>
            <a:spLocks noGrp="1"/>
          </p:cNvSpPr>
          <p:nvPr>
            <p:ph type="sldNum" sz="quarter" idx="12"/>
          </p:nvPr>
        </p:nvSpPr>
        <p:spPr bwMode="auto">
          <a:noFill/>
          <a:ln>
            <a:miter lim="800000"/>
            <a:headEnd/>
            <a:tailEnd/>
          </a:ln>
        </p:spPr>
        <p:txBody>
          <a:bodyPr/>
          <a:lstStyle/>
          <a:p>
            <a:r>
              <a:rPr lang="en-US"/>
              <a:t>7-</a:t>
            </a:r>
            <a:fld id="{2F54AD4C-88D3-4254-A8A4-499CFA4AC062}" type="slidenum">
              <a:rPr lang="en-US"/>
              <a:pPr/>
              <a:t>12</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eaLnBrk="1" hangingPunct="1"/>
            <a:r>
              <a:rPr lang="en-US" smtClean="0"/>
              <a:t>(cont’d)</a:t>
            </a:r>
          </a:p>
        </p:txBody>
      </p:sp>
      <p:sp>
        <p:nvSpPr>
          <p:cNvPr id="18435" name="Content Placeholder 2"/>
          <p:cNvSpPr>
            <a:spLocks noGrp="1"/>
          </p:cNvSpPr>
          <p:nvPr>
            <p:ph idx="1"/>
          </p:nvPr>
        </p:nvSpPr>
        <p:spPr/>
        <p:txBody>
          <a:bodyPr/>
          <a:lstStyle/>
          <a:p>
            <a:pPr eaLnBrk="1" hangingPunct="1">
              <a:lnSpc>
                <a:spcPct val="120000"/>
              </a:lnSpc>
              <a:spcBef>
                <a:spcPct val="0"/>
              </a:spcBef>
            </a:pPr>
            <a:r>
              <a:rPr lang="en-US" sz="3200" b="1" i="1" smtClean="0">
                <a:solidFill>
                  <a:srgbClr val="0000FF"/>
                </a:solidFill>
              </a:rPr>
              <a:t>Systems Integration </a:t>
            </a:r>
            <a:r>
              <a:rPr lang="en-US" sz="3200" smtClean="0"/>
              <a:t>refers to the process of building new systems by combining packaged software, existing </a:t>
            </a:r>
            <a:r>
              <a:rPr lang="en-US" sz="3200" smtClean="0">
                <a:solidFill>
                  <a:srgbClr val="0000FF"/>
                </a:solidFill>
              </a:rPr>
              <a:t>legacy systems</a:t>
            </a:r>
            <a:r>
              <a:rPr lang="en-US" sz="3200" smtClean="0"/>
              <a:t>, and new software written to integrate them.</a:t>
            </a:r>
          </a:p>
          <a:p>
            <a:pPr eaLnBrk="1" hangingPunct="1">
              <a:lnSpc>
                <a:spcPct val="120000"/>
              </a:lnSpc>
              <a:spcBef>
                <a:spcPct val="0"/>
              </a:spcBef>
            </a:pPr>
            <a:r>
              <a:rPr lang="en-US" sz="3200" smtClean="0"/>
              <a:t>The key challenge in systems integration is finding ways to integrate the data produced by the different packages and legacy systems.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8437" name="Slide Number Placeholder 4"/>
          <p:cNvSpPr>
            <a:spLocks noGrp="1"/>
          </p:cNvSpPr>
          <p:nvPr>
            <p:ph type="sldNum" sz="quarter" idx="12"/>
          </p:nvPr>
        </p:nvSpPr>
        <p:spPr bwMode="auto">
          <a:noFill/>
          <a:ln>
            <a:miter lim="800000"/>
            <a:headEnd/>
            <a:tailEnd/>
          </a:ln>
        </p:spPr>
        <p:txBody>
          <a:bodyPr/>
          <a:lstStyle/>
          <a:p>
            <a:r>
              <a:rPr lang="en-US"/>
              <a:t>7-</a:t>
            </a:r>
            <a:fld id="{41C28DDC-50C0-43B3-9221-E99AF01D72B8}" type="slidenum">
              <a:rPr lang="en-US"/>
              <a:pPr/>
              <a:t>13</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Outsourcing</a:t>
            </a:r>
          </a:p>
        </p:txBody>
      </p:sp>
      <p:sp>
        <p:nvSpPr>
          <p:cNvPr id="19459" name="Content Placeholder 2"/>
          <p:cNvSpPr>
            <a:spLocks noGrp="1"/>
          </p:cNvSpPr>
          <p:nvPr>
            <p:ph idx="1"/>
          </p:nvPr>
        </p:nvSpPr>
        <p:spPr>
          <a:xfrm>
            <a:off x="457200" y="1600200"/>
            <a:ext cx="8229600" cy="4953000"/>
          </a:xfrm>
        </p:spPr>
        <p:txBody>
          <a:bodyPr/>
          <a:lstStyle/>
          <a:p>
            <a:pPr eaLnBrk="1" hangingPunct="1">
              <a:spcBef>
                <a:spcPct val="0"/>
              </a:spcBef>
            </a:pPr>
            <a:r>
              <a:rPr lang="en-US" sz="3200" b="1" i="1" smtClean="0">
                <a:solidFill>
                  <a:srgbClr val="0000FF"/>
                </a:solidFill>
              </a:rPr>
              <a:t>Outsourcing</a:t>
            </a:r>
            <a:r>
              <a:rPr lang="en-US" sz="3200" smtClean="0"/>
              <a:t> means hiring an external vendor, developer, or service provider to create or supply the system.</a:t>
            </a:r>
          </a:p>
          <a:p>
            <a:pPr eaLnBrk="1" hangingPunct="1">
              <a:spcBef>
                <a:spcPct val="0"/>
              </a:spcBef>
            </a:pPr>
            <a:r>
              <a:rPr lang="en-US" sz="3200" smtClean="0"/>
              <a:t>Outsourcing firms called </a:t>
            </a:r>
            <a:r>
              <a:rPr lang="en-US" sz="3200" b="1" i="1" smtClean="0">
                <a:solidFill>
                  <a:srgbClr val="0000FF"/>
                </a:solidFill>
              </a:rPr>
              <a:t>application service providers (ASPs) </a:t>
            </a:r>
            <a:r>
              <a:rPr lang="en-US" sz="3200" smtClean="0"/>
              <a:t>supply software applications and/or services over the Internet.</a:t>
            </a:r>
          </a:p>
          <a:p>
            <a:pPr eaLnBrk="1" hangingPunct="1">
              <a:spcBef>
                <a:spcPct val="0"/>
              </a:spcBef>
            </a:pPr>
            <a:r>
              <a:rPr lang="en-US" sz="3200" b="1" i="1" smtClean="0">
                <a:solidFill>
                  <a:srgbClr val="0000FF"/>
                </a:solidFill>
              </a:rPr>
              <a:t>Software as a service (SaaS)</a:t>
            </a:r>
            <a:r>
              <a:rPr lang="en-US" sz="3200" smtClean="0"/>
              <a:t> is an extension of the ASP model.</a:t>
            </a:r>
          </a:p>
          <a:p>
            <a:pPr eaLnBrk="1" hangingPunct="1">
              <a:spcBef>
                <a:spcPct val="0"/>
              </a:spcBef>
            </a:pPr>
            <a:r>
              <a:rPr lang="en-US" sz="3200" smtClean="0"/>
              <a:t>Outsourcing has many advantages such as a low cost of entry and a short setup time.</a:t>
            </a:r>
          </a:p>
          <a:p>
            <a:pPr eaLnBrk="1" hangingPunct="1">
              <a:spcBef>
                <a:spcPct val="0"/>
              </a:spcBef>
            </a:pPr>
            <a:endParaRPr lang="en-US" sz="32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9461" name="Slide Number Placeholder 4"/>
          <p:cNvSpPr>
            <a:spLocks noGrp="1"/>
          </p:cNvSpPr>
          <p:nvPr>
            <p:ph type="sldNum" sz="quarter" idx="12"/>
          </p:nvPr>
        </p:nvSpPr>
        <p:spPr bwMode="auto">
          <a:noFill/>
          <a:ln>
            <a:miter lim="800000"/>
            <a:headEnd/>
            <a:tailEnd/>
          </a:ln>
        </p:spPr>
        <p:txBody>
          <a:bodyPr/>
          <a:lstStyle/>
          <a:p>
            <a:r>
              <a:rPr lang="en-US"/>
              <a:t>7-</a:t>
            </a:r>
            <a:fld id="{65D0620D-4AE6-400D-9AEF-6535BA2C31DF}" type="slidenum">
              <a:rPr lang="en-US"/>
              <a:pPr/>
              <a:t>14</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eaLnBrk="1" hangingPunct="1"/>
            <a:r>
              <a:rPr lang="en-US" smtClean="0"/>
              <a:t>(cont’d)</a:t>
            </a:r>
          </a:p>
        </p:txBody>
      </p:sp>
      <p:sp>
        <p:nvSpPr>
          <p:cNvPr id="20483" name="Content Placeholder 2"/>
          <p:cNvSpPr>
            <a:spLocks noGrp="1"/>
          </p:cNvSpPr>
          <p:nvPr>
            <p:ph idx="1"/>
          </p:nvPr>
        </p:nvSpPr>
        <p:spPr>
          <a:xfrm>
            <a:off x="457200" y="1600200"/>
            <a:ext cx="8229600" cy="4800600"/>
          </a:xfrm>
        </p:spPr>
        <p:txBody>
          <a:bodyPr/>
          <a:lstStyle/>
          <a:p>
            <a:pPr eaLnBrk="1" hangingPunct="1">
              <a:lnSpc>
                <a:spcPct val="90000"/>
              </a:lnSpc>
              <a:spcBef>
                <a:spcPct val="0"/>
              </a:spcBef>
            </a:pPr>
            <a:r>
              <a:rPr lang="en-US" sz="3600" smtClean="0"/>
              <a:t>Risks of outsourcing:</a:t>
            </a:r>
          </a:p>
          <a:p>
            <a:pPr lvl="1" eaLnBrk="1" hangingPunct="1">
              <a:lnSpc>
                <a:spcPct val="90000"/>
              </a:lnSpc>
            </a:pPr>
            <a:r>
              <a:rPr lang="en-US" sz="3000" smtClean="0"/>
              <a:t>Compromising confidential information</a:t>
            </a:r>
          </a:p>
          <a:p>
            <a:pPr lvl="1" eaLnBrk="1" hangingPunct="1">
              <a:lnSpc>
                <a:spcPct val="90000"/>
              </a:lnSpc>
            </a:pPr>
            <a:r>
              <a:rPr lang="en-US" sz="3000" smtClean="0"/>
              <a:t>Losing control over future development</a:t>
            </a:r>
          </a:p>
          <a:p>
            <a:pPr lvl="1" eaLnBrk="1" hangingPunct="1">
              <a:lnSpc>
                <a:spcPct val="90000"/>
              </a:lnSpc>
            </a:pPr>
            <a:r>
              <a:rPr lang="en-US" sz="3000" smtClean="0"/>
              <a:t>Losing important skills of in-house professionals.</a:t>
            </a:r>
          </a:p>
          <a:p>
            <a:pPr eaLnBrk="1" hangingPunct="1">
              <a:lnSpc>
                <a:spcPct val="90000"/>
              </a:lnSpc>
              <a:spcBef>
                <a:spcPct val="0"/>
              </a:spcBef>
            </a:pPr>
            <a:r>
              <a:rPr lang="en-US" sz="3600" smtClean="0"/>
              <a:t>You should never outsource what you do not understand.</a:t>
            </a:r>
          </a:p>
          <a:p>
            <a:pPr eaLnBrk="1" hangingPunct="1">
              <a:lnSpc>
                <a:spcPct val="90000"/>
              </a:lnSpc>
              <a:spcBef>
                <a:spcPct val="0"/>
              </a:spcBef>
            </a:pPr>
            <a:r>
              <a:rPr lang="en-US" sz="3600" smtClean="0"/>
              <a:t> Carefully choose an outsourcing firm with a proven track record.</a:t>
            </a:r>
          </a:p>
          <a:p>
            <a:pPr lvl="1" eaLnBrk="1" hangingPunct="1">
              <a:lnSpc>
                <a:spcPct val="80000"/>
              </a:lnSpc>
            </a:pPr>
            <a:endParaRPr lang="en-US" sz="3000" smtClean="0"/>
          </a:p>
          <a:p>
            <a:pPr eaLnBrk="1" hangingPunct="1">
              <a:lnSpc>
                <a:spcPct val="80000"/>
              </a:lnSpc>
              <a:spcBef>
                <a:spcPct val="0"/>
              </a:spcBef>
            </a:pPr>
            <a:endParaRPr lang="en-US" sz="3700" smtClean="0"/>
          </a:p>
          <a:p>
            <a:pPr eaLnBrk="1" hangingPunct="1">
              <a:lnSpc>
                <a:spcPct val="80000"/>
              </a:lnSpc>
              <a:spcBef>
                <a:spcPct val="0"/>
              </a:spcBef>
            </a:pPr>
            <a:endParaRPr lang="en-US" sz="37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0485" name="Slide Number Placeholder 4"/>
          <p:cNvSpPr>
            <a:spLocks noGrp="1"/>
          </p:cNvSpPr>
          <p:nvPr>
            <p:ph type="sldNum" sz="quarter" idx="12"/>
          </p:nvPr>
        </p:nvSpPr>
        <p:spPr bwMode="auto">
          <a:noFill/>
          <a:ln>
            <a:miter lim="800000"/>
            <a:headEnd/>
            <a:tailEnd/>
          </a:ln>
        </p:spPr>
        <p:txBody>
          <a:bodyPr/>
          <a:lstStyle/>
          <a:p>
            <a:r>
              <a:rPr lang="en-US"/>
              <a:t>7-</a:t>
            </a:r>
            <a:fld id="{AE6F12A2-CA53-4C53-8859-C12104330704}" type="slidenum">
              <a:rPr lang="en-US"/>
              <a:pPr/>
              <a:t>15</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eaLnBrk="1" hangingPunct="1"/>
            <a:r>
              <a:rPr lang="en-US" smtClean="0"/>
              <a:t>(cont’d)</a:t>
            </a:r>
          </a:p>
        </p:txBody>
      </p:sp>
      <p:sp>
        <p:nvSpPr>
          <p:cNvPr id="21507" name="Content Placeholder 2"/>
          <p:cNvSpPr>
            <a:spLocks noGrp="1"/>
          </p:cNvSpPr>
          <p:nvPr>
            <p:ph idx="1"/>
          </p:nvPr>
        </p:nvSpPr>
        <p:spPr>
          <a:xfrm>
            <a:off x="457200" y="1600200"/>
            <a:ext cx="8229600" cy="4724400"/>
          </a:xfrm>
        </p:spPr>
        <p:txBody>
          <a:bodyPr/>
          <a:lstStyle/>
          <a:p>
            <a:pPr eaLnBrk="1" hangingPunct="1">
              <a:spcBef>
                <a:spcPct val="0"/>
              </a:spcBef>
            </a:pPr>
            <a:r>
              <a:rPr lang="en-US" sz="3600" smtClean="0"/>
              <a:t>Three types of outsourcing contracts:</a:t>
            </a:r>
          </a:p>
          <a:p>
            <a:pPr eaLnBrk="1" hangingPunct="1">
              <a:spcBef>
                <a:spcPct val="0"/>
              </a:spcBef>
              <a:buFont typeface="Wingdings" pitchFamily="2" charset="2"/>
              <a:buNone/>
            </a:pPr>
            <a:r>
              <a:rPr lang="en-US" sz="3600" smtClean="0"/>
              <a:t>  - </a:t>
            </a:r>
            <a:r>
              <a:rPr lang="en-US" sz="3600" b="1" i="1" smtClean="0">
                <a:solidFill>
                  <a:srgbClr val="0000FF"/>
                </a:solidFill>
              </a:rPr>
              <a:t>Time and arrangements</a:t>
            </a:r>
            <a:r>
              <a:rPr lang="en-US" sz="3600" smtClean="0"/>
              <a:t>: pay for whatever time and expenses are needed to get the job done.</a:t>
            </a:r>
          </a:p>
          <a:p>
            <a:pPr eaLnBrk="1" hangingPunct="1">
              <a:spcBef>
                <a:spcPct val="0"/>
              </a:spcBef>
              <a:buFont typeface="Wingdings" pitchFamily="2" charset="2"/>
              <a:buNone/>
            </a:pPr>
            <a:r>
              <a:rPr lang="en-US" sz="3600" smtClean="0"/>
              <a:t>  - </a:t>
            </a:r>
            <a:r>
              <a:rPr lang="en-US" sz="3600" b="1" i="1" smtClean="0">
                <a:solidFill>
                  <a:srgbClr val="0000FF"/>
                </a:solidFill>
              </a:rPr>
              <a:t>Fixed-price contract</a:t>
            </a:r>
            <a:endParaRPr lang="en-US" sz="3600" smtClean="0"/>
          </a:p>
          <a:p>
            <a:pPr eaLnBrk="1" hangingPunct="1">
              <a:spcBef>
                <a:spcPct val="0"/>
              </a:spcBef>
              <a:buFont typeface="Wingdings" pitchFamily="2" charset="2"/>
              <a:buNone/>
            </a:pPr>
            <a:r>
              <a:rPr lang="en-US" sz="3600" smtClean="0"/>
              <a:t>  - </a:t>
            </a:r>
            <a:r>
              <a:rPr lang="en-US" sz="3600" b="1" i="1" smtClean="0">
                <a:solidFill>
                  <a:srgbClr val="0000FF"/>
                </a:solidFill>
              </a:rPr>
              <a:t>Value-added contract</a:t>
            </a:r>
            <a:r>
              <a:rPr lang="en-US" sz="3600" smtClean="0"/>
              <a:t>: the outsourcer reaps some percentage of the completed system’s benefits.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1509" name="Slide Number Placeholder 4"/>
          <p:cNvSpPr>
            <a:spLocks noGrp="1"/>
          </p:cNvSpPr>
          <p:nvPr>
            <p:ph type="sldNum" sz="quarter" idx="12"/>
          </p:nvPr>
        </p:nvSpPr>
        <p:spPr bwMode="auto">
          <a:noFill/>
          <a:ln>
            <a:miter lim="800000"/>
            <a:headEnd/>
            <a:tailEnd/>
          </a:ln>
        </p:spPr>
        <p:txBody>
          <a:bodyPr/>
          <a:lstStyle/>
          <a:p>
            <a:r>
              <a:rPr lang="en-US"/>
              <a:t>7-</a:t>
            </a:r>
            <a:fld id="{371FA4A9-4CD1-47EF-9B70-036CDBD03FA1}" type="slidenum">
              <a:rPr lang="en-US"/>
              <a:pPr/>
              <a:t>16</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eaLnBrk="1" hangingPunct="1"/>
            <a:r>
              <a:rPr lang="en-US" smtClean="0"/>
              <a:t>(cont’d)</a:t>
            </a:r>
          </a:p>
        </p:txBody>
      </p:sp>
      <p:sp>
        <p:nvSpPr>
          <p:cNvPr id="22531" name="Content Placeholder 2"/>
          <p:cNvSpPr>
            <a:spLocks noGrp="1"/>
          </p:cNvSpPr>
          <p:nvPr>
            <p:ph idx="1"/>
          </p:nvPr>
        </p:nvSpPr>
        <p:spPr/>
        <p:txBody>
          <a:bodyPr/>
          <a:lstStyle/>
          <a:p>
            <a:pPr algn="ctr" eaLnBrk="1" hangingPunct="1">
              <a:spcBef>
                <a:spcPct val="0"/>
              </a:spcBef>
              <a:buFont typeface="Wingdings" pitchFamily="2" charset="2"/>
              <a:buNone/>
            </a:pPr>
            <a:r>
              <a:rPr lang="en-US" smtClean="0"/>
              <a:t>Outsourcing Guidelines</a:t>
            </a:r>
          </a:p>
          <a:p>
            <a:pPr algn="ct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2533" name="Slide Number Placeholder 4"/>
          <p:cNvSpPr>
            <a:spLocks noGrp="1"/>
          </p:cNvSpPr>
          <p:nvPr>
            <p:ph type="sldNum" sz="quarter" idx="12"/>
          </p:nvPr>
        </p:nvSpPr>
        <p:spPr bwMode="auto">
          <a:noFill/>
          <a:ln>
            <a:miter lim="800000"/>
            <a:headEnd/>
            <a:tailEnd/>
          </a:ln>
        </p:spPr>
        <p:txBody>
          <a:bodyPr/>
          <a:lstStyle/>
          <a:p>
            <a:r>
              <a:rPr lang="en-US"/>
              <a:t>7-</a:t>
            </a:r>
            <a:fld id="{4B473B44-6402-4460-9D97-DF663FD0BB55}" type="slidenum">
              <a:rPr lang="en-US"/>
              <a:pPr/>
              <a:t>17</a:t>
            </a:fld>
            <a:endParaRPr lang="en-US"/>
          </a:p>
        </p:txBody>
      </p:sp>
      <p:pic>
        <p:nvPicPr>
          <p:cNvPr id="22534" name="Picture 4" descr="Chapter_08_illus8"/>
          <p:cNvPicPr>
            <a:picLocks noChangeAspect="1" noChangeArrowheads="1"/>
          </p:cNvPicPr>
          <p:nvPr/>
        </p:nvPicPr>
        <p:blipFill>
          <a:blip r:embed="rId2" cstate="print"/>
          <a:srcRect l="21568" t="39394" r="21568" b="46970"/>
          <a:stretch>
            <a:fillRect/>
          </a:stretch>
        </p:blipFill>
        <p:spPr bwMode="auto">
          <a:xfrm>
            <a:off x="914400" y="2514600"/>
            <a:ext cx="76962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INFLUENCES ON THE ACQUISTION STRATEGY</a:t>
            </a:r>
            <a:endParaRPr lang="en-US" dirty="0"/>
          </a:p>
        </p:txBody>
      </p:sp>
      <p:sp>
        <p:nvSpPr>
          <p:cNvPr id="23555" name="Content Placeholder 2"/>
          <p:cNvSpPr>
            <a:spLocks noGrp="1"/>
          </p:cNvSpPr>
          <p:nvPr>
            <p:ph idx="1"/>
          </p:nvPr>
        </p:nvSpPr>
        <p:spPr/>
        <p:txBody>
          <a:bodyPr/>
          <a:lstStyle/>
          <a:p>
            <a:pPr algn="ctr" eaLnBrk="1" hangingPunct="1">
              <a:spcBef>
                <a:spcPct val="0"/>
              </a:spcBef>
              <a:buFont typeface="Wingdings" pitchFamily="2" charset="2"/>
              <a:buNone/>
            </a:pPr>
            <a:r>
              <a:rPr lang="en-US" sz="3200" smtClean="0"/>
              <a:t>Project characteristics that influence the choice of acquisition strategy</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3557" name="Slide Number Placeholder 4"/>
          <p:cNvSpPr>
            <a:spLocks noGrp="1"/>
          </p:cNvSpPr>
          <p:nvPr>
            <p:ph type="sldNum" sz="quarter" idx="12"/>
          </p:nvPr>
        </p:nvSpPr>
        <p:spPr bwMode="auto">
          <a:noFill/>
          <a:ln>
            <a:miter lim="800000"/>
            <a:headEnd/>
            <a:tailEnd/>
          </a:ln>
        </p:spPr>
        <p:txBody>
          <a:bodyPr/>
          <a:lstStyle/>
          <a:p>
            <a:r>
              <a:rPr lang="en-US"/>
              <a:t>7-</a:t>
            </a:r>
            <a:fld id="{EC9ABC68-5904-4C99-98B1-F7042DB221A7}" type="slidenum">
              <a:rPr lang="en-US"/>
              <a:pPr/>
              <a:t>18</a:t>
            </a:fld>
            <a:endParaRPr lang="en-US"/>
          </a:p>
        </p:txBody>
      </p:sp>
      <p:pic>
        <p:nvPicPr>
          <p:cNvPr id="6" name="Picture 71" descr="Chapter_08_illus8"/>
          <p:cNvPicPr>
            <a:picLocks noChangeAspect="1" noChangeArrowheads="1"/>
          </p:cNvPicPr>
          <p:nvPr/>
        </p:nvPicPr>
        <p:blipFill>
          <a:blip r:embed="rId2" cstate="print"/>
          <a:srcRect l="10785" t="34091" r="10785" b="40909"/>
          <a:stretch>
            <a:fillRect/>
          </a:stretch>
        </p:blipFill>
        <p:spPr bwMode="auto">
          <a:xfrm>
            <a:off x="685800" y="2590800"/>
            <a:ext cx="7924800" cy="396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Chapter 7 Outline</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dirty="0" smtClean="0"/>
              <a:t> Transition from requirements to design.</a:t>
            </a:r>
          </a:p>
          <a:p>
            <a:pPr eaLnBrk="1" fontAlgn="auto" hangingPunct="1">
              <a:spcAft>
                <a:spcPts val="0"/>
              </a:spcAft>
              <a:defRPr/>
            </a:pPr>
            <a:r>
              <a:rPr lang="en-US" dirty="0" smtClean="0"/>
              <a:t> System acquisition strategies.</a:t>
            </a:r>
          </a:p>
          <a:p>
            <a:pPr eaLnBrk="1" fontAlgn="auto" hangingPunct="1">
              <a:spcAft>
                <a:spcPts val="0"/>
              </a:spcAft>
              <a:buFont typeface="Wingdings" pitchFamily="2" charset="2"/>
              <a:buNone/>
              <a:defRPr/>
            </a:pPr>
            <a:r>
              <a:rPr lang="en-US" dirty="0" smtClean="0"/>
              <a:t>   - Custom development.</a:t>
            </a:r>
          </a:p>
          <a:p>
            <a:pPr eaLnBrk="1" fontAlgn="auto" hangingPunct="1">
              <a:spcAft>
                <a:spcPts val="0"/>
              </a:spcAft>
              <a:buFont typeface="Wingdings" pitchFamily="2" charset="2"/>
              <a:buNone/>
              <a:defRPr/>
            </a:pPr>
            <a:r>
              <a:rPr lang="en-US" dirty="0" smtClean="0"/>
              <a:t>   - Packaged software.</a:t>
            </a:r>
          </a:p>
          <a:p>
            <a:pPr eaLnBrk="1" fontAlgn="auto" hangingPunct="1">
              <a:spcAft>
                <a:spcPts val="0"/>
              </a:spcAft>
              <a:buFont typeface="Wingdings" pitchFamily="2" charset="2"/>
              <a:buNone/>
              <a:defRPr/>
            </a:pPr>
            <a:r>
              <a:rPr lang="en-US" dirty="0" smtClean="0"/>
              <a:t>   - Outsourcing.</a:t>
            </a:r>
          </a:p>
          <a:p>
            <a:pPr eaLnBrk="1" fontAlgn="auto" hangingPunct="1">
              <a:spcAft>
                <a:spcPts val="0"/>
              </a:spcAft>
              <a:defRPr/>
            </a:pPr>
            <a:r>
              <a:rPr lang="en-US" dirty="0" smtClean="0"/>
              <a:t>Influences on the acquisition strategies.</a:t>
            </a:r>
          </a:p>
          <a:p>
            <a:pPr eaLnBrk="1" fontAlgn="auto" hangingPunct="1">
              <a:spcAft>
                <a:spcPts val="0"/>
              </a:spcAft>
              <a:defRPr/>
            </a:pPr>
            <a:r>
              <a:rPr lang="en-US" dirty="0" smtClean="0"/>
              <a:t>Selecting an acquisition strategy.</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149" name="Slide Number Placeholder 4"/>
          <p:cNvSpPr>
            <a:spLocks noGrp="1"/>
          </p:cNvSpPr>
          <p:nvPr>
            <p:ph type="sldNum" sz="quarter" idx="12"/>
          </p:nvPr>
        </p:nvSpPr>
        <p:spPr bwMode="auto">
          <a:noFill/>
          <a:ln>
            <a:miter lim="800000"/>
            <a:headEnd/>
            <a:tailEnd/>
          </a:ln>
        </p:spPr>
        <p:txBody>
          <a:bodyPr/>
          <a:lstStyle/>
          <a:p>
            <a:r>
              <a:rPr lang="en-US"/>
              <a:t>7-</a:t>
            </a:r>
            <a:fld id="{1A4DADF6-212E-4CFC-94ED-61F28D6ED96D}" type="slidenum">
              <a:rPr lang="en-US"/>
              <a:pPr/>
              <a:t>1</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Business Need</a:t>
            </a:r>
          </a:p>
        </p:txBody>
      </p:sp>
      <p:sp>
        <p:nvSpPr>
          <p:cNvPr id="24579" name="Content Placeholder 2"/>
          <p:cNvSpPr>
            <a:spLocks noGrp="1"/>
          </p:cNvSpPr>
          <p:nvPr>
            <p:ph idx="1"/>
          </p:nvPr>
        </p:nvSpPr>
        <p:spPr>
          <a:xfrm>
            <a:off x="457200" y="1600200"/>
            <a:ext cx="8229600" cy="4876800"/>
          </a:xfrm>
        </p:spPr>
        <p:txBody>
          <a:bodyPr/>
          <a:lstStyle/>
          <a:p>
            <a:pPr eaLnBrk="1" hangingPunct="1">
              <a:spcBef>
                <a:spcPct val="0"/>
              </a:spcBef>
            </a:pPr>
            <a:r>
              <a:rPr lang="en-US" sz="3600" smtClean="0"/>
              <a:t> If the business need for the system is common and the technical solutions already exist, packaged software is a solution.</a:t>
            </a:r>
          </a:p>
          <a:p>
            <a:pPr eaLnBrk="1" hangingPunct="1">
              <a:spcBef>
                <a:spcPct val="0"/>
              </a:spcBef>
            </a:pPr>
            <a:r>
              <a:rPr lang="en-US" sz="3600" smtClean="0"/>
              <a:t>A custom solution should be explored when the business need is unique.</a:t>
            </a:r>
          </a:p>
          <a:p>
            <a:pPr eaLnBrk="1" hangingPunct="1">
              <a:spcBef>
                <a:spcPct val="0"/>
              </a:spcBef>
            </a:pPr>
            <a:r>
              <a:rPr lang="en-US" sz="3600" smtClean="0"/>
              <a:t>Outsourcing is used in situations where the business need is not a critical element of company strategy.</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4581" name="Slide Number Placeholder 4"/>
          <p:cNvSpPr>
            <a:spLocks noGrp="1"/>
          </p:cNvSpPr>
          <p:nvPr>
            <p:ph type="sldNum" sz="quarter" idx="12"/>
          </p:nvPr>
        </p:nvSpPr>
        <p:spPr bwMode="auto">
          <a:noFill/>
          <a:ln>
            <a:miter lim="800000"/>
            <a:headEnd/>
            <a:tailEnd/>
          </a:ln>
        </p:spPr>
        <p:txBody>
          <a:bodyPr/>
          <a:lstStyle/>
          <a:p>
            <a:r>
              <a:rPr lang="en-US"/>
              <a:t>7-</a:t>
            </a:r>
            <a:fld id="{26D53A69-95D4-4871-B4BB-85FD28264416}" type="slidenum">
              <a:rPr lang="en-US"/>
              <a:pPr/>
              <a:t>19</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In-House Experience</a:t>
            </a:r>
          </a:p>
        </p:txBody>
      </p:sp>
      <p:sp>
        <p:nvSpPr>
          <p:cNvPr id="25603" name="Content Placeholder 2"/>
          <p:cNvSpPr>
            <a:spLocks noGrp="1"/>
          </p:cNvSpPr>
          <p:nvPr>
            <p:ph idx="1"/>
          </p:nvPr>
        </p:nvSpPr>
        <p:spPr/>
        <p:txBody>
          <a:bodyPr/>
          <a:lstStyle/>
          <a:p>
            <a:pPr eaLnBrk="1" hangingPunct="1">
              <a:lnSpc>
                <a:spcPct val="90000"/>
              </a:lnSpc>
              <a:spcBef>
                <a:spcPct val="0"/>
              </a:spcBef>
            </a:pPr>
            <a:r>
              <a:rPr lang="en-US" smtClean="0"/>
              <a:t>If in-house experience exists for all the functional and technical needs of the system, it will be easier to build a custom application.</a:t>
            </a:r>
          </a:p>
          <a:p>
            <a:pPr eaLnBrk="1" hangingPunct="1">
              <a:lnSpc>
                <a:spcPct val="90000"/>
              </a:lnSpc>
              <a:spcBef>
                <a:spcPct val="0"/>
              </a:spcBef>
            </a:pPr>
            <a:r>
              <a:rPr lang="en-US" smtClean="0"/>
              <a:t>A packaged system may be a better alternative for companies that do not have the technical skills to build the desired system.</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5605" name="Slide Number Placeholder 4"/>
          <p:cNvSpPr>
            <a:spLocks noGrp="1"/>
          </p:cNvSpPr>
          <p:nvPr>
            <p:ph type="sldNum" sz="quarter" idx="12"/>
          </p:nvPr>
        </p:nvSpPr>
        <p:spPr bwMode="auto">
          <a:noFill/>
          <a:ln>
            <a:miter lim="800000"/>
            <a:headEnd/>
            <a:tailEnd/>
          </a:ln>
        </p:spPr>
        <p:txBody>
          <a:bodyPr/>
          <a:lstStyle/>
          <a:p>
            <a:r>
              <a:rPr lang="en-US"/>
              <a:t>7-</a:t>
            </a:r>
            <a:fld id="{E27515A5-FF94-4491-8111-049F38B81A37}" type="slidenum">
              <a:rPr lang="en-US"/>
              <a:pPr/>
              <a:t>20</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Project Skills</a:t>
            </a:r>
          </a:p>
        </p:txBody>
      </p:sp>
      <p:sp>
        <p:nvSpPr>
          <p:cNvPr id="26627" name="Content Placeholder 2"/>
          <p:cNvSpPr>
            <a:spLocks noGrp="1"/>
          </p:cNvSpPr>
          <p:nvPr>
            <p:ph idx="1"/>
          </p:nvPr>
        </p:nvSpPr>
        <p:spPr/>
        <p:txBody>
          <a:bodyPr/>
          <a:lstStyle/>
          <a:p>
            <a:pPr eaLnBrk="1" hangingPunct="1">
              <a:spcBef>
                <a:spcPct val="0"/>
              </a:spcBef>
            </a:pPr>
            <a:r>
              <a:rPr lang="en-US" sz="3900" smtClean="0"/>
              <a:t>The skills that are applied during projects are either technical (e.g., SQL) or functional (e.g., e-commerce).</a:t>
            </a:r>
          </a:p>
          <a:p>
            <a:pPr eaLnBrk="1" hangingPunct="1">
              <a:spcBef>
                <a:spcPct val="0"/>
              </a:spcBef>
            </a:pPr>
            <a:r>
              <a:rPr lang="en-US" sz="3900" smtClean="0"/>
              <a:t>Different design alternatives are more viable, depending on how important the skills are to the company’s strategy.</a:t>
            </a:r>
          </a:p>
          <a:p>
            <a:pPr eaLnBrk="1" hangingPunct="1">
              <a:lnSpc>
                <a:spcPct val="90000"/>
              </a:lnSpc>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6629" name="Slide Number Placeholder 4"/>
          <p:cNvSpPr>
            <a:spLocks noGrp="1"/>
          </p:cNvSpPr>
          <p:nvPr>
            <p:ph type="sldNum" sz="quarter" idx="12"/>
          </p:nvPr>
        </p:nvSpPr>
        <p:spPr bwMode="auto">
          <a:noFill/>
          <a:ln>
            <a:miter lim="800000"/>
            <a:headEnd/>
            <a:tailEnd/>
          </a:ln>
        </p:spPr>
        <p:txBody>
          <a:bodyPr/>
          <a:lstStyle/>
          <a:p>
            <a:r>
              <a:rPr lang="en-US"/>
              <a:t>7-</a:t>
            </a:r>
            <a:fld id="{4337BA67-D7B2-4EFF-A6D4-8077B2F9075C}" type="slidenum">
              <a:rPr lang="en-US"/>
              <a:pPr/>
              <a:t>21</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Project Management</a:t>
            </a:r>
          </a:p>
        </p:txBody>
      </p:sp>
      <p:sp>
        <p:nvSpPr>
          <p:cNvPr id="27651" name="Content Placeholder 2"/>
          <p:cNvSpPr>
            <a:spLocks noGrp="1"/>
          </p:cNvSpPr>
          <p:nvPr>
            <p:ph idx="1"/>
          </p:nvPr>
        </p:nvSpPr>
        <p:spPr/>
        <p:txBody>
          <a:bodyPr/>
          <a:lstStyle/>
          <a:p>
            <a:pPr eaLnBrk="1" hangingPunct="1">
              <a:spcBef>
                <a:spcPct val="0"/>
              </a:spcBef>
            </a:pPr>
            <a:r>
              <a:rPr lang="en-US" smtClean="0"/>
              <a:t>Custom applications require excellent project management and a proven methodology.</a:t>
            </a:r>
          </a:p>
          <a:p>
            <a:pPr eaLnBrk="1" hangingPunct="1">
              <a:spcBef>
                <a:spcPct val="0"/>
              </a:spcBef>
            </a:pPr>
            <a:r>
              <a:rPr lang="en-US" smtClean="0"/>
              <a:t>There are so many things that can push a project off track, such as funding obstacles, staffing, and overly demanding business users.</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7653" name="Slide Number Placeholder 4"/>
          <p:cNvSpPr>
            <a:spLocks noGrp="1"/>
          </p:cNvSpPr>
          <p:nvPr>
            <p:ph type="sldNum" sz="quarter" idx="12"/>
          </p:nvPr>
        </p:nvSpPr>
        <p:spPr bwMode="auto">
          <a:noFill/>
          <a:ln>
            <a:miter lim="800000"/>
            <a:headEnd/>
            <a:tailEnd/>
          </a:ln>
        </p:spPr>
        <p:txBody>
          <a:bodyPr/>
          <a:lstStyle/>
          <a:p>
            <a:r>
              <a:rPr lang="en-US"/>
              <a:t>7-</a:t>
            </a:r>
            <a:fld id="{5853FADD-2F39-4C29-A8D1-FB32D74CB6CE}" type="slidenum">
              <a:rPr lang="en-US"/>
              <a:pPr/>
              <a:t>22</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eaLnBrk="1" hangingPunct="1"/>
            <a:r>
              <a:rPr lang="en-US" smtClean="0"/>
              <a:t>(cont’d)</a:t>
            </a:r>
          </a:p>
        </p:txBody>
      </p:sp>
      <p:sp>
        <p:nvSpPr>
          <p:cNvPr id="28675" name="Content Placeholder 2"/>
          <p:cNvSpPr>
            <a:spLocks noGrp="1"/>
          </p:cNvSpPr>
          <p:nvPr>
            <p:ph idx="1"/>
          </p:nvPr>
        </p:nvSpPr>
        <p:spPr/>
        <p:txBody>
          <a:bodyPr/>
          <a:lstStyle/>
          <a:p>
            <a:pPr eaLnBrk="1" hangingPunct="1">
              <a:spcBef>
                <a:spcPct val="0"/>
              </a:spcBef>
            </a:pPr>
            <a:r>
              <a:rPr lang="en-US" sz="3600" smtClean="0"/>
              <a:t>The project team should choose to develop a custom application only if it is certain that the underlying coordination and control mechanisms will be in place.</a:t>
            </a:r>
          </a:p>
          <a:p>
            <a:pPr eaLnBrk="1" hangingPunct="1">
              <a:spcBef>
                <a:spcPct val="0"/>
              </a:spcBef>
            </a:pPr>
            <a:r>
              <a:rPr lang="en-US" sz="3600" smtClean="0"/>
              <a:t>Packaged and outsourcing alternatives also must be managed; however, they are more shielded from internal obstacles.</a:t>
            </a:r>
          </a:p>
          <a:p>
            <a:pPr eaLnBrk="1" hangingPunct="1">
              <a:lnSpc>
                <a:spcPct val="80000"/>
              </a:lnSpc>
              <a:spcBef>
                <a:spcPct val="0"/>
              </a:spcBef>
            </a:pPr>
            <a:endParaRPr lang="en-US" sz="3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8677" name="Slide Number Placeholder 4"/>
          <p:cNvSpPr>
            <a:spLocks noGrp="1"/>
          </p:cNvSpPr>
          <p:nvPr>
            <p:ph type="sldNum" sz="quarter" idx="12"/>
          </p:nvPr>
        </p:nvSpPr>
        <p:spPr bwMode="auto">
          <a:noFill/>
          <a:ln>
            <a:miter lim="800000"/>
            <a:headEnd/>
            <a:tailEnd/>
          </a:ln>
        </p:spPr>
        <p:txBody>
          <a:bodyPr/>
          <a:lstStyle/>
          <a:p>
            <a:r>
              <a:rPr lang="en-US"/>
              <a:t>7-</a:t>
            </a:r>
            <a:fld id="{CC9CA6C9-2312-4094-AA25-3B56FA44EB14}" type="slidenum">
              <a:rPr lang="en-US"/>
              <a:pPr/>
              <a:t>23</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Time Frame</a:t>
            </a:r>
          </a:p>
        </p:txBody>
      </p:sp>
      <p:sp>
        <p:nvSpPr>
          <p:cNvPr id="29699" name="Content Placeholder 2"/>
          <p:cNvSpPr>
            <a:spLocks noGrp="1"/>
          </p:cNvSpPr>
          <p:nvPr>
            <p:ph idx="1"/>
          </p:nvPr>
        </p:nvSpPr>
        <p:spPr>
          <a:xfrm>
            <a:off x="457200" y="1600200"/>
            <a:ext cx="8229600" cy="4724400"/>
          </a:xfrm>
        </p:spPr>
        <p:txBody>
          <a:bodyPr/>
          <a:lstStyle/>
          <a:p>
            <a:pPr eaLnBrk="1" hangingPunct="1">
              <a:lnSpc>
                <a:spcPct val="90000"/>
              </a:lnSpc>
              <a:spcBef>
                <a:spcPct val="0"/>
              </a:spcBef>
            </a:pPr>
            <a:r>
              <a:rPr lang="en-US" sz="3600" smtClean="0"/>
              <a:t>When time is a factor, the project team should probably start looking for a system that is already built and tested.</a:t>
            </a:r>
          </a:p>
          <a:p>
            <a:pPr eaLnBrk="1" hangingPunct="1">
              <a:lnSpc>
                <a:spcPct val="90000"/>
              </a:lnSpc>
              <a:spcBef>
                <a:spcPct val="0"/>
              </a:spcBef>
            </a:pPr>
            <a:r>
              <a:rPr lang="en-US" sz="3600" smtClean="0"/>
              <a:t>If a custom alternative is chosen, and the time frame is very short, consider using techniques like timeboxing to manage the problem.</a:t>
            </a:r>
          </a:p>
          <a:p>
            <a:pPr eaLnBrk="1" hangingPunct="1">
              <a:lnSpc>
                <a:spcPct val="90000"/>
              </a:lnSpc>
              <a:spcBef>
                <a:spcPct val="0"/>
              </a:spcBef>
            </a:pPr>
            <a:r>
              <a:rPr lang="en-US" sz="3600" smtClean="0"/>
              <a:t>An outsourcing solution could take as long a custom development initiative.</a:t>
            </a:r>
          </a:p>
          <a:p>
            <a:pPr eaLnBrk="1" hangingPunct="1">
              <a:lnSpc>
                <a:spcPct val="80000"/>
              </a:lnSpc>
              <a:spcBef>
                <a:spcPct val="0"/>
              </a:spcBef>
            </a:pPr>
            <a:endParaRPr lang="en-US" sz="3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29701" name="Slide Number Placeholder 4"/>
          <p:cNvSpPr>
            <a:spLocks noGrp="1"/>
          </p:cNvSpPr>
          <p:nvPr>
            <p:ph type="sldNum" sz="quarter" idx="12"/>
          </p:nvPr>
        </p:nvSpPr>
        <p:spPr bwMode="auto">
          <a:noFill/>
          <a:ln>
            <a:miter lim="800000"/>
            <a:headEnd/>
            <a:tailEnd/>
          </a:ln>
        </p:spPr>
        <p:txBody>
          <a:bodyPr/>
          <a:lstStyle/>
          <a:p>
            <a:r>
              <a:rPr lang="en-US"/>
              <a:t>7-</a:t>
            </a:r>
            <a:fld id="{E4BE7E2B-8DF6-41A5-B0C5-B9835F6DEE1A}" type="slidenum">
              <a:rPr lang="en-US"/>
              <a:pPr/>
              <a:t>24</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SELECTING AN ACQUISITION STRATEGY</a:t>
            </a:r>
            <a:endParaRPr lang="en-US" dirty="0"/>
          </a:p>
        </p:txBody>
      </p:sp>
      <p:sp>
        <p:nvSpPr>
          <p:cNvPr id="30723" name="Content Placeholder 2"/>
          <p:cNvSpPr>
            <a:spLocks noGrp="1"/>
          </p:cNvSpPr>
          <p:nvPr>
            <p:ph idx="1"/>
          </p:nvPr>
        </p:nvSpPr>
        <p:spPr>
          <a:xfrm>
            <a:off x="457200" y="1600200"/>
            <a:ext cx="8229600" cy="4800600"/>
          </a:xfrm>
        </p:spPr>
        <p:txBody>
          <a:bodyPr/>
          <a:lstStyle/>
          <a:p>
            <a:pPr eaLnBrk="1" hangingPunct="1">
              <a:spcBef>
                <a:spcPct val="0"/>
              </a:spcBef>
            </a:pPr>
            <a:r>
              <a:rPr lang="en-US" sz="3200" smtClean="0"/>
              <a:t>To implement the strategies, additional information is needed.</a:t>
            </a:r>
          </a:p>
          <a:p>
            <a:pPr eaLnBrk="1" hangingPunct="1">
              <a:spcBef>
                <a:spcPct val="0"/>
              </a:spcBef>
              <a:buFont typeface="Wingdings" pitchFamily="2" charset="2"/>
              <a:buNone/>
            </a:pPr>
            <a:r>
              <a:rPr lang="en-US" sz="2400" smtClean="0"/>
              <a:t>    - What tools and technologies are needed for a custom development project?</a:t>
            </a:r>
          </a:p>
          <a:p>
            <a:pPr eaLnBrk="1" hangingPunct="1">
              <a:spcBef>
                <a:spcPct val="0"/>
              </a:spcBef>
              <a:buFont typeface="Wingdings" pitchFamily="2" charset="2"/>
              <a:buNone/>
            </a:pPr>
            <a:r>
              <a:rPr lang="en-US" sz="2400" smtClean="0"/>
              <a:t>    - What vendors make products that address the project needs?</a:t>
            </a:r>
          </a:p>
          <a:p>
            <a:pPr eaLnBrk="1" hangingPunct="1">
              <a:spcBef>
                <a:spcPct val="0"/>
              </a:spcBef>
              <a:buFont typeface="Wingdings" pitchFamily="2" charset="2"/>
              <a:buNone/>
            </a:pPr>
            <a:r>
              <a:rPr lang="en-US" sz="2400" smtClean="0"/>
              <a:t>    - What service providers would be able to build this application if outsourced?</a:t>
            </a:r>
            <a:endParaRPr lang="en-US" sz="3200" smtClean="0"/>
          </a:p>
          <a:p>
            <a:pPr eaLnBrk="1" hangingPunct="1">
              <a:spcBef>
                <a:spcPct val="0"/>
              </a:spcBef>
            </a:pPr>
            <a:r>
              <a:rPr lang="en-US" sz="3200" smtClean="0"/>
              <a:t>One helpful tool is the </a:t>
            </a:r>
            <a:r>
              <a:rPr lang="en-US" sz="3200" b="1" i="1" smtClean="0">
                <a:solidFill>
                  <a:srgbClr val="0000FF"/>
                </a:solidFill>
              </a:rPr>
              <a:t>request for proposal (RFP),</a:t>
            </a:r>
            <a:r>
              <a:rPr lang="en-US" sz="3200" b="1" i="1" smtClean="0">
                <a:solidFill>
                  <a:srgbClr val="6699FF"/>
                </a:solidFill>
              </a:rPr>
              <a:t> </a:t>
            </a:r>
            <a:r>
              <a:rPr lang="en-US" sz="3200" smtClean="0"/>
              <a:t>a document that solicits a formal proposal from a potential vendor, developer, or service provider.</a:t>
            </a:r>
          </a:p>
          <a:p>
            <a:pPr eaLnBrk="1" hangingPunct="1">
              <a:spcBef>
                <a:spcPct val="0"/>
              </a:spcBef>
            </a:pPr>
            <a:endParaRPr lang="en-US" sz="3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0725" name="Slide Number Placeholder 4"/>
          <p:cNvSpPr>
            <a:spLocks noGrp="1"/>
          </p:cNvSpPr>
          <p:nvPr>
            <p:ph type="sldNum" sz="quarter" idx="12"/>
          </p:nvPr>
        </p:nvSpPr>
        <p:spPr bwMode="auto">
          <a:noFill/>
          <a:ln>
            <a:miter lim="800000"/>
            <a:headEnd/>
            <a:tailEnd/>
          </a:ln>
        </p:spPr>
        <p:txBody>
          <a:bodyPr/>
          <a:lstStyle/>
          <a:p>
            <a:r>
              <a:rPr lang="en-US"/>
              <a:t>7-</a:t>
            </a:r>
            <a:fld id="{C8D98E52-2B40-443C-9830-C4639CF343E6}" type="slidenum">
              <a:rPr lang="en-US"/>
              <a:pPr/>
              <a:t>25</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eaLnBrk="1" hangingPunct="1"/>
            <a:r>
              <a:rPr lang="en-US" smtClean="0"/>
              <a:t>(cont’d)</a:t>
            </a:r>
          </a:p>
        </p:txBody>
      </p:sp>
      <p:sp>
        <p:nvSpPr>
          <p:cNvPr id="31747" name="Content Placeholder 2"/>
          <p:cNvSpPr>
            <a:spLocks noGrp="1"/>
          </p:cNvSpPr>
          <p:nvPr>
            <p:ph idx="1"/>
          </p:nvPr>
        </p:nvSpPr>
        <p:spPr>
          <a:xfrm>
            <a:off x="457200" y="1600200"/>
            <a:ext cx="8229600" cy="5257800"/>
          </a:xfrm>
        </p:spPr>
        <p:txBody>
          <a:bodyPr/>
          <a:lstStyle/>
          <a:p>
            <a:pPr eaLnBrk="1" hangingPunct="1">
              <a:spcBef>
                <a:spcPct val="0"/>
              </a:spcBef>
            </a:pPr>
            <a:r>
              <a:rPr lang="en-US" sz="3200" smtClean="0"/>
              <a:t>RFPs describe in detail the system or service that is needed, and vendor respond by describing in detail how they could supply those needs.</a:t>
            </a:r>
          </a:p>
          <a:p>
            <a:pPr eaLnBrk="1" hangingPunct="1">
              <a:spcBef>
                <a:spcPct val="0"/>
              </a:spcBef>
            </a:pPr>
            <a:r>
              <a:rPr lang="en-US" sz="3200" smtClean="0"/>
              <a:t>For smaller projects with smaller budgets, a </a:t>
            </a:r>
            <a:r>
              <a:rPr lang="en-US" sz="3200" b="1" i="1" smtClean="0">
                <a:solidFill>
                  <a:srgbClr val="0000FF"/>
                </a:solidFill>
              </a:rPr>
              <a:t>request for information (RFI) </a:t>
            </a:r>
            <a:r>
              <a:rPr lang="en-US" sz="3200" smtClean="0"/>
              <a:t>may be sufficient, as it is shorter and less detailed.</a:t>
            </a:r>
          </a:p>
          <a:p>
            <a:pPr eaLnBrk="1" hangingPunct="1">
              <a:spcBef>
                <a:spcPct val="0"/>
              </a:spcBef>
            </a:pPr>
            <a:r>
              <a:rPr lang="en-US" sz="3200" smtClean="0"/>
              <a:t>When a list of equipment is so complete that the vendor needs only provide a price, a </a:t>
            </a:r>
            <a:r>
              <a:rPr lang="en-US" sz="3200" b="1" i="1" smtClean="0">
                <a:solidFill>
                  <a:srgbClr val="0000FF"/>
                </a:solidFill>
              </a:rPr>
              <a:t>request for quote (RFQ) </a:t>
            </a:r>
            <a:r>
              <a:rPr lang="en-US" sz="3200" smtClean="0"/>
              <a:t>may be used. </a:t>
            </a:r>
          </a:p>
          <a:p>
            <a:pPr eaLnBrk="1" hangingPunct="1">
              <a:lnSpc>
                <a:spcPct val="80000"/>
              </a:lnSpc>
              <a:spcBef>
                <a:spcPct val="0"/>
              </a:spcBef>
            </a:pPr>
            <a:endParaRPr lang="en-US" sz="16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1749" name="Slide Number Placeholder 4"/>
          <p:cNvSpPr>
            <a:spLocks noGrp="1"/>
          </p:cNvSpPr>
          <p:nvPr>
            <p:ph type="sldNum" sz="quarter" idx="12"/>
          </p:nvPr>
        </p:nvSpPr>
        <p:spPr bwMode="auto">
          <a:noFill/>
          <a:ln>
            <a:miter lim="800000"/>
            <a:headEnd/>
            <a:tailEnd/>
          </a:ln>
        </p:spPr>
        <p:txBody>
          <a:bodyPr/>
          <a:lstStyle/>
          <a:p>
            <a:r>
              <a:rPr lang="en-US"/>
              <a:t>7-</a:t>
            </a:r>
            <a:fld id="{E499643A-94BD-4A1C-A6F2-1468E50745F1}" type="slidenum">
              <a:rPr lang="en-US"/>
              <a:pPr/>
              <a:t>26</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eaLnBrk="1" hangingPunct="1"/>
            <a:r>
              <a:rPr lang="en-US" smtClean="0"/>
              <a:t>Developing an Alternative Matrix</a:t>
            </a:r>
          </a:p>
        </p:txBody>
      </p:sp>
      <p:sp>
        <p:nvSpPr>
          <p:cNvPr id="32771" name="Content Placeholder 2"/>
          <p:cNvSpPr>
            <a:spLocks noGrp="1"/>
          </p:cNvSpPr>
          <p:nvPr>
            <p:ph idx="1"/>
          </p:nvPr>
        </p:nvSpPr>
        <p:spPr>
          <a:xfrm>
            <a:off x="457200" y="1600200"/>
            <a:ext cx="8229600" cy="4953000"/>
          </a:xfrm>
        </p:spPr>
        <p:txBody>
          <a:bodyPr/>
          <a:lstStyle/>
          <a:p>
            <a:pPr eaLnBrk="1" hangingPunct="1">
              <a:spcBef>
                <a:spcPct val="0"/>
              </a:spcBef>
            </a:pPr>
            <a:r>
              <a:rPr lang="en-US" sz="3600" smtClean="0"/>
              <a:t>The </a:t>
            </a:r>
            <a:r>
              <a:rPr lang="en-US" sz="3600" b="1" smtClean="0">
                <a:solidFill>
                  <a:srgbClr val="0000FF"/>
                </a:solidFill>
              </a:rPr>
              <a:t>alternative matrix </a:t>
            </a:r>
            <a:r>
              <a:rPr lang="en-US" sz="3600" smtClean="0"/>
              <a:t>combines several feasibility analyses into one matrix.</a:t>
            </a:r>
          </a:p>
          <a:p>
            <a:pPr eaLnBrk="1" hangingPunct="1">
              <a:spcBef>
                <a:spcPct val="0"/>
              </a:spcBef>
            </a:pPr>
            <a:r>
              <a:rPr lang="en-US" sz="3600" smtClean="0"/>
              <a:t>It contains technical, economical and organizational feasibilities for each system candidate, pros and cons, and other information.</a:t>
            </a:r>
          </a:p>
          <a:p>
            <a:pPr eaLnBrk="1" hangingPunct="1">
              <a:spcBef>
                <a:spcPct val="0"/>
              </a:spcBef>
            </a:pPr>
            <a:r>
              <a:rPr lang="en-US" sz="3600" smtClean="0"/>
              <a:t>The matrix is a grid with </a:t>
            </a:r>
            <a:r>
              <a:rPr lang="en-US" sz="3600" smtClean="0">
                <a:solidFill>
                  <a:srgbClr val="0000FF"/>
                </a:solidFill>
              </a:rPr>
              <a:t>alternatives</a:t>
            </a:r>
            <a:r>
              <a:rPr lang="en-US" sz="3600" smtClean="0"/>
              <a:t> across the top and different </a:t>
            </a:r>
            <a:r>
              <a:rPr lang="en-US" sz="3600" smtClean="0">
                <a:solidFill>
                  <a:srgbClr val="0000FF"/>
                </a:solidFill>
              </a:rPr>
              <a:t>criteria</a:t>
            </a:r>
            <a:r>
              <a:rPr lang="en-US" sz="3600" smtClean="0"/>
              <a:t> along the side.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2773" name="Slide Number Placeholder 4"/>
          <p:cNvSpPr>
            <a:spLocks noGrp="1"/>
          </p:cNvSpPr>
          <p:nvPr>
            <p:ph type="sldNum" sz="quarter" idx="12"/>
          </p:nvPr>
        </p:nvSpPr>
        <p:spPr bwMode="auto">
          <a:noFill/>
          <a:ln>
            <a:miter lim="800000"/>
            <a:headEnd/>
            <a:tailEnd/>
          </a:ln>
        </p:spPr>
        <p:txBody>
          <a:bodyPr/>
          <a:lstStyle/>
          <a:p>
            <a:r>
              <a:rPr lang="en-US"/>
              <a:t>7-</a:t>
            </a:r>
            <a:fld id="{BCEFE4EE-50C6-46E1-95F9-A1D19E8A6349}" type="slidenum">
              <a:rPr lang="en-US"/>
              <a:pPr/>
              <a:t>27</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eaLnBrk="1" hangingPunct="1"/>
            <a:r>
              <a:rPr lang="en-US" smtClean="0"/>
              <a:t>(cont’d)</a:t>
            </a:r>
          </a:p>
        </p:txBody>
      </p:sp>
      <p:sp>
        <p:nvSpPr>
          <p:cNvPr id="33795" name="Content Placeholder 2"/>
          <p:cNvSpPr>
            <a:spLocks noGrp="1"/>
          </p:cNvSpPr>
          <p:nvPr>
            <p:ph idx="1"/>
          </p:nvPr>
        </p:nvSpPr>
        <p:spPr/>
        <p:txBody>
          <a:bodyPr/>
          <a:lstStyle/>
          <a:p>
            <a:pPr eaLnBrk="1" hangingPunct="1">
              <a:lnSpc>
                <a:spcPct val="110000"/>
              </a:lnSpc>
              <a:spcBef>
                <a:spcPct val="0"/>
              </a:spcBef>
            </a:pPr>
            <a:r>
              <a:rPr lang="en-US" sz="3700" smtClean="0"/>
              <a:t>Sometimes, </a:t>
            </a:r>
            <a:r>
              <a:rPr lang="en-US" sz="3700" smtClean="0">
                <a:solidFill>
                  <a:srgbClr val="0000FF"/>
                </a:solidFill>
              </a:rPr>
              <a:t>weights</a:t>
            </a:r>
            <a:r>
              <a:rPr lang="en-US" sz="3700" smtClean="0"/>
              <a:t> and </a:t>
            </a:r>
            <a:r>
              <a:rPr lang="en-US" sz="3700" smtClean="0">
                <a:solidFill>
                  <a:srgbClr val="0000FF"/>
                </a:solidFill>
              </a:rPr>
              <a:t>scores</a:t>
            </a:r>
            <a:r>
              <a:rPr lang="en-US" sz="3700" smtClean="0"/>
              <a:t> are added to create a </a:t>
            </a:r>
            <a:r>
              <a:rPr lang="en-US" sz="3700" smtClean="0">
                <a:solidFill>
                  <a:srgbClr val="0000FF"/>
                </a:solidFill>
              </a:rPr>
              <a:t>weighted alternative matrix</a:t>
            </a:r>
            <a:r>
              <a:rPr lang="en-US" sz="3700" smtClean="0"/>
              <a:t>.</a:t>
            </a:r>
          </a:p>
          <a:p>
            <a:pPr eaLnBrk="1" hangingPunct="1">
              <a:lnSpc>
                <a:spcPct val="110000"/>
              </a:lnSpc>
              <a:spcBef>
                <a:spcPct val="0"/>
              </a:spcBef>
            </a:pPr>
            <a:r>
              <a:rPr lang="en-US" sz="3700" smtClean="0"/>
              <a:t>The score assigned is a subjective assignment.</a:t>
            </a:r>
          </a:p>
          <a:p>
            <a:pPr eaLnBrk="1" hangingPunct="1">
              <a:lnSpc>
                <a:spcPct val="110000"/>
              </a:lnSpc>
              <a:spcBef>
                <a:spcPct val="0"/>
              </a:spcBef>
            </a:pPr>
            <a:r>
              <a:rPr lang="en-US" sz="3700" smtClean="0"/>
              <a:t>To avoid a biased analysis, each analyst develops ratings independently.</a:t>
            </a:r>
          </a:p>
          <a:p>
            <a:pPr eaLnBrk="1" hangingPunct="1">
              <a:spcBef>
                <a:spcPct val="0"/>
              </a:spcBef>
            </a:pPr>
            <a:endParaRPr lang="en-US" sz="37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3797" name="Slide Number Placeholder 4"/>
          <p:cNvSpPr>
            <a:spLocks noGrp="1"/>
          </p:cNvSpPr>
          <p:nvPr>
            <p:ph type="sldNum" sz="quarter" idx="12"/>
          </p:nvPr>
        </p:nvSpPr>
        <p:spPr bwMode="auto">
          <a:noFill/>
          <a:ln>
            <a:miter lim="800000"/>
            <a:headEnd/>
            <a:tailEnd/>
          </a:ln>
        </p:spPr>
        <p:txBody>
          <a:bodyPr/>
          <a:lstStyle/>
          <a:p>
            <a:r>
              <a:rPr lang="en-US"/>
              <a:t>7-</a:t>
            </a:r>
            <a:fld id="{A3C3D087-7043-4525-B4E5-4E23BB3950A0}" type="slidenum">
              <a:rPr lang="en-US"/>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Chapter 7 Outline, con’t.</a:t>
            </a:r>
          </a:p>
        </p:txBody>
      </p:sp>
      <p:sp>
        <p:nvSpPr>
          <p:cNvPr id="7171" name="Content Placeholder 2"/>
          <p:cNvSpPr>
            <a:spLocks noGrp="1"/>
          </p:cNvSpPr>
          <p:nvPr>
            <p:ph idx="1"/>
          </p:nvPr>
        </p:nvSpPr>
        <p:spPr/>
        <p:txBody>
          <a:bodyPr/>
          <a:lstStyle/>
          <a:p>
            <a:pPr eaLnBrk="1" hangingPunct="1">
              <a:spcBef>
                <a:spcPct val="0"/>
              </a:spcBef>
            </a:pPr>
            <a:r>
              <a:rPr lang="en-US" sz="4400" smtClean="0"/>
              <a:t>Elements of an architecture design.</a:t>
            </a:r>
          </a:p>
          <a:p>
            <a:pPr eaLnBrk="1" hangingPunct="1">
              <a:spcBef>
                <a:spcPct val="0"/>
              </a:spcBef>
            </a:pPr>
            <a:r>
              <a:rPr lang="en-US" sz="4400" smtClean="0"/>
              <a:t>Creating an architecture design.</a:t>
            </a:r>
          </a:p>
          <a:p>
            <a:pPr eaLnBrk="1" hangingPunct="1">
              <a:spcBef>
                <a:spcPct val="0"/>
              </a:spcBef>
            </a:pPr>
            <a:r>
              <a:rPr lang="en-US" sz="4400" smtClean="0"/>
              <a:t>Hardware and software specification.</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7173" name="Slide Number Placeholder 4"/>
          <p:cNvSpPr>
            <a:spLocks noGrp="1"/>
          </p:cNvSpPr>
          <p:nvPr>
            <p:ph type="sldNum" sz="quarter" idx="12"/>
          </p:nvPr>
        </p:nvSpPr>
        <p:spPr bwMode="auto">
          <a:noFill/>
          <a:ln>
            <a:miter lim="800000"/>
            <a:headEnd/>
            <a:tailEnd/>
          </a:ln>
        </p:spPr>
        <p:txBody>
          <a:bodyPr/>
          <a:lstStyle/>
          <a:p>
            <a:r>
              <a:rPr lang="en-US"/>
              <a:t>8-</a:t>
            </a:r>
            <a:fld id="{5BAA8CB4-45CA-4FCE-A873-C84D7EDF96E1}" type="slidenum">
              <a:rPr lang="en-US"/>
              <a:pPr/>
              <a:t>2</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eaLnBrk="1" hangingPunct="1"/>
            <a:r>
              <a:rPr lang="en-US" smtClean="0"/>
              <a:t>(cont’d)</a:t>
            </a:r>
          </a:p>
        </p:txBody>
      </p:sp>
      <p:sp>
        <p:nvSpPr>
          <p:cNvPr id="34819" name="Content Placeholder 2"/>
          <p:cNvSpPr>
            <a:spLocks noGrp="1"/>
          </p:cNvSpPr>
          <p:nvPr>
            <p:ph idx="1"/>
          </p:nvPr>
        </p:nvSpPr>
        <p:spPr/>
        <p:txBody>
          <a:bodyPr/>
          <a:lstStyle/>
          <a:p>
            <a:pPr algn="ctr" eaLnBrk="1" hangingPunct="1">
              <a:spcBef>
                <a:spcPct val="0"/>
              </a:spcBef>
              <a:buFont typeface="Wingdings" pitchFamily="2" charset="2"/>
              <a:buNone/>
            </a:pPr>
            <a:r>
              <a:rPr lang="en-US" sz="3600" smtClean="0"/>
              <a:t>Sample Alternative Matrix Using Weights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4821" name="Slide Number Placeholder 4"/>
          <p:cNvSpPr>
            <a:spLocks noGrp="1"/>
          </p:cNvSpPr>
          <p:nvPr>
            <p:ph type="sldNum" sz="quarter" idx="12"/>
          </p:nvPr>
        </p:nvSpPr>
        <p:spPr bwMode="auto">
          <a:noFill/>
          <a:ln>
            <a:miter lim="800000"/>
            <a:headEnd/>
            <a:tailEnd/>
          </a:ln>
        </p:spPr>
        <p:txBody>
          <a:bodyPr/>
          <a:lstStyle/>
          <a:p>
            <a:r>
              <a:rPr lang="en-US"/>
              <a:t>7-</a:t>
            </a:r>
            <a:fld id="{6086F5B8-3D53-4402-9AE7-17A23EAC66C1}" type="slidenum">
              <a:rPr lang="en-US"/>
              <a:pPr/>
              <a:t>29</a:t>
            </a:fld>
            <a:endParaRPr lang="en-US"/>
          </a:p>
        </p:txBody>
      </p:sp>
      <p:pic>
        <p:nvPicPr>
          <p:cNvPr id="6" name="Picture 7" descr="Chapter_08_illus8"/>
          <p:cNvPicPr>
            <a:picLocks noChangeAspect="1" noChangeArrowheads="1"/>
          </p:cNvPicPr>
          <p:nvPr/>
        </p:nvPicPr>
        <p:blipFill>
          <a:blip r:embed="rId2" cstate="print"/>
          <a:srcRect l="9804" t="30302" r="11765" b="40909"/>
          <a:stretch>
            <a:fillRect/>
          </a:stretch>
        </p:blipFill>
        <p:spPr bwMode="auto">
          <a:xfrm>
            <a:off x="854075" y="2133600"/>
            <a:ext cx="7467600"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ELEMENTS OF AN ARCHITECTURE DESIGN</a:t>
            </a:r>
            <a:endParaRPr lang="en-US" dirty="0"/>
          </a:p>
        </p:txBody>
      </p:sp>
      <p:sp>
        <p:nvSpPr>
          <p:cNvPr id="35843" name="Content Placeholder 2"/>
          <p:cNvSpPr>
            <a:spLocks noGrp="1"/>
          </p:cNvSpPr>
          <p:nvPr>
            <p:ph idx="1"/>
          </p:nvPr>
        </p:nvSpPr>
        <p:spPr/>
        <p:txBody>
          <a:bodyPr/>
          <a:lstStyle/>
          <a:p>
            <a:pPr eaLnBrk="1" hangingPunct="1">
              <a:spcBef>
                <a:spcPct val="0"/>
              </a:spcBef>
            </a:pPr>
            <a:r>
              <a:rPr lang="en-US" smtClean="0"/>
              <a:t> The objective of </a:t>
            </a:r>
            <a:r>
              <a:rPr lang="en-US" b="1" smtClean="0">
                <a:solidFill>
                  <a:srgbClr val="0000FF"/>
                </a:solidFill>
              </a:rPr>
              <a:t>architecture design </a:t>
            </a:r>
            <a:r>
              <a:rPr lang="en-US" smtClean="0"/>
              <a:t>is to determine how the software components of the information system will be assigned to the hardware devices of the system. </a:t>
            </a:r>
          </a:p>
          <a:p>
            <a:pP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5845" name="Slide Number Placeholder 4"/>
          <p:cNvSpPr>
            <a:spLocks noGrp="1"/>
          </p:cNvSpPr>
          <p:nvPr>
            <p:ph type="sldNum" sz="quarter" idx="12"/>
          </p:nvPr>
        </p:nvSpPr>
        <p:spPr bwMode="auto">
          <a:noFill/>
          <a:ln>
            <a:miter lim="800000"/>
            <a:headEnd/>
            <a:tailEnd/>
          </a:ln>
        </p:spPr>
        <p:txBody>
          <a:bodyPr/>
          <a:lstStyle/>
          <a:p>
            <a:r>
              <a:rPr lang="en-US"/>
              <a:t>7-</a:t>
            </a:r>
            <a:fld id="{AF73B871-D431-4FF5-9CD3-20D6119A00DF}" type="slidenum">
              <a:rPr lang="en-US"/>
              <a:pPr/>
              <a:t>30</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Architectural Components</a:t>
            </a:r>
          </a:p>
        </p:txBody>
      </p:sp>
      <p:sp>
        <p:nvSpPr>
          <p:cNvPr id="36867" name="Content Placeholder 2"/>
          <p:cNvSpPr>
            <a:spLocks noGrp="1"/>
          </p:cNvSpPr>
          <p:nvPr>
            <p:ph idx="1"/>
          </p:nvPr>
        </p:nvSpPr>
        <p:spPr>
          <a:xfrm>
            <a:off x="457200" y="1600200"/>
            <a:ext cx="8229600" cy="4800600"/>
          </a:xfrm>
        </p:spPr>
        <p:txBody>
          <a:bodyPr/>
          <a:lstStyle/>
          <a:p>
            <a:pPr eaLnBrk="1" hangingPunct="1">
              <a:spcBef>
                <a:spcPct val="0"/>
              </a:spcBef>
            </a:pPr>
            <a:r>
              <a:rPr lang="en-US" sz="2800" smtClean="0"/>
              <a:t>The major </a:t>
            </a:r>
            <a:r>
              <a:rPr lang="en-US" sz="2800" b="1" i="1" smtClean="0">
                <a:solidFill>
                  <a:srgbClr val="0000FF"/>
                </a:solidFill>
              </a:rPr>
              <a:t>architectural components</a:t>
            </a:r>
            <a:r>
              <a:rPr lang="en-US" sz="2800" smtClean="0"/>
              <a:t> of any system are the software and the hardware.</a:t>
            </a:r>
          </a:p>
          <a:p>
            <a:pPr eaLnBrk="1" hangingPunct="1">
              <a:spcBef>
                <a:spcPct val="0"/>
              </a:spcBef>
            </a:pPr>
            <a:r>
              <a:rPr lang="en-US" sz="2800" smtClean="0"/>
              <a:t>All software systems can be divided into four basic </a:t>
            </a:r>
            <a:r>
              <a:rPr lang="en-US" sz="2800" b="1" i="1" smtClean="0">
                <a:solidFill>
                  <a:srgbClr val="0000FF"/>
                </a:solidFill>
              </a:rPr>
              <a:t>functions</a:t>
            </a:r>
            <a:r>
              <a:rPr lang="en-US" sz="2800" smtClean="0"/>
              <a:t>:</a:t>
            </a:r>
          </a:p>
          <a:p>
            <a:pPr eaLnBrk="1" hangingPunct="1">
              <a:spcBef>
                <a:spcPct val="0"/>
              </a:spcBef>
              <a:buFont typeface="Wingdings" pitchFamily="2" charset="2"/>
              <a:buNone/>
            </a:pPr>
            <a:r>
              <a:rPr lang="en-US" sz="2800" smtClean="0"/>
              <a:t>    - </a:t>
            </a:r>
            <a:r>
              <a:rPr lang="en-US" sz="2800" i="1" smtClean="0">
                <a:solidFill>
                  <a:srgbClr val="0000FF"/>
                </a:solidFill>
              </a:rPr>
              <a:t>Data storage</a:t>
            </a:r>
            <a:r>
              <a:rPr lang="en-US" sz="2800" smtClean="0"/>
              <a:t>.</a:t>
            </a:r>
          </a:p>
          <a:p>
            <a:pPr marL="342900" lvl="1" indent="-342900" eaLnBrk="1" hangingPunct="1">
              <a:spcBef>
                <a:spcPct val="0"/>
              </a:spcBef>
              <a:buClr>
                <a:srgbClr val="0070C0"/>
              </a:buClr>
              <a:buSzPct val="150000"/>
              <a:buFont typeface="Arial" charset="0"/>
              <a:buNone/>
            </a:pPr>
            <a:r>
              <a:rPr lang="en-US" smtClean="0"/>
              <a:t>    - </a:t>
            </a:r>
            <a:r>
              <a:rPr lang="en-US" i="1" smtClean="0">
                <a:solidFill>
                  <a:srgbClr val="0000FF"/>
                </a:solidFill>
              </a:rPr>
              <a:t>Data access logic</a:t>
            </a:r>
            <a:r>
              <a:rPr lang="en-US" smtClean="0"/>
              <a:t>: the processing required to access stored data.</a:t>
            </a:r>
          </a:p>
          <a:p>
            <a:pPr marL="342900" lvl="1" indent="-342900" eaLnBrk="1" hangingPunct="1">
              <a:spcBef>
                <a:spcPct val="0"/>
              </a:spcBef>
              <a:buClr>
                <a:srgbClr val="0070C0"/>
              </a:buClr>
              <a:buSzPct val="150000"/>
              <a:buFont typeface="Arial" charset="0"/>
              <a:buNone/>
            </a:pPr>
            <a:r>
              <a:rPr lang="en-US" smtClean="0"/>
              <a:t>    - </a:t>
            </a:r>
            <a:r>
              <a:rPr lang="en-US" i="1" smtClean="0">
                <a:solidFill>
                  <a:srgbClr val="0000FF"/>
                </a:solidFill>
              </a:rPr>
              <a:t>Application logic</a:t>
            </a:r>
            <a:r>
              <a:rPr lang="en-US" smtClean="0"/>
              <a:t>: the logic documented in the DFDs, use cases, and functional requirements.</a:t>
            </a:r>
          </a:p>
          <a:p>
            <a:pPr eaLnBrk="1" hangingPunct="1">
              <a:spcBef>
                <a:spcPct val="0"/>
              </a:spcBef>
              <a:buFont typeface="Wingdings" pitchFamily="2" charset="2"/>
              <a:buNone/>
            </a:pPr>
            <a:r>
              <a:rPr lang="en-US" sz="2800" smtClean="0"/>
              <a:t>    - </a:t>
            </a:r>
            <a:r>
              <a:rPr lang="en-US" sz="2800" i="1" smtClean="0">
                <a:solidFill>
                  <a:srgbClr val="0000FF"/>
                </a:solidFill>
              </a:rPr>
              <a:t>Presentation logic</a:t>
            </a:r>
            <a:r>
              <a:rPr lang="en-US" sz="2800" smtClean="0"/>
              <a:t>: the display of information to the user and the acceptance of the user’s commands.</a:t>
            </a:r>
          </a:p>
          <a:p>
            <a:pPr eaLnBrk="1" hangingPunct="1">
              <a:lnSpc>
                <a:spcPct val="80000"/>
              </a:lnSpc>
              <a:spcBef>
                <a:spcPct val="0"/>
              </a:spcBef>
            </a:pPr>
            <a:endParaRPr lang="en-US" sz="28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6869" name="Slide Number Placeholder 4"/>
          <p:cNvSpPr>
            <a:spLocks noGrp="1"/>
          </p:cNvSpPr>
          <p:nvPr>
            <p:ph type="sldNum" sz="quarter" idx="12"/>
          </p:nvPr>
        </p:nvSpPr>
        <p:spPr bwMode="auto">
          <a:noFill/>
          <a:ln>
            <a:miter lim="800000"/>
            <a:headEnd/>
            <a:tailEnd/>
          </a:ln>
        </p:spPr>
        <p:txBody>
          <a:bodyPr/>
          <a:lstStyle/>
          <a:p>
            <a:r>
              <a:rPr lang="en-US"/>
              <a:t>7-</a:t>
            </a:r>
            <a:fld id="{A1642824-EC5C-4FA5-AE5E-3EEF62AB159B}" type="slidenum">
              <a:rPr lang="en-US"/>
              <a:pPr/>
              <a:t>31</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eaLnBrk="1" hangingPunct="1"/>
            <a:r>
              <a:rPr lang="en-US" smtClean="0"/>
              <a:t>(cont’d)</a:t>
            </a:r>
          </a:p>
        </p:txBody>
      </p:sp>
      <p:sp>
        <p:nvSpPr>
          <p:cNvPr id="3" name="Content Placeholder 2"/>
          <p:cNvSpPr>
            <a:spLocks noGrp="1"/>
          </p:cNvSpPr>
          <p:nvPr>
            <p:ph idx="1"/>
          </p:nvPr>
        </p:nvSpPr>
        <p:spPr>
          <a:xfrm>
            <a:off x="457200" y="1600200"/>
            <a:ext cx="8229600" cy="4724400"/>
          </a:xfrm>
        </p:spPr>
        <p:txBody>
          <a:bodyPr rtlCol="0">
            <a:normAutofit fontScale="92500" lnSpcReduction="10000"/>
          </a:bodyPr>
          <a:lstStyle/>
          <a:p>
            <a:pPr eaLnBrk="1" fontAlgn="auto" hangingPunct="1">
              <a:lnSpc>
                <a:spcPct val="110000"/>
              </a:lnSpc>
              <a:spcAft>
                <a:spcPts val="0"/>
              </a:spcAft>
              <a:defRPr/>
            </a:pPr>
            <a:r>
              <a:rPr lang="en-US" dirty="0" smtClean="0"/>
              <a:t>The three primary hardware components:</a:t>
            </a:r>
          </a:p>
          <a:p>
            <a:pPr eaLnBrk="1" fontAlgn="auto" hangingPunct="1">
              <a:lnSpc>
                <a:spcPct val="110000"/>
              </a:lnSpc>
              <a:spcAft>
                <a:spcPts val="0"/>
              </a:spcAft>
              <a:buFont typeface="Wingdings" pitchFamily="2" charset="2"/>
              <a:buNone/>
              <a:defRPr/>
            </a:pPr>
            <a:r>
              <a:rPr lang="en-US" dirty="0" smtClean="0"/>
              <a:t>  - </a:t>
            </a:r>
            <a:r>
              <a:rPr lang="en-US" b="1" i="1" dirty="0" smtClean="0">
                <a:solidFill>
                  <a:srgbClr val="0000FF"/>
                </a:solidFill>
              </a:rPr>
              <a:t>Client computers</a:t>
            </a:r>
            <a:r>
              <a:rPr lang="en-US" dirty="0" smtClean="0"/>
              <a:t>: Input-output devices employed by users (e.g., PCs, laptops, handheld devices, smart phones)</a:t>
            </a:r>
          </a:p>
          <a:p>
            <a:pPr eaLnBrk="1" fontAlgn="auto" hangingPunct="1">
              <a:lnSpc>
                <a:spcPct val="110000"/>
              </a:lnSpc>
              <a:spcAft>
                <a:spcPts val="0"/>
              </a:spcAft>
              <a:buFont typeface="Wingdings" pitchFamily="2" charset="2"/>
              <a:buNone/>
              <a:defRPr/>
            </a:pPr>
            <a:r>
              <a:rPr lang="en-US" dirty="0" smtClean="0"/>
              <a:t>  - </a:t>
            </a:r>
            <a:r>
              <a:rPr lang="en-US" b="1" i="1" dirty="0" smtClean="0">
                <a:solidFill>
                  <a:srgbClr val="0000FF"/>
                </a:solidFill>
              </a:rPr>
              <a:t>Servers</a:t>
            </a:r>
            <a:r>
              <a:rPr lang="en-US" dirty="0" smtClean="0"/>
              <a:t>: Larger multi-user computers used to store software and data.</a:t>
            </a:r>
          </a:p>
          <a:p>
            <a:pPr eaLnBrk="1" fontAlgn="auto" hangingPunct="1">
              <a:lnSpc>
                <a:spcPct val="110000"/>
              </a:lnSpc>
              <a:spcAft>
                <a:spcPts val="0"/>
              </a:spcAft>
              <a:buFont typeface="Wingdings" pitchFamily="2" charset="2"/>
              <a:buNone/>
              <a:defRPr/>
            </a:pPr>
            <a:r>
              <a:rPr lang="en-US" dirty="0" smtClean="0"/>
              <a:t>  - The </a:t>
            </a:r>
            <a:r>
              <a:rPr lang="en-US" b="1" i="1" dirty="0" smtClean="0">
                <a:solidFill>
                  <a:srgbClr val="0000FF"/>
                </a:solidFill>
              </a:rPr>
              <a:t>network</a:t>
            </a:r>
            <a:r>
              <a:rPr lang="en-US" dirty="0" smtClean="0"/>
              <a:t>: Connects the computers.</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7893" name="Slide Number Placeholder 4"/>
          <p:cNvSpPr>
            <a:spLocks noGrp="1"/>
          </p:cNvSpPr>
          <p:nvPr>
            <p:ph type="sldNum" sz="quarter" idx="12"/>
          </p:nvPr>
        </p:nvSpPr>
        <p:spPr bwMode="auto">
          <a:noFill/>
          <a:ln>
            <a:miter lim="800000"/>
            <a:headEnd/>
            <a:tailEnd/>
          </a:ln>
        </p:spPr>
        <p:txBody>
          <a:bodyPr/>
          <a:lstStyle/>
          <a:p>
            <a:r>
              <a:rPr lang="en-US"/>
              <a:t>7-</a:t>
            </a:r>
            <a:fld id="{369FC878-B006-4632-B5CC-C25D5257C0CC}" type="slidenum">
              <a:rPr lang="en-US"/>
              <a:pPr/>
              <a:t>32</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Client-Server Architectures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8916" name="Slide Number Placeholder 4"/>
          <p:cNvSpPr>
            <a:spLocks noGrp="1"/>
          </p:cNvSpPr>
          <p:nvPr>
            <p:ph type="sldNum" sz="quarter" idx="12"/>
          </p:nvPr>
        </p:nvSpPr>
        <p:spPr bwMode="auto">
          <a:noFill/>
          <a:ln>
            <a:miter lim="800000"/>
            <a:headEnd/>
            <a:tailEnd/>
          </a:ln>
        </p:spPr>
        <p:txBody>
          <a:bodyPr/>
          <a:lstStyle/>
          <a:p>
            <a:r>
              <a:rPr lang="en-US"/>
              <a:t>7-</a:t>
            </a:r>
            <a:fld id="{73ABEA2C-5683-49DB-9187-82437E762534}" type="slidenum">
              <a:rPr lang="en-US"/>
              <a:pPr/>
              <a:t>33</a:t>
            </a:fld>
            <a:endParaRPr lang="en-US"/>
          </a:p>
        </p:txBody>
      </p:sp>
      <p:sp>
        <p:nvSpPr>
          <p:cNvPr id="38917" name="Content Placeholder 6"/>
          <p:cNvSpPr>
            <a:spLocks noGrp="1"/>
          </p:cNvSpPr>
          <p:nvPr>
            <p:ph idx="1"/>
          </p:nvPr>
        </p:nvSpPr>
        <p:spPr>
          <a:xfrm>
            <a:off x="457200" y="1600200"/>
            <a:ext cx="8153400" cy="5029200"/>
          </a:xfrm>
        </p:spPr>
        <p:txBody>
          <a:bodyPr/>
          <a:lstStyle/>
          <a:p>
            <a:pPr eaLnBrk="1" hangingPunct="1">
              <a:spcBef>
                <a:spcPct val="0"/>
              </a:spcBef>
            </a:pPr>
            <a:r>
              <a:rPr lang="en-US" sz="3200" b="1" i="1" smtClean="0">
                <a:solidFill>
                  <a:srgbClr val="0000FF"/>
                </a:solidFill>
              </a:rPr>
              <a:t>Client-server architectures</a:t>
            </a:r>
            <a:r>
              <a:rPr lang="en-US" sz="3200" smtClean="0"/>
              <a:t> balance the processing between client devices and one or more server devices.</a:t>
            </a:r>
          </a:p>
          <a:p>
            <a:pPr eaLnBrk="1" hangingPunct="1">
              <a:spcBef>
                <a:spcPct val="0"/>
              </a:spcBef>
            </a:pPr>
            <a:r>
              <a:rPr lang="en-US" sz="3200" smtClean="0"/>
              <a:t>The client is responsible for the presentation logic, whereas the server is responsible for the data access logic and data storage.</a:t>
            </a:r>
          </a:p>
          <a:p>
            <a:pPr eaLnBrk="1" hangingPunct="1">
              <a:spcBef>
                <a:spcPct val="0"/>
              </a:spcBef>
            </a:pPr>
            <a:r>
              <a:rPr lang="en-US" sz="3200" smtClean="0"/>
              <a:t>A </a:t>
            </a:r>
            <a:r>
              <a:rPr lang="en-US" sz="3200" i="1" smtClean="0">
                <a:solidFill>
                  <a:srgbClr val="0000FF"/>
                </a:solidFill>
              </a:rPr>
              <a:t>thick</a:t>
            </a:r>
            <a:r>
              <a:rPr lang="en-US" sz="3200" smtClean="0"/>
              <a:t> or </a:t>
            </a:r>
            <a:r>
              <a:rPr lang="en-US" sz="3200" i="1" smtClean="0">
                <a:solidFill>
                  <a:srgbClr val="0000FF"/>
                </a:solidFill>
              </a:rPr>
              <a:t>fat client </a:t>
            </a:r>
            <a:r>
              <a:rPr lang="en-US" sz="3200" smtClean="0"/>
              <a:t>contains all or most of application logic; whereas a </a:t>
            </a:r>
            <a:r>
              <a:rPr lang="en-US" sz="3200" i="1" smtClean="0">
                <a:solidFill>
                  <a:srgbClr val="0000FF"/>
                </a:solidFill>
              </a:rPr>
              <a:t>thin client </a:t>
            </a:r>
            <a:r>
              <a:rPr lang="en-US" sz="3200" smtClean="0"/>
              <a:t>contains a small portion of the application logic.</a:t>
            </a:r>
          </a:p>
          <a:p>
            <a:pPr eaLnBrk="1" hangingPunct="1">
              <a:lnSpc>
                <a:spcPct val="80000"/>
              </a:lnSpc>
              <a:spcBef>
                <a:spcPct val="0"/>
              </a:spcBef>
            </a:pPr>
            <a:endParaRPr lang="en-US" sz="31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39940" name="Slide Number Placeholder 4"/>
          <p:cNvSpPr>
            <a:spLocks noGrp="1"/>
          </p:cNvSpPr>
          <p:nvPr>
            <p:ph type="sldNum" sz="quarter" idx="12"/>
          </p:nvPr>
        </p:nvSpPr>
        <p:spPr bwMode="auto">
          <a:noFill/>
          <a:ln>
            <a:miter lim="800000"/>
            <a:headEnd/>
            <a:tailEnd/>
          </a:ln>
        </p:spPr>
        <p:txBody>
          <a:bodyPr/>
          <a:lstStyle/>
          <a:p>
            <a:r>
              <a:rPr lang="en-US"/>
              <a:t>7-</a:t>
            </a:r>
            <a:fld id="{0D0DF4C0-6EAB-4352-985C-60B859CA050D}" type="slidenum">
              <a:rPr lang="en-US"/>
              <a:pPr/>
              <a:t>34</a:t>
            </a:fld>
            <a:endParaRPr lang="en-US"/>
          </a:p>
        </p:txBody>
      </p:sp>
      <p:pic>
        <p:nvPicPr>
          <p:cNvPr id="39941" name="Picture 7"/>
          <p:cNvPicPr>
            <a:picLocks noGrp="1" noChangeAspect="1" noChangeArrowheads="1"/>
          </p:cNvPicPr>
          <p:nvPr>
            <p:ph idx="1"/>
          </p:nvPr>
        </p:nvPicPr>
        <p:blipFill>
          <a:blip r:embed="rId2" cstate="print"/>
          <a:srcRect/>
          <a:stretch>
            <a:fillRect/>
          </a:stretch>
        </p:blipFill>
        <p:spPr>
          <a:xfrm>
            <a:off x="762000" y="1752600"/>
            <a:ext cx="7467600" cy="411480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l" eaLnBrk="1" hangingPunct="1"/>
            <a:r>
              <a:rPr lang="en-US" smtClean="0"/>
              <a:t>(cont’d)</a:t>
            </a:r>
          </a:p>
        </p:txBody>
      </p:sp>
      <p:sp>
        <p:nvSpPr>
          <p:cNvPr id="40963" name="Content Placeholder 2"/>
          <p:cNvSpPr>
            <a:spLocks noGrp="1"/>
          </p:cNvSpPr>
          <p:nvPr>
            <p:ph idx="1"/>
          </p:nvPr>
        </p:nvSpPr>
        <p:spPr>
          <a:xfrm>
            <a:off x="457200" y="1600200"/>
            <a:ext cx="8229600" cy="4800600"/>
          </a:xfrm>
        </p:spPr>
        <p:txBody>
          <a:bodyPr/>
          <a:lstStyle/>
          <a:p>
            <a:pPr eaLnBrk="1" hangingPunct="1">
              <a:spcBef>
                <a:spcPct val="0"/>
              </a:spcBef>
            </a:pPr>
            <a:r>
              <a:rPr lang="en-US" sz="2800" smtClean="0"/>
              <a:t>Client-server architectures have four important benefits.</a:t>
            </a:r>
          </a:p>
          <a:p>
            <a:pPr eaLnBrk="1" hangingPunct="1">
              <a:spcBef>
                <a:spcPct val="0"/>
              </a:spcBef>
              <a:buFont typeface="Wingdings" pitchFamily="2" charset="2"/>
              <a:buNone/>
            </a:pPr>
            <a:r>
              <a:rPr lang="en-US" sz="2800" smtClean="0"/>
              <a:t> - </a:t>
            </a:r>
            <a:r>
              <a:rPr lang="en-US" sz="2800" b="1" i="1" smtClean="0">
                <a:solidFill>
                  <a:srgbClr val="0000FF"/>
                </a:solidFill>
              </a:rPr>
              <a:t>Scalable</a:t>
            </a:r>
            <a:r>
              <a:rPr lang="en-US" sz="2800" smtClean="0"/>
              <a:t> </a:t>
            </a:r>
          </a:p>
          <a:p>
            <a:pPr eaLnBrk="1" hangingPunct="1">
              <a:spcBef>
                <a:spcPct val="0"/>
              </a:spcBef>
              <a:buFont typeface="Wingdings" pitchFamily="2" charset="2"/>
              <a:buNone/>
            </a:pPr>
            <a:r>
              <a:rPr lang="en-US" sz="2800" smtClean="0"/>
              <a:t> - Can support different types of clients and servers through </a:t>
            </a:r>
            <a:r>
              <a:rPr lang="en-US" sz="2800" b="1" i="1" smtClean="0">
                <a:solidFill>
                  <a:srgbClr val="0000FF"/>
                </a:solidFill>
              </a:rPr>
              <a:t>middleware</a:t>
            </a:r>
            <a:r>
              <a:rPr lang="en-US" sz="2800" smtClean="0"/>
              <a:t>. </a:t>
            </a:r>
          </a:p>
          <a:p>
            <a:pPr eaLnBrk="1" hangingPunct="1">
              <a:spcBef>
                <a:spcPct val="0"/>
              </a:spcBef>
              <a:buFont typeface="Wingdings" pitchFamily="2" charset="2"/>
              <a:buNone/>
            </a:pPr>
            <a:r>
              <a:rPr lang="en-US" sz="2800" smtClean="0"/>
              <a:t> - The presentation logic, the application logic, and the data processing logic can be independent.</a:t>
            </a:r>
          </a:p>
          <a:p>
            <a:pPr eaLnBrk="1" hangingPunct="1">
              <a:spcBef>
                <a:spcPct val="0"/>
              </a:spcBef>
              <a:buFont typeface="Wingdings" pitchFamily="2" charset="2"/>
              <a:buNone/>
            </a:pPr>
            <a:r>
              <a:rPr lang="en-US" sz="2800" smtClean="0"/>
              <a:t>  - If a server fails, only the applications requiring that sever are affected.</a:t>
            </a:r>
          </a:p>
          <a:p>
            <a:pPr eaLnBrk="1" hangingPunct="1">
              <a:spcBef>
                <a:spcPct val="0"/>
              </a:spcBef>
            </a:pPr>
            <a:r>
              <a:rPr lang="en-US" sz="2800" smtClean="0"/>
              <a:t> The major limitation of client-server architectures is their complexity.</a:t>
            </a:r>
          </a:p>
          <a:p>
            <a:pPr eaLnBrk="1" hangingPunct="1">
              <a:lnSpc>
                <a:spcPct val="80000"/>
              </a:lnSpc>
              <a:spcBef>
                <a:spcPct val="0"/>
              </a:spcBef>
            </a:pPr>
            <a:endParaRPr lang="en-US" sz="28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0965" name="Slide Number Placeholder 4"/>
          <p:cNvSpPr>
            <a:spLocks noGrp="1"/>
          </p:cNvSpPr>
          <p:nvPr>
            <p:ph type="sldNum" sz="quarter" idx="12"/>
          </p:nvPr>
        </p:nvSpPr>
        <p:spPr bwMode="auto">
          <a:noFill/>
          <a:ln>
            <a:miter lim="800000"/>
            <a:headEnd/>
            <a:tailEnd/>
          </a:ln>
        </p:spPr>
        <p:txBody>
          <a:bodyPr/>
          <a:lstStyle/>
          <a:p>
            <a:r>
              <a:rPr lang="en-US"/>
              <a:t>7-</a:t>
            </a:r>
            <a:fld id="{C528BF24-6A06-4433-84F0-2B0CA4504EF9}" type="slidenum">
              <a:rPr lang="en-US"/>
              <a:pPr/>
              <a:t>35</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Client-Server Tiers</a:t>
            </a:r>
          </a:p>
        </p:txBody>
      </p:sp>
      <p:sp>
        <p:nvSpPr>
          <p:cNvPr id="41987" name="Content Placeholder 2"/>
          <p:cNvSpPr>
            <a:spLocks noGrp="1"/>
          </p:cNvSpPr>
          <p:nvPr>
            <p:ph idx="1"/>
          </p:nvPr>
        </p:nvSpPr>
        <p:spPr/>
        <p:txBody>
          <a:bodyPr/>
          <a:lstStyle/>
          <a:p>
            <a:pPr eaLnBrk="1" hangingPunct="1">
              <a:spcBef>
                <a:spcPct val="0"/>
              </a:spcBef>
            </a:pPr>
            <a:r>
              <a:rPr lang="en-US" smtClean="0"/>
              <a:t> There are many ways in which the application logic can be partitioned between the client and the server.</a:t>
            </a:r>
          </a:p>
          <a:p>
            <a:pPr eaLnBrk="1" hangingPunct="1">
              <a:spcBef>
                <a:spcPct val="0"/>
              </a:spcBef>
            </a:pPr>
            <a:r>
              <a:rPr lang="en-US" smtClean="0"/>
              <a:t>The arrangement in Figure 7-7 is called </a:t>
            </a:r>
            <a:r>
              <a:rPr lang="en-US" b="1" i="1" smtClean="0">
                <a:solidFill>
                  <a:srgbClr val="0000FF"/>
                </a:solidFill>
              </a:rPr>
              <a:t>two-tiered</a:t>
            </a:r>
            <a:r>
              <a:rPr lang="en-US" smtClean="0"/>
              <a:t> architecture.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1989" name="Slide Number Placeholder 4"/>
          <p:cNvSpPr>
            <a:spLocks noGrp="1"/>
          </p:cNvSpPr>
          <p:nvPr>
            <p:ph type="sldNum" sz="quarter" idx="12"/>
          </p:nvPr>
        </p:nvSpPr>
        <p:spPr bwMode="auto">
          <a:noFill/>
          <a:ln>
            <a:miter lim="800000"/>
            <a:headEnd/>
            <a:tailEnd/>
          </a:ln>
        </p:spPr>
        <p:txBody>
          <a:bodyPr/>
          <a:lstStyle/>
          <a:p>
            <a:r>
              <a:rPr lang="en-US"/>
              <a:t>7-</a:t>
            </a:r>
            <a:fld id="{4E4997D9-B6B7-49FC-B8C8-009EB521D998}" type="slidenum">
              <a:rPr lang="en-US"/>
              <a:pPr/>
              <a:t>36</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l" eaLnBrk="1" hangingPunct="1"/>
            <a:r>
              <a:rPr lang="en-US" smtClean="0"/>
              <a:t>(cont’d)</a:t>
            </a:r>
          </a:p>
        </p:txBody>
      </p:sp>
      <p:sp>
        <p:nvSpPr>
          <p:cNvPr id="43011" name="Content Placeholder 2"/>
          <p:cNvSpPr>
            <a:spLocks noGrp="1"/>
          </p:cNvSpPr>
          <p:nvPr>
            <p:ph idx="1"/>
          </p:nvPr>
        </p:nvSpPr>
        <p:spPr/>
        <p:txBody>
          <a:bodyPr/>
          <a:lstStyle/>
          <a:p>
            <a:pPr eaLnBrk="1" hangingPunct="1">
              <a:spcBef>
                <a:spcPct val="0"/>
              </a:spcBef>
            </a:pPr>
            <a:r>
              <a:rPr lang="en-US" b="1" i="1" smtClean="0">
                <a:solidFill>
                  <a:srgbClr val="0000FF"/>
                </a:solidFill>
              </a:rPr>
              <a:t>Three-tiered architecture</a:t>
            </a:r>
          </a:p>
          <a:p>
            <a:pP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3013" name="Slide Number Placeholder 4"/>
          <p:cNvSpPr>
            <a:spLocks noGrp="1"/>
          </p:cNvSpPr>
          <p:nvPr>
            <p:ph type="sldNum" sz="quarter" idx="12"/>
          </p:nvPr>
        </p:nvSpPr>
        <p:spPr bwMode="auto">
          <a:noFill/>
          <a:ln>
            <a:miter lim="800000"/>
            <a:headEnd/>
            <a:tailEnd/>
          </a:ln>
        </p:spPr>
        <p:txBody>
          <a:bodyPr/>
          <a:lstStyle/>
          <a:p>
            <a:r>
              <a:rPr lang="en-US"/>
              <a:t>7-</a:t>
            </a:r>
            <a:fld id="{14BAA0D1-F725-4A00-8782-D99A5336AB16}" type="slidenum">
              <a:rPr lang="en-US"/>
              <a:pPr/>
              <a:t>37</a:t>
            </a:fld>
            <a:endParaRPr lang="en-US"/>
          </a:p>
        </p:txBody>
      </p:sp>
      <p:pic>
        <p:nvPicPr>
          <p:cNvPr id="43014" name="Picture 8"/>
          <p:cNvPicPr>
            <a:picLocks noChangeAspect="1" noChangeArrowheads="1"/>
          </p:cNvPicPr>
          <p:nvPr/>
        </p:nvPicPr>
        <p:blipFill>
          <a:blip r:embed="rId2" cstate="print"/>
          <a:srcRect/>
          <a:stretch>
            <a:fillRect/>
          </a:stretch>
        </p:blipFill>
        <p:spPr bwMode="auto">
          <a:xfrm>
            <a:off x="381000" y="2590800"/>
            <a:ext cx="832326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l" eaLnBrk="1" hangingPunct="1"/>
            <a:r>
              <a:rPr lang="en-US" smtClean="0"/>
              <a:t>(cont’d)</a:t>
            </a:r>
          </a:p>
        </p:txBody>
      </p:sp>
      <p:sp>
        <p:nvSpPr>
          <p:cNvPr id="44035" name="Content Placeholder 2"/>
          <p:cNvSpPr>
            <a:spLocks noGrp="1"/>
          </p:cNvSpPr>
          <p:nvPr>
            <p:ph idx="1"/>
          </p:nvPr>
        </p:nvSpPr>
        <p:spPr/>
        <p:txBody>
          <a:bodyPr/>
          <a:lstStyle/>
          <a:p>
            <a:pPr eaLnBrk="1" hangingPunct="1">
              <a:spcBef>
                <a:spcPct val="0"/>
              </a:spcBef>
            </a:pPr>
            <a:r>
              <a:rPr lang="en-US" b="1" i="1" smtClean="0">
                <a:solidFill>
                  <a:srgbClr val="0000FF"/>
                </a:solidFill>
              </a:rPr>
              <a:t>n-tiered architecture</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4037" name="Slide Number Placeholder 4"/>
          <p:cNvSpPr>
            <a:spLocks noGrp="1"/>
          </p:cNvSpPr>
          <p:nvPr>
            <p:ph type="sldNum" sz="quarter" idx="12"/>
          </p:nvPr>
        </p:nvSpPr>
        <p:spPr bwMode="auto">
          <a:noFill/>
          <a:ln>
            <a:miter lim="800000"/>
            <a:headEnd/>
            <a:tailEnd/>
          </a:ln>
        </p:spPr>
        <p:txBody>
          <a:bodyPr/>
          <a:lstStyle/>
          <a:p>
            <a:r>
              <a:rPr lang="en-US"/>
              <a:t>7-</a:t>
            </a:r>
            <a:fld id="{DAFF50CC-4EBF-463F-A675-2D300B3DEBE9}" type="slidenum">
              <a:rPr lang="en-US"/>
              <a:pPr/>
              <a:t>38</a:t>
            </a:fld>
            <a:endParaRPr lang="en-US"/>
          </a:p>
        </p:txBody>
      </p:sp>
      <p:pic>
        <p:nvPicPr>
          <p:cNvPr id="44038" name="Picture 7"/>
          <p:cNvPicPr>
            <a:picLocks noChangeAspect="1" noChangeArrowheads="1"/>
          </p:cNvPicPr>
          <p:nvPr/>
        </p:nvPicPr>
        <p:blipFill>
          <a:blip r:embed="rId2" cstate="print"/>
          <a:srcRect/>
          <a:stretch>
            <a:fillRect/>
          </a:stretch>
        </p:blipFill>
        <p:spPr bwMode="auto">
          <a:xfrm>
            <a:off x="304800" y="2667000"/>
            <a:ext cx="824865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INTRODUCTION</a:t>
            </a:r>
          </a:p>
        </p:txBody>
      </p:sp>
      <p:sp>
        <p:nvSpPr>
          <p:cNvPr id="8195" name="Content Placeholder 2"/>
          <p:cNvSpPr>
            <a:spLocks noGrp="1"/>
          </p:cNvSpPr>
          <p:nvPr>
            <p:ph idx="1"/>
          </p:nvPr>
        </p:nvSpPr>
        <p:spPr/>
        <p:txBody>
          <a:bodyPr/>
          <a:lstStyle/>
          <a:p>
            <a:pPr eaLnBrk="1" hangingPunct="1">
              <a:lnSpc>
                <a:spcPct val="110000"/>
              </a:lnSpc>
              <a:spcBef>
                <a:spcPct val="0"/>
              </a:spcBef>
            </a:pPr>
            <a:r>
              <a:rPr lang="en-US" sz="3600" smtClean="0"/>
              <a:t>The </a:t>
            </a:r>
            <a:r>
              <a:rPr lang="en-US" sz="3600" b="1" smtClean="0">
                <a:solidFill>
                  <a:srgbClr val="FF0000"/>
                </a:solidFill>
              </a:rPr>
              <a:t>design phase </a:t>
            </a:r>
            <a:r>
              <a:rPr lang="en-US" sz="3600" smtClean="0"/>
              <a:t>decides </a:t>
            </a:r>
            <a:r>
              <a:rPr lang="en-US" sz="3600" b="1" i="1" smtClean="0">
                <a:solidFill>
                  <a:srgbClr val="FF0000"/>
                </a:solidFill>
              </a:rPr>
              <a:t>how</a:t>
            </a:r>
            <a:r>
              <a:rPr lang="en-US" sz="3600" smtClean="0">
                <a:solidFill>
                  <a:srgbClr val="3333FF"/>
                </a:solidFill>
              </a:rPr>
              <a:t> </a:t>
            </a:r>
            <a:r>
              <a:rPr lang="en-US" sz="3600" smtClean="0"/>
              <a:t>the new system will operate.</a:t>
            </a:r>
          </a:p>
          <a:p>
            <a:pPr eaLnBrk="1" hangingPunct="1">
              <a:lnSpc>
                <a:spcPct val="110000"/>
              </a:lnSpc>
              <a:spcBef>
                <a:spcPct val="0"/>
              </a:spcBef>
            </a:pPr>
            <a:r>
              <a:rPr lang="en-US" sz="3600" smtClean="0"/>
              <a:t>The design phase develops the </a:t>
            </a:r>
            <a:r>
              <a:rPr lang="en-US" sz="3600" b="1" i="1" smtClean="0">
                <a:solidFill>
                  <a:srgbClr val="FF0000"/>
                </a:solidFill>
              </a:rPr>
              <a:t>system requirements</a:t>
            </a:r>
            <a:r>
              <a:rPr lang="en-US" sz="3600" i="1" smtClean="0"/>
              <a:t> </a:t>
            </a:r>
            <a:r>
              <a:rPr lang="en-US" sz="3600" smtClean="0"/>
              <a:t>that describe details for building the system.</a:t>
            </a:r>
          </a:p>
          <a:p>
            <a:pPr eaLnBrk="1" hangingPunct="1">
              <a:spcBef>
                <a:spcPct val="0"/>
              </a:spcBef>
            </a:pPr>
            <a:r>
              <a:rPr lang="en-US" sz="3600" smtClean="0"/>
              <a:t>We also describe three alternative strategies for acquiring the system.</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8197" name="Slide Number Placeholder 4"/>
          <p:cNvSpPr>
            <a:spLocks noGrp="1"/>
          </p:cNvSpPr>
          <p:nvPr>
            <p:ph type="sldNum" sz="quarter" idx="12"/>
          </p:nvPr>
        </p:nvSpPr>
        <p:spPr bwMode="auto">
          <a:noFill/>
          <a:ln>
            <a:miter lim="800000"/>
            <a:headEnd/>
            <a:tailEnd/>
          </a:ln>
        </p:spPr>
        <p:txBody>
          <a:bodyPr/>
          <a:lstStyle/>
          <a:p>
            <a:r>
              <a:rPr lang="en-US"/>
              <a:t>7-</a:t>
            </a:r>
            <a:fld id="{30192581-D7E9-4923-B2C6-AAB3561E94D4}" type="slidenum">
              <a:rPr lang="en-US"/>
              <a:pPr/>
              <a:t>3</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Less Common Architectures</a:t>
            </a:r>
          </a:p>
        </p:txBody>
      </p:sp>
      <p:sp>
        <p:nvSpPr>
          <p:cNvPr id="45059" name="Content Placeholder 2"/>
          <p:cNvSpPr>
            <a:spLocks noGrp="1"/>
          </p:cNvSpPr>
          <p:nvPr>
            <p:ph idx="1"/>
          </p:nvPr>
        </p:nvSpPr>
        <p:spPr/>
        <p:txBody>
          <a:bodyPr/>
          <a:lstStyle/>
          <a:p>
            <a:pPr algn="ctr" eaLnBrk="1" hangingPunct="1">
              <a:spcBef>
                <a:spcPct val="0"/>
              </a:spcBef>
              <a:buFont typeface="Wingdings" pitchFamily="2" charset="2"/>
              <a:buNone/>
            </a:pPr>
            <a:r>
              <a:rPr lang="en-US" b="1" smtClean="0"/>
              <a:t>Server-Based Architectures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5061" name="Slide Number Placeholder 4"/>
          <p:cNvSpPr>
            <a:spLocks noGrp="1"/>
          </p:cNvSpPr>
          <p:nvPr>
            <p:ph type="sldNum" sz="quarter" idx="12"/>
          </p:nvPr>
        </p:nvSpPr>
        <p:spPr bwMode="auto">
          <a:noFill/>
          <a:ln>
            <a:miter lim="800000"/>
            <a:headEnd/>
            <a:tailEnd/>
          </a:ln>
        </p:spPr>
        <p:txBody>
          <a:bodyPr/>
          <a:lstStyle/>
          <a:p>
            <a:r>
              <a:rPr lang="en-US"/>
              <a:t>7-</a:t>
            </a:r>
            <a:fld id="{F8BFC04D-F5A3-4BD5-9578-B6DC00FDFCD9}" type="slidenum">
              <a:rPr lang="en-US"/>
              <a:pPr/>
              <a:t>39</a:t>
            </a:fld>
            <a:endParaRPr lang="en-US"/>
          </a:p>
        </p:txBody>
      </p:sp>
      <p:pic>
        <p:nvPicPr>
          <p:cNvPr id="45062" name="Picture 7"/>
          <p:cNvPicPr>
            <a:picLocks noChangeAspect="1" noChangeArrowheads="1"/>
          </p:cNvPicPr>
          <p:nvPr/>
        </p:nvPicPr>
        <p:blipFill>
          <a:blip r:embed="rId2" cstate="print"/>
          <a:srcRect/>
          <a:stretch>
            <a:fillRect/>
          </a:stretch>
        </p:blipFill>
        <p:spPr bwMode="auto">
          <a:xfrm>
            <a:off x="1828800" y="2362200"/>
            <a:ext cx="5334000" cy="386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Client-Based Architectures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6084" name="Slide Number Placeholder 4"/>
          <p:cNvSpPr>
            <a:spLocks noGrp="1"/>
          </p:cNvSpPr>
          <p:nvPr>
            <p:ph type="sldNum" sz="quarter" idx="12"/>
          </p:nvPr>
        </p:nvSpPr>
        <p:spPr bwMode="auto">
          <a:noFill/>
          <a:ln>
            <a:miter lim="800000"/>
            <a:headEnd/>
            <a:tailEnd/>
          </a:ln>
        </p:spPr>
        <p:txBody>
          <a:bodyPr/>
          <a:lstStyle/>
          <a:p>
            <a:r>
              <a:rPr lang="en-US"/>
              <a:t>7-</a:t>
            </a:r>
            <a:fld id="{C0E090A3-9515-4127-A60A-4858DC8E6A68}" type="slidenum">
              <a:rPr lang="en-US"/>
              <a:pPr/>
              <a:t>40</a:t>
            </a:fld>
            <a:endParaRPr lang="en-US"/>
          </a:p>
        </p:txBody>
      </p:sp>
      <p:pic>
        <p:nvPicPr>
          <p:cNvPr id="46085" name="Picture 6"/>
          <p:cNvPicPr>
            <a:picLocks noGrp="1" noChangeAspect="1" noChangeArrowheads="1"/>
          </p:cNvPicPr>
          <p:nvPr>
            <p:ph idx="1"/>
          </p:nvPr>
        </p:nvPicPr>
        <p:blipFill>
          <a:blip r:embed="rId2" cstate="print"/>
          <a:srcRect/>
          <a:stretch>
            <a:fillRect/>
          </a:stretch>
        </p:blipFill>
        <p:spPr>
          <a:xfrm>
            <a:off x="1219200" y="1905000"/>
            <a:ext cx="6443663" cy="3581400"/>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Advances in Architecture Configurations</a:t>
            </a:r>
            <a:endParaRPr lang="en-US" dirty="0"/>
          </a:p>
        </p:txBody>
      </p:sp>
      <p:sp>
        <p:nvSpPr>
          <p:cNvPr id="47107" name="Content Placeholder 2"/>
          <p:cNvSpPr>
            <a:spLocks noGrp="1"/>
          </p:cNvSpPr>
          <p:nvPr>
            <p:ph idx="1"/>
          </p:nvPr>
        </p:nvSpPr>
        <p:spPr/>
        <p:txBody>
          <a:bodyPr/>
          <a:lstStyle/>
          <a:p>
            <a:pPr eaLnBrk="1" hangingPunct="1">
              <a:spcBef>
                <a:spcPct val="0"/>
              </a:spcBef>
            </a:pPr>
            <a:r>
              <a:rPr lang="en-US" smtClean="0"/>
              <a:t>Advances in hardware, software, and networking have given rise to a number of new architecture options.</a:t>
            </a:r>
          </a:p>
          <a:p>
            <a:pPr eaLnBrk="1" hangingPunct="1">
              <a:spcBef>
                <a:spcPct val="0"/>
              </a:spcBef>
              <a:buFont typeface="Wingdings" pitchFamily="2" charset="2"/>
              <a:buNone/>
            </a:pPr>
            <a:r>
              <a:rPr lang="en-US" smtClean="0"/>
              <a:t>    - </a:t>
            </a:r>
            <a:r>
              <a:rPr lang="en-US" b="1" i="1" smtClean="0">
                <a:solidFill>
                  <a:srgbClr val="0000FF"/>
                </a:solidFill>
              </a:rPr>
              <a:t>Virtualization</a:t>
            </a:r>
            <a:r>
              <a:rPr lang="en-US" smtClean="0"/>
              <a:t>.</a:t>
            </a:r>
          </a:p>
          <a:p>
            <a:pPr eaLnBrk="1" hangingPunct="1">
              <a:spcBef>
                <a:spcPct val="0"/>
              </a:spcBef>
              <a:buFont typeface="Wingdings" pitchFamily="2" charset="2"/>
              <a:buNone/>
            </a:pPr>
            <a:r>
              <a:rPr lang="en-US" smtClean="0"/>
              <a:t>    - </a:t>
            </a:r>
            <a:r>
              <a:rPr lang="en-US" b="1" i="1" smtClean="0">
                <a:solidFill>
                  <a:srgbClr val="0000FF"/>
                </a:solidFill>
              </a:rPr>
              <a:t>Cloud computing</a:t>
            </a:r>
            <a:r>
              <a:rPr lang="en-US" smtClean="0"/>
              <a:t>.</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7109" name="Slide Number Placeholder 4"/>
          <p:cNvSpPr>
            <a:spLocks noGrp="1"/>
          </p:cNvSpPr>
          <p:nvPr>
            <p:ph type="sldNum" sz="quarter" idx="12"/>
          </p:nvPr>
        </p:nvSpPr>
        <p:spPr bwMode="auto">
          <a:noFill/>
          <a:ln>
            <a:miter lim="800000"/>
            <a:headEnd/>
            <a:tailEnd/>
          </a:ln>
        </p:spPr>
        <p:txBody>
          <a:bodyPr/>
          <a:lstStyle/>
          <a:p>
            <a:r>
              <a:rPr lang="en-US"/>
              <a:t>7-</a:t>
            </a:r>
            <a:fld id="{DCC71E4B-379B-42E8-BF4E-43AF6A033C56}" type="slidenum">
              <a:rPr lang="en-US"/>
              <a:pPr/>
              <a:t>41</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Virtualization</a:t>
            </a:r>
          </a:p>
        </p:txBody>
      </p:sp>
      <p:sp>
        <p:nvSpPr>
          <p:cNvPr id="48131" name="Content Placeholder 2"/>
          <p:cNvSpPr>
            <a:spLocks noGrp="1"/>
          </p:cNvSpPr>
          <p:nvPr>
            <p:ph idx="1"/>
          </p:nvPr>
        </p:nvSpPr>
        <p:spPr>
          <a:xfrm>
            <a:off x="457200" y="1600200"/>
            <a:ext cx="8229600" cy="4800600"/>
          </a:xfrm>
        </p:spPr>
        <p:txBody>
          <a:bodyPr/>
          <a:lstStyle/>
          <a:p>
            <a:pPr eaLnBrk="1" hangingPunct="1">
              <a:spcBef>
                <a:spcPct val="0"/>
              </a:spcBef>
            </a:pPr>
            <a:r>
              <a:rPr lang="en-US" sz="3200" smtClean="0"/>
              <a:t> </a:t>
            </a:r>
            <a:r>
              <a:rPr lang="en-US" sz="3200" b="1" i="1" smtClean="0">
                <a:solidFill>
                  <a:srgbClr val="0000FF"/>
                </a:solidFill>
              </a:rPr>
              <a:t>Virtualization</a:t>
            </a:r>
            <a:r>
              <a:rPr lang="en-US" sz="3200" smtClean="0"/>
              <a:t> refers to a creation of a virtual device or resource, such as a server or storage device.</a:t>
            </a:r>
          </a:p>
          <a:p>
            <a:pPr eaLnBrk="1" hangingPunct="1">
              <a:spcBef>
                <a:spcPct val="0"/>
              </a:spcBef>
            </a:pPr>
            <a:r>
              <a:rPr lang="en-US" sz="3200" smtClean="0"/>
              <a:t> </a:t>
            </a:r>
            <a:r>
              <a:rPr lang="en-US" sz="3200" b="1" i="1" smtClean="0">
                <a:solidFill>
                  <a:srgbClr val="0000FF"/>
                </a:solidFill>
              </a:rPr>
              <a:t>Server virtualization </a:t>
            </a:r>
            <a:r>
              <a:rPr lang="en-US" sz="3200" smtClean="0"/>
              <a:t>involves partitioning a physical server into smaller virtual servers.</a:t>
            </a:r>
          </a:p>
          <a:p>
            <a:pPr eaLnBrk="1" hangingPunct="1">
              <a:spcBef>
                <a:spcPct val="0"/>
              </a:spcBef>
            </a:pPr>
            <a:r>
              <a:rPr lang="en-US" sz="3200" smtClean="0"/>
              <a:t> </a:t>
            </a:r>
            <a:r>
              <a:rPr lang="en-US" sz="3200" b="1" i="1" smtClean="0">
                <a:solidFill>
                  <a:srgbClr val="0000FF"/>
                </a:solidFill>
              </a:rPr>
              <a:t>Storage virtualization </a:t>
            </a:r>
            <a:r>
              <a:rPr lang="en-US" sz="3200" smtClean="0"/>
              <a:t>involves combining multiple network storage devices into what appears to be single storage unit.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8133" name="Slide Number Placeholder 4"/>
          <p:cNvSpPr>
            <a:spLocks noGrp="1"/>
          </p:cNvSpPr>
          <p:nvPr>
            <p:ph type="sldNum" sz="quarter" idx="12"/>
          </p:nvPr>
        </p:nvSpPr>
        <p:spPr bwMode="auto">
          <a:noFill/>
          <a:ln>
            <a:miter lim="800000"/>
            <a:headEnd/>
            <a:tailEnd/>
          </a:ln>
        </p:spPr>
        <p:txBody>
          <a:bodyPr/>
          <a:lstStyle/>
          <a:p>
            <a:r>
              <a:rPr lang="en-US"/>
              <a:t>7-</a:t>
            </a:r>
            <a:fld id="{0CDD521C-E14F-4E3A-9A52-05FF3E5D6DB5}" type="slidenum">
              <a:rPr lang="en-US"/>
              <a:pPr/>
              <a:t>42</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Cloud Computing</a:t>
            </a:r>
          </a:p>
        </p:txBody>
      </p:sp>
      <p:sp>
        <p:nvSpPr>
          <p:cNvPr id="3" name="Content Placeholder 2"/>
          <p:cNvSpPr>
            <a:spLocks noGrp="1"/>
          </p:cNvSpPr>
          <p:nvPr>
            <p:ph idx="1"/>
          </p:nvPr>
        </p:nvSpPr>
        <p:spPr>
          <a:xfrm>
            <a:off x="457200" y="1600200"/>
            <a:ext cx="8229600" cy="4724400"/>
          </a:xfrm>
        </p:spPr>
        <p:txBody>
          <a:bodyPr rtlCol="0">
            <a:normAutofit fontScale="77500" lnSpcReduction="20000"/>
          </a:bodyPr>
          <a:lstStyle/>
          <a:p>
            <a:pPr eaLnBrk="1" fontAlgn="auto" hangingPunct="1">
              <a:lnSpc>
                <a:spcPct val="120000"/>
              </a:lnSpc>
              <a:spcAft>
                <a:spcPts val="0"/>
              </a:spcAft>
              <a:defRPr/>
            </a:pPr>
            <a:r>
              <a:rPr lang="en-US" dirty="0" smtClean="0"/>
              <a:t> </a:t>
            </a:r>
            <a:r>
              <a:rPr lang="en-US" sz="4100" b="1" i="1" dirty="0" smtClean="0">
                <a:solidFill>
                  <a:srgbClr val="0000FF"/>
                </a:solidFill>
              </a:rPr>
              <a:t>Cloud computing </a:t>
            </a:r>
            <a:r>
              <a:rPr lang="en-US" sz="4100" dirty="0" smtClean="0"/>
              <a:t>– everything from computing power to computing infrastructure, applications, business processes to personal collaboration can be delivered as a service wherever and whenever needed. </a:t>
            </a:r>
          </a:p>
          <a:p>
            <a:pPr eaLnBrk="1" fontAlgn="auto" hangingPunct="1">
              <a:lnSpc>
                <a:spcPct val="120000"/>
              </a:lnSpc>
              <a:spcAft>
                <a:spcPts val="0"/>
              </a:spcAft>
              <a:defRPr/>
            </a:pPr>
            <a:r>
              <a:rPr lang="en-US" sz="4100" dirty="0" smtClean="0"/>
              <a:t>The “</a:t>
            </a:r>
            <a:r>
              <a:rPr lang="en-US" sz="4100" b="1" i="1" dirty="0" smtClean="0">
                <a:solidFill>
                  <a:srgbClr val="0000FF"/>
                </a:solidFill>
              </a:rPr>
              <a:t>cloud</a:t>
            </a:r>
            <a:r>
              <a:rPr lang="en-US" sz="4100" dirty="0" smtClean="0"/>
              <a:t>” can be defined as the set of hardware, networks, storages, devices, and interfaces that combine to deliver aspects of computing as a service.</a:t>
            </a:r>
            <a:endParaRPr lang="en-US" sz="4100"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49157" name="Slide Number Placeholder 4"/>
          <p:cNvSpPr>
            <a:spLocks noGrp="1"/>
          </p:cNvSpPr>
          <p:nvPr>
            <p:ph type="sldNum" sz="quarter" idx="12"/>
          </p:nvPr>
        </p:nvSpPr>
        <p:spPr bwMode="auto">
          <a:noFill/>
          <a:ln>
            <a:miter lim="800000"/>
            <a:headEnd/>
            <a:tailEnd/>
          </a:ln>
        </p:spPr>
        <p:txBody>
          <a:bodyPr/>
          <a:lstStyle/>
          <a:p>
            <a:r>
              <a:rPr lang="en-US"/>
              <a:t>7-</a:t>
            </a:r>
            <a:fld id="{711B48CB-0DAA-4B55-817E-75244C82019E}" type="slidenum">
              <a:rPr lang="en-US"/>
              <a:pPr/>
              <a:t>43</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lgn="l" eaLnBrk="1" hangingPunct="1"/>
            <a:r>
              <a:rPr lang="en-US" smtClean="0"/>
              <a:t>(cont’d)</a:t>
            </a:r>
          </a:p>
        </p:txBody>
      </p:sp>
      <p:sp>
        <p:nvSpPr>
          <p:cNvPr id="50179" name="Content Placeholder 2"/>
          <p:cNvSpPr>
            <a:spLocks noGrp="1"/>
          </p:cNvSpPr>
          <p:nvPr>
            <p:ph idx="1"/>
          </p:nvPr>
        </p:nvSpPr>
        <p:spPr/>
        <p:txBody>
          <a:bodyPr/>
          <a:lstStyle/>
          <a:p>
            <a:pPr eaLnBrk="1" hangingPunct="1">
              <a:spcBef>
                <a:spcPct val="0"/>
              </a:spcBef>
            </a:pPr>
            <a:r>
              <a:rPr lang="en-US" smtClean="0"/>
              <a:t> Cloud computing can be implemented in three ways:</a:t>
            </a:r>
          </a:p>
          <a:p>
            <a:pPr eaLnBrk="1" hangingPunct="1">
              <a:spcBef>
                <a:spcPct val="0"/>
              </a:spcBef>
              <a:buFont typeface="Wingdings" pitchFamily="2" charset="2"/>
              <a:buNone/>
            </a:pPr>
            <a:r>
              <a:rPr lang="en-US" smtClean="0"/>
              <a:t>  - private cloud,</a:t>
            </a:r>
          </a:p>
          <a:p>
            <a:pPr eaLnBrk="1" hangingPunct="1">
              <a:spcBef>
                <a:spcPct val="0"/>
              </a:spcBef>
              <a:buFont typeface="Wingdings" pitchFamily="2" charset="2"/>
              <a:buNone/>
            </a:pPr>
            <a:r>
              <a:rPr lang="en-US" smtClean="0"/>
              <a:t>  - public cloud, and</a:t>
            </a:r>
          </a:p>
          <a:p>
            <a:pPr eaLnBrk="1" hangingPunct="1">
              <a:spcBef>
                <a:spcPct val="0"/>
              </a:spcBef>
              <a:buFont typeface="Wingdings" pitchFamily="2" charset="2"/>
              <a:buNone/>
            </a:pPr>
            <a:r>
              <a:rPr lang="en-US" smtClean="0"/>
              <a:t>  - hybrid cloud.</a:t>
            </a:r>
          </a:p>
          <a:p>
            <a:pPr eaLnBrk="1" hangingPunct="1">
              <a:spcBef>
                <a:spcPct val="0"/>
              </a:spcBef>
            </a:pPr>
            <a:r>
              <a:rPr lang="en-US" smtClean="0"/>
              <a:t> At this time, cloud computing is in its early stage of development.</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0181" name="Slide Number Placeholder 4"/>
          <p:cNvSpPr>
            <a:spLocks noGrp="1"/>
          </p:cNvSpPr>
          <p:nvPr>
            <p:ph type="sldNum" sz="quarter" idx="12"/>
          </p:nvPr>
        </p:nvSpPr>
        <p:spPr bwMode="auto">
          <a:noFill/>
          <a:ln>
            <a:miter lim="800000"/>
            <a:headEnd/>
            <a:tailEnd/>
          </a:ln>
        </p:spPr>
        <p:txBody>
          <a:bodyPr/>
          <a:lstStyle/>
          <a:p>
            <a:r>
              <a:rPr lang="en-US"/>
              <a:t>7-</a:t>
            </a:r>
            <a:fld id="{45B7BA64-2D3B-4A61-AB24-F5F3D131BCA2}" type="slidenum">
              <a:rPr lang="en-US"/>
              <a:pPr/>
              <a:t>44</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lgn="l" eaLnBrk="1" hangingPunct="1"/>
            <a:r>
              <a:rPr lang="en-US" smtClean="0"/>
              <a:t>(cont’d)</a:t>
            </a:r>
          </a:p>
        </p:txBody>
      </p:sp>
      <p:sp>
        <p:nvSpPr>
          <p:cNvPr id="51203" name="Content Placeholder 2"/>
          <p:cNvSpPr>
            <a:spLocks noGrp="1"/>
          </p:cNvSpPr>
          <p:nvPr>
            <p:ph idx="1"/>
          </p:nvPr>
        </p:nvSpPr>
        <p:spPr>
          <a:xfrm>
            <a:off x="457200" y="1600200"/>
            <a:ext cx="8153400" cy="4800600"/>
          </a:xfrm>
        </p:spPr>
        <p:txBody>
          <a:bodyPr/>
          <a:lstStyle/>
          <a:p>
            <a:pPr eaLnBrk="1" hangingPunct="1">
              <a:spcBef>
                <a:spcPct val="0"/>
              </a:spcBef>
            </a:pPr>
            <a:r>
              <a:rPr lang="en-US" sz="3200" smtClean="0"/>
              <a:t> Advantages of cloud computing</a:t>
            </a:r>
          </a:p>
          <a:p>
            <a:pPr eaLnBrk="1" hangingPunct="1">
              <a:spcBef>
                <a:spcPct val="0"/>
              </a:spcBef>
              <a:buFont typeface="Wingdings" pitchFamily="2" charset="2"/>
              <a:buNone/>
            </a:pPr>
            <a:r>
              <a:rPr lang="en-US" sz="3200" smtClean="0"/>
              <a:t>1. The resources allocated can be increased or deceased based on demand.</a:t>
            </a:r>
          </a:p>
          <a:p>
            <a:pPr eaLnBrk="1" hangingPunct="1">
              <a:spcBef>
                <a:spcPct val="0"/>
              </a:spcBef>
              <a:buFont typeface="Wingdings" pitchFamily="2" charset="2"/>
              <a:buNone/>
            </a:pPr>
            <a:r>
              <a:rPr lang="en-US" sz="3200" smtClean="0"/>
              <a:t>2. Cloud customers can obtain cloud resources in a straightforward fashion.</a:t>
            </a:r>
          </a:p>
          <a:p>
            <a:pPr eaLnBrk="1" hangingPunct="1">
              <a:spcBef>
                <a:spcPct val="0"/>
              </a:spcBef>
              <a:buFont typeface="Wingdings" pitchFamily="2" charset="2"/>
              <a:buNone/>
            </a:pPr>
            <a:r>
              <a:rPr lang="en-US" sz="3200" smtClean="0"/>
              <a:t>3. Cloud services typically have standardized </a:t>
            </a:r>
            <a:r>
              <a:rPr lang="en-US" sz="3200" b="1" i="1" smtClean="0">
                <a:solidFill>
                  <a:srgbClr val="0000FF"/>
                </a:solidFill>
              </a:rPr>
              <a:t>APIs (application program interfaces)</a:t>
            </a:r>
            <a:r>
              <a:rPr lang="en-US" sz="3200" smtClean="0"/>
              <a:t>.</a:t>
            </a:r>
          </a:p>
          <a:p>
            <a:pPr eaLnBrk="1" hangingPunct="1">
              <a:spcBef>
                <a:spcPct val="0"/>
              </a:spcBef>
              <a:buFont typeface="Wingdings" pitchFamily="2" charset="2"/>
              <a:buNone/>
            </a:pPr>
            <a:r>
              <a:rPr lang="en-US" sz="3200" smtClean="0"/>
              <a:t>4. The cloud computing model enables customers to be billed for resources as they are used.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1205" name="Slide Number Placeholder 4"/>
          <p:cNvSpPr>
            <a:spLocks noGrp="1"/>
          </p:cNvSpPr>
          <p:nvPr>
            <p:ph type="sldNum" sz="quarter" idx="12"/>
          </p:nvPr>
        </p:nvSpPr>
        <p:spPr bwMode="auto">
          <a:noFill/>
          <a:ln>
            <a:miter lim="800000"/>
            <a:headEnd/>
            <a:tailEnd/>
          </a:ln>
        </p:spPr>
        <p:txBody>
          <a:bodyPr/>
          <a:lstStyle/>
          <a:p>
            <a:r>
              <a:rPr lang="en-US"/>
              <a:t>7-</a:t>
            </a:r>
            <a:fld id="{26C4C839-D63E-4EFF-95FB-DB99F52B57B8}" type="slidenum">
              <a:rPr lang="en-US"/>
              <a:pPr/>
              <a:t>45</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Comparing Architecture Options</a:t>
            </a:r>
          </a:p>
        </p:txBody>
      </p:sp>
      <p:sp>
        <p:nvSpPr>
          <p:cNvPr id="52227" name="Content Placeholder 2"/>
          <p:cNvSpPr>
            <a:spLocks noGrp="1"/>
          </p:cNvSpPr>
          <p:nvPr>
            <p:ph idx="1"/>
          </p:nvPr>
        </p:nvSpPr>
        <p:spPr/>
        <p:txBody>
          <a:bodyPr/>
          <a:lstStyle/>
          <a:p>
            <a:pPr eaLnBrk="1" hangingPunct="1">
              <a:lnSpc>
                <a:spcPct val="90000"/>
              </a:lnSpc>
              <a:spcBef>
                <a:spcPct val="0"/>
              </a:spcBef>
            </a:pPr>
            <a:r>
              <a:rPr lang="en-US" sz="3400" smtClean="0"/>
              <a:t>Most systems are built to use the existing infrastructure in the organization, so often the current infrastructure restricts the choice of architecture. </a:t>
            </a:r>
          </a:p>
          <a:p>
            <a:pPr eaLnBrk="1" hangingPunct="1">
              <a:lnSpc>
                <a:spcPct val="90000"/>
              </a:lnSpc>
              <a:spcBef>
                <a:spcPct val="0"/>
              </a:spcBef>
            </a:pPr>
            <a:r>
              <a:rPr lang="en-US" sz="3400" smtClean="0"/>
              <a:t>Each of the architectures discussed has its strengths and weaknesses.</a:t>
            </a:r>
          </a:p>
          <a:p>
            <a:pPr eaLnBrk="1" hangingPunct="1">
              <a:lnSpc>
                <a:spcPct val="90000"/>
              </a:lnSpc>
              <a:spcBef>
                <a:spcPct val="0"/>
              </a:spcBef>
            </a:pPr>
            <a:r>
              <a:rPr lang="en-US" sz="3400" smtClean="0"/>
              <a:t>Client-server architectures are strongly favored on the basis of the cost of infrastructure.</a:t>
            </a:r>
          </a:p>
          <a:p>
            <a:pPr eaLnBrk="1" hangingPunct="1">
              <a:lnSpc>
                <a:spcPct val="90000"/>
              </a:lnSpc>
              <a:spcBef>
                <a:spcPct val="0"/>
              </a:spcBef>
            </a:pPr>
            <a:endParaRPr lang="en-US" sz="3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2229" name="Slide Number Placeholder 4"/>
          <p:cNvSpPr>
            <a:spLocks noGrp="1"/>
          </p:cNvSpPr>
          <p:nvPr>
            <p:ph type="sldNum" sz="quarter" idx="12"/>
          </p:nvPr>
        </p:nvSpPr>
        <p:spPr bwMode="auto">
          <a:noFill/>
          <a:ln>
            <a:miter lim="800000"/>
            <a:headEnd/>
            <a:tailEnd/>
          </a:ln>
        </p:spPr>
        <p:txBody>
          <a:bodyPr/>
          <a:lstStyle/>
          <a:p>
            <a:r>
              <a:rPr lang="en-US"/>
              <a:t>7-</a:t>
            </a:r>
            <a:fld id="{EA8F65F7-2B64-43A2-AA1F-DE073B1DBA60}" type="slidenum">
              <a:rPr lang="en-US"/>
              <a:pPr/>
              <a:t>46</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CREATING AN ARCHITECTURE DESIGN</a:t>
            </a:r>
            <a:endParaRPr lang="en-US" dirty="0"/>
          </a:p>
        </p:txBody>
      </p:sp>
      <p:sp>
        <p:nvSpPr>
          <p:cNvPr id="53251" name="Content Placeholder 2"/>
          <p:cNvSpPr>
            <a:spLocks noGrp="1"/>
          </p:cNvSpPr>
          <p:nvPr>
            <p:ph idx="1"/>
          </p:nvPr>
        </p:nvSpPr>
        <p:spPr>
          <a:xfrm>
            <a:off x="457200" y="1600200"/>
            <a:ext cx="8229600" cy="4876800"/>
          </a:xfrm>
        </p:spPr>
        <p:txBody>
          <a:bodyPr/>
          <a:lstStyle/>
          <a:p>
            <a:pPr eaLnBrk="1" hangingPunct="1">
              <a:lnSpc>
                <a:spcPct val="110000"/>
              </a:lnSpc>
              <a:spcBef>
                <a:spcPct val="0"/>
              </a:spcBef>
            </a:pPr>
            <a:r>
              <a:rPr lang="en-US" sz="3400" smtClean="0"/>
              <a:t> Creating an architecture design begins with the nonfunctional requirements.</a:t>
            </a:r>
          </a:p>
          <a:p>
            <a:pPr eaLnBrk="1" hangingPunct="1">
              <a:lnSpc>
                <a:spcPct val="110000"/>
              </a:lnSpc>
              <a:spcBef>
                <a:spcPct val="0"/>
              </a:spcBef>
            </a:pPr>
            <a:r>
              <a:rPr lang="en-US" sz="3400" smtClean="0"/>
              <a:t>Refine the nonfunctional requirements into more detailed requirements for the selection of architecture.</a:t>
            </a:r>
          </a:p>
          <a:p>
            <a:pPr eaLnBrk="1" hangingPunct="1">
              <a:lnSpc>
                <a:spcPct val="110000"/>
              </a:lnSpc>
              <a:spcBef>
                <a:spcPct val="0"/>
              </a:spcBef>
            </a:pPr>
            <a:r>
              <a:rPr lang="en-US" sz="3400" smtClean="0"/>
              <a:t>The nonfunctional requirements and the architecture design are used to develop the hardware and software specification.</a:t>
            </a:r>
          </a:p>
          <a:p>
            <a:pPr eaLnBrk="1" hangingPunct="1">
              <a:lnSpc>
                <a:spcPct val="90000"/>
              </a:lnSpc>
              <a:spcBef>
                <a:spcPct val="0"/>
              </a:spcBef>
            </a:pPr>
            <a:endParaRPr lang="en-US" sz="34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3253" name="Slide Number Placeholder 4"/>
          <p:cNvSpPr>
            <a:spLocks noGrp="1"/>
          </p:cNvSpPr>
          <p:nvPr>
            <p:ph type="sldNum" sz="quarter" idx="12"/>
          </p:nvPr>
        </p:nvSpPr>
        <p:spPr bwMode="auto">
          <a:noFill/>
          <a:ln>
            <a:miter lim="800000"/>
            <a:headEnd/>
            <a:tailEnd/>
          </a:ln>
        </p:spPr>
        <p:txBody>
          <a:bodyPr/>
          <a:lstStyle/>
          <a:p>
            <a:r>
              <a:rPr lang="en-US"/>
              <a:t>7-</a:t>
            </a:r>
            <a:fld id="{18D34F13-FDEB-4728-A3A8-1A6F207C78B9}" type="slidenum">
              <a:rPr lang="en-US"/>
              <a:pPr/>
              <a:t>47</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t>Operational Requirements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4276" name="Slide Number Placeholder 4"/>
          <p:cNvSpPr>
            <a:spLocks noGrp="1"/>
          </p:cNvSpPr>
          <p:nvPr>
            <p:ph type="sldNum" sz="quarter" idx="12"/>
          </p:nvPr>
        </p:nvSpPr>
        <p:spPr bwMode="auto">
          <a:noFill/>
          <a:ln>
            <a:miter lim="800000"/>
            <a:headEnd/>
            <a:tailEnd/>
          </a:ln>
        </p:spPr>
        <p:txBody>
          <a:bodyPr/>
          <a:lstStyle/>
          <a:p>
            <a:r>
              <a:rPr lang="en-US"/>
              <a:t>7-</a:t>
            </a:r>
            <a:fld id="{FFB70D6F-7704-4AD1-BDD9-7BF289BEAEDB}" type="slidenum">
              <a:rPr lang="en-US"/>
              <a:pPr/>
              <a:t>48</a:t>
            </a:fld>
            <a:endParaRPr lang="en-US"/>
          </a:p>
        </p:txBody>
      </p:sp>
      <p:pic>
        <p:nvPicPr>
          <p:cNvPr id="54277" name="Picture 6"/>
          <p:cNvPicPr>
            <a:picLocks noGrp="1" noChangeAspect="1" noChangeArrowheads="1"/>
          </p:cNvPicPr>
          <p:nvPr>
            <p:ph idx="1"/>
          </p:nvPr>
        </p:nvPicPr>
        <p:blipFill>
          <a:blip r:embed="rId2" cstate="print"/>
          <a:srcRect/>
          <a:stretch>
            <a:fillRect/>
          </a:stretch>
        </p:blipFill>
        <p:spPr>
          <a:xfrm>
            <a:off x="596900" y="1600200"/>
            <a:ext cx="7950200" cy="4525963"/>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INTRODUCTION, con’t.</a:t>
            </a:r>
          </a:p>
        </p:txBody>
      </p:sp>
      <p:sp>
        <p:nvSpPr>
          <p:cNvPr id="9219" name="Content Placeholder 2"/>
          <p:cNvSpPr>
            <a:spLocks noGrp="1"/>
          </p:cNvSpPr>
          <p:nvPr>
            <p:ph idx="1"/>
          </p:nvPr>
        </p:nvSpPr>
        <p:spPr>
          <a:xfrm>
            <a:off x="457200" y="1600200"/>
            <a:ext cx="8229600" cy="4876800"/>
          </a:xfrm>
        </p:spPr>
        <p:txBody>
          <a:bodyPr/>
          <a:lstStyle/>
          <a:p>
            <a:pPr eaLnBrk="1" hangingPunct="1">
              <a:spcBef>
                <a:spcPct val="0"/>
              </a:spcBef>
            </a:pPr>
            <a:r>
              <a:rPr lang="en-US" sz="2600" smtClean="0">
                <a:solidFill>
                  <a:srgbClr val="FF0000"/>
                </a:solidFill>
              </a:rPr>
              <a:t>Architecture design</a:t>
            </a:r>
          </a:p>
          <a:p>
            <a:pPr lvl="1" eaLnBrk="1" hangingPunct="1"/>
            <a:r>
              <a:rPr lang="en-US" sz="2600" smtClean="0"/>
              <a:t>Plans for how the system will be distributed across multiple computers and what hardware, operating system software, and application software will be used for each computer.</a:t>
            </a:r>
          </a:p>
          <a:p>
            <a:pPr eaLnBrk="1" hangingPunct="1">
              <a:spcBef>
                <a:spcPct val="0"/>
              </a:spcBef>
            </a:pPr>
            <a:r>
              <a:rPr lang="en-US" sz="2600" smtClean="0"/>
              <a:t>Key factors in architecture design</a:t>
            </a:r>
          </a:p>
          <a:p>
            <a:pPr lvl="1" eaLnBrk="1" hangingPunct="1"/>
            <a:r>
              <a:rPr lang="en-US" sz="2600" smtClean="0"/>
              <a:t>Nonfunctional requirements developed early in the analysis phase play a key role in architecture design.</a:t>
            </a:r>
          </a:p>
          <a:p>
            <a:pPr eaLnBrk="1" hangingPunct="1">
              <a:spcBef>
                <a:spcPct val="0"/>
              </a:spcBef>
            </a:pPr>
            <a:r>
              <a:rPr lang="en-US" sz="2600" smtClean="0">
                <a:solidFill>
                  <a:srgbClr val="FF0000"/>
                </a:solidFill>
              </a:rPr>
              <a:t>Hardware and software specification</a:t>
            </a:r>
          </a:p>
          <a:p>
            <a:pPr lvl="1" eaLnBrk="1" hangingPunct="1"/>
            <a:r>
              <a:rPr lang="en-US" sz="2600" smtClean="0"/>
              <a:t>Defines what hardware and software are needed for the new system.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9221" name="Slide Number Placeholder 4"/>
          <p:cNvSpPr>
            <a:spLocks noGrp="1"/>
          </p:cNvSpPr>
          <p:nvPr>
            <p:ph type="sldNum" sz="quarter" idx="12"/>
          </p:nvPr>
        </p:nvSpPr>
        <p:spPr bwMode="auto">
          <a:noFill/>
          <a:ln>
            <a:miter lim="800000"/>
            <a:headEnd/>
            <a:tailEnd/>
          </a:ln>
        </p:spPr>
        <p:txBody>
          <a:bodyPr/>
          <a:lstStyle/>
          <a:p>
            <a:r>
              <a:rPr lang="en-US"/>
              <a:t>8-</a:t>
            </a:r>
            <a:fld id="{C94856C2-CCE4-4986-87E2-64F8C5D10F24}" type="slidenum">
              <a:rPr lang="en-US"/>
              <a:pPr/>
              <a:t>4</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t>Performance Requirements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5300" name="Slide Number Placeholder 4"/>
          <p:cNvSpPr>
            <a:spLocks noGrp="1"/>
          </p:cNvSpPr>
          <p:nvPr>
            <p:ph type="sldNum" sz="quarter" idx="12"/>
          </p:nvPr>
        </p:nvSpPr>
        <p:spPr bwMode="auto">
          <a:noFill/>
          <a:ln>
            <a:miter lim="800000"/>
            <a:headEnd/>
            <a:tailEnd/>
          </a:ln>
        </p:spPr>
        <p:txBody>
          <a:bodyPr/>
          <a:lstStyle/>
          <a:p>
            <a:r>
              <a:rPr lang="en-US"/>
              <a:t>7-</a:t>
            </a:r>
            <a:fld id="{E366268D-C95E-4264-BBAA-CD256949D7C1}" type="slidenum">
              <a:rPr lang="en-US"/>
              <a:pPr/>
              <a:t>49</a:t>
            </a:fld>
            <a:endParaRPr lang="en-US"/>
          </a:p>
        </p:txBody>
      </p:sp>
      <p:pic>
        <p:nvPicPr>
          <p:cNvPr id="55301" name="Picture 59" descr="Chapter_09_illus9"/>
          <p:cNvPicPr>
            <a:picLocks noGrp="1" noChangeAspect="1" noChangeArrowheads="1"/>
          </p:cNvPicPr>
          <p:nvPr>
            <p:ph idx="1"/>
          </p:nvPr>
        </p:nvPicPr>
        <p:blipFill>
          <a:blip r:embed="rId2" cstate="print">
            <a:lum contrast="6000"/>
          </a:blip>
          <a:srcRect l="10785" t="31061" r="10785" b="40909"/>
          <a:stretch>
            <a:fillRect/>
          </a:stretch>
        </p:blipFill>
        <p:spPr>
          <a:xfrm>
            <a:off x="533400" y="1828800"/>
            <a:ext cx="8229600" cy="4419600"/>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Security Requirements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6324" name="Slide Number Placeholder 4"/>
          <p:cNvSpPr>
            <a:spLocks noGrp="1"/>
          </p:cNvSpPr>
          <p:nvPr>
            <p:ph type="sldNum" sz="quarter" idx="12"/>
          </p:nvPr>
        </p:nvSpPr>
        <p:spPr bwMode="auto">
          <a:noFill/>
          <a:ln>
            <a:miter lim="800000"/>
            <a:headEnd/>
            <a:tailEnd/>
          </a:ln>
        </p:spPr>
        <p:txBody>
          <a:bodyPr/>
          <a:lstStyle/>
          <a:p>
            <a:r>
              <a:rPr lang="en-US"/>
              <a:t>7-</a:t>
            </a:r>
            <a:fld id="{1BFB093F-B920-443D-B9EB-AC4381AFB61F}" type="slidenum">
              <a:rPr lang="en-US"/>
              <a:pPr/>
              <a:t>50</a:t>
            </a:fld>
            <a:endParaRPr lang="en-US"/>
          </a:p>
        </p:txBody>
      </p:sp>
      <p:pic>
        <p:nvPicPr>
          <p:cNvPr id="56325" name="Picture 6"/>
          <p:cNvPicPr>
            <a:picLocks noGrp="1" noChangeAspect="1" noChangeArrowheads="1"/>
          </p:cNvPicPr>
          <p:nvPr>
            <p:ph idx="1"/>
          </p:nvPr>
        </p:nvPicPr>
        <p:blipFill>
          <a:blip r:embed="rId2" cstate="print"/>
          <a:srcRect/>
          <a:stretch>
            <a:fillRect/>
          </a:stretch>
        </p:blipFill>
        <p:spPr>
          <a:xfrm>
            <a:off x="457200" y="2065338"/>
            <a:ext cx="8229600" cy="3595687"/>
          </a:xfr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Cultural and Political Requirements</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7348" name="Slide Number Placeholder 4"/>
          <p:cNvSpPr>
            <a:spLocks noGrp="1"/>
          </p:cNvSpPr>
          <p:nvPr>
            <p:ph type="sldNum" sz="quarter" idx="12"/>
          </p:nvPr>
        </p:nvSpPr>
        <p:spPr bwMode="auto">
          <a:noFill/>
          <a:ln>
            <a:miter lim="800000"/>
            <a:headEnd/>
            <a:tailEnd/>
          </a:ln>
        </p:spPr>
        <p:txBody>
          <a:bodyPr/>
          <a:lstStyle/>
          <a:p>
            <a:r>
              <a:rPr lang="en-US"/>
              <a:t>7-</a:t>
            </a:r>
            <a:fld id="{8F28A034-AFFC-4D60-920B-361A6F8012F1}" type="slidenum">
              <a:rPr lang="en-US"/>
              <a:pPr/>
              <a:t>51</a:t>
            </a:fld>
            <a:endParaRPr lang="en-US"/>
          </a:p>
        </p:txBody>
      </p:sp>
      <p:pic>
        <p:nvPicPr>
          <p:cNvPr id="57349" name="Picture 2" descr="fig_08_10"/>
          <p:cNvPicPr preferRelativeResize="0">
            <a:picLocks noGrp="1" noChangeAspect="1" noChangeArrowheads="1"/>
          </p:cNvPicPr>
          <p:nvPr>
            <p:ph idx="1"/>
            <p:custDataLst>
              <p:tags r:id="rId1"/>
            </p:custDataLst>
          </p:nvPr>
        </p:nvPicPr>
        <p:blipFill>
          <a:blip r:embed="rId3" cstate="print"/>
          <a:srcRect/>
          <a:stretch>
            <a:fillRect/>
          </a:stretch>
        </p:blipFill>
        <p:spPr>
          <a:xfrm>
            <a:off x="685800" y="1676400"/>
            <a:ext cx="8001000" cy="441960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t>Designing the Architecture</a:t>
            </a:r>
          </a:p>
        </p:txBody>
      </p:sp>
      <p:sp>
        <p:nvSpPr>
          <p:cNvPr id="58371" name="Content Placeholder 2"/>
          <p:cNvSpPr>
            <a:spLocks noGrp="1"/>
          </p:cNvSpPr>
          <p:nvPr>
            <p:ph idx="1"/>
          </p:nvPr>
        </p:nvSpPr>
        <p:spPr>
          <a:xfrm>
            <a:off x="457200" y="1600200"/>
            <a:ext cx="8229600" cy="4724400"/>
          </a:xfrm>
        </p:spPr>
        <p:txBody>
          <a:bodyPr/>
          <a:lstStyle/>
          <a:p>
            <a:pPr eaLnBrk="1" hangingPunct="1">
              <a:spcBef>
                <a:spcPct val="0"/>
              </a:spcBef>
            </a:pPr>
            <a:r>
              <a:rPr lang="en-US" sz="3200" smtClean="0"/>
              <a:t>In many cases, the technical environment requirements as driven by the business requirements define the application architecture.</a:t>
            </a:r>
          </a:p>
          <a:p>
            <a:pPr eaLnBrk="1" hangingPunct="1">
              <a:spcBef>
                <a:spcPct val="0"/>
              </a:spcBef>
            </a:pPr>
            <a:r>
              <a:rPr lang="en-US" sz="3200" smtClean="0"/>
              <a:t>If the technical environment requirements do not require the choice of a specific architecture, then other nonfunctional requirements become important for designing the architecture.</a:t>
            </a:r>
          </a:p>
          <a:p>
            <a:pPr eaLnBrk="1" hangingPunct="1">
              <a:lnSpc>
                <a:spcPct val="80000"/>
              </a:lnSpc>
              <a:spcBef>
                <a:spcPct val="0"/>
              </a:spcBef>
            </a:pPr>
            <a:endParaRPr lang="en-US" sz="28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8373" name="Slide Number Placeholder 4"/>
          <p:cNvSpPr>
            <a:spLocks noGrp="1"/>
          </p:cNvSpPr>
          <p:nvPr>
            <p:ph type="sldNum" sz="quarter" idx="12"/>
          </p:nvPr>
        </p:nvSpPr>
        <p:spPr bwMode="auto">
          <a:noFill/>
          <a:ln>
            <a:miter lim="800000"/>
            <a:headEnd/>
            <a:tailEnd/>
          </a:ln>
        </p:spPr>
        <p:txBody>
          <a:bodyPr/>
          <a:lstStyle/>
          <a:p>
            <a:r>
              <a:rPr lang="en-US"/>
              <a:t>7-</a:t>
            </a:r>
            <a:fld id="{F04EEAC8-1292-4963-92E4-9B98A660E8F4}" type="slidenum">
              <a:rPr lang="en-US"/>
              <a:pPr/>
              <a:t>52</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gn="l" eaLnBrk="1" hangingPunct="1"/>
            <a:r>
              <a:rPr lang="en-US" smtClean="0"/>
              <a:t>(cont’d)</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9396" name="Slide Number Placeholder 4"/>
          <p:cNvSpPr>
            <a:spLocks noGrp="1"/>
          </p:cNvSpPr>
          <p:nvPr>
            <p:ph type="sldNum" sz="quarter" idx="12"/>
          </p:nvPr>
        </p:nvSpPr>
        <p:spPr bwMode="auto">
          <a:xfrm>
            <a:off x="6781800" y="6370638"/>
            <a:ext cx="2133600" cy="365125"/>
          </a:xfrm>
          <a:noFill/>
          <a:ln>
            <a:miter lim="800000"/>
            <a:headEnd/>
            <a:tailEnd/>
          </a:ln>
        </p:spPr>
        <p:txBody>
          <a:bodyPr/>
          <a:lstStyle/>
          <a:p>
            <a:r>
              <a:rPr lang="en-US"/>
              <a:t>7-53</a:t>
            </a:r>
          </a:p>
        </p:txBody>
      </p:sp>
      <p:sp>
        <p:nvSpPr>
          <p:cNvPr id="59397" name="Content Placeholder 6"/>
          <p:cNvSpPr>
            <a:spLocks noGrp="1"/>
          </p:cNvSpPr>
          <p:nvPr>
            <p:ph idx="1"/>
          </p:nvPr>
        </p:nvSpPr>
        <p:spPr/>
        <p:txBody>
          <a:bodyPr/>
          <a:lstStyle/>
          <a:p>
            <a:pPr eaLnBrk="1" hangingPunct="1">
              <a:spcBef>
                <a:spcPct val="0"/>
              </a:spcBef>
            </a:pPr>
            <a:r>
              <a:rPr lang="en-US" smtClean="0"/>
              <a:t>Nonfunctional Requirements and Their Implications for Architecture Design</a:t>
            </a:r>
          </a:p>
        </p:txBody>
      </p:sp>
      <p:pic>
        <p:nvPicPr>
          <p:cNvPr id="9" name="Picture 7" descr="Chapter_09_illus9"/>
          <p:cNvPicPr>
            <a:picLocks noChangeAspect="1" noChangeArrowheads="1"/>
          </p:cNvPicPr>
          <p:nvPr/>
        </p:nvPicPr>
        <p:blipFill>
          <a:blip r:embed="rId2" cstate="print"/>
          <a:srcRect l="21568" t="21970" r="21568" b="29546"/>
          <a:stretch>
            <a:fillRect/>
          </a:stretch>
        </p:blipFill>
        <p:spPr bwMode="auto">
          <a:xfrm>
            <a:off x="457200" y="228600"/>
            <a:ext cx="8077200" cy="632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HARDWARE AND SOFTWARE SPECIFICATION</a:t>
            </a:r>
            <a:endParaRPr lang="en-US" dirty="0"/>
          </a:p>
        </p:txBody>
      </p:sp>
      <p:sp>
        <p:nvSpPr>
          <p:cNvPr id="60419" name="Content Placeholder 2"/>
          <p:cNvSpPr>
            <a:spLocks noGrp="1"/>
          </p:cNvSpPr>
          <p:nvPr>
            <p:ph idx="1"/>
          </p:nvPr>
        </p:nvSpPr>
        <p:spPr>
          <a:xfrm>
            <a:off x="457200" y="1600200"/>
            <a:ext cx="8229600" cy="4800600"/>
          </a:xfrm>
        </p:spPr>
        <p:txBody>
          <a:bodyPr/>
          <a:lstStyle/>
          <a:p>
            <a:pPr eaLnBrk="1" hangingPunct="1">
              <a:spcBef>
                <a:spcPct val="0"/>
              </a:spcBef>
            </a:pPr>
            <a:r>
              <a:rPr lang="en-US" sz="3700" smtClean="0"/>
              <a:t>The design phase is also the time to begin selecting and acquiring the hardware and software that will be needed for the future system.</a:t>
            </a:r>
          </a:p>
          <a:p>
            <a:pPr eaLnBrk="1" hangingPunct="1">
              <a:spcBef>
                <a:spcPct val="0"/>
              </a:spcBef>
            </a:pPr>
            <a:r>
              <a:rPr lang="en-US" sz="3700" smtClean="0"/>
              <a:t>The </a:t>
            </a:r>
            <a:r>
              <a:rPr lang="en-US" sz="3700" b="1" i="1" smtClean="0">
                <a:solidFill>
                  <a:srgbClr val="0000FF"/>
                </a:solidFill>
              </a:rPr>
              <a:t>hardware and software specification </a:t>
            </a:r>
            <a:r>
              <a:rPr lang="en-US" sz="3700" smtClean="0"/>
              <a:t>is a document that describes what hardware and software are needed to support the application.</a:t>
            </a:r>
          </a:p>
          <a:p>
            <a:pPr eaLnBrk="1" hangingPunct="1">
              <a:spcBef>
                <a:spcPct val="0"/>
              </a:spcBef>
            </a:pPr>
            <a:endParaRPr lang="en-US" sz="3700" smtClean="0"/>
          </a:p>
          <a:p>
            <a:pPr eaLnBrk="1" hangingPunct="1">
              <a:spcBef>
                <a:spcPct val="0"/>
              </a:spcBef>
            </a:pPr>
            <a:endParaRPr lang="en-US" sz="37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0421" name="Slide Number Placeholder 4"/>
          <p:cNvSpPr>
            <a:spLocks noGrp="1"/>
          </p:cNvSpPr>
          <p:nvPr>
            <p:ph type="sldNum" sz="quarter" idx="12"/>
          </p:nvPr>
        </p:nvSpPr>
        <p:spPr bwMode="auto">
          <a:noFill/>
          <a:ln>
            <a:miter lim="800000"/>
            <a:headEnd/>
            <a:tailEnd/>
          </a:ln>
        </p:spPr>
        <p:txBody>
          <a:bodyPr/>
          <a:lstStyle/>
          <a:p>
            <a:r>
              <a:rPr lang="en-US"/>
              <a:t>7-</a:t>
            </a:r>
            <a:fld id="{3112CF0A-609A-40AE-9212-9B9A7D213F79}" type="slidenum">
              <a:rPr lang="en-US"/>
              <a:pPr/>
              <a:t>54</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algn="l" eaLnBrk="1" hangingPunct="1"/>
            <a:r>
              <a:rPr lang="en-US" smtClean="0"/>
              <a:t>(cont’d)</a:t>
            </a:r>
          </a:p>
        </p:txBody>
      </p:sp>
      <p:sp>
        <p:nvSpPr>
          <p:cNvPr id="61443" name="Content Placeholder 2"/>
          <p:cNvSpPr>
            <a:spLocks noGrp="1"/>
          </p:cNvSpPr>
          <p:nvPr>
            <p:ph idx="1"/>
          </p:nvPr>
        </p:nvSpPr>
        <p:spPr/>
        <p:txBody>
          <a:bodyPr/>
          <a:lstStyle/>
          <a:p>
            <a:pPr eaLnBrk="1" hangingPunct="1">
              <a:spcBef>
                <a:spcPct val="0"/>
              </a:spcBef>
            </a:pPr>
            <a:r>
              <a:rPr lang="en-US" smtClean="0"/>
              <a:t> </a:t>
            </a:r>
            <a:r>
              <a:rPr lang="en-US" sz="3200" smtClean="0"/>
              <a:t>Sample hardware and software specification</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1445" name="Slide Number Placeholder 4"/>
          <p:cNvSpPr>
            <a:spLocks noGrp="1"/>
          </p:cNvSpPr>
          <p:nvPr>
            <p:ph type="sldNum" sz="quarter" idx="12"/>
          </p:nvPr>
        </p:nvSpPr>
        <p:spPr bwMode="auto">
          <a:noFill/>
          <a:ln>
            <a:miter lim="800000"/>
            <a:headEnd/>
            <a:tailEnd/>
          </a:ln>
        </p:spPr>
        <p:txBody>
          <a:bodyPr/>
          <a:lstStyle/>
          <a:p>
            <a:r>
              <a:rPr lang="en-US"/>
              <a:t>7-</a:t>
            </a:r>
            <a:fld id="{2BEF0675-8535-4295-90E2-04855480C89B}" type="slidenum">
              <a:rPr lang="en-US"/>
              <a:pPr/>
              <a:t>55</a:t>
            </a:fld>
            <a:endParaRPr lang="en-US"/>
          </a:p>
        </p:txBody>
      </p:sp>
      <p:pic>
        <p:nvPicPr>
          <p:cNvPr id="61446" name="Picture 7"/>
          <p:cNvPicPr>
            <a:picLocks noChangeAspect="1" noChangeArrowheads="1"/>
          </p:cNvPicPr>
          <p:nvPr/>
        </p:nvPicPr>
        <p:blipFill>
          <a:blip r:embed="rId2" cstate="print"/>
          <a:srcRect/>
          <a:stretch>
            <a:fillRect/>
          </a:stretch>
        </p:blipFill>
        <p:spPr bwMode="auto">
          <a:xfrm>
            <a:off x="304800" y="2438400"/>
            <a:ext cx="8524875"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l" eaLnBrk="1" hangingPunct="1"/>
            <a:r>
              <a:rPr lang="en-US" smtClean="0"/>
              <a:t>(cont’d)</a:t>
            </a:r>
          </a:p>
        </p:txBody>
      </p:sp>
      <p:sp>
        <p:nvSpPr>
          <p:cNvPr id="62467" name="Content Placeholder 2"/>
          <p:cNvSpPr>
            <a:spLocks noGrp="1"/>
          </p:cNvSpPr>
          <p:nvPr>
            <p:ph idx="1"/>
          </p:nvPr>
        </p:nvSpPr>
        <p:spPr>
          <a:xfrm>
            <a:off x="457200" y="1600200"/>
            <a:ext cx="8229600" cy="4876800"/>
          </a:xfrm>
        </p:spPr>
        <p:txBody>
          <a:bodyPr/>
          <a:lstStyle/>
          <a:p>
            <a:pPr eaLnBrk="1" hangingPunct="1">
              <a:spcBef>
                <a:spcPct val="0"/>
              </a:spcBef>
            </a:pPr>
            <a:r>
              <a:rPr lang="en-US" sz="2800" smtClean="0"/>
              <a:t>First, you define software</a:t>
            </a:r>
          </a:p>
          <a:p>
            <a:pPr lvl="1" eaLnBrk="1" hangingPunct="1"/>
            <a:r>
              <a:rPr lang="en-US" sz="2500" smtClean="0"/>
              <a:t>Define the operating system and any special purpose software</a:t>
            </a:r>
          </a:p>
          <a:p>
            <a:pPr lvl="1" eaLnBrk="1" hangingPunct="1"/>
            <a:r>
              <a:rPr lang="en-US" sz="2500" smtClean="0"/>
              <a:t>Consider additional costs such as training, warranty, maintenance, licensing agreements.</a:t>
            </a:r>
          </a:p>
          <a:p>
            <a:pPr eaLnBrk="1" hangingPunct="1">
              <a:spcBef>
                <a:spcPct val="0"/>
              </a:spcBef>
            </a:pPr>
            <a:r>
              <a:rPr lang="en-US" sz="2800" smtClean="0"/>
              <a:t>Next, you create a list of the hardware needed</a:t>
            </a:r>
          </a:p>
          <a:p>
            <a:pPr lvl="1" eaLnBrk="1" hangingPunct="1"/>
            <a:r>
              <a:rPr lang="en-US" sz="2500" smtClean="0"/>
              <a:t>Database servers, network servers, peripheral devices, clients, backup devices, storage components, and others.</a:t>
            </a:r>
          </a:p>
          <a:p>
            <a:pPr eaLnBrk="1" hangingPunct="1">
              <a:spcBef>
                <a:spcPct val="0"/>
              </a:spcBef>
            </a:pPr>
            <a:r>
              <a:rPr lang="en-US" sz="2800" smtClean="0"/>
              <a:t>Finally, you describe the minimum requirements for each piece of hardware.</a:t>
            </a:r>
          </a:p>
          <a:p>
            <a:pPr eaLnBrk="1" hangingPunct="1">
              <a:lnSpc>
                <a:spcPct val="80000"/>
              </a:lnSpc>
              <a:spcBef>
                <a:spcPct val="0"/>
              </a:spcBef>
            </a:pPr>
            <a:endParaRPr lang="en-US" sz="28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2469" name="Slide Number Placeholder 4"/>
          <p:cNvSpPr>
            <a:spLocks noGrp="1"/>
          </p:cNvSpPr>
          <p:nvPr>
            <p:ph type="sldNum" sz="quarter" idx="12"/>
          </p:nvPr>
        </p:nvSpPr>
        <p:spPr bwMode="auto">
          <a:noFill/>
          <a:ln>
            <a:miter lim="800000"/>
            <a:headEnd/>
            <a:tailEnd/>
          </a:ln>
        </p:spPr>
        <p:txBody>
          <a:bodyPr/>
          <a:lstStyle/>
          <a:p>
            <a:r>
              <a:rPr lang="en-US"/>
              <a:t>7-</a:t>
            </a:r>
            <a:fld id="{F0907430-6143-4B47-AE3C-0BE4A3A67B54}" type="slidenum">
              <a:rPr lang="en-US"/>
              <a:pPr/>
              <a:t>56</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l" eaLnBrk="1" hangingPunct="1"/>
            <a:r>
              <a:rPr lang="en-US" smtClean="0"/>
              <a:t>(cont’d)</a:t>
            </a:r>
          </a:p>
        </p:txBody>
      </p:sp>
      <p:sp>
        <p:nvSpPr>
          <p:cNvPr id="63491" name="Content Placeholder 2"/>
          <p:cNvSpPr>
            <a:spLocks noGrp="1"/>
          </p:cNvSpPr>
          <p:nvPr>
            <p:ph idx="1"/>
          </p:nvPr>
        </p:nvSpPr>
        <p:spPr/>
        <p:txBody>
          <a:bodyPr/>
          <a:lstStyle/>
          <a:p>
            <a:pPr eaLnBrk="1" hangingPunct="1">
              <a:spcBef>
                <a:spcPct val="0"/>
              </a:spcBef>
            </a:pPr>
            <a:r>
              <a:rPr lang="en-US" sz="3200" smtClean="0"/>
              <a:t>Factors in hardware and software selection</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3493" name="Slide Number Placeholder 4"/>
          <p:cNvSpPr>
            <a:spLocks noGrp="1"/>
          </p:cNvSpPr>
          <p:nvPr>
            <p:ph type="sldNum" sz="quarter" idx="12"/>
          </p:nvPr>
        </p:nvSpPr>
        <p:spPr bwMode="auto">
          <a:noFill/>
          <a:ln>
            <a:miter lim="800000"/>
            <a:headEnd/>
            <a:tailEnd/>
          </a:ln>
        </p:spPr>
        <p:txBody>
          <a:bodyPr/>
          <a:lstStyle/>
          <a:p>
            <a:r>
              <a:rPr lang="en-US"/>
              <a:t>7-</a:t>
            </a:r>
            <a:fld id="{D68E36DA-03E7-4945-AFEF-BB412EC4B00F}" type="slidenum">
              <a:rPr lang="en-US"/>
              <a:pPr/>
              <a:t>57</a:t>
            </a:fld>
            <a:endParaRPr lang="en-US"/>
          </a:p>
        </p:txBody>
      </p:sp>
      <p:pic>
        <p:nvPicPr>
          <p:cNvPr id="6" name="Picture 4" descr="Chapter_09_illus9"/>
          <p:cNvPicPr>
            <a:picLocks noChangeAspect="1" noChangeArrowheads="1"/>
          </p:cNvPicPr>
          <p:nvPr/>
        </p:nvPicPr>
        <p:blipFill>
          <a:blip r:embed="rId2" cstate="print">
            <a:lum bright="6000"/>
          </a:blip>
          <a:srcRect l="21568" t="33333" r="20589" b="43939"/>
          <a:stretch>
            <a:fillRect/>
          </a:stretch>
        </p:blipFill>
        <p:spPr bwMode="auto">
          <a:xfrm>
            <a:off x="533400" y="2133600"/>
            <a:ext cx="8001000" cy="434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mtClean="0"/>
              <a:t>SUMMARY</a:t>
            </a:r>
          </a:p>
        </p:txBody>
      </p:sp>
      <p:sp>
        <p:nvSpPr>
          <p:cNvPr id="64515" name="Content Placeholder 2"/>
          <p:cNvSpPr>
            <a:spLocks noGrp="1"/>
          </p:cNvSpPr>
          <p:nvPr>
            <p:ph idx="1"/>
          </p:nvPr>
        </p:nvSpPr>
        <p:spPr/>
        <p:txBody>
          <a:bodyPr/>
          <a:lstStyle/>
          <a:p>
            <a:pPr eaLnBrk="1" hangingPunct="1">
              <a:spcBef>
                <a:spcPct val="0"/>
              </a:spcBef>
            </a:pPr>
            <a:r>
              <a:rPr lang="en-US" sz="3600" smtClean="0"/>
              <a:t>Transitioning from requirements to design</a:t>
            </a:r>
          </a:p>
          <a:p>
            <a:pPr eaLnBrk="1" hangingPunct="1">
              <a:spcBef>
                <a:spcPct val="0"/>
              </a:spcBef>
              <a:buFont typeface="Wingdings" pitchFamily="2" charset="2"/>
              <a:buNone/>
            </a:pPr>
            <a:r>
              <a:rPr lang="en-US" sz="3200" smtClean="0"/>
              <a:t>    </a:t>
            </a:r>
            <a:r>
              <a:rPr lang="en-US" sz="2800" smtClean="0"/>
              <a:t>- The </a:t>
            </a:r>
            <a:r>
              <a:rPr lang="en-US" sz="2800" smtClean="0">
                <a:solidFill>
                  <a:srgbClr val="FF0000"/>
                </a:solidFill>
              </a:rPr>
              <a:t>design phase </a:t>
            </a:r>
            <a:r>
              <a:rPr lang="en-US" sz="2800" smtClean="0"/>
              <a:t>develops the blueprint for the new system.</a:t>
            </a:r>
          </a:p>
          <a:p>
            <a:pPr eaLnBrk="1" hangingPunct="1">
              <a:spcBef>
                <a:spcPct val="0"/>
              </a:spcBef>
              <a:buFont typeface="Wingdings" pitchFamily="2" charset="2"/>
              <a:buNone/>
            </a:pPr>
            <a:r>
              <a:rPr lang="en-US" sz="2800" smtClean="0"/>
              <a:t>    - The main deliverable from the design phase is the </a:t>
            </a:r>
            <a:r>
              <a:rPr lang="en-US" sz="2800" smtClean="0">
                <a:solidFill>
                  <a:srgbClr val="FF0000"/>
                </a:solidFill>
              </a:rPr>
              <a:t>system specification</a:t>
            </a:r>
            <a:r>
              <a:rPr lang="en-US" sz="2800" smtClean="0"/>
              <a:t>.</a:t>
            </a:r>
          </a:p>
          <a:p>
            <a:pPr eaLnBrk="1" hangingPunct="1">
              <a:spcBef>
                <a:spcPct val="0"/>
              </a:spcBef>
            </a:pPr>
            <a:r>
              <a:rPr lang="en-US" sz="3600" smtClean="0"/>
              <a:t>System </a:t>
            </a:r>
            <a:r>
              <a:rPr lang="en-US" sz="3600" smtClean="0">
                <a:solidFill>
                  <a:srgbClr val="FF0000"/>
                </a:solidFill>
              </a:rPr>
              <a:t>acquisition strategies</a:t>
            </a:r>
          </a:p>
          <a:p>
            <a:pPr eaLnBrk="1" hangingPunct="1">
              <a:spcBef>
                <a:spcPct val="0"/>
              </a:spcBef>
              <a:buFont typeface="Wingdings" pitchFamily="2" charset="2"/>
              <a:buNone/>
            </a:pPr>
            <a:r>
              <a:rPr lang="en-US" sz="2800" smtClean="0"/>
              <a:t>    - Custom application in-house.</a:t>
            </a:r>
          </a:p>
          <a:p>
            <a:pPr eaLnBrk="1" hangingPunct="1">
              <a:spcBef>
                <a:spcPct val="0"/>
              </a:spcBef>
              <a:buFont typeface="Wingdings" pitchFamily="2" charset="2"/>
              <a:buNone/>
            </a:pPr>
            <a:r>
              <a:rPr lang="en-US" sz="2800" smtClean="0"/>
              <a:t>    - Packaged system.</a:t>
            </a:r>
          </a:p>
          <a:p>
            <a:pPr eaLnBrk="1" hangingPunct="1">
              <a:spcBef>
                <a:spcPct val="0"/>
              </a:spcBef>
              <a:buFont typeface="Wingdings" pitchFamily="2" charset="2"/>
              <a:buNone/>
            </a:pPr>
            <a:r>
              <a:rPr lang="en-US" sz="2800" smtClean="0"/>
              <a:t>    - Outsourcing.</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4517" name="Slide Number Placeholder 4"/>
          <p:cNvSpPr>
            <a:spLocks noGrp="1"/>
          </p:cNvSpPr>
          <p:nvPr>
            <p:ph type="sldNum" sz="quarter" idx="12"/>
          </p:nvPr>
        </p:nvSpPr>
        <p:spPr bwMode="auto">
          <a:noFill/>
          <a:ln>
            <a:miter lim="800000"/>
            <a:headEnd/>
            <a:tailEnd/>
          </a:ln>
        </p:spPr>
        <p:txBody>
          <a:bodyPr/>
          <a:lstStyle/>
          <a:p>
            <a:r>
              <a:rPr lang="en-US"/>
              <a:t>7-</a:t>
            </a:r>
            <a:fld id="{B8787881-5C16-460E-A950-CF6102F60C16}" type="slidenum">
              <a:rPr lang="en-US"/>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TRANSITION FROM REQUIREMENT TO DESIGN</a:t>
            </a:r>
            <a:endParaRPr lang="en-US" dirty="0"/>
          </a:p>
        </p:txBody>
      </p:sp>
      <p:sp>
        <p:nvSpPr>
          <p:cNvPr id="3" name="Content Placeholder 2"/>
          <p:cNvSpPr>
            <a:spLocks noGrp="1"/>
          </p:cNvSpPr>
          <p:nvPr>
            <p:ph idx="1"/>
          </p:nvPr>
        </p:nvSpPr>
        <p:spPr/>
        <p:txBody>
          <a:bodyPr rtlCol="0">
            <a:normAutofit fontScale="70000" lnSpcReduction="20000"/>
          </a:bodyPr>
          <a:lstStyle/>
          <a:p>
            <a:pPr eaLnBrk="1" fontAlgn="auto" hangingPunct="1">
              <a:lnSpc>
                <a:spcPct val="120000"/>
              </a:lnSpc>
              <a:spcAft>
                <a:spcPts val="0"/>
              </a:spcAft>
              <a:defRPr/>
            </a:pPr>
            <a:r>
              <a:rPr lang="en-US" dirty="0" smtClean="0"/>
              <a:t>The purpose of the </a:t>
            </a:r>
            <a:r>
              <a:rPr lang="en-US" b="1" dirty="0" smtClean="0">
                <a:solidFill>
                  <a:srgbClr val="0000FF"/>
                </a:solidFill>
              </a:rPr>
              <a:t>analysis phase </a:t>
            </a:r>
            <a:r>
              <a:rPr lang="en-US" dirty="0" smtClean="0"/>
              <a:t>is to figure out what the business needs.  The purpose of the </a:t>
            </a:r>
            <a:r>
              <a:rPr lang="en-US" b="1" i="1" dirty="0" smtClean="0">
                <a:solidFill>
                  <a:srgbClr val="0000FF"/>
                </a:solidFill>
              </a:rPr>
              <a:t>design phase</a:t>
            </a:r>
            <a:r>
              <a:rPr lang="en-US" i="1" dirty="0" smtClean="0"/>
              <a:t> </a:t>
            </a:r>
            <a:r>
              <a:rPr lang="en-US" dirty="0" smtClean="0"/>
              <a:t>is to decide how to build it.</a:t>
            </a:r>
          </a:p>
          <a:p>
            <a:pPr eaLnBrk="1" fontAlgn="auto" hangingPunct="1">
              <a:lnSpc>
                <a:spcPct val="120000"/>
              </a:lnSpc>
              <a:spcAft>
                <a:spcPts val="0"/>
              </a:spcAft>
              <a:defRPr/>
            </a:pPr>
            <a:r>
              <a:rPr lang="en-US" dirty="0" smtClean="0"/>
              <a:t> During the initial part of design, the </a:t>
            </a:r>
            <a:r>
              <a:rPr lang="en-US" b="1" dirty="0" smtClean="0">
                <a:solidFill>
                  <a:srgbClr val="0000FF"/>
                </a:solidFill>
              </a:rPr>
              <a:t>business requirements </a:t>
            </a:r>
            <a:r>
              <a:rPr lang="en-US" dirty="0" smtClean="0"/>
              <a:t>are converted into </a:t>
            </a:r>
            <a:r>
              <a:rPr lang="en-US" b="1" i="1" dirty="0" smtClean="0">
                <a:solidFill>
                  <a:srgbClr val="0000FF"/>
                </a:solidFill>
              </a:rPr>
              <a:t>system requirements </a:t>
            </a:r>
            <a:r>
              <a:rPr lang="en-US" dirty="0" smtClean="0"/>
              <a:t>that describe the technical details for building the system.</a:t>
            </a:r>
          </a:p>
          <a:p>
            <a:pPr eaLnBrk="1" fontAlgn="auto" hangingPunct="1">
              <a:lnSpc>
                <a:spcPct val="120000"/>
              </a:lnSpc>
              <a:spcAft>
                <a:spcPts val="0"/>
              </a:spcAft>
              <a:defRPr/>
            </a:pPr>
            <a:r>
              <a:rPr lang="en-US" dirty="0" smtClean="0"/>
              <a:t>System requirements are communicated through a collection of </a:t>
            </a:r>
            <a:r>
              <a:rPr lang="en-US" dirty="0" smtClean="0">
                <a:solidFill>
                  <a:srgbClr val="0000FF"/>
                </a:solidFill>
              </a:rPr>
              <a:t>design documents </a:t>
            </a:r>
            <a:r>
              <a:rPr lang="en-US" dirty="0" smtClean="0"/>
              <a:t>and </a:t>
            </a:r>
            <a:r>
              <a:rPr lang="en-US" i="1" dirty="0" smtClean="0">
                <a:solidFill>
                  <a:srgbClr val="0000FF"/>
                </a:solidFill>
              </a:rPr>
              <a:t>physical</a:t>
            </a:r>
            <a:r>
              <a:rPr lang="en-US" dirty="0" smtClean="0"/>
              <a:t> process and data models.</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0245" name="Slide Number Placeholder 4"/>
          <p:cNvSpPr>
            <a:spLocks noGrp="1"/>
          </p:cNvSpPr>
          <p:nvPr>
            <p:ph type="sldNum" sz="quarter" idx="12"/>
          </p:nvPr>
        </p:nvSpPr>
        <p:spPr bwMode="auto">
          <a:noFill/>
          <a:ln>
            <a:miter lim="800000"/>
            <a:headEnd/>
            <a:tailEnd/>
          </a:ln>
        </p:spPr>
        <p:txBody>
          <a:bodyPr/>
          <a:lstStyle/>
          <a:p>
            <a:r>
              <a:rPr lang="en-US"/>
              <a:t>7-</a:t>
            </a:r>
            <a:fld id="{6F56CD0B-1A10-4AB7-951E-7BB17A8E1BFF}" type="slidenum">
              <a:rPr lang="en-US"/>
              <a:pPr/>
              <a:t>5</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algn="l" eaLnBrk="1" hangingPunct="1"/>
            <a:r>
              <a:rPr lang="en-US" smtClean="0"/>
              <a:t>(cont’d)</a:t>
            </a:r>
          </a:p>
        </p:txBody>
      </p:sp>
      <p:sp>
        <p:nvSpPr>
          <p:cNvPr id="65539" name="Content Placeholder 2"/>
          <p:cNvSpPr>
            <a:spLocks noGrp="1"/>
          </p:cNvSpPr>
          <p:nvPr>
            <p:ph idx="1"/>
          </p:nvPr>
        </p:nvSpPr>
        <p:spPr>
          <a:xfrm>
            <a:off x="457200" y="1600200"/>
            <a:ext cx="8229600" cy="4876800"/>
          </a:xfrm>
        </p:spPr>
        <p:txBody>
          <a:bodyPr/>
          <a:lstStyle/>
          <a:p>
            <a:pPr eaLnBrk="1" hangingPunct="1">
              <a:spcBef>
                <a:spcPct val="0"/>
              </a:spcBef>
            </a:pPr>
            <a:r>
              <a:rPr lang="en-US" sz="3600" smtClean="0"/>
              <a:t>Influences on acquisition strategy</a:t>
            </a:r>
          </a:p>
          <a:p>
            <a:pPr eaLnBrk="1" hangingPunct="1">
              <a:spcBef>
                <a:spcPct val="0"/>
              </a:spcBef>
              <a:buFont typeface="Wingdings" pitchFamily="2" charset="2"/>
              <a:buNone/>
            </a:pPr>
            <a:r>
              <a:rPr lang="en-US" sz="2600" smtClean="0"/>
              <a:t>   - Each acquisition strategy has its strengths and weaknesses.</a:t>
            </a:r>
          </a:p>
          <a:p>
            <a:pPr eaLnBrk="1" hangingPunct="1">
              <a:spcBef>
                <a:spcPct val="0"/>
              </a:spcBef>
              <a:buFont typeface="Wingdings" pitchFamily="2" charset="2"/>
              <a:buNone/>
            </a:pPr>
            <a:r>
              <a:rPr lang="en-US" sz="2600" smtClean="0"/>
              <a:t>   - Consider such issues as the uniqueness of  business need, in-house experiences, and the importance of project skills.</a:t>
            </a:r>
          </a:p>
          <a:p>
            <a:pPr eaLnBrk="1" hangingPunct="1">
              <a:spcBef>
                <a:spcPct val="0"/>
              </a:spcBef>
            </a:pPr>
            <a:r>
              <a:rPr lang="en-US" sz="2600" smtClean="0"/>
              <a:t> </a:t>
            </a:r>
            <a:r>
              <a:rPr lang="en-US" sz="3600" smtClean="0"/>
              <a:t>Selecting a acquisition strategy</a:t>
            </a:r>
          </a:p>
          <a:p>
            <a:pPr eaLnBrk="1" hangingPunct="1">
              <a:spcBef>
                <a:spcPct val="0"/>
              </a:spcBef>
              <a:buFont typeface="Wingdings" pitchFamily="2" charset="2"/>
              <a:buNone/>
            </a:pPr>
            <a:r>
              <a:rPr lang="en-US" sz="2600" smtClean="0"/>
              <a:t>   - An alternative matrix can help the design team make the decision regarding the specific acquisition strategy.</a:t>
            </a:r>
          </a:p>
          <a:p>
            <a:pPr eaLnBrk="1" hangingPunct="1">
              <a:spcBef>
                <a:spcPct val="0"/>
              </a:spcBef>
              <a:buFont typeface="Wingdings" pitchFamily="2" charset="2"/>
              <a:buNone/>
            </a:pPr>
            <a:r>
              <a:rPr lang="en-US" sz="2600" smtClean="0"/>
              <a:t>   - The request for proposal and request for quote are ways to gather accurate details regarding the alternatives.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5541" name="Slide Number Placeholder 4"/>
          <p:cNvSpPr>
            <a:spLocks noGrp="1"/>
          </p:cNvSpPr>
          <p:nvPr>
            <p:ph type="sldNum" sz="quarter" idx="12"/>
          </p:nvPr>
        </p:nvSpPr>
        <p:spPr bwMode="auto">
          <a:noFill/>
          <a:ln>
            <a:miter lim="800000"/>
            <a:headEnd/>
            <a:tailEnd/>
          </a:ln>
        </p:spPr>
        <p:txBody>
          <a:bodyPr/>
          <a:lstStyle/>
          <a:p>
            <a:r>
              <a:rPr lang="en-US"/>
              <a:t>7-</a:t>
            </a:r>
            <a:fld id="{8686E68F-2FB8-4B30-890B-23B09A19EAB3}" type="slidenum">
              <a:rPr lang="en-US"/>
              <a:pPr/>
              <a:t>59</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algn="l" eaLnBrk="1" hangingPunct="1"/>
            <a:r>
              <a:rPr lang="en-US" smtClean="0"/>
              <a:t>(con’t)</a:t>
            </a:r>
          </a:p>
        </p:txBody>
      </p:sp>
      <p:sp>
        <p:nvSpPr>
          <p:cNvPr id="66563" name="Content Placeholder 2"/>
          <p:cNvSpPr>
            <a:spLocks noGrp="1"/>
          </p:cNvSpPr>
          <p:nvPr>
            <p:ph idx="1"/>
          </p:nvPr>
        </p:nvSpPr>
        <p:spPr>
          <a:xfrm>
            <a:off x="457200" y="1600200"/>
            <a:ext cx="8229600" cy="4800600"/>
          </a:xfrm>
        </p:spPr>
        <p:txBody>
          <a:bodyPr/>
          <a:lstStyle/>
          <a:p>
            <a:pPr eaLnBrk="1" hangingPunct="1">
              <a:spcBef>
                <a:spcPct val="0"/>
              </a:spcBef>
            </a:pPr>
            <a:r>
              <a:rPr lang="en-US" smtClean="0"/>
              <a:t>Application architecture.</a:t>
            </a:r>
          </a:p>
          <a:p>
            <a:pPr eaLnBrk="1" hangingPunct="1">
              <a:spcBef>
                <a:spcPct val="0"/>
              </a:spcBef>
              <a:buFont typeface="Wingdings" pitchFamily="2" charset="2"/>
              <a:buNone/>
            </a:pPr>
            <a:r>
              <a:rPr lang="en-US" sz="3100" smtClean="0"/>
              <a:t>  - </a:t>
            </a:r>
            <a:r>
              <a:rPr lang="en-US" sz="3100" smtClean="0">
                <a:solidFill>
                  <a:srgbClr val="FF0000"/>
                </a:solidFill>
              </a:rPr>
              <a:t>Client-server architecture.</a:t>
            </a:r>
          </a:p>
          <a:p>
            <a:pPr eaLnBrk="1" hangingPunct="1">
              <a:spcBef>
                <a:spcPct val="0"/>
              </a:spcBef>
              <a:buFont typeface="Wingdings" pitchFamily="2" charset="2"/>
              <a:buNone/>
            </a:pPr>
            <a:r>
              <a:rPr lang="en-US" sz="3100" smtClean="0"/>
              <a:t>  - Advances in architecture configurations: </a:t>
            </a:r>
            <a:r>
              <a:rPr lang="en-US" sz="3100" smtClean="0">
                <a:solidFill>
                  <a:srgbClr val="FF0000"/>
                </a:solidFill>
              </a:rPr>
              <a:t>virtualization and cloud computing</a:t>
            </a:r>
            <a:r>
              <a:rPr lang="en-US" sz="3100" smtClean="0"/>
              <a:t>.</a:t>
            </a:r>
          </a:p>
          <a:p>
            <a:pPr eaLnBrk="1" hangingPunct="1">
              <a:spcBef>
                <a:spcPct val="0"/>
              </a:spcBef>
            </a:pPr>
            <a:r>
              <a:rPr lang="en-US" smtClean="0"/>
              <a:t>Architecture Design.</a:t>
            </a:r>
          </a:p>
          <a:p>
            <a:pPr eaLnBrk="1" hangingPunct="1">
              <a:spcBef>
                <a:spcPct val="0"/>
              </a:spcBef>
              <a:buFont typeface="Wingdings" pitchFamily="2" charset="2"/>
              <a:buNone/>
            </a:pPr>
            <a:r>
              <a:rPr lang="en-US" sz="3100" smtClean="0"/>
              <a:t>   - Nonfunctional requirements.</a:t>
            </a:r>
          </a:p>
          <a:p>
            <a:pPr eaLnBrk="1" hangingPunct="1">
              <a:spcBef>
                <a:spcPct val="0"/>
              </a:spcBef>
            </a:pPr>
            <a:r>
              <a:rPr lang="en-US" smtClean="0"/>
              <a:t>Hardware and software specification.</a:t>
            </a:r>
          </a:p>
          <a:p>
            <a:pPr eaLnBrk="1" hangingPunct="1">
              <a:spcBef>
                <a:spcPct val="0"/>
              </a:spcBef>
              <a:buFont typeface="Wingdings" pitchFamily="2" charset="2"/>
              <a:buNone/>
            </a:pPr>
            <a:r>
              <a:rPr lang="en-US" sz="3100" smtClean="0"/>
              <a:t>   - A document that describes what hardware and software are needed to support the application.</a:t>
            </a:r>
          </a:p>
          <a:p>
            <a:pPr eaLnBrk="1" hangingPunct="1">
              <a:lnSpc>
                <a:spcPct val="80000"/>
              </a:lnSpc>
              <a:spcBef>
                <a:spcPct val="0"/>
              </a:spcBef>
            </a:pPr>
            <a:endParaRPr lang="en-US" sz="31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6565" name="Slide Number Placeholder 4"/>
          <p:cNvSpPr>
            <a:spLocks noGrp="1"/>
          </p:cNvSpPr>
          <p:nvPr>
            <p:ph type="sldNum" sz="quarter" idx="12"/>
          </p:nvPr>
        </p:nvSpPr>
        <p:spPr bwMode="auto">
          <a:noFill/>
          <a:ln>
            <a:miter lim="800000"/>
            <a:headEnd/>
            <a:tailEnd/>
          </a:ln>
        </p:spPr>
        <p:txBody>
          <a:bodyPr/>
          <a:lstStyle/>
          <a:p>
            <a:r>
              <a:rPr lang="en-US"/>
              <a:t>7-</a:t>
            </a:r>
            <a:fld id="{06318C91-A2FF-4B73-82C0-80A65E4B8659}" type="slidenum">
              <a:rPr lang="en-US"/>
              <a:pPr/>
              <a:t>60</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rtlCol="0">
            <a:normAutofit fontScale="90000"/>
          </a:bodyPr>
          <a:lstStyle/>
          <a:p>
            <a:pPr algn="l" eaLnBrk="1" fontAlgn="auto" hangingPunct="1">
              <a:spcAft>
                <a:spcPts val="0"/>
              </a:spcAft>
              <a:defRPr/>
            </a:pPr>
            <a:r>
              <a:rPr lang="en-US" sz="3200" dirty="0" smtClean="0"/>
              <a:t>Copyright 2011 John Wiley &amp; Sons, Inc.</a:t>
            </a:r>
            <a:endParaRPr lang="en-US" sz="3200" dirty="0"/>
          </a:p>
        </p:txBody>
      </p:sp>
      <p:sp>
        <p:nvSpPr>
          <p:cNvPr id="67587" name="Content Placeholder 2"/>
          <p:cNvSpPr>
            <a:spLocks noGrp="1"/>
          </p:cNvSpPr>
          <p:nvPr>
            <p:ph idx="1"/>
          </p:nvPr>
        </p:nvSpPr>
        <p:spPr/>
        <p:txBody>
          <a:bodyPr/>
          <a:lstStyle/>
          <a:p>
            <a:pPr marL="0" indent="0" eaLnBrk="1" hangingPunct="1">
              <a:lnSpc>
                <a:spcPct val="90000"/>
              </a:lnSpc>
              <a:spcBef>
                <a:spcPct val="0"/>
              </a:spcBef>
              <a:buFont typeface="Wingdings" pitchFamily="2" charset="2"/>
              <a:buNone/>
            </a:pPr>
            <a:r>
              <a:rPr lang="en-US" sz="2400" smtClean="0"/>
              <a:t>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redistribution or resale.  The Publisher assumes no responsibility for errors, omissions, or damages, caused by the use of these programs or from the use of the information contained herein.  </a:t>
            </a:r>
          </a:p>
          <a:p>
            <a:pPr marL="0" indent="0"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67589" name="Slide Number Placeholder 4"/>
          <p:cNvSpPr>
            <a:spLocks noGrp="1"/>
          </p:cNvSpPr>
          <p:nvPr>
            <p:ph type="sldNum" sz="quarter" idx="12"/>
          </p:nvPr>
        </p:nvSpPr>
        <p:spPr bwMode="auto">
          <a:noFill/>
          <a:ln>
            <a:miter lim="800000"/>
            <a:headEnd/>
            <a:tailEnd/>
          </a:ln>
        </p:spPr>
        <p:txBody>
          <a:bodyPr/>
          <a:lstStyle/>
          <a:p>
            <a:r>
              <a:rPr lang="en-US"/>
              <a:t>7-</a:t>
            </a:r>
            <a:fld id="{1B94F05A-0801-4A93-B3AD-AA757EFC107F}" type="slidenum">
              <a:rPr lang="en-US"/>
              <a:pPr/>
              <a:t>61</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eaLnBrk="1" hangingPunct="1"/>
            <a:r>
              <a:rPr lang="en-US" smtClean="0"/>
              <a:t>(cont’d)</a:t>
            </a:r>
          </a:p>
        </p:txBody>
      </p:sp>
      <p:sp>
        <p:nvSpPr>
          <p:cNvPr id="11267" name="Content Placeholder 2"/>
          <p:cNvSpPr>
            <a:spLocks noGrp="1"/>
          </p:cNvSpPr>
          <p:nvPr>
            <p:ph idx="1"/>
          </p:nvPr>
        </p:nvSpPr>
        <p:spPr/>
        <p:txBody>
          <a:bodyPr/>
          <a:lstStyle/>
          <a:p>
            <a:pPr eaLnBrk="1" hangingPunct="1">
              <a:spcBef>
                <a:spcPct val="0"/>
              </a:spcBef>
            </a:pPr>
            <a:r>
              <a:rPr lang="en-US" smtClean="0"/>
              <a:t> Activities of the design phase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1269" name="Slide Number Placeholder 4"/>
          <p:cNvSpPr>
            <a:spLocks noGrp="1"/>
          </p:cNvSpPr>
          <p:nvPr>
            <p:ph type="sldNum" sz="quarter" idx="12"/>
          </p:nvPr>
        </p:nvSpPr>
        <p:spPr bwMode="auto">
          <a:noFill/>
          <a:ln>
            <a:miter lim="800000"/>
            <a:headEnd/>
            <a:tailEnd/>
          </a:ln>
        </p:spPr>
        <p:txBody>
          <a:bodyPr/>
          <a:lstStyle/>
          <a:p>
            <a:r>
              <a:rPr lang="en-US"/>
              <a:t>7-</a:t>
            </a:r>
            <a:fld id="{C93F0C0F-5899-4378-8B8F-3AE9DCF2F050}" type="slidenum">
              <a:rPr lang="en-US"/>
              <a:pPr/>
              <a:t>6</a:t>
            </a:fld>
            <a:endParaRPr lang="en-US"/>
          </a:p>
        </p:txBody>
      </p:sp>
      <p:pic>
        <p:nvPicPr>
          <p:cNvPr id="11270" name="Picture 7"/>
          <p:cNvPicPr>
            <a:picLocks noChangeAspect="1" noChangeArrowheads="1"/>
          </p:cNvPicPr>
          <p:nvPr/>
        </p:nvPicPr>
        <p:blipFill>
          <a:blip r:embed="rId2" cstate="print"/>
          <a:srcRect/>
          <a:stretch>
            <a:fillRect/>
          </a:stretch>
        </p:blipFill>
        <p:spPr bwMode="auto">
          <a:xfrm>
            <a:off x="304800" y="2286000"/>
            <a:ext cx="8496300" cy="433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eaLnBrk="1" hangingPunct="1"/>
            <a:r>
              <a:rPr lang="en-US" smtClean="0"/>
              <a:t>(cont’d)</a:t>
            </a:r>
          </a:p>
        </p:txBody>
      </p:sp>
      <p:sp>
        <p:nvSpPr>
          <p:cNvPr id="12291" name="Content Placeholder 2"/>
          <p:cNvSpPr>
            <a:spLocks noGrp="1"/>
          </p:cNvSpPr>
          <p:nvPr>
            <p:ph idx="1"/>
          </p:nvPr>
        </p:nvSpPr>
        <p:spPr/>
        <p:txBody>
          <a:bodyPr/>
          <a:lstStyle/>
          <a:p>
            <a:pPr eaLnBrk="1" hangingPunct="1">
              <a:spcBef>
                <a:spcPct val="0"/>
              </a:spcBef>
            </a:pPr>
            <a:r>
              <a:rPr lang="en-US" sz="3200" smtClean="0"/>
              <a:t> At the end of the design phase, the final deliverable called </a:t>
            </a:r>
            <a:r>
              <a:rPr lang="en-US" sz="3200" b="1" i="1" smtClean="0">
                <a:solidFill>
                  <a:srgbClr val="0000FF"/>
                </a:solidFill>
              </a:rPr>
              <a:t>system specification </a:t>
            </a:r>
            <a:r>
              <a:rPr lang="en-US" sz="3200" smtClean="0"/>
              <a:t>is created. </a:t>
            </a:r>
          </a:p>
          <a:p>
            <a:pPr eaLnBrk="1" hangingPunct="1">
              <a:spcBef>
                <a:spcPct val="0"/>
              </a:spcBef>
            </a:pPr>
            <a:r>
              <a:rPr lang="en-US" sz="3200" smtClean="0"/>
              <a:t>System specification outline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2293" name="Slide Number Placeholder 4"/>
          <p:cNvSpPr>
            <a:spLocks noGrp="1"/>
          </p:cNvSpPr>
          <p:nvPr>
            <p:ph type="sldNum" sz="quarter" idx="12"/>
          </p:nvPr>
        </p:nvSpPr>
        <p:spPr bwMode="auto">
          <a:noFill/>
          <a:ln>
            <a:miter lim="800000"/>
            <a:headEnd/>
            <a:tailEnd/>
          </a:ln>
        </p:spPr>
        <p:txBody>
          <a:bodyPr/>
          <a:lstStyle/>
          <a:p>
            <a:r>
              <a:rPr lang="en-US"/>
              <a:t>7-</a:t>
            </a:r>
            <a:fld id="{7DFC8DFD-7E50-494B-87C9-8EF0CEF84CF0}" type="slidenum">
              <a:rPr lang="en-US"/>
              <a:pPr/>
              <a:t>7</a:t>
            </a:fld>
            <a:endParaRPr lang="en-US"/>
          </a:p>
        </p:txBody>
      </p:sp>
      <p:pic>
        <p:nvPicPr>
          <p:cNvPr id="6" name="Picture 2" descr="fig_07_02"/>
          <p:cNvPicPr preferRelativeResize="0">
            <a:picLocks noChangeAspect="1" noChangeArrowheads="1"/>
          </p:cNvPicPr>
          <p:nvPr>
            <p:custDataLst>
              <p:tags r:id="rId1"/>
            </p:custDataLst>
          </p:nvPr>
        </p:nvPicPr>
        <p:blipFill>
          <a:blip r:embed="rId3" cstate="print"/>
          <a:srcRect/>
          <a:stretch>
            <a:fillRect/>
          </a:stretch>
        </p:blipFill>
        <p:spPr bwMode="auto">
          <a:xfrm>
            <a:off x="1066800" y="3733800"/>
            <a:ext cx="4114800" cy="2857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SYSTEM ACQUISITION STRATEGIES</a:t>
            </a:r>
          </a:p>
        </p:txBody>
      </p:sp>
      <p:sp>
        <p:nvSpPr>
          <p:cNvPr id="3" name="Content Placeholder 2"/>
          <p:cNvSpPr>
            <a:spLocks noGrp="1"/>
          </p:cNvSpPr>
          <p:nvPr>
            <p:ph idx="1"/>
          </p:nvPr>
        </p:nvSpPr>
        <p:spPr/>
        <p:txBody>
          <a:bodyPr rtlCol="0">
            <a:normAutofit fontScale="92500" lnSpcReduction="20000"/>
          </a:bodyPr>
          <a:lstStyle/>
          <a:p>
            <a:pPr eaLnBrk="1" fontAlgn="auto" hangingPunct="1">
              <a:lnSpc>
                <a:spcPct val="110000"/>
              </a:lnSpc>
              <a:spcAft>
                <a:spcPts val="0"/>
              </a:spcAft>
              <a:defRPr/>
            </a:pPr>
            <a:r>
              <a:rPr lang="en-US" dirty="0" smtClean="0"/>
              <a:t>There are three primary ways to approach the creation of a new system:</a:t>
            </a:r>
          </a:p>
          <a:p>
            <a:pPr eaLnBrk="1" fontAlgn="auto" hangingPunct="1">
              <a:lnSpc>
                <a:spcPct val="110000"/>
              </a:lnSpc>
              <a:spcAft>
                <a:spcPts val="0"/>
              </a:spcAft>
              <a:buFont typeface="Wingdings" pitchFamily="2" charset="2"/>
              <a:buNone/>
              <a:defRPr/>
            </a:pPr>
            <a:r>
              <a:rPr lang="en-US" dirty="0" smtClean="0"/>
              <a:t>1. Develop a custom application in-house.</a:t>
            </a:r>
          </a:p>
          <a:p>
            <a:pPr eaLnBrk="1" fontAlgn="auto" hangingPunct="1">
              <a:lnSpc>
                <a:spcPct val="110000"/>
              </a:lnSpc>
              <a:spcAft>
                <a:spcPts val="0"/>
              </a:spcAft>
              <a:buFont typeface="Wingdings" pitchFamily="2" charset="2"/>
              <a:buNone/>
              <a:defRPr/>
            </a:pPr>
            <a:r>
              <a:rPr lang="en-US" dirty="0" smtClean="0"/>
              <a:t>2. Buy a packaged system and (possibly) customize it; and</a:t>
            </a:r>
          </a:p>
          <a:p>
            <a:pPr eaLnBrk="1" fontAlgn="auto" hangingPunct="1">
              <a:lnSpc>
                <a:spcPct val="110000"/>
              </a:lnSpc>
              <a:spcAft>
                <a:spcPts val="0"/>
              </a:spcAft>
              <a:buFont typeface="Wingdings" pitchFamily="2" charset="2"/>
              <a:buNone/>
              <a:defRPr/>
            </a:pPr>
            <a:r>
              <a:rPr lang="en-US" dirty="0" smtClean="0"/>
              <a:t>3. Rely on an external vendor, developer, or service provider to build or provide the system.</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13317" name="Slide Number Placeholder 4"/>
          <p:cNvSpPr>
            <a:spLocks noGrp="1"/>
          </p:cNvSpPr>
          <p:nvPr>
            <p:ph type="sldNum" sz="quarter" idx="12"/>
          </p:nvPr>
        </p:nvSpPr>
        <p:spPr bwMode="auto">
          <a:noFill/>
          <a:ln>
            <a:miter lim="800000"/>
            <a:headEnd/>
            <a:tailEnd/>
          </a:ln>
        </p:spPr>
        <p:txBody>
          <a:bodyPr/>
          <a:lstStyle/>
          <a:p>
            <a:r>
              <a:rPr lang="en-US"/>
              <a:t>7-</a:t>
            </a:r>
            <a:fld id="{7073C444-D596-4497-9A17-BA31DFDCD9C6}" type="slidenum">
              <a:rPr lang="en-US"/>
              <a:pPr/>
              <a:t>8</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3333</Words>
  <Application>Microsoft Office PowerPoint</Application>
  <PresentationFormat>On-screen Show (4:3)</PresentationFormat>
  <Paragraphs>363</Paragraphs>
  <Slides>62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Wingdings</vt:lpstr>
      <vt:lpstr>Office Theme</vt:lpstr>
      <vt:lpstr>Systems Analysis and Design 5th Edition   Chapter 7. The Design Phase, Design Strategy, and Architecture Design</vt:lpstr>
      <vt:lpstr>Chapter 7 Outline</vt:lpstr>
      <vt:lpstr>Chapter 7 Outline, con’t.</vt:lpstr>
      <vt:lpstr>INTRODUCTION</vt:lpstr>
      <vt:lpstr>INTRODUCTION, con’t.</vt:lpstr>
      <vt:lpstr>TRANSITION FROM REQUIREMENT TO DESIGN</vt:lpstr>
      <vt:lpstr>(cont’d)</vt:lpstr>
      <vt:lpstr>(cont’d)</vt:lpstr>
      <vt:lpstr>SYSTEM ACQUISITION STRATEGIES</vt:lpstr>
      <vt:lpstr>Custom Development</vt:lpstr>
      <vt:lpstr>(cont’d)</vt:lpstr>
      <vt:lpstr>Packaged Software</vt:lpstr>
      <vt:lpstr>(cont’d)</vt:lpstr>
      <vt:lpstr>(cont’d)</vt:lpstr>
      <vt:lpstr>Outsourcing</vt:lpstr>
      <vt:lpstr>(cont’d)</vt:lpstr>
      <vt:lpstr>(cont’d)</vt:lpstr>
      <vt:lpstr>(cont’d)</vt:lpstr>
      <vt:lpstr>INFLUENCES ON THE ACQUISTION STRATEGY</vt:lpstr>
      <vt:lpstr>Business Need</vt:lpstr>
      <vt:lpstr>In-House Experience</vt:lpstr>
      <vt:lpstr>Project Skills</vt:lpstr>
      <vt:lpstr>Project Management</vt:lpstr>
      <vt:lpstr>(cont’d)</vt:lpstr>
      <vt:lpstr>Time Frame</vt:lpstr>
      <vt:lpstr>SELECTING AN ACQUISITION STRATEGY</vt:lpstr>
      <vt:lpstr>(cont’d)</vt:lpstr>
      <vt:lpstr>Developing an Alternative Matrix</vt:lpstr>
      <vt:lpstr>(cont’d)</vt:lpstr>
      <vt:lpstr>(cont’d)</vt:lpstr>
      <vt:lpstr>ELEMENTS OF AN ARCHITECTURE DESIGN</vt:lpstr>
      <vt:lpstr>Architectural Components</vt:lpstr>
      <vt:lpstr>(cont’d)</vt:lpstr>
      <vt:lpstr>Client-Server Architectures</vt:lpstr>
      <vt:lpstr>(cont’d)</vt:lpstr>
      <vt:lpstr>(cont’d)</vt:lpstr>
      <vt:lpstr>Client-Server Tiers</vt:lpstr>
      <vt:lpstr>(cont’d)</vt:lpstr>
      <vt:lpstr>(cont’d)</vt:lpstr>
      <vt:lpstr>Less Common Architectures</vt:lpstr>
      <vt:lpstr>Client-Based Architectures</vt:lpstr>
      <vt:lpstr>Advances in Architecture Configurations</vt:lpstr>
      <vt:lpstr>Virtualization</vt:lpstr>
      <vt:lpstr>Cloud Computing</vt:lpstr>
      <vt:lpstr>(cont’d)</vt:lpstr>
      <vt:lpstr>(cont’d)</vt:lpstr>
      <vt:lpstr>Comparing Architecture Options</vt:lpstr>
      <vt:lpstr>CREATING AN ARCHITECTURE DESIGN</vt:lpstr>
      <vt:lpstr>Operational Requirements</vt:lpstr>
      <vt:lpstr>Performance Requirements</vt:lpstr>
      <vt:lpstr>Security Requirements</vt:lpstr>
      <vt:lpstr>Cultural and Political Requirements</vt:lpstr>
      <vt:lpstr>Designing the Architecture</vt:lpstr>
      <vt:lpstr>(cont’d)</vt:lpstr>
      <vt:lpstr>HARDWARE AND SOFTWARE SPECIFICATION</vt:lpstr>
      <vt:lpstr>(cont’d)</vt:lpstr>
      <vt:lpstr>(cont’d)</vt:lpstr>
      <vt:lpstr>(cont’d)</vt:lpstr>
      <vt:lpstr>SUMMARY</vt:lpstr>
      <vt:lpstr>(cont’d)</vt:lpstr>
      <vt:lpstr>(con’t)</vt:lpstr>
      <vt:lpstr>Copyright 2011 John Wiley &amp; Sons, Inc.</vt:lpstr>
    </vt:vector>
  </TitlesOfParts>
  <Company>University of Massachusetts Dartmouth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dc:title>
  <dc:creator>Windows User</dc:creator>
  <cp:lastModifiedBy>kfwong</cp:lastModifiedBy>
  <cp:revision>33</cp:revision>
  <dcterms:created xsi:type="dcterms:W3CDTF">2011-06-16T14:45:20Z</dcterms:created>
  <dcterms:modified xsi:type="dcterms:W3CDTF">2012-11-05T03:13:48Z</dcterms:modified>
</cp:coreProperties>
</file>