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F35D-ACD2-420B-9BD0-E5DA5BC871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F59E9A2-9074-4AA8-9800-723BC7997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9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F35D-ACD2-420B-9BD0-E5DA5BC871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9A2-9074-4AA8-9800-723BC7997D4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02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F35D-ACD2-420B-9BD0-E5DA5BC871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9A2-9074-4AA8-9800-723BC7997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93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F35D-ACD2-420B-9BD0-E5DA5BC871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9A2-9074-4AA8-9800-723BC7997D4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41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F35D-ACD2-420B-9BD0-E5DA5BC871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9A2-9074-4AA8-9800-723BC7997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1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F35D-ACD2-420B-9BD0-E5DA5BC871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9A2-9074-4AA8-9800-723BC7997D4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F35D-ACD2-420B-9BD0-E5DA5BC871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9A2-9074-4AA8-9800-723BC7997D4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13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F35D-ACD2-420B-9BD0-E5DA5BC871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9A2-9074-4AA8-9800-723BC7997D4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32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F35D-ACD2-420B-9BD0-E5DA5BC871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9A2-9074-4AA8-9800-723BC799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0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F35D-ACD2-420B-9BD0-E5DA5BC871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9A2-9074-4AA8-9800-723BC7997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97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18F35D-ACD2-420B-9BD0-E5DA5BC871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9A2-9074-4AA8-9800-723BC7997D4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3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F35D-ACD2-420B-9BD0-E5DA5BC871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F59E9A2-9074-4AA8-9800-723BC7997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EC9F-3BB2-43BB-8DDA-831DC3C73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8062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LƯU TRỮ VÀ 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XỬ LÝ DỮ LIêU LỚN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0C063-207C-4BAF-8F0A-644C11AB2E8A}"/>
              </a:ext>
            </a:extLst>
          </p:cNvPr>
          <p:cNvSpPr txBox="1"/>
          <p:nvPr/>
        </p:nvSpPr>
        <p:spPr>
          <a:xfrm>
            <a:off x="2368062" y="4037428"/>
            <a:ext cx="8703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NHÓM 25</a:t>
            </a:r>
          </a:p>
          <a:p>
            <a:endParaRPr lang="en-US" sz="240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Đề tài: Phân tích dữ liệu từ Twitter </a:t>
            </a:r>
          </a:p>
          <a:p>
            <a:r>
              <a:rPr lang="en-US" sz="24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để dự đoán kết quả bầu cử tổng thống Mỹ 2020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083B1D-816D-4B79-A149-C2337F4F04C3}"/>
              </a:ext>
            </a:extLst>
          </p:cNvPr>
          <p:cNvSpPr/>
          <p:nvPr/>
        </p:nvSpPr>
        <p:spPr>
          <a:xfrm>
            <a:off x="6625883" y="3291840"/>
            <a:ext cx="56271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1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CC0F-5ABF-45CB-B3CB-022839BA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libri Light" panose="020F0302020204030204" pitchFamily="34" charset="0"/>
                <a:cs typeface="Calibri Light" panose="020F0302020204030204" pitchFamily="34" charset="0"/>
              </a:rPr>
              <a:t>Thiết kế kiến trúc chương trình.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1DA97E2-D300-415B-B81D-E903AA28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65382"/>
            <a:ext cx="9603275" cy="3450613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Kafka</a:t>
            </a:r>
          </a:p>
          <a:p>
            <a:pPr lvl="0" algn="l"/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Là một hệ thống message pub/sub phân tán.</a:t>
            </a:r>
          </a:p>
          <a:p>
            <a:pPr lvl="0" algn="just"/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Có khả năng truyền một lượng lớn dữ liệu thieo thời gian thực, trong trường hợp bên nhận chưa nhận thì message vẫn được lưu trong hàng đợi và cả trên ổ đĩa để đảm bảo an toàn.</a:t>
            </a:r>
          </a:p>
          <a:p>
            <a:pPr lvl="0" algn="l"/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Dữ liệu cũng được replicate trong cluster giúp phòng tránh mất dữ liệu.</a:t>
            </a:r>
          </a:p>
        </p:txBody>
      </p:sp>
    </p:spTree>
    <p:extLst>
      <p:ext uri="{BB962C8B-B14F-4D97-AF65-F5344CB8AC3E}">
        <p14:creationId xmlns:p14="http://schemas.microsoft.com/office/powerpoint/2010/main" val="307475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CC0F-5ABF-45CB-B3CB-022839BA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libri Light" panose="020F0302020204030204" pitchFamily="34" charset="0"/>
                <a:cs typeface="Calibri Light" panose="020F0302020204030204" pitchFamily="34" charset="0"/>
              </a:rPr>
              <a:t>Thiết kế kiến trúc chương trình.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1DA97E2-D300-415B-B81D-E903AA28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65382"/>
            <a:ext cx="9603275" cy="3450613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Spark Streaming/ Spark SQL</a:t>
            </a:r>
          </a:p>
          <a:p>
            <a:pPr lvl="0" algn="just"/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Apache Spark là một open source cluster computing framework.</a:t>
            </a:r>
          </a:p>
          <a:p>
            <a:pPr lvl="0" algn="just"/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Spark Streaming là một phần bổ sung cho Spark để xử lý lượng dữ liệu lớn theo thời gian thực và đảm bảo chống chịu lỗi.</a:t>
            </a:r>
          </a:p>
          <a:p>
            <a:pPr lvl="0" algn="just"/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Spark SQL là một mô-đun để xử lý dữ liệu có cấu trúc trong Spark.</a:t>
            </a:r>
          </a:p>
        </p:txBody>
      </p:sp>
    </p:spTree>
    <p:extLst>
      <p:ext uri="{BB962C8B-B14F-4D97-AF65-F5344CB8AC3E}">
        <p14:creationId xmlns:p14="http://schemas.microsoft.com/office/powerpoint/2010/main" val="266006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CC0F-5ABF-45CB-B3CB-022839BA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libri Light" panose="020F0302020204030204" pitchFamily="34" charset="0"/>
                <a:cs typeface="Calibri Light" panose="020F0302020204030204" pitchFamily="34" charset="0"/>
              </a:rPr>
              <a:t>Thiết kế kiến trúc chương trình.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1DA97E2-D300-415B-B81D-E903AA28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65382"/>
            <a:ext cx="9603275" cy="3450613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Postgres SQL</a:t>
            </a:r>
          </a:p>
          <a:p>
            <a:pPr lvl="0" algn="l"/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Là một cơ sở dữ liệu có quan hệ.</a:t>
            </a:r>
          </a:p>
          <a:p>
            <a:pPr lvl="0" algn="l"/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Là một phần mềm mã nguồn mở miễn phí.</a:t>
            </a:r>
          </a:p>
        </p:txBody>
      </p:sp>
    </p:spTree>
    <p:extLst>
      <p:ext uri="{BB962C8B-B14F-4D97-AF65-F5344CB8AC3E}">
        <p14:creationId xmlns:p14="http://schemas.microsoft.com/office/powerpoint/2010/main" val="283950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349E-CF13-44BD-8B5E-83C47E61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238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21A4-5587-43C4-9D4E-686C5005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Các thành  viên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07F1-57B3-4FB8-96D2-D9A943DD2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851689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PHẠM VĂN HÙNG						20173151</a:t>
            </a:r>
          </a:p>
          <a:p>
            <a:pPr marL="457200" indent="-457200">
              <a:buAutoNum type="arabicPeriod"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TRẦN VĂN HOÀNG					20173129</a:t>
            </a:r>
          </a:p>
          <a:p>
            <a:pPr marL="457200" indent="-457200">
              <a:buAutoNum type="arabicPeriod"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TRẦN VĂN ĐIỆP						20173014</a:t>
            </a:r>
          </a:p>
          <a:p>
            <a:pPr marL="457200" indent="-457200">
              <a:buAutoNum type="arabicPeriod"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TRẦN PHƯƠNG THẢO					20173083</a:t>
            </a:r>
          </a:p>
          <a:p>
            <a:pPr marL="457200" indent="-457200">
              <a:buAutoNum type="arabicPeriod"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LÊ TRỌNG NHÂN						20173292</a:t>
            </a:r>
          </a:p>
        </p:txBody>
      </p:sp>
    </p:spTree>
    <p:extLst>
      <p:ext uri="{BB962C8B-B14F-4D97-AF65-F5344CB8AC3E}">
        <p14:creationId xmlns:p14="http://schemas.microsoft.com/office/powerpoint/2010/main" val="76491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6EDB-93B5-45C4-B64A-9C64D03E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Đặt vấn đề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6AC0D-FC25-4607-AD04-05D00761A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456518"/>
            <a:ext cx="9603275" cy="2382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E61B5B-9584-48D2-B242-1362ACE46DC7}"/>
              </a:ext>
            </a:extLst>
          </p:cNvPr>
          <p:cNvSpPr txBox="1"/>
          <p:nvPr/>
        </p:nvSpPr>
        <p:spPr>
          <a:xfrm>
            <a:off x="8342141" y="5036234"/>
            <a:ext cx="271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Nguồn: Báo An ninh thủ đô</a:t>
            </a:r>
          </a:p>
        </p:txBody>
      </p:sp>
    </p:spTree>
    <p:extLst>
      <p:ext uri="{BB962C8B-B14F-4D97-AF65-F5344CB8AC3E}">
        <p14:creationId xmlns:p14="http://schemas.microsoft.com/office/powerpoint/2010/main" val="421316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9617-8779-4904-8344-160CF2B2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Đặt vấn đề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23A0E-8807-47F4-B439-7A3DA21C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9603275" cy="3329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5651AC-C0B6-4F7C-9AA5-6516303346C4}"/>
              </a:ext>
            </a:extLst>
          </p:cNvPr>
          <p:cNvSpPr txBox="1"/>
          <p:nvPr/>
        </p:nvSpPr>
        <p:spPr>
          <a:xfrm>
            <a:off x="8581292" y="5514535"/>
            <a:ext cx="2473562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Nguồn: Tạp chí tài chính</a:t>
            </a:r>
          </a:p>
        </p:txBody>
      </p:sp>
    </p:spTree>
    <p:extLst>
      <p:ext uri="{BB962C8B-B14F-4D97-AF65-F5344CB8AC3E}">
        <p14:creationId xmlns:p14="http://schemas.microsoft.com/office/powerpoint/2010/main" val="168611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9617-8779-4904-8344-160CF2B2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Đặt vấn đề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6C1DBC-47FA-4A2E-ACB6-7EB3AC361E97}"/>
              </a:ext>
            </a:extLst>
          </p:cNvPr>
          <p:cNvSpPr txBox="1"/>
          <p:nvPr/>
        </p:nvSpPr>
        <p:spPr>
          <a:xfrm>
            <a:off x="1451578" y="2307102"/>
            <a:ext cx="9603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Do đó, dự đoán được kết quả bầu cử tổng thống sẽ giúp: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Tìm ra được đường lối đối ngoại phù hợp trong điều kiện mới.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Chuẩn bị trước với những thách thức trong tương lai (kinh tế, năng lượng, an ninh quốc phòng,…)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Tìm ra được các cơ hội mới để phát triển (đầu tư vào các xu hướng mới)</a:t>
            </a:r>
          </a:p>
        </p:txBody>
      </p:sp>
    </p:spTree>
    <p:extLst>
      <p:ext uri="{BB962C8B-B14F-4D97-AF65-F5344CB8AC3E}">
        <p14:creationId xmlns:p14="http://schemas.microsoft.com/office/powerpoint/2010/main" val="321111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17F1-25DA-4F56-A4C3-BF6CD2C5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Các bước tiến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DEB9-8F30-414A-86B9-EDB36971B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Phân tích bài toán.</a:t>
            </a:r>
          </a:p>
          <a:p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Thiết kế kiến trúc chương trình.</a:t>
            </a:r>
          </a:p>
          <a:p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Triển khai</a:t>
            </a:r>
          </a:p>
        </p:txBody>
      </p:sp>
    </p:spTree>
    <p:extLst>
      <p:ext uri="{BB962C8B-B14F-4D97-AF65-F5344CB8AC3E}">
        <p14:creationId xmlns:p14="http://schemas.microsoft.com/office/powerpoint/2010/main" val="419316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C9A3-D68E-4806-94AF-175226C9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Phân tích bài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FA31-8F15-4131-AF55-5C730E239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5" y="1994431"/>
            <a:ext cx="11544885" cy="40590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1. Dữ liệu:</a:t>
            </a:r>
          </a:p>
          <a:p>
            <a:pPr>
              <a:lnSpc>
                <a:spcPct val="100000"/>
              </a:lnSpc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Lựa chọn nguồn thông điệp để có thể cập nhật các thông tin nhanh chóng, hiệu quả.</a:t>
            </a:r>
          </a:p>
          <a:p>
            <a:pPr>
              <a:lnSpc>
                <a:spcPct val="100000"/>
              </a:lnSpc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Lựa chọn các từ khoá từ nguồn thông điệp (từ các bài báo, từ các top hot search).</a:t>
            </a:r>
          </a:p>
          <a:p>
            <a:pPr>
              <a:lnSpc>
                <a:spcPct val="100000"/>
              </a:lnSpc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Lấy thông tin từ nguồn thông điệp để xử lý (thông qua các API, các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2. Xử lý dữ liệu:</a:t>
            </a:r>
          </a:p>
          <a:p>
            <a:pPr>
              <a:lnSpc>
                <a:spcPct val="100000"/>
              </a:lnSpc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Định dạng dữ liệu thu được (là các luồng có cấu trúc)</a:t>
            </a:r>
          </a:p>
          <a:p>
            <a:pPr algn="just">
              <a:lnSpc>
                <a:spcPct val="100000"/>
              </a:lnSpc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Xử lý dữ liệu (đánh giá các thông tin thu được từ dữ liệu bằng mô hình Stanford NLP Core).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3. Trực quan hoá dữ liệu đã xử lý</a:t>
            </a:r>
          </a:p>
        </p:txBody>
      </p:sp>
    </p:spTree>
    <p:extLst>
      <p:ext uri="{BB962C8B-B14F-4D97-AF65-F5344CB8AC3E}">
        <p14:creationId xmlns:p14="http://schemas.microsoft.com/office/powerpoint/2010/main" val="67893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CC0F-5ABF-45CB-B3CB-022839BA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libri Light" panose="020F0302020204030204" pitchFamily="34" charset="0"/>
                <a:cs typeface="Calibri Light" panose="020F0302020204030204" pitchFamily="34" charset="0"/>
              </a:rPr>
              <a:t>Thiết kế kiến trúc chương trình.</a:t>
            </a:r>
            <a:endParaRPr lang="en-US"/>
          </a:p>
        </p:txBody>
      </p:sp>
      <p:pic>
        <p:nvPicPr>
          <p:cNvPr id="4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22A87A-1711-44C8-8DB3-29826C05D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70" y="2501480"/>
            <a:ext cx="7540852" cy="34496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32C009-8928-4B91-BDBA-82D70A6FA811}"/>
              </a:ext>
            </a:extLst>
          </p:cNvPr>
          <p:cNvSpPr txBox="1"/>
          <p:nvPr/>
        </p:nvSpPr>
        <p:spPr>
          <a:xfrm>
            <a:off x="1451579" y="2039815"/>
            <a:ext cx="314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Mô hình luồng dữ liệu:</a:t>
            </a:r>
          </a:p>
        </p:txBody>
      </p:sp>
    </p:spTree>
    <p:extLst>
      <p:ext uri="{BB962C8B-B14F-4D97-AF65-F5344CB8AC3E}">
        <p14:creationId xmlns:p14="http://schemas.microsoft.com/office/powerpoint/2010/main" val="305557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CC0F-5ABF-45CB-B3CB-022839BA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libri Light" panose="020F0302020204030204" pitchFamily="34" charset="0"/>
                <a:cs typeface="Calibri Light" panose="020F0302020204030204" pitchFamily="34" charset="0"/>
              </a:rPr>
              <a:t>Thiết kế kiến trúc chương trình.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1DA97E2-D300-415B-B81D-E903AA28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65382"/>
            <a:ext cx="9603275" cy="345061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Twitter APIs:</a:t>
            </a:r>
          </a:p>
          <a:p>
            <a:pPr lvl="0" algn="just"/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Twitter là một mạng xã hội thông dụng với số lượng người dùng lớn, với lượt tương tác nhiều.</a:t>
            </a:r>
          </a:p>
          <a:p>
            <a:pPr lvl="0" algn="just"/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Được cung cấp miễn phí cho phép các nhà phát triển có thể sử dụng nền tảng Twitter cho nhiều mục đích khác nhau.</a:t>
            </a:r>
          </a:p>
          <a:p>
            <a:pPr marL="0" indent="0" algn="just">
              <a:buNone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=&gt; Phù hợp cho bài toán đã đề ra với một khối lượng thông tin ở mức thử nghiệm chương trình.</a:t>
            </a:r>
          </a:p>
        </p:txBody>
      </p:sp>
    </p:spTree>
    <p:extLst>
      <p:ext uri="{BB962C8B-B14F-4D97-AF65-F5344CB8AC3E}">
        <p14:creationId xmlns:p14="http://schemas.microsoft.com/office/powerpoint/2010/main" val="14607655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</TotalTime>
  <Words>570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Gill Sans MT</vt:lpstr>
      <vt:lpstr>Wingdings</vt:lpstr>
      <vt:lpstr>Gallery</vt:lpstr>
      <vt:lpstr>LƯU TRỮ VÀ  XỬ LÝ DỮ LIêU LỚN</vt:lpstr>
      <vt:lpstr>Các thành  viên</vt:lpstr>
      <vt:lpstr>Đặt vấn đề</vt:lpstr>
      <vt:lpstr>Đặt vấn đề</vt:lpstr>
      <vt:lpstr>Đặt vấn đề</vt:lpstr>
      <vt:lpstr>Các bước tiến hành</vt:lpstr>
      <vt:lpstr>Phân tích bài toán</vt:lpstr>
      <vt:lpstr>Thiết kế kiến trúc chương trình.</vt:lpstr>
      <vt:lpstr>Thiết kế kiến trúc chương trình.</vt:lpstr>
      <vt:lpstr>Thiết kế kiến trúc chương trình.</vt:lpstr>
      <vt:lpstr>Thiết kế kiến trúc chương trình.</vt:lpstr>
      <vt:lpstr>Thiết kế kiến trúc chương trình.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LƯU TRỮ VÀ XỬ LÝ DỮ LIỆU LỚN</dc:title>
  <dc:creator>Trọng Nhân Lê</dc:creator>
  <cp:lastModifiedBy>Trọng Nhân Lê</cp:lastModifiedBy>
  <cp:revision>18</cp:revision>
  <dcterms:created xsi:type="dcterms:W3CDTF">2020-12-17T05:51:23Z</dcterms:created>
  <dcterms:modified xsi:type="dcterms:W3CDTF">2020-12-17T07:18:19Z</dcterms:modified>
</cp:coreProperties>
</file>