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8"/>
  </p:notesMasterIdLst>
  <p:sldIdLst>
    <p:sldId id="256" r:id="rId2"/>
    <p:sldId id="257" r:id="rId3"/>
    <p:sldId id="307" r:id="rId4"/>
    <p:sldId id="267" r:id="rId5"/>
    <p:sldId id="269" r:id="rId6"/>
    <p:sldId id="268" r:id="rId7"/>
    <p:sldId id="271" r:id="rId8"/>
    <p:sldId id="274" r:id="rId9"/>
    <p:sldId id="272" r:id="rId10"/>
    <p:sldId id="273" r:id="rId11"/>
    <p:sldId id="321" r:id="rId12"/>
    <p:sldId id="275" r:id="rId13"/>
    <p:sldId id="276" r:id="rId14"/>
    <p:sldId id="277" r:id="rId15"/>
    <p:sldId id="278" r:id="rId16"/>
    <p:sldId id="323" r:id="rId17"/>
    <p:sldId id="325" r:id="rId18"/>
    <p:sldId id="322" r:id="rId19"/>
    <p:sldId id="280" r:id="rId20"/>
    <p:sldId id="312" r:id="rId21"/>
    <p:sldId id="308" r:id="rId22"/>
    <p:sldId id="311" r:id="rId23"/>
    <p:sldId id="315" r:id="rId24"/>
    <p:sldId id="319" r:id="rId25"/>
    <p:sldId id="320" r:id="rId26"/>
    <p:sldId id="317" r:id="rId27"/>
    <p:sldId id="283" r:id="rId28"/>
    <p:sldId id="284"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26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57954B-40B5-4C8E-ACCC-D97958B122F7}" type="datetimeFigureOut">
              <a:rPr lang="en-US" smtClean="0"/>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60112-2B27-4C59-A46B-CC841BA6ED63}" type="slidenum">
              <a:rPr lang="en-US" smtClean="0"/>
              <a:t>‹#›</a:t>
            </a:fld>
            <a:endParaRPr lang="en-US"/>
          </a:p>
        </p:txBody>
      </p:sp>
    </p:spTree>
    <p:extLst>
      <p:ext uri="{BB962C8B-B14F-4D97-AF65-F5344CB8AC3E}">
        <p14:creationId xmlns:p14="http://schemas.microsoft.com/office/powerpoint/2010/main" val="3258872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BC3A4-6062-444C-9A3D-90DBD381AB29}"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6950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E0402-3587-4B91-88AC-AB72A3E3F0DF}"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059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EF31-3C1E-48AD-B531-90458E5AF9B8}"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8217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A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1F58-A1F0-4E71-A5B0-9316075DBF4A}"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b="1"/>
            </a:lvl1pPr>
          </a:lstStyle>
          <a:p>
            <a:fld id="{4CC11C21-2A17-4D34-B226-F1AC3F20DC1C}" type="slidenum">
              <a:rPr lang="en-US" smtClean="0"/>
              <a:pPr/>
              <a:t>‹#›</a:t>
            </a:fld>
            <a:endParaRPr lang="en-US"/>
          </a:p>
        </p:txBody>
      </p:sp>
    </p:spTree>
    <p:extLst>
      <p:ext uri="{BB962C8B-B14F-4D97-AF65-F5344CB8AC3E}">
        <p14:creationId xmlns:p14="http://schemas.microsoft.com/office/powerpoint/2010/main" val="264457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B5746-51B6-48B2-A806-D68615B6BBCF}" type="datetime1">
              <a:rPr lang="en-US" smtClean="0"/>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65735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CC679-F026-448E-8E46-D2FFD0767E74}"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3484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96F5-A516-43DA-AC25-28EBF34CD5C4}" type="datetime1">
              <a:rPr lang="en-US" smtClean="0"/>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9336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85EA0E-0007-43A3-84DF-7A3A4BEFF418}" type="datetime1">
              <a:rPr lang="en-US" smtClean="0"/>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11918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23447-9B20-48A9-92CB-831FED69A7D3}" type="datetime1">
              <a:rPr lang="en-US" smtClean="0"/>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357913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C2531-0D6F-4515-8E62-6B27FC8EB540}"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4205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DB6FB-3B63-46B3-82C5-32CD82FBEFAC}" type="datetime1">
              <a:rPr lang="en-US" smtClean="0"/>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11C21-2A17-4D34-B226-F1AC3F20DC1C}" type="slidenum">
              <a:rPr lang="en-US" smtClean="0"/>
              <a:t>‹#›</a:t>
            </a:fld>
            <a:endParaRPr lang="en-US"/>
          </a:p>
        </p:txBody>
      </p:sp>
    </p:spTree>
    <p:extLst>
      <p:ext uri="{BB962C8B-B14F-4D97-AF65-F5344CB8AC3E}">
        <p14:creationId xmlns:p14="http://schemas.microsoft.com/office/powerpoint/2010/main" val="213514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089FE-6FA7-4C71-95F1-27DAD4B4DCD0}" type="datetime1">
              <a:rPr lang="en-US" smtClean="0"/>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11C21-2A17-4D34-B226-F1AC3F20DC1C}" type="slidenum">
              <a:rPr lang="en-US" smtClean="0"/>
              <a:t>‹#›</a:t>
            </a:fld>
            <a:endParaRPr lang="en-US"/>
          </a:p>
        </p:txBody>
      </p:sp>
    </p:spTree>
    <p:extLst>
      <p:ext uri="{BB962C8B-B14F-4D97-AF65-F5344CB8AC3E}">
        <p14:creationId xmlns:p14="http://schemas.microsoft.com/office/powerpoint/2010/main" val="1481474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25775"/>
            <a:ext cx="7772400" cy="1470025"/>
          </a:xfrm>
        </p:spPr>
        <p:txBody>
          <a:bodyPr/>
          <a:lstStyle/>
          <a:p>
            <a:r>
              <a:rPr lang="en-US" b="1" smtClean="0"/>
              <a:t>TỔNG QUAN VỀ HỆ THỐNG NHÚNG</a:t>
            </a:r>
            <a:endParaRPr lang="en-US" b="1"/>
          </a:p>
        </p:txBody>
      </p:sp>
      <p:sp>
        <p:nvSpPr>
          <p:cNvPr id="4" name="Subtitle 2"/>
          <p:cNvSpPr txBox="1">
            <a:spLocks/>
          </p:cNvSpPr>
          <p:nvPr/>
        </p:nvSpPr>
        <p:spPr>
          <a:xfrm>
            <a:off x="1219200" y="1371600"/>
            <a:ext cx="67818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smtClean="0">
                <a:solidFill>
                  <a:schemeClr val="tx1"/>
                </a:solidFill>
              </a:rPr>
              <a:t>Lập trình hệ thống nhúng</a:t>
            </a:r>
          </a:p>
          <a:p>
            <a:pPr algn="just">
              <a:spcBef>
                <a:spcPts val="0"/>
              </a:spcBef>
            </a:pPr>
            <a:r>
              <a:rPr lang="en-US" b="1" smtClean="0">
                <a:solidFill>
                  <a:schemeClr val="tx1"/>
                </a:solidFill>
              </a:rPr>
              <a:t>Chương 1 – Bài 1</a:t>
            </a:r>
            <a:endParaRPr lang="en-US" b="1">
              <a:solidFill>
                <a:schemeClr val="tx1"/>
              </a:solidFill>
            </a:endParaRPr>
          </a:p>
        </p:txBody>
      </p:sp>
      <p:sp>
        <p:nvSpPr>
          <p:cNvPr id="5" name="Subtitle 2"/>
          <p:cNvSpPr txBox="1">
            <a:spLocks/>
          </p:cNvSpPr>
          <p:nvPr/>
        </p:nvSpPr>
        <p:spPr>
          <a:xfrm>
            <a:off x="2514600" y="4800600"/>
            <a:ext cx="5638800" cy="1524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pPr>
            <a:r>
              <a:rPr lang="en-US" sz="2400" smtClean="0">
                <a:solidFill>
                  <a:schemeClr val="tx1"/>
                </a:solidFill>
              </a:rPr>
              <a:t>Bộ môn: Kỹ thuật máy tính</a:t>
            </a:r>
          </a:p>
          <a:p>
            <a:pPr algn="just">
              <a:spcBef>
                <a:spcPts val="0"/>
              </a:spcBef>
            </a:pPr>
            <a:r>
              <a:rPr lang="en-US" sz="2400" smtClean="0">
                <a:solidFill>
                  <a:schemeClr val="tx1"/>
                </a:solidFill>
              </a:rPr>
              <a:t>Khoa CNTT - HVKTMM</a:t>
            </a:r>
          </a:p>
        </p:txBody>
      </p:sp>
    </p:spTree>
    <p:extLst>
      <p:ext uri="{BB962C8B-B14F-4D97-AF65-F5344CB8AC3E}">
        <p14:creationId xmlns:p14="http://schemas.microsoft.com/office/powerpoint/2010/main" val="184621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ví dụ về hệ nhúng</a:t>
            </a:r>
            <a:endParaRPr lang="en-US"/>
          </a:p>
        </p:txBody>
      </p:sp>
      <p:sp>
        <p:nvSpPr>
          <p:cNvPr id="3" name="Content Placeholder 2"/>
          <p:cNvSpPr>
            <a:spLocks noGrp="1"/>
          </p:cNvSpPr>
          <p:nvPr>
            <p:ph idx="1"/>
          </p:nvPr>
        </p:nvSpPr>
        <p:spPr/>
        <p:txBody>
          <a:bodyPr>
            <a:normAutofit/>
          </a:bodyPr>
          <a:lstStyle/>
          <a:p>
            <a:r>
              <a:rPr lang="en-US" sz="2800" smtClean="0"/>
              <a:t>Smart home</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10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5334000" cy="442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4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ví dụ về hệ nhúng</a:t>
            </a:r>
          </a:p>
        </p:txBody>
      </p:sp>
      <p:sp>
        <p:nvSpPr>
          <p:cNvPr id="3" name="Content Placeholder 2"/>
          <p:cNvSpPr>
            <a:spLocks noGrp="1"/>
          </p:cNvSpPr>
          <p:nvPr>
            <p:ph idx="1"/>
          </p:nvPr>
        </p:nvSpPr>
        <p:spPr/>
        <p:txBody>
          <a:bodyPr/>
          <a:lstStyle/>
          <a:p>
            <a:r>
              <a:rPr lang="en-US" smtClean="0"/>
              <a:t>Phần mềm nhúng trong các thiết bị mạng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21527"/>
            <a:ext cx="62292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28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normAutofit fontScale="85000" lnSpcReduction="20000"/>
          </a:bodyPr>
          <a:lstStyle/>
          <a:p>
            <a:r>
              <a:rPr lang="vi-VN"/>
              <a:t>Mục đích chuyên </a:t>
            </a:r>
            <a:r>
              <a:rPr lang="vi-VN" smtClean="0"/>
              <a:t>dụng</a:t>
            </a:r>
            <a:endParaRPr lang="en-US" smtClean="0"/>
          </a:p>
          <a:p>
            <a:pPr lvl="1"/>
            <a:r>
              <a:rPr lang="en-US" smtClean="0"/>
              <a:t>Hệ nhúng thường thực hiện một chức năng chuyên dụng</a:t>
            </a:r>
            <a:endParaRPr lang="en-US"/>
          </a:p>
          <a:p>
            <a:r>
              <a:rPr lang="en-US"/>
              <a:t>Ràng buộc chặt chẽ bởi các yếu </a:t>
            </a:r>
            <a:r>
              <a:rPr lang="en-US" smtClean="0"/>
              <a:t>tố</a:t>
            </a:r>
          </a:p>
          <a:p>
            <a:pPr lvl="1"/>
            <a:r>
              <a:rPr lang="vi-VN"/>
              <a:t>Chi phí </a:t>
            </a:r>
          </a:p>
          <a:p>
            <a:pPr lvl="1"/>
            <a:r>
              <a:rPr lang="vi-VN"/>
              <a:t>Hệ thống đơn giản</a:t>
            </a:r>
          </a:p>
          <a:p>
            <a:pPr lvl="1"/>
            <a:r>
              <a:rPr lang="vi-VN"/>
              <a:t>Dựa trên ít thành phần</a:t>
            </a:r>
          </a:p>
          <a:p>
            <a:pPr lvl="1"/>
            <a:r>
              <a:rPr lang="vi-VN"/>
              <a:t>Tốc độ xử lý </a:t>
            </a:r>
          </a:p>
          <a:p>
            <a:pPr lvl="1"/>
            <a:r>
              <a:rPr lang="vi-VN"/>
              <a:t>Năng lượng tiêu thụ</a:t>
            </a:r>
            <a:endParaRPr lang="en-US"/>
          </a:p>
          <a:p>
            <a:r>
              <a:rPr lang="en-US" smtClean="0"/>
              <a:t>Hạn chế về tài nguyên</a:t>
            </a:r>
          </a:p>
          <a:p>
            <a:pPr lvl="1"/>
            <a:r>
              <a:rPr lang="vi-VN"/>
              <a:t>Hiệu năng bộ vi xử lý</a:t>
            </a:r>
          </a:p>
          <a:p>
            <a:pPr lvl="1"/>
            <a:r>
              <a:rPr lang="vi-VN" smtClean="0"/>
              <a:t>Dung </a:t>
            </a:r>
            <a:r>
              <a:rPr lang="vi-VN"/>
              <a:t>lượng bộ nhớ</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12</a:t>
            </a:fld>
            <a:endParaRPr lang="en-US"/>
          </a:p>
        </p:txBody>
      </p:sp>
    </p:spTree>
    <p:extLst>
      <p:ext uri="{BB962C8B-B14F-4D97-AF65-F5344CB8AC3E}">
        <p14:creationId xmlns:p14="http://schemas.microsoft.com/office/powerpoint/2010/main" val="386356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lstStyle/>
          <a:p>
            <a:r>
              <a:rPr lang="vi-VN"/>
              <a:t>Tính tương tác và </a:t>
            </a:r>
            <a:r>
              <a:rPr lang="en-US" smtClean="0"/>
              <a:t>đáp ứng </a:t>
            </a:r>
            <a:r>
              <a:rPr lang="vi-VN" smtClean="0"/>
              <a:t>thời gian</a:t>
            </a:r>
            <a:r>
              <a:rPr lang="en-US" smtClean="0"/>
              <a:t> </a:t>
            </a:r>
            <a:r>
              <a:rPr lang="vi-VN" smtClean="0"/>
              <a:t>thực</a:t>
            </a:r>
            <a:endParaRPr lang="en-US" smtClean="0"/>
          </a:p>
          <a:p>
            <a:pPr lvl="1"/>
            <a:r>
              <a:rPr lang="vi-VN">
                <a:latin typeface="Calibri" pitchFamily="34" charset="0"/>
              </a:rPr>
              <a:t>Thường xuyên tương tác với các sự kiện bên </a:t>
            </a:r>
            <a:r>
              <a:rPr lang="vi-VN" smtClean="0">
                <a:latin typeface="Calibri" pitchFamily="34" charset="0"/>
              </a:rPr>
              <a:t>ngoài</a:t>
            </a:r>
            <a:endParaRPr lang="en-US" smtClean="0">
              <a:latin typeface="Calibri" pitchFamily="34" charset="0"/>
            </a:endParaRPr>
          </a:p>
          <a:p>
            <a:pPr lvl="1"/>
            <a:r>
              <a:rPr lang="en-US" smtClean="0"/>
              <a:t>Đáp ứng </a:t>
            </a:r>
            <a:r>
              <a:rPr lang="en-US"/>
              <a:t>thời gian thực (real time</a:t>
            </a:r>
            <a:r>
              <a:rPr lang="en-US" smtClean="0"/>
              <a:t>)</a:t>
            </a:r>
          </a:p>
          <a:p>
            <a:r>
              <a:rPr lang="en-US"/>
              <a:t>Thỏa mãn yêu cầu </a:t>
            </a:r>
            <a:r>
              <a:rPr lang="en-US" smtClean="0"/>
              <a:t>về</a:t>
            </a:r>
          </a:p>
          <a:p>
            <a:pPr lvl="1"/>
            <a:r>
              <a:rPr lang="en-US" smtClean="0"/>
              <a:t>Độ tin cậy</a:t>
            </a:r>
          </a:p>
          <a:p>
            <a:pPr lvl="1"/>
            <a:r>
              <a:rPr lang="en-US" smtClean="0"/>
              <a:t>Khả năng chịu lỗi (hệ nhúng không được treo)</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13</a:t>
            </a:fld>
            <a:endParaRPr lang="en-US"/>
          </a:p>
        </p:txBody>
      </p:sp>
    </p:spTree>
    <p:extLst>
      <p:ext uri="{BB962C8B-B14F-4D97-AF65-F5344CB8AC3E}">
        <p14:creationId xmlns:p14="http://schemas.microsoft.com/office/powerpoint/2010/main" val="184706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Đặc trưng của hệ nhúng</a:t>
            </a:r>
            <a:endParaRPr lang="en-US"/>
          </a:p>
        </p:txBody>
      </p:sp>
      <p:sp>
        <p:nvSpPr>
          <p:cNvPr id="3" name="Content Placeholder 2"/>
          <p:cNvSpPr>
            <a:spLocks noGrp="1"/>
          </p:cNvSpPr>
          <p:nvPr>
            <p:ph idx="1"/>
          </p:nvPr>
        </p:nvSpPr>
        <p:spPr/>
        <p:txBody>
          <a:bodyPr/>
          <a:lstStyle/>
          <a:p>
            <a:r>
              <a:rPr lang="en-US"/>
              <a:t>Phần cứng và phần mềm song </a:t>
            </a:r>
            <a:r>
              <a:rPr lang="en-US" smtClean="0"/>
              <a:t>hành</a:t>
            </a:r>
          </a:p>
          <a:p>
            <a:pPr lvl="1"/>
            <a:r>
              <a:rPr lang="vi-VN"/>
              <a:t>Phần mềm thường cài đặt cố định lên bộ nhớ </a:t>
            </a:r>
            <a:r>
              <a:rPr lang="vi-VN" smtClean="0"/>
              <a:t>trong</a:t>
            </a:r>
            <a:r>
              <a:rPr lang="en-US" smtClean="0"/>
              <a:t> </a:t>
            </a:r>
            <a:r>
              <a:rPr lang="vi-VN" smtClean="0"/>
              <a:t>hệ </a:t>
            </a:r>
            <a:r>
              <a:rPr lang="vi-VN"/>
              <a:t>nhúng (firmware</a:t>
            </a:r>
            <a:r>
              <a:rPr lang="vi-VN" smtClean="0"/>
              <a:t>)</a:t>
            </a:r>
            <a:endParaRPr lang="en-US" smtClean="0"/>
          </a:p>
          <a:p>
            <a:pPr lvl="1"/>
            <a:r>
              <a:rPr lang="vi-VN"/>
              <a:t>Thường lưu trữ trong bộ nhớ EEPROM hoặc FLASH</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14</a:t>
            </a:fld>
            <a:endParaRPr lang="en-US"/>
          </a:p>
        </p:txBody>
      </p:sp>
    </p:spTree>
    <p:extLst>
      <p:ext uri="{BB962C8B-B14F-4D97-AF65-F5344CB8AC3E}">
        <p14:creationId xmlns:p14="http://schemas.microsoft.com/office/powerpoint/2010/main" val="421114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hệ </a:t>
            </a:r>
            <a:r>
              <a:rPr lang="en-US"/>
              <a:t>nhúng</a:t>
            </a:r>
          </a:p>
        </p:txBody>
      </p:sp>
      <p:sp>
        <p:nvSpPr>
          <p:cNvPr id="3" name="Content Placeholder 2"/>
          <p:cNvSpPr>
            <a:spLocks noGrp="1"/>
          </p:cNvSpPr>
          <p:nvPr>
            <p:ph idx="1"/>
          </p:nvPr>
        </p:nvSpPr>
        <p:spPr/>
        <p:txBody>
          <a:bodyPr/>
          <a:lstStyle/>
          <a:p>
            <a:r>
              <a:rPr lang="en-US" smtClean="0"/>
              <a:t>Phân lớp các hệ thống: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03442"/>
            <a:ext cx="7010400" cy="318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42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3" name="Content Placeholder 2"/>
          <p:cNvSpPr>
            <a:spLocks noGrp="1"/>
          </p:cNvSpPr>
          <p:nvPr>
            <p:ph idx="1"/>
          </p:nvPr>
        </p:nvSpPr>
        <p:spPr/>
        <p:txBody>
          <a:bodyPr/>
          <a:lstStyle/>
          <a:p>
            <a:r>
              <a:rPr lang="en-US" smtClean="0"/>
              <a:t>Sơ đồ chung của các hệ nhúng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5791200" cy="327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48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3" name="Content Placeholder 2"/>
          <p:cNvSpPr>
            <a:spLocks noGrp="1"/>
          </p:cNvSpPr>
          <p:nvPr>
            <p:ph idx="1"/>
          </p:nvPr>
        </p:nvSpPr>
        <p:spPr>
          <a:xfrm>
            <a:off x="457200" y="1371600"/>
            <a:ext cx="8229600" cy="4525963"/>
          </a:xfrm>
        </p:spPr>
        <p:txBody>
          <a:bodyPr>
            <a:normAutofit/>
          </a:bodyPr>
          <a:lstStyle/>
          <a:p>
            <a:r>
              <a:rPr lang="en-US" sz="2800" smtClean="0"/>
              <a:t>Các thành phần trong hệ nhúng</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17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10" y="1905000"/>
            <a:ext cx="734269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26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1"/>
            <a:ext cx="721871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80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99" y="1752600"/>
            <a:ext cx="8378101"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Nội</a:t>
            </a:r>
            <a:r>
              <a:rPr lang="en-US" smtClean="0"/>
              <a:t> dung</a:t>
            </a:r>
            <a:endParaRPr lang="en-US"/>
          </a:p>
        </p:txBody>
      </p:sp>
      <p:sp>
        <p:nvSpPr>
          <p:cNvPr id="3" name="Content Placeholder 2"/>
          <p:cNvSpPr>
            <a:spLocks noGrp="1"/>
          </p:cNvSpPr>
          <p:nvPr>
            <p:ph idx="1"/>
          </p:nvPr>
        </p:nvSpPr>
        <p:spPr>
          <a:xfrm>
            <a:off x="457200" y="1600200"/>
            <a:ext cx="8382000" cy="4724400"/>
          </a:xfrm>
        </p:spPr>
        <p:txBody>
          <a:bodyPr>
            <a:normAutofit/>
          </a:bodyPr>
          <a:lstStyle/>
          <a:p>
            <a:r>
              <a:rPr lang="vi-VN" smtClean="0"/>
              <a:t>Giới </a:t>
            </a:r>
            <a:r>
              <a:rPr lang="vi-VN"/>
              <a:t>thiệu về hệ nhúng</a:t>
            </a:r>
          </a:p>
          <a:p>
            <a:r>
              <a:rPr lang="vi-VN" smtClean="0"/>
              <a:t>Đặc </a:t>
            </a:r>
            <a:r>
              <a:rPr lang="vi-VN"/>
              <a:t>trưng của hệ nhúng</a:t>
            </a:r>
          </a:p>
          <a:p>
            <a:r>
              <a:rPr lang="en-US"/>
              <a:t>Cấu</a:t>
            </a:r>
            <a:r>
              <a:rPr lang="vi-VN"/>
              <a:t> trúc tổng quan hệ </a:t>
            </a:r>
            <a:r>
              <a:rPr lang="vi-VN" smtClean="0"/>
              <a:t>nhúng</a:t>
            </a:r>
            <a:endParaRPr lang="en-US" smtClean="0"/>
          </a:p>
          <a:p>
            <a:r>
              <a:rPr lang="en-US" smtClean="0"/>
              <a:t>Kiến thức cơ sở phần cứng cho lập trình nhúng</a:t>
            </a:r>
            <a:endParaRPr lang="en-US"/>
          </a:p>
          <a:p>
            <a:r>
              <a:rPr lang="en-US" smtClean="0"/>
              <a:t>Hệ thống thời gian thực</a:t>
            </a:r>
          </a:p>
          <a:p>
            <a:r>
              <a:rPr lang="en-US" smtClean="0"/>
              <a:t>Hệ thống nhúng thời gian thực</a:t>
            </a:r>
          </a:p>
          <a:p>
            <a:endParaRPr lang="en-US" smtClean="0"/>
          </a:p>
        </p:txBody>
      </p:sp>
      <p:sp>
        <p:nvSpPr>
          <p:cNvPr id="4" name="Slide Number Placeholder 3"/>
          <p:cNvSpPr>
            <a:spLocks noGrp="1"/>
          </p:cNvSpPr>
          <p:nvPr>
            <p:ph type="sldNum" sz="quarter" idx="12"/>
          </p:nvPr>
        </p:nvSpPr>
        <p:spPr/>
        <p:txBody>
          <a:bodyPr/>
          <a:lstStyle/>
          <a:p>
            <a:fld id="{4CC11C21-2A17-4D34-B226-F1AC3F20DC1C}" type="slidenum">
              <a:rPr lang="en-US" smtClean="0"/>
              <a:t>2</a:t>
            </a:fld>
            <a:endParaRPr lang="en-US"/>
          </a:p>
        </p:txBody>
      </p:sp>
    </p:spTree>
    <p:extLst>
      <p:ext uri="{BB962C8B-B14F-4D97-AF65-F5344CB8AC3E}">
        <p14:creationId xmlns:p14="http://schemas.microsoft.com/office/powerpoint/2010/main" val="1556371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Kiến thức cơ sở phần cứng cho lập trình nhúng</a:t>
            </a:r>
          </a:p>
        </p:txBody>
      </p:sp>
      <p:sp>
        <p:nvSpPr>
          <p:cNvPr id="3" name="Content Placeholder 2"/>
          <p:cNvSpPr>
            <a:spLocks noGrp="1"/>
          </p:cNvSpPr>
          <p:nvPr>
            <p:ph idx="1"/>
          </p:nvPr>
        </p:nvSpPr>
        <p:spPr/>
        <p:txBody>
          <a:bodyPr/>
          <a:lstStyle/>
          <a:p>
            <a:r>
              <a:rPr lang="en-US" smtClean="0"/>
              <a:t>Bộ vi xử lý (</a:t>
            </a:r>
            <a:r>
              <a:rPr lang="vi-VN" smtClean="0"/>
              <a:t>Microprocessor</a:t>
            </a:r>
            <a:r>
              <a:rPr lang="en-US" smtClean="0"/>
              <a:t>)</a:t>
            </a:r>
          </a:p>
          <a:p>
            <a:r>
              <a:rPr lang="en-US" smtClean="0"/>
              <a:t>Bộ vi điều khiển (</a:t>
            </a:r>
            <a:r>
              <a:rPr lang="vi-VN" smtClean="0"/>
              <a:t>Microcontroller</a:t>
            </a:r>
            <a:r>
              <a:rPr lang="en-US" smtClean="0"/>
              <a:t>)</a:t>
            </a:r>
          </a:p>
          <a:p>
            <a:r>
              <a:rPr lang="en-US"/>
              <a:t>Bộ nhớ (Memory</a:t>
            </a:r>
            <a:r>
              <a:rPr lang="en-US" smtClean="0"/>
              <a:t>)</a:t>
            </a:r>
          </a:p>
          <a:p>
            <a:r>
              <a:rPr lang="de-DE"/>
              <a:t>Kiến </a:t>
            </a:r>
            <a:r>
              <a:rPr lang="de-DE" smtClean="0"/>
              <a:t>trúc máy tính mức hệ thống</a:t>
            </a:r>
          </a:p>
          <a:p>
            <a:r>
              <a:rPr lang="vi-VN"/>
              <a:t>Không gian địa chỉ</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20</a:t>
            </a:fld>
            <a:endParaRPr lang="en-US"/>
          </a:p>
        </p:txBody>
      </p:sp>
    </p:spTree>
    <p:extLst>
      <p:ext uri="{BB962C8B-B14F-4D97-AF65-F5344CB8AC3E}">
        <p14:creationId xmlns:p14="http://schemas.microsoft.com/office/powerpoint/2010/main" val="318223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Bộ vi xử lý</a:t>
            </a:r>
            <a:endParaRPr lang="en-US"/>
          </a:p>
        </p:txBody>
      </p:sp>
      <p:sp>
        <p:nvSpPr>
          <p:cNvPr id="3" name="Content Placeholder 2"/>
          <p:cNvSpPr>
            <a:spLocks noGrp="1"/>
          </p:cNvSpPr>
          <p:nvPr>
            <p:ph idx="1"/>
          </p:nvPr>
        </p:nvSpPr>
        <p:spPr/>
        <p:txBody>
          <a:bodyPr>
            <a:normAutofit/>
          </a:bodyPr>
          <a:lstStyle/>
          <a:p>
            <a:r>
              <a:rPr lang="vi-VN" sz="2800"/>
              <a:t>Processor:</a:t>
            </a:r>
          </a:p>
          <a:p>
            <a:pPr lvl="1"/>
            <a:r>
              <a:rPr lang="vi-VN" sz="2400" smtClean="0"/>
              <a:t>Một </a:t>
            </a:r>
            <a:r>
              <a:rPr lang="vi-VN" sz="2400"/>
              <a:t>bộ xử lý độc lập không thể thực hiện được </a:t>
            </a:r>
            <a:r>
              <a:rPr lang="vi-VN" sz="2400" smtClean="0"/>
              <a:t>nhiệm </a:t>
            </a:r>
            <a:r>
              <a:rPr lang="vi-VN" sz="2400"/>
              <a:t>vụ gì.</a:t>
            </a:r>
          </a:p>
          <a:p>
            <a:pPr lvl="1"/>
            <a:r>
              <a:rPr lang="vi-VN" sz="2400" smtClean="0"/>
              <a:t>Cần </a:t>
            </a:r>
            <a:r>
              <a:rPr lang="vi-VN" sz="2400"/>
              <a:t>giao tiếp với bộ nhớ (chứa chương trình, dữ </a:t>
            </a:r>
            <a:r>
              <a:rPr lang="vi-VN" sz="2400" smtClean="0"/>
              <a:t>liệu)</a:t>
            </a:r>
            <a:r>
              <a:rPr lang="en-US" sz="2400" smtClean="0"/>
              <a:t> và thiết bị vào/ra</a:t>
            </a:r>
          </a:p>
          <a:p>
            <a:r>
              <a:rPr lang="vi-VN" sz="2800"/>
              <a:t>Microprocessor: </a:t>
            </a:r>
          </a:p>
          <a:p>
            <a:pPr lvl="1"/>
            <a:r>
              <a:rPr lang="vi-VN" sz="2400" smtClean="0"/>
              <a:t>Bộ </a:t>
            </a:r>
            <a:r>
              <a:rPr lang="vi-VN" sz="2400"/>
              <a:t>vi xử lý được chế tạo trên một chip/mạch tích </a:t>
            </a:r>
            <a:r>
              <a:rPr lang="vi-VN" sz="2400" smtClean="0"/>
              <a:t>hợp</a:t>
            </a:r>
            <a:r>
              <a:rPr lang="vi-VN" sz="2400"/>
              <a:t>.</a:t>
            </a:r>
          </a:p>
          <a:p>
            <a:pPr lvl="1"/>
            <a:r>
              <a:rPr lang="en-US" sz="2400" smtClean="0"/>
              <a:t>Các </a:t>
            </a:r>
            <a:r>
              <a:rPr lang="vi-VN" sz="2400" smtClean="0"/>
              <a:t>dòng </a:t>
            </a:r>
            <a:r>
              <a:rPr lang="vi-VN" sz="2400"/>
              <a:t>thường dùng: Intel, FreeScale IBM, MIPS, </a:t>
            </a:r>
            <a:r>
              <a:rPr lang="vi-VN" sz="2400" smtClean="0"/>
              <a:t>ARM</a:t>
            </a:r>
            <a:r>
              <a:rPr lang="vi-VN" sz="2400"/>
              <a:t>, SUN </a:t>
            </a:r>
            <a:r>
              <a:rPr lang="vi-VN" sz="2400" smtClean="0"/>
              <a:t>PARC</a:t>
            </a:r>
            <a:r>
              <a:rPr lang="en-US" sz="2400" smtClean="0"/>
              <a:t>, v.v.</a:t>
            </a:r>
            <a:endParaRPr lang="en-US" sz="2400"/>
          </a:p>
        </p:txBody>
      </p:sp>
      <p:sp>
        <p:nvSpPr>
          <p:cNvPr id="4" name="Slide Number Placeholder 3"/>
          <p:cNvSpPr>
            <a:spLocks noGrp="1"/>
          </p:cNvSpPr>
          <p:nvPr>
            <p:ph type="sldNum" sz="quarter" idx="12"/>
          </p:nvPr>
        </p:nvSpPr>
        <p:spPr/>
        <p:txBody>
          <a:bodyPr/>
          <a:lstStyle/>
          <a:p>
            <a:fld id="{4CC11C21-2A17-4D34-B226-F1AC3F20DC1C}" type="slidenum">
              <a:rPr lang="en-US" smtClean="0"/>
              <a:pPr/>
              <a:t>21</a:t>
            </a:fld>
            <a:endParaRPr lang="en-US"/>
          </a:p>
        </p:txBody>
      </p:sp>
    </p:spTree>
    <p:extLst>
      <p:ext uri="{BB962C8B-B14F-4D97-AF65-F5344CB8AC3E}">
        <p14:creationId xmlns:p14="http://schemas.microsoft.com/office/powerpoint/2010/main" val="387560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t>
            </a:r>
            <a:r>
              <a:rPr lang="vi-VN" smtClean="0"/>
              <a:t>i </a:t>
            </a:r>
            <a:r>
              <a:rPr lang="vi-VN"/>
              <a:t>điều khiển</a:t>
            </a:r>
            <a:endParaRPr lang="en-US"/>
          </a:p>
        </p:txBody>
      </p:sp>
      <p:sp>
        <p:nvSpPr>
          <p:cNvPr id="3" name="Content Placeholder 2"/>
          <p:cNvSpPr>
            <a:spLocks noGrp="1"/>
          </p:cNvSpPr>
          <p:nvPr>
            <p:ph idx="1"/>
          </p:nvPr>
        </p:nvSpPr>
        <p:spPr/>
        <p:txBody>
          <a:bodyPr>
            <a:normAutofit lnSpcReduction="10000"/>
          </a:bodyPr>
          <a:lstStyle/>
          <a:p>
            <a:r>
              <a:rPr lang="en-US"/>
              <a:t>Bao gồm cả CPU, bộ nhớ (ROM/EEROM, RAM), cổng vào ra </a:t>
            </a:r>
            <a:r>
              <a:rPr lang="vi-VN"/>
              <a:t>trên một chip đơn, mạch tích hợp.</a:t>
            </a:r>
          </a:p>
          <a:p>
            <a:pPr lvl="1"/>
            <a:r>
              <a:rPr lang="vi-VN"/>
              <a:t>Thường sử dụng trong c|c hệ nhúng</a:t>
            </a:r>
          </a:p>
          <a:p>
            <a:pPr lvl="1"/>
            <a:r>
              <a:rPr lang="vi-VN" smtClean="0"/>
              <a:t>Phạm </a:t>
            </a:r>
            <a:r>
              <a:rPr lang="vi-VN"/>
              <a:t>vi rộng: AVRs, PICs, ARMs, …</a:t>
            </a:r>
          </a:p>
          <a:p>
            <a:pPr lvl="1"/>
            <a:r>
              <a:rPr lang="vi-VN" smtClean="0"/>
              <a:t>Kiến </a:t>
            </a:r>
            <a:r>
              <a:rPr lang="vi-VN"/>
              <a:t>trúc: 8 bit, 16 bit, 32 bit, (64 bit).</a:t>
            </a:r>
          </a:p>
          <a:p>
            <a:pPr lvl="1"/>
            <a:r>
              <a:rPr lang="vi-VN" smtClean="0"/>
              <a:t>Bộ </a:t>
            </a:r>
            <a:r>
              <a:rPr lang="vi-VN"/>
              <a:t>nhớ trong cùng chip hoặc phối ghép mở rộng </a:t>
            </a:r>
            <a:r>
              <a:rPr lang="vi-VN" smtClean="0"/>
              <a:t>bên ngoài</a:t>
            </a:r>
            <a:endParaRPr lang="en-US" smtClean="0"/>
          </a:p>
          <a:p>
            <a:r>
              <a:rPr lang="en-US" smtClean="0"/>
              <a:t>Là một dạng của hệ thống trên chip (SoC)</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22</a:t>
            </a:fld>
            <a:endParaRPr lang="en-US"/>
          </a:p>
        </p:txBody>
      </p:sp>
    </p:spTree>
    <p:extLst>
      <p:ext uri="{BB962C8B-B14F-4D97-AF65-F5344CB8AC3E}">
        <p14:creationId xmlns:p14="http://schemas.microsoft.com/office/powerpoint/2010/main" val="183038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t>
            </a:r>
            <a:r>
              <a:rPr lang="vi-VN" smtClean="0"/>
              <a:t>i </a:t>
            </a:r>
            <a:r>
              <a:rPr lang="vi-VN"/>
              <a:t>điều khiển</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23</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6172200" cy="465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331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thành phần vi điều khiển</a:t>
            </a:r>
            <a:endParaRPr lang="en-US"/>
          </a:p>
        </p:txBody>
      </p:sp>
      <p:sp>
        <p:nvSpPr>
          <p:cNvPr id="3" name="Content Placeholder 2"/>
          <p:cNvSpPr>
            <a:spLocks noGrp="1"/>
          </p:cNvSpPr>
          <p:nvPr>
            <p:ph idx="1"/>
          </p:nvPr>
        </p:nvSpPr>
        <p:spPr>
          <a:xfrm>
            <a:off x="457200" y="1600200"/>
            <a:ext cx="3581400" cy="4525963"/>
          </a:xfrm>
        </p:spPr>
        <p:txBody>
          <a:bodyPr>
            <a:noAutofit/>
          </a:bodyPr>
          <a:lstStyle/>
          <a:p>
            <a:pPr algn="just"/>
            <a:r>
              <a:rPr lang="en-US" sz="2800"/>
              <a:t>Central Processor Unit </a:t>
            </a:r>
          </a:p>
          <a:p>
            <a:pPr algn="just"/>
            <a:r>
              <a:rPr lang="en-US" sz="2800" smtClean="0"/>
              <a:t>ROM, RAM</a:t>
            </a:r>
            <a:endParaRPr lang="en-US" sz="2800"/>
          </a:p>
          <a:p>
            <a:pPr algn="just"/>
            <a:r>
              <a:rPr lang="en-US" sz="2800" smtClean="0"/>
              <a:t>Electrically </a:t>
            </a:r>
            <a:r>
              <a:rPr lang="en-US" sz="2800"/>
              <a:t>Erasable </a:t>
            </a:r>
          </a:p>
          <a:p>
            <a:pPr algn="just"/>
            <a:r>
              <a:rPr lang="en-US" sz="2800"/>
              <a:t>Programmable ROM </a:t>
            </a:r>
            <a:r>
              <a:rPr lang="en-US" sz="2800" smtClean="0"/>
              <a:t>(</a:t>
            </a:r>
            <a:r>
              <a:rPr lang="en-US" sz="2800"/>
              <a:t>EEPROM) /Flash </a:t>
            </a:r>
            <a:r>
              <a:rPr lang="en-US" sz="2800" smtClean="0"/>
              <a:t>Memory</a:t>
            </a:r>
            <a:endParaRPr lang="en-US" sz="2800"/>
          </a:p>
          <a:p>
            <a:r>
              <a:rPr lang="en-US" sz="2800" smtClean="0"/>
              <a:t>Special </a:t>
            </a:r>
            <a:r>
              <a:rPr lang="en-US" sz="2800"/>
              <a:t>Function </a:t>
            </a:r>
            <a:r>
              <a:rPr lang="en-US" sz="2800" smtClean="0"/>
              <a:t>Registers </a:t>
            </a:r>
            <a:r>
              <a:rPr lang="en-US" sz="2800"/>
              <a:t>(SFR)</a:t>
            </a:r>
          </a:p>
          <a:p>
            <a:pPr algn="just"/>
            <a:r>
              <a:rPr lang="en-US" sz="2800" smtClean="0"/>
              <a:t>Program </a:t>
            </a:r>
            <a:r>
              <a:rPr lang="en-US" sz="2800"/>
              <a:t>Counter</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1904999"/>
            <a:ext cx="4908856" cy="393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29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a:t>
            </a:r>
            <a:r>
              <a:rPr lang="en-US"/>
              <a:t>cổng </a:t>
            </a:r>
            <a:r>
              <a:rPr lang="en-US" smtClean="0"/>
              <a:t>vào/ra</a:t>
            </a:r>
            <a:endParaRPr lang="en-US"/>
          </a:p>
        </p:txBody>
      </p:sp>
      <p:sp>
        <p:nvSpPr>
          <p:cNvPr id="3" name="Content Placeholder 2"/>
          <p:cNvSpPr>
            <a:spLocks noGrp="1"/>
          </p:cNvSpPr>
          <p:nvPr>
            <p:ph idx="1"/>
          </p:nvPr>
        </p:nvSpPr>
        <p:spPr>
          <a:xfrm>
            <a:off x="457200" y="1600200"/>
            <a:ext cx="3581400" cy="4525963"/>
          </a:xfrm>
        </p:spPr>
        <p:txBody>
          <a:bodyPr>
            <a:noAutofit/>
          </a:bodyPr>
          <a:lstStyle/>
          <a:p>
            <a:r>
              <a:rPr lang="vi-VN" sz="2800"/>
              <a:t>GPIO (General Purpose </a:t>
            </a:r>
            <a:r>
              <a:rPr lang="vi-VN" sz="2800" smtClean="0"/>
              <a:t>Input </a:t>
            </a:r>
            <a:r>
              <a:rPr lang="vi-VN" sz="2800"/>
              <a:t>Output)</a:t>
            </a:r>
          </a:p>
          <a:p>
            <a:r>
              <a:rPr lang="vi-VN" sz="2800" smtClean="0"/>
              <a:t>Kết </a:t>
            </a:r>
            <a:r>
              <a:rPr lang="vi-VN" sz="2800"/>
              <a:t>nối đến </a:t>
            </a:r>
            <a:r>
              <a:rPr lang="vi-VN" sz="2800" smtClean="0"/>
              <a:t>c</a:t>
            </a:r>
            <a:r>
              <a:rPr lang="en-US" sz="2800"/>
              <a:t>á</a:t>
            </a:r>
            <a:r>
              <a:rPr lang="vi-VN" sz="2800" smtClean="0"/>
              <a:t>c </a:t>
            </a:r>
            <a:r>
              <a:rPr lang="vi-VN" sz="2800"/>
              <a:t>thiết bị </a:t>
            </a:r>
            <a:r>
              <a:rPr lang="vi-VN" sz="2800" smtClean="0"/>
              <a:t>ngoại </a:t>
            </a:r>
            <a:r>
              <a:rPr lang="vi-VN" sz="2800"/>
              <a:t>vi</a:t>
            </a:r>
          </a:p>
          <a:p>
            <a:r>
              <a:rPr lang="vi-VN" sz="2800" smtClean="0"/>
              <a:t>Mỗi </a:t>
            </a:r>
            <a:r>
              <a:rPr lang="vi-VN" sz="2800"/>
              <a:t>vi điều khiển có một </a:t>
            </a:r>
            <a:r>
              <a:rPr lang="vi-VN" sz="2800" smtClean="0"/>
              <a:t>hoặc </a:t>
            </a:r>
            <a:r>
              <a:rPr lang="vi-VN" sz="2800"/>
              <a:t>nhiều thanh ghi </a:t>
            </a:r>
            <a:r>
              <a:rPr lang="vi-VN" sz="2800" smtClean="0"/>
              <a:t>cổng </a:t>
            </a:r>
            <a:r>
              <a:rPr lang="vi-VN" sz="2800"/>
              <a:t>(port registers) kết </a:t>
            </a:r>
            <a:r>
              <a:rPr lang="vi-VN" sz="2800" smtClean="0"/>
              <a:t>nối </a:t>
            </a:r>
            <a:r>
              <a:rPr lang="vi-VN" sz="2800"/>
              <a:t>đến </a:t>
            </a:r>
            <a:r>
              <a:rPr lang="en-US" sz="2800" smtClean="0"/>
              <a:t>các cổng vào/ra</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25</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903" y="1752600"/>
            <a:ext cx="474849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70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a:t>
            </a:r>
            <a:r>
              <a:rPr lang="en-US" smtClean="0"/>
              <a:t>ác</a:t>
            </a:r>
            <a:r>
              <a:rPr lang="vi-VN" smtClean="0"/>
              <a:t> </a:t>
            </a:r>
            <a:r>
              <a:rPr lang="vi-VN"/>
              <a:t>dòng vi điều khiển phổ biến</a:t>
            </a:r>
            <a:endParaRPr lang="en-US"/>
          </a:p>
        </p:txBody>
      </p:sp>
      <p:sp>
        <p:nvSpPr>
          <p:cNvPr id="3" name="Content Placeholder 2"/>
          <p:cNvSpPr>
            <a:spLocks noGrp="1"/>
          </p:cNvSpPr>
          <p:nvPr>
            <p:ph idx="1"/>
          </p:nvPr>
        </p:nvSpPr>
        <p:spPr/>
        <p:txBody>
          <a:bodyPr>
            <a:normAutofit/>
          </a:bodyPr>
          <a:lstStyle/>
          <a:p>
            <a:r>
              <a:rPr lang="en-US" sz="2800"/>
              <a:t>8051 (AT89C51, AT89S51, AT89S52) (Intel)</a:t>
            </a:r>
          </a:p>
          <a:p>
            <a:r>
              <a:rPr lang="en-US" sz="2800" smtClean="0"/>
              <a:t>AVR </a:t>
            </a:r>
            <a:r>
              <a:rPr lang="en-US" sz="2800"/>
              <a:t>(ATMEGA8, </a:t>
            </a:r>
            <a:r>
              <a:rPr lang="en-US" sz="2800" smtClean="0"/>
              <a:t>ATMEGA16, v.v.) </a:t>
            </a:r>
            <a:r>
              <a:rPr lang="en-US" sz="2800"/>
              <a:t>(Atmel)</a:t>
            </a:r>
          </a:p>
          <a:p>
            <a:r>
              <a:rPr lang="en-US" sz="2800" smtClean="0"/>
              <a:t>PIC </a:t>
            </a:r>
            <a:r>
              <a:rPr lang="en-US" sz="2800"/>
              <a:t>(PIC16F877A, PIC18F4550, </a:t>
            </a:r>
            <a:r>
              <a:rPr lang="en-US" sz="2800" smtClean="0"/>
              <a:t>PIC18F2550, v.v.) (</a:t>
            </a:r>
            <a:r>
              <a:rPr lang="en-US" sz="2800"/>
              <a:t>Microchip)</a:t>
            </a:r>
          </a:p>
          <a:p>
            <a:r>
              <a:rPr lang="en-US" sz="2800" smtClean="0"/>
              <a:t>ARM </a:t>
            </a:r>
            <a:r>
              <a:rPr lang="en-US" sz="2800"/>
              <a:t>(ARM7, LPC, TMS, ARM9, ARM Cortex-M, ARM </a:t>
            </a:r>
            <a:r>
              <a:rPr lang="en-US" sz="2800" smtClean="0"/>
              <a:t>Cortex-A</a:t>
            </a:r>
            <a:r>
              <a:rPr lang="en-US" sz="2800"/>
              <a:t>)</a:t>
            </a:r>
          </a:p>
        </p:txBody>
      </p:sp>
      <p:sp>
        <p:nvSpPr>
          <p:cNvPr id="4" name="Slide Number Placeholder 3"/>
          <p:cNvSpPr>
            <a:spLocks noGrp="1"/>
          </p:cNvSpPr>
          <p:nvPr>
            <p:ph type="sldNum" sz="quarter" idx="12"/>
          </p:nvPr>
        </p:nvSpPr>
        <p:spPr/>
        <p:txBody>
          <a:bodyPr/>
          <a:lstStyle/>
          <a:p>
            <a:fld id="{4CC11C21-2A17-4D34-B226-F1AC3F20DC1C}" type="slidenum">
              <a:rPr lang="en-US" smtClean="0"/>
              <a:pPr/>
              <a:t>26</a:t>
            </a:fld>
            <a:endParaRPr lang="en-US"/>
          </a:p>
        </p:txBody>
      </p:sp>
    </p:spTree>
    <p:extLst>
      <p:ext uri="{BB962C8B-B14F-4D97-AF65-F5344CB8AC3E}">
        <p14:creationId xmlns:p14="http://schemas.microsoft.com/office/powerpoint/2010/main" val="3862292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Hệ thống nhúng thời gian </a:t>
            </a:r>
            <a:r>
              <a:rPr lang="en-US" smtClean="0"/>
              <a:t>thực</a:t>
            </a:r>
            <a:endParaRPr lang="en-US"/>
          </a:p>
        </p:txBody>
      </p:sp>
      <p:sp>
        <p:nvSpPr>
          <p:cNvPr id="3" name="Content Placeholder 2"/>
          <p:cNvSpPr>
            <a:spLocks noGrp="1"/>
          </p:cNvSpPr>
          <p:nvPr>
            <p:ph idx="1"/>
          </p:nvPr>
        </p:nvSpPr>
        <p:spPr/>
        <p:txBody>
          <a:bodyPr>
            <a:normAutofit/>
          </a:bodyPr>
          <a:lstStyle/>
          <a:p>
            <a:pPr algn="just">
              <a:lnSpc>
                <a:spcPct val="90000"/>
              </a:lnSpc>
            </a:pPr>
            <a:r>
              <a:rPr lang="en-US" sz="3000" smtClean="0"/>
              <a:t>Thời </a:t>
            </a:r>
            <a:r>
              <a:rPr lang="en-US" sz="3000"/>
              <a:t>gian: hệ thống đúng đắn phụ thuộc không chỉ vào kết quả logic của sự tính toán mà con phụ thuộc vào thời gian diễn ra tiến trình tính toán đó</a:t>
            </a:r>
          </a:p>
          <a:p>
            <a:pPr algn="just">
              <a:lnSpc>
                <a:spcPct val="90000"/>
              </a:lnSpc>
            </a:pPr>
            <a:r>
              <a:rPr lang="en-US" sz="3000"/>
              <a:t>Hiện thực:  là phản ứng của hệ thống với các sự kiện bên ngoài mà phải xảy ra trong suôt quá trình phát triển và hoạt động của hệ </a:t>
            </a:r>
            <a:r>
              <a:rPr lang="en-US" sz="3000" smtClean="0"/>
              <a:t>thống</a:t>
            </a:r>
          </a:p>
          <a:p>
            <a:pPr algn="just">
              <a:lnSpc>
                <a:spcPct val="90000"/>
              </a:lnSpc>
            </a:pPr>
            <a:r>
              <a:rPr lang="en-US" sz="3000" smtClean="0"/>
              <a:t>Hệ thống thời gian thực: phải đảm bảo công việc hoàn thành trước một mốc thời gian xác định (Deadline)</a:t>
            </a:r>
            <a:endParaRPr lang="en-US" sz="3000"/>
          </a:p>
          <a:p>
            <a:pPr lvl="1" algn="just">
              <a:lnSpc>
                <a:spcPct val="90000"/>
              </a:lnSpc>
            </a:pP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27</a:t>
            </a:fld>
            <a:endParaRPr lang="en-US"/>
          </a:p>
        </p:txBody>
      </p:sp>
    </p:spTree>
    <p:extLst>
      <p:ext uri="{BB962C8B-B14F-4D97-AF65-F5344CB8AC3E}">
        <p14:creationId xmlns:p14="http://schemas.microsoft.com/office/powerpoint/2010/main" val="3863566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nhúng thời gian thực</a:t>
            </a:r>
          </a:p>
        </p:txBody>
      </p:sp>
      <p:sp>
        <p:nvSpPr>
          <p:cNvPr id="3" name="Content Placeholder 2"/>
          <p:cNvSpPr>
            <a:spLocks noGrp="1"/>
          </p:cNvSpPr>
          <p:nvPr>
            <p:ph idx="1"/>
          </p:nvPr>
        </p:nvSpPr>
        <p:spPr/>
        <p:txBody>
          <a:bodyPr>
            <a:normAutofit lnSpcReduction="10000"/>
          </a:bodyPr>
          <a:lstStyle/>
          <a:p>
            <a:pPr algn="just">
              <a:spcBef>
                <a:spcPts val="1200"/>
              </a:spcBef>
              <a:spcAft>
                <a:spcPts val="1200"/>
              </a:spcAft>
            </a:pPr>
            <a:r>
              <a:rPr lang="en-US">
                <a:solidFill>
                  <a:srgbClr val="FF3300"/>
                </a:solidFill>
                <a:latin typeface="Arial (Body)"/>
              </a:rPr>
              <a:t>Hard real-time</a:t>
            </a:r>
            <a:r>
              <a:rPr lang="en-US">
                <a:solidFill>
                  <a:srgbClr val="000000"/>
                </a:solidFill>
                <a:latin typeface="Arial (Body)"/>
              </a:rPr>
              <a:t> — hệ thống hoàn toàn cưỡng chế sự trả lời trong khoảng thời gian deadline cho phép. Ví dụ như hệ thống điều khiển bay.</a:t>
            </a:r>
          </a:p>
          <a:p>
            <a:pPr algn="just">
              <a:spcBef>
                <a:spcPts val="1200"/>
              </a:spcBef>
              <a:spcAft>
                <a:spcPts val="1200"/>
              </a:spcAft>
            </a:pPr>
            <a:r>
              <a:rPr lang="en-US">
                <a:solidFill>
                  <a:srgbClr val="FF3300"/>
                </a:solidFill>
                <a:latin typeface="Arial (Body)"/>
              </a:rPr>
              <a:t>Soft real-time</a:t>
            </a:r>
            <a:r>
              <a:rPr lang="en-US">
                <a:solidFill>
                  <a:srgbClr val="000000"/>
                </a:solidFill>
                <a:latin typeface="Arial (Body)"/>
              </a:rPr>
              <a:t> — deadline là quan trọng đối với hệ thống, nhưng cũng tồn tại chức năng để sửa lỗi hệ thống khi deadline không được đáp ứng kịp thời. Ví dụ như hệ thống nhận dữ liệu</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28</a:t>
            </a:fld>
            <a:endParaRPr lang="en-US"/>
          </a:p>
        </p:txBody>
      </p:sp>
    </p:spTree>
    <p:extLst>
      <p:ext uri="{BB962C8B-B14F-4D97-AF65-F5344CB8AC3E}">
        <p14:creationId xmlns:p14="http://schemas.microsoft.com/office/powerpoint/2010/main" val="184706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Tổ chức các byte dữ liệu trong bộ nhớ</a:t>
            </a:r>
            <a:endParaRPr lang="en-US"/>
          </a:p>
        </p:txBody>
      </p:sp>
      <p:sp>
        <p:nvSpPr>
          <p:cNvPr id="3" name="Content Placeholder 2"/>
          <p:cNvSpPr>
            <a:spLocks noGrp="1"/>
          </p:cNvSpPr>
          <p:nvPr>
            <p:ph idx="1"/>
          </p:nvPr>
        </p:nvSpPr>
        <p:spPr/>
        <p:txBody>
          <a:bodyPr/>
          <a:lstStyle/>
          <a:p>
            <a:r>
              <a:rPr lang="en-US" smtClean="0"/>
              <a:t>Các byte trong bộ nhớ</a:t>
            </a:r>
          </a:p>
          <a:p>
            <a:pPr lvl="1"/>
            <a:r>
              <a:rPr lang="en-US" smtClean="0"/>
              <a:t>Sắp </a:t>
            </a:r>
            <a:r>
              <a:rPr lang="en-US"/>
              <a:t>xếp theo thứ tự địa chỉ từ thấp đến cao</a:t>
            </a:r>
            <a:endParaRPr lang="en-US" smtClean="0"/>
          </a:p>
          <a:p>
            <a:r>
              <a:rPr lang="en-US" smtClean="0"/>
              <a:t>Đơn vị dữ liệu</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29</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39836"/>
            <a:ext cx="6248400" cy="225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830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hệ nhúng</a:t>
            </a:r>
          </a:p>
        </p:txBody>
      </p:sp>
      <p:sp>
        <p:nvSpPr>
          <p:cNvPr id="3" name="Content Placeholder 2"/>
          <p:cNvSpPr>
            <a:spLocks noGrp="1"/>
          </p:cNvSpPr>
          <p:nvPr>
            <p:ph idx="1"/>
          </p:nvPr>
        </p:nvSpPr>
        <p:spPr/>
        <p:txBody>
          <a:bodyPr/>
          <a:lstStyle/>
          <a:p>
            <a:r>
              <a:rPr lang="en-US" smtClean="0"/>
              <a:t>Khái niệm</a:t>
            </a:r>
          </a:p>
          <a:p>
            <a:r>
              <a:rPr lang="en-US" smtClean="0"/>
              <a:t>Các lĩnh vực ứng dụng</a:t>
            </a:r>
          </a:p>
          <a:p>
            <a:r>
              <a:rPr lang="en-US" smtClean="0"/>
              <a:t>Các họ CPU dùng trong hệ nhúng</a:t>
            </a:r>
          </a:p>
          <a:p>
            <a:r>
              <a:rPr lang="en-US" smtClean="0"/>
              <a:t>Một số ví dụ</a:t>
            </a:r>
          </a:p>
          <a:p>
            <a:r>
              <a:rPr lang="en-US" smtClean="0"/>
              <a:t>Cấu trúc hệ thống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a:t>
            </a:fld>
            <a:endParaRPr lang="en-US"/>
          </a:p>
        </p:txBody>
      </p:sp>
    </p:spTree>
    <p:extLst>
      <p:ext uri="{BB962C8B-B14F-4D97-AF65-F5344CB8AC3E}">
        <p14:creationId xmlns:p14="http://schemas.microsoft.com/office/powerpoint/2010/main" val="240506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Tổ chức các byte dữ liệu trong bộ nhớ</a:t>
            </a:r>
            <a:endParaRPr lang="en-US" b="1"/>
          </a:p>
        </p:txBody>
      </p:sp>
      <p:sp>
        <p:nvSpPr>
          <p:cNvPr id="3" name="Content Placeholder 2"/>
          <p:cNvSpPr>
            <a:spLocks noGrp="1"/>
          </p:cNvSpPr>
          <p:nvPr>
            <p:ph idx="1"/>
          </p:nvPr>
        </p:nvSpPr>
        <p:spPr/>
        <p:txBody>
          <a:bodyPr>
            <a:normAutofit fontScale="85000" lnSpcReduction="20000"/>
          </a:bodyPr>
          <a:lstStyle/>
          <a:p>
            <a:r>
              <a:rPr lang="en-US" smtClean="0"/>
              <a:t>Các byte trong bộ nhớ sắp xếp theo thứ tự địa chỉ từ thấp đến cao</a:t>
            </a:r>
          </a:p>
          <a:p>
            <a:r>
              <a:rPr lang="en-US" smtClean="0"/>
              <a:t>Endian</a:t>
            </a:r>
          </a:p>
          <a:p>
            <a:pPr lvl="1"/>
            <a:r>
              <a:rPr lang="en-US" smtClean="0"/>
              <a:t>Là cách </a:t>
            </a:r>
            <a:r>
              <a:rPr lang="en-US"/>
              <a:t>thức máy tính </a:t>
            </a:r>
            <a:r>
              <a:rPr lang="en-US" i="1"/>
              <a:t>lưu trữ thứ tự các byte </a:t>
            </a:r>
            <a:r>
              <a:rPr lang="en-US" smtClean="0"/>
              <a:t>trong </a:t>
            </a:r>
            <a:r>
              <a:rPr lang="en-US"/>
              <a:t>một nhóm các byte như 16 bit word, 32 bit word, 64 bit word</a:t>
            </a:r>
            <a:endParaRPr lang="en-US" smtClean="0"/>
          </a:p>
          <a:p>
            <a:pPr lvl="1"/>
            <a:r>
              <a:rPr lang="en-US" smtClean="0"/>
              <a:t>Có 2 định dạng: litle - endian hoặc big-endian</a:t>
            </a:r>
          </a:p>
          <a:p>
            <a:pPr lvl="1"/>
            <a:r>
              <a:rPr lang="en-US" smtClean="0"/>
              <a:t>Big-endian</a:t>
            </a:r>
          </a:p>
          <a:p>
            <a:pPr lvl="2"/>
            <a:r>
              <a:rPr lang="en-US" smtClean="0"/>
              <a:t>Byte có trọng số cao đứng trước (byte có trọng số cao sẽ có địa chỉ thấp)</a:t>
            </a:r>
            <a:endParaRPr lang="en-US"/>
          </a:p>
          <a:p>
            <a:pPr lvl="1"/>
            <a:r>
              <a:rPr lang="en-US" smtClean="0"/>
              <a:t>Litle-endian</a:t>
            </a:r>
          </a:p>
          <a:p>
            <a:pPr lvl="2"/>
            <a:r>
              <a:rPr lang="en-US" smtClean="0"/>
              <a:t> Byte có trọng số thấp đứng trước (byte có trọng số cao sẽ có địa chỉ cao)</a:t>
            </a:r>
          </a:p>
          <a:p>
            <a:r>
              <a:rPr lang="en-US" smtClean="0"/>
              <a:t>Máy tính Intel sử dụng Big-endian</a:t>
            </a:r>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30</a:t>
            </a:fld>
            <a:endParaRPr lang="en-US" dirty="0"/>
          </a:p>
        </p:txBody>
      </p:sp>
    </p:spTree>
    <p:extLst>
      <p:ext uri="{BB962C8B-B14F-4D97-AF65-F5344CB8AC3E}">
        <p14:creationId xmlns:p14="http://schemas.microsoft.com/office/powerpoint/2010/main" val="261878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Kiến trúc và hoạt động của hệ thống máy tính</a:t>
            </a:r>
            <a:endParaRPr lang="en-US" b="1"/>
          </a:p>
        </p:txBody>
      </p:sp>
      <p:sp>
        <p:nvSpPr>
          <p:cNvPr id="3" name="Content Placeholder 2"/>
          <p:cNvSpPr>
            <a:spLocks noGrp="1"/>
          </p:cNvSpPr>
          <p:nvPr>
            <p:ph idx="1"/>
          </p:nvPr>
        </p:nvSpPr>
        <p:spPr/>
        <p:txBody>
          <a:bodyPr/>
          <a:lstStyle/>
          <a:p>
            <a:r>
              <a:rPr lang="en-US" smtClean="0"/>
              <a:t>Các mức kiến trúc</a:t>
            </a:r>
          </a:p>
          <a:p>
            <a:r>
              <a:rPr lang="en-US" smtClean="0"/>
              <a:t>Kiến trúc mức hệ thống</a:t>
            </a:r>
          </a:p>
          <a:p>
            <a:r>
              <a:rPr lang="en-US" smtClean="0"/>
              <a:t>Kiến trúc CPU và kiến trúc tập lệnh</a:t>
            </a:r>
          </a:p>
          <a:p>
            <a:r>
              <a:rPr lang="en-US" smtClean="0"/>
              <a:t>Hoạt động của hệ thống máy tính</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31</a:t>
            </a:fld>
            <a:endParaRPr lang="en-US" dirty="0"/>
          </a:p>
        </p:txBody>
      </p:sp>
    </p:spTree>
    <p:extLst>
      <p:ext uri="{BB962C8B-B14F-4D97-AF65-F5344CB8AC3E}">
        <p14:creationId xmlns:p14="http://schemas.microsoft.com/office/powerpoint/2010/main" val="1159580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mức kiến trúc</a:t>
            </a:r>
            <a:endParaRPr lang="en-US"/>
          </a:p>
        </p:txBody>
      </p:sp>
      <p:sp>
        <p:nvSpPr>
          <p:cNvPr id="3" name="Content Placeholder 2"/>
          <p:cNvSpPr>
            <a:spLocks noGrp="1"/>
          </p:cNvSpPr>
          <p:nvPr>
            <p:ph idx="1"/>
          </p:nvPr>
        </p:nvSpPr>
        <p:spPr>
          <a:xfrm>
            <a:off x="76200" y="1524000"/>
            <a:ext cx="1676400" cy="4525963"/>
          </a:xfrm>
        </p:spPr>
        <p:txBody>
          <a:bodyPr/>
          <a:lstStyle/>
          <a:p>
            <a:r>
              <a:rPr lang="en-US" smtClean="0"/>
              <a:t>4 mức kiến trúc</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32</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7010400" cy="4419600"/>
          </a:xfrm>
          <a:prstGeom prst="rect">
            <a:avLst/>
          </a:prstGeom>
          <a:noFill/>
          <a:ln>
            <a:noFill/>
          </a:ln>
        </p:spPr>
      </p:pic>
    </p:spTree>
    <p:extLst>
      <p:ext uri="{BB962C8B-B14F-4D97-AF65-F5344CB8AC3E}">
        <p14:creationId xmlns:p14="http://schemas.microsoft.com/office/powerpoint/2010/main" val="1413345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Tổ chức máy tính mức cao</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93295"/>
            <a:ext cx="5334000" cy="558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808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mức hệ thống</a:t>
            </a:r>
            <a:endParaRPr lang="en-US"/>
          </a:p>
        </p:txBody>
      </p:sp>
      <p:sp>
        <p:nvSpPr>
          <p:cNvPr id="3" name="Content Placeholder 2"/>
          <p:cNvSpPr>
            <a:spLocks noGrp="1"/>
          </p:cNvSpPr>
          <p:nvPr>
            <p:ph idx="1"/>
          </p:nvPr>
        </p:nvSpPr>
        <p:spPr/>
        <p:txBody>
          <a:bodyPr/>
          <a:lstStyle/>
          <a:p>
            <a:r>
              <a:rPr lang="en-US" smtClean="0"/>
              <a:t>Kiến trúc Von Neuman</a:t>
            </a:r>
          </a:p>
          <a:p>
            <a:pPr lvl="1"/>
            <a:r>
              <a:rPr lang="en-US" smtClean="0"/>
              <a:t>Cách thực hiện chương trình</a:t>
            </a:r>
          </a:p>
          <a:p>
            <a:pPr lvl="1"/>
            <a:r>
              <a:rPr lang="en-US"/>
              <a:t>T</a:t>
            </a:r>
            <a:r>
              <a:rPr lang="en-US" smtClean="0"/>
              <a:t>ổ chức các thành phần</a:t>
            </a:r>
          </a:p>
          <a:p>
            <a:r>
              <a:rPr lang="en-US" smtClean="0"/>
              <a:t>Kiến trúc Harvart</a:t>
            </a:r>
          </a:p>
          <a:p>
            <a:pPr lvl="1"/>
            <a:r>
              <a:rPr lang="en-US" smtClean="0"/>
              <a:t>Cách thực hiện chương trình</a:t>
            </a:r>
          </a:p>
          <a:p>
            <a:pPr lvl="1"/>
            <a:r>
              <a:rPr lang="en-US" smtClean="0"/>
              <a:t>Tổ chức các thành phần</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34</a:t>
            </a:fld>
            <a:endParaRPr lang="en-US" dirty="0"/>
          </a:p>
        </p:txBody>
      </p:sp>
    </p:spTree>
    <p:extLst>
      <p:ext uri="{BB962C8B-B14F-4D97-AF65-F5344CB8AC3E}">
        <p14:creationId xmlns:p14="http://schemas.microsoft.com/office/powerpoint/2010/main" val="1263643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mức CPU</a:t>
            </a:r>
            <a:endParaRPr lang="en-US"/>
          </a:p>
        </p:txBody>
      </p:sp>
      <p:sp>
        <p:nvSpPr>
          <p:cNvPr id="3" name="Content Placeholder 2"/>
          <p:cNvSpPr>
            <a:spLocks noGrp="1"/>
          </p:cNvSpPr>
          <p:nvPr>
            <p:ph idx="1"/>
          </p:nvPr>
        </p:nvSpPr>
        <p:spPr>
          <a:xfrm>
            <a:off x="381000" y="1646237"/>
            <a:ext cx="8229600" cy="4525963"/>
          </a:xfrm>
        </p:spPr>
        <p:txBody>
          <a:bodyPr/>
          <a:lstStyle/>
          <a:p>
            <a:r>
              <a:rPr lang="en-US" smtClean="0"/>
              <a:t>Đơn lệnh</a:t>
            </a:r>
          </a:p>
          <a:p>
            <a:r>
              <a:rPr lang="en-US" smtClean="0"/>
              <a:t>Pipeline</a:t>
            </a:r>
          </a:p>
          <a:p>
            <a:r>
              <a:rPr lang="en-US" smtClean="0"/>
              <a:t>SuperScalar</a:t>
            </a:r>
          </a:p>
          <a:p>
            <a:r>
              <a:rPr lang="en-US" smtClean="0"/>
              <a:t>Multi-core</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52995785"/>
              </p:ext>
            </p:extLst>
          </p:nvPr>
        </p:nvGraphicFramePr>
        <p:xfrm>
          <a:off x="2909455" y="1819656"/>
          <a:ext cx="5867400" cy="3285744"/>
        </p:xfrm>
        <a:graphic>
          <a:graphicData uri="http://schemas.openxmlformats.org/presentationml/2006/ole">
            <mc:AlternateContent xmlns:mc="http://schemas.openxmlformats.org/markup-compatibility/2006">
              <mc:Choice xmlns:v="urn:schemas-microsoft-com:vml" Requires="v">
                <p:oleObj spid="_x0000_s1035" name="Bitmap Image" r:id="rId3" imgW="4371429" imgH="2762636" progId="PBrush">
                  <p:embed/>
                </p:oleObj>
              </mc:Choice>
              <mc:Fallback>
                <p:oleObj name="Bitmap Image" r:id="rId3" imgW="4371429" imgH="276263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455" y="1819656"/>
                        <a:ext cx="5867400" cy="32857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61852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tập lệnh</a:t>
            </a:r>
            <a:endParaRPr lang="en-US"/>
          </a:p>
        </p:txBody>
      </p:sp>
      <p:sp>
        <p:nvSpPr>
          <p:cNvPr id="3" name="Content Placeholder 2"/>
          <p:cNvSpPr>
            <a:spLocks noGrp="1"/>
          </p:cNvSpPr>
          <p:nvPr>
            <p:ph idx="1"/>
          </p:nvPr>
        </p:nvSpPr>
        <p:spPr>
          <a:xfrm>
            <a:off x="457200" y="1600200"/>
            <a:ext cx="8458200" cy="4525963"/>
          </a:xfrm>
        </p:spPr>
        <p:txBody>
          <a:bodyPr/>
          <a:lstStyle/>
          <a:p>
            <a:r>
              <a:rPr lang="en-US" smtClean="0"/>
              <a:t>Kiến trúc tập lệnh (ISA - </a:t>
            </a:r>
            <a:r>
              <a:rPr lang="en-US"/>
              <a:t>Instruction Set </a:t>
            </a:r>
            <a:r>
              <a:rPr lang="en-US" smtClean="0"/>
              <a:t>Architecture)</a:t>
            </a:r>
          </a:p>
          <a:p>
            <a:pPr lvl="1"/>
            <a:r>
              <a:rPr lang="en-US" smtClean="0"/>
              <a:t>Mô hình trừu tượng của máy tính dưới khung nhìn lập trình, liên quan đến: định dạng lệnh, chỉ dẫn, thanh ghi, kiến trúc bộ nhớ, chế độ địa chỉ, ngắt, ngoại lệ</a:t>
            </a:r>
            <a:endParaRPr lang="en-US"/>
          </a:p>
          <a:p>
            <a:r>
              <a:rPr lang="en-US" smtClean="0"/>
              <a:t>2 loại kiến trúc tập lệnh phổ biến</a:t>
            </a:r>
          </a:p>
          <a:p>
            <a:pPr lvl="1"/>
            <a:r>
              <a:rPr lang="en-US" smtClean="0"/>
              <a:t>RISC (ARM, v.v.)</a:t>
            </a:r>
          </a:p>
          <a:p>
            <a:pPr lvl="1"/>
            <a:r>
              <a:rPr lang="en-US" smtClean="0"/>
              <a:t>CISC (80x86, v.v.)</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36</a:t>
            </a:fld>
            <a:endParaRPr lang="en-US" dirty="0"/>
          </a:p>
        </p:txBody>
      </p:sp>
    </p:spTree>
    <p:extLst>
      <p:ext uri="{BB962C8B-B14F-4D97-AF65-F5344CB8AC3E}">
        <p14:creationId xmlns:p14="http://schemas.microsoft.com/office/powerpoint/2010/main" val="3366248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Hoạt động của hệ thống máy tính</a:t>
            </a:r>
            <a:endParaRPr lang="en-US" b="1"/>
          </a:p>
        </p:txBody>
      </p:sp>
      <p:sp>
        <p:nvSpPr>
          <p:cNvPr id="3" name="Content Placeholder 2"/>
          <p:cNvSpPr>
            <a:spLocks noGrp="1"/>
          </p:cNvSpPr>
          <p:nvPr>
            <p:ph idx="1"/>
          </p:nvPr>
        </p:nvSpPr>
        <p:spPr/>
        <p:txBody>
          <a:bodyPr/>
          <a:lstStyle/>
          <a:p>
            <a:r>
              <a:rPr lang="en-US" smtClean="0"/>
              <a:t>Quá trình thực thi chương trình</a:t>
            </a:r>
          </a:p>
          <a:p>
            <a:r>
              <a:rPr lang="en-US" smtClean="0"/>
              <a:t>Quá trình thực hiện lệnh</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37</a:t>
            </a:fld>
            <a:endParaRPr lang="en-US" dirty="0"/>
          </a:p>
        </p:txBody>
      </p:sp>
    </p:spTree>
    <p:extLst>
      <p:ext uri="{BB962C8B-B14F-4D97-AF65-F5344CB8AC3E}">
        <p14:creationId xmlns:p14="http://schemas.microsoft.com/office/powerpoint/2010/main" val="2256989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Quá trình thực thi chương trình</a:t>
            </a:r>
          </a:p>
        </p:txBody>
      </p:sp>
      <p:sp>
        <p:nvSpPr>
          <p:cNvPr id="4" name="Slide Number Placeholder 3"/>
          <p:cNvSpPr>
            <a:spLocks noGrp="1"/>
          </p:cNvSpPr>
          <p:nvPr>
            <p:ph type="sldNum" sz="quarter" idx="12"/>
          </p:nvPr>
        </p:nvSpPr>
        <p:spPr/>
        <p:txBody>
          <a:bodyPr/>
          <a:lstStyle/>
          <a:p>
            <a:fld id="{4CC11C21-2A17-4D34-B226-F1AC3F20DC1C}" type="slidenum">
              <a:rPr lang="en-US" smtClean="0"/>
              <a:pPr/>
              <a:t>38</a:t>
            </a:fld>
            <a:endParaRPr lang="en-US" dirty="0"/>
          </a:p>
        </p:txBody>
      </p:sp>
      <p:grpSp>
        <p:nvGrpSpPr>
          <p:cNvPr id="5" name="Group 4"/>
          <p:cNvGrpSpPr/>
          <p:nvPr/>
        </p:nvGrpSpPr>
        <p:grpSpPr>
          <a:xfrm>
            <a:off x="228600" y="1981200"/>
            <a:ext cx="8610600" cy="3886200"/>
            <a:chOff x="228600" y="1524000"/>
            <a:chExt cx="8610600" cy="3886200"/>
          </a:xfrm>
        </p:grpSpPr>
        <p:pic>
          <p:nvPicPr>
            <p:cNvPr id="6" name="Picture 30" descr="arch1b"/>
            <p:cNvPicPr>
              <a:picLocks noChangeAspect="1" noChangeArrowheads="1"/>
            </p:cNvPicPr>
            <p:nvPr/>
          </p:nvPicPr>
          <p:blipFill>
            <a:blip r:embed="rId2">
              <a:extLst>
                <a:ext uri="{28A0092B-C50C-407E-A947-70E740481C1C}">
                  <a14:useLocalDpi xmlns:a14="http://schemas.microsoft.com/office/drawing/2010/main" val="0"/>
                </a:ext>
              </a:extLst>
            </a:blip>
            <a:srcRect r="17122"/>
            <a:stretch>
              <a:fillRect/>
            </a:stretch>
          </p:blipFill>
          <p:spPr bwMode="auto">
            <a:xfrm>
              <a:off x="4073525" y="1546225"/>
              <a:ext cx="18288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1"/>
            <p:cNvSpPr>
              <a:spLocks noChangeArrowheads="1"/>
            </p:cNvSpPr>
            <p:nvPr/>
          </p:nvSpPr>
          <p:spPr bwMode="auto">
            <a:xfrm>
              <a:off x="2784475" y="4419600"/>
              <a:ext cx="3068638" cy="990600"/>
            </a:xfrm>
            <a:prstGeom prst="rect">
              <a:avLst/>
            </a:prstGeom>
            <a:solidFill>
              <a:srgbClr val="FFB953"/>
            </a:solidFill>
            <a:ln w="9525">
              <a:solidFill>
                <a:schemeClr val="tx1"/>
              </a:solidFill>
              <a:miter lim="800000"/>
              <a:headEnd/>
              <a:tailEnd/>
            </a:ln>
          </p:spPr>
          <p:txBody>
            <a:bodyPr wrap="none" anchor="ctr"/>
            <a:lstStyle/>
            <a:p>
              <a:pPr algn="ctr"/>
              <a:r>
                <a:rPr lang="de-DE" sz="2000" b="1" i="0">
                  <a:latin typeface="Arial" pitchFamily="34" charset="0"/>
                </a:rPr>
                <a:t>Central Processing Unit</a:t>
              </a:r>
            </a:p>
            <a:p>
              <a:pPr algn="ctr"/>
              <a:r>
                <a:rPr lang="de-DE" b="1" i="0">
                  <a:latin typeface="Arial" pitchFamily="34" charset="0"/>
                </a:rPr>
                <a:t>CPU</a:t>
              </a:r>
              <a:endParaRPr lang="en-US" b="1" i="0">
                <a:latin typeface="Arial" pitchFamily="34" charset="0"/>
              </a:endParaRPr>
            </a:p>
          </p:txBody>
        </p:sp>
        <p:sp>
          <p:nvSpPr>
            <p:cNvPr id="8" name="Text Box 32"/>
            <p:cNvSpPr txBox="1">
              <a:spLocks noChangeArrowheads="1"/>
            </p:cNvSpPr>
            <p:nvPr/>
          </p:nvSpPr>
          <p:spPr bwMode="auto">
            <a:xfrm>
              <a:off x="5908675" y="1524000"/>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eaLnBrk="1" hangingPunct="1"/>
              <a:r>
                <a:rPr lang="de-DE" i="0">
                  <a:solidFill>
                    <a:schemeClr val="bg1"/>
                  </a:solidFill>
                  <a:latin typeface="Arial" pitchFamily="34" charset="0"/>
                </a:rPr>
                <a:t>Main memory</a:t>
              </a:r>
              <a:endParaRPr lang="en-US" i="0">
                <a:solidFill>
                  <a:schemeClr val="bg1"/>
                </a:solidFill>
                <a:latin typeface="Arial" pitchFamily="34" charset="0"/>
              </a:endParaRPr>
            </a:p>
          </p:txBody>
        </p:sp>
        <p:grpSp>
          <p:nvGrpSpPr>
            <p:cNvPr id="9" name="Group 33"/>
            <p:cNvGrpSpPr>
              <a:grpSpLocks/>
            </p:cNvGrpSpPr>
            <p:nvPr/>
          </p:nvGrpSpPr>
          <p:grpSpPr bwMode="auto">
            <a:xfrm>
              <a:off x="4384675" y="3810000"/>
              <a:ext cx="2570163" cy="595313"/>
              <a:chOff x="2884" y="2050"/>
              <a:chExt cx="1619" cy="375"/>
            </a:xfrm>
          </p:grpSpPr>
          <p:sp>
            <p:nvSpPr>
              <p:cNvPr id="25" name="AutoShape 34"/>
              <p:cNvSpPr>
                <a:spLocks noChangeArrowheads="1"/>
              </p:cNvSpPr>
              <p:nvPr/>
            </p:nvSpPr>
            <p:spPr bwMode="auto">
              <a:xfrm>
                <a:off x="2884" y="2050"/>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sp>
            <p:nvSpPr>
              <p:cNvPr id="26" name="AutoShape 35"/>
              <p:cNvSpPr>
                <a:spLocks noChangeArrowheads="1"/>
              </p:cNvSpPr>
              <p:nvPr/>
            </p:nvSpPr>
            <p:spPr bwMode="auto">
              <a:xfrm flipV="1">
                <a:off x="3412" y="2050"/>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sp>
            <p:nvSpPr>
              <p:cNvPr id="27" name="Text Box 36"/>
              <p:cNvSpPr txBox="1">
                <a:spLocks noChangeArrowheads="1"/>
              </p:cNvSpPr>
              <p:nvPr/>
            </p:nvSpPr>
            <p:spPr bwMode="auto">
              <a:xfrm>
                <a:off x="3618" y="2089"/>
                <a:ext cx="8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eaLnBrk="1" hangingPunct="1"/>
                <a:r>
                  <a:rPr lang="de-DE" i="0">
                    <a:solidFill>
                      <a:srgbClr val="FF3300"/>
                    </a:solidFill>
                    <a:latin typeface="Arial" pitchFamily="34" charset="0"/>
                  </a:rPr>
                  <a:t>Data bus</a:t>
                </a:r>
                <a:endParaRPr lang="en-US" i="0">
                  <a:solidFill>
                    <a:srgbClr val="FF3300"/>
                  </a:solidFill>
                  <a:latin typeface="Arial" pitchFamily="34" charset="0"/>
                </a:endParaRPr>
              </a:p>
            </p:txBody>
          </p:sp>
        </p:grpSp>
        <p:grpSp>
          <p:nvGrpSpPr>
            <p:cNvPr id="10" name="Group 37"/>
            <p:cNvGrpSpPr>
              <a:grpSpLocks/>
            </p:cNvGrpSpPr>
            <p:nvPr/>
          </p:nvGrpSpPr>
          <p:grpSpPr bwMode="auto">
            <a:xfrm>
              <a:off x="1565275" y="1531938"/>
              <a:ext cx="2490788" cy="2873375"/>
              <a:chOff x="1108" y="615"/>
              <a:chExt cx="1569" cy="1810"/>
            </a:xfrm>
          </p:grpSpPr>
          <p:sp>
            <p:nvSpPr>
              <p:cNvPr id="21" name="AutoShape 38"/>
              <p:cNvSpPr>
                <a:spLocks noChangeArrowheads="1"/>
              </p:cNvSpPr>
              <p:nvPr/>
            </p:nvSpPr>
            <p:spPr bwMode="auto">
              <a:xfrm>
                <a:off x="1972" y="658"/>
                <a:ext cx="336" cy="144"/>
              </a:xfrm>
              <a:prstGeom prst="rightArrow">
                <a:avLst>
                  <a:gd name="adj1" fmla="val 50000"/>
                  <a:gd name="adj2" fmla="val 58333"/>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 name="Rectangle 39"/>
              <p:cNvSpPr>
                <a:spLocks noChangeArrowheads="1"/>
              </p:cNvSpPr>
              <p:nvPr/>
            </p:nvSpPr>
            <p:spPr bwMode="auto">
              <a:xfrm>
                <a:off x="1972" y="754"/>
                <a:ext cx="70" cy="1671"/>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 name="Text Box 40"/>
              <p:cNvSpPr txBox="1">
                <a:spLocks noChangeArrowheads="1"/>
              </p:cNvSpPr>
              <p:nvPr/>
            </p:nvSpPr>
            <p:spPr bwMode="auto">
              <a:xfrm>
                <a:off x="2277" y="615"/>
                <a:ext cx="400" cy="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eaLnBrk="1" hangingPunct="1">
                  <a:lnSpc>
                    <a:spcPct val="101000"/>
                  </a:lnSpc>
                </a:pPr>
                <a:r>
                  <a:rPr lang="de-DE" sz="1600" i="0">
                    <a:latin typeface="Arial" pitchFamily="34" charset="0"/>
                  </a:rPr>
                  <a:t>5661</a:t>
                </a:r>
              </a:p>
              <a:p>
                <a:pPr eaLnBrk="1" hangingPunct="1">
                  <a:lnSpc>
                    <a:spcPct val="101000"/>
                  </a:lnSpc>
                </a:pPr>
                <a:r>
                  <a:rPr lang="de-DE" sz="1600" i="0">
                    <a:latin typeface="Arial" pitchFamily="34" charset="0"/>
                  </a:rPr>
                  <a:t>5662</a:t>
                </a:r>
              </a:p>
              <a:p>
                <a:pPr eaLnBrk="1" hangingPunct="1">
                  <a:lnSpc>
                    <a:spcPct val="101000"/>
                  </a:lnSpc>
                </a:pPr>
                <a:r>
                  <a:rPr lang="de-DE" sz="1600" i="0">
                    <a:latin typeface="Arial" pitchFamily="34" charset="0"/>
                  </a:rPr>
                  <a:t>5663</a:t>
                </a:r>
              </a:p>
              <a:p>
                <a:pPr eaLnBrk="1" hangingPunct="1">
                  <a:lnSpc>
                    <a:spcPct val="101000"/>
                  </a:lnSpc>
                </a:pPr>
                <a:r>
                  <a:rPr lang="de-DE" sz="1600" i="0">
                    <a:latin typeface="Arial" pitchFamily="34" charset="0"/>
                  </a:rPr>
                  <a:t>5664</a:t>
                </a:r>
              </a:p>
              <a:p>
                <a:pPr eaLnBrk="1" hangingPunct="1">
                  <a:lnSpc>
                    <a:spcPct val="101000"/>
                  </a:lnSpc>
                </a:pPr>
                <a:r>
                  <a:rPr lang="de-DE" sz="1600" i="0">
                    <a:latin typeface="Arial" pitchFamily="34" charset="0"/>
                  </a:rPr>
                  <a:t>5665</a:t>
                </a:r>
              </a:p>
              <a:p>
                <a:pPr eaLnBrk="1" hangingPunct="1">
                  <a:lnSpc>
                    <a:spcPct val="101000"/>
                  </a:lnSpc>
                </a:pPr>
                <a:r>
                  <a:rPr lang="de-DE" sz="1600" i="0">
                    <a:latin typeface="Arial" pitchFamily="34" charset="0"/>
                  </a:rPr>
                  <a:t>5666</a:t>
                </a:r>
              </a:p>
              <a:p>
                <a:pPr eaLnBrk="1" hangingPunct="1">
                  <a:lnSpc>
                    <a:spcPct val="101000"/>
                  </a:lnSpc>
                </a:pPr>
                <a:r>
                  <a:rPr lang="de-DE" sz="1600" i="0">
                    <a:latin typeface="Arial" pitchFamily="34" charset="0"/>
                  </a:rPr>
                  <a:t>5667</a:t>
                </a:r>
              </a:p>
              <a:p>
                <a:pPr eaLnBrk="1" hangingPunct="1">
                  <a:lnSpc>
                    <a:spcPct val="101000"/>
                  </a:lnSpc>
                </a:pPr>
                <a:r>
                  <a:rPr lang="de-DE" sz="1600" i="0">
                    <a:latin typeface="Arial" pitchFamily="34" charset="0"/>
                  </a:rPr>
                  <a:t>5668</a:t>
                </a:r>
              </a:p>
              <a:p>
                <a:pPr eaLnBrk="1" hangingPunct="1">
                  <a:lnSpc>
                    <a:spcPct val="101000"/>
                  </a:lnSpc>
                </a:pPr>
                <a:r>
                  <a:rPr lang="de-DE" sz="1600" i="0">
                    <a:latin typeface="Arial" pitchFamily="34" charset="0"/>
                  </a:rPr>
                  <a:t>5669</a:t>
                </a:r>
                <a:endParaRPr lang="en-US" sz="1600" i="0">
                  <a:latin typeface="Arial" pitchFamily="34" charset="0"/>
                </a:endParaRPr>
              </a:p>
            </p:txBody>
          </p:sp>
          <p:sp>
            <p:nvSpPr>
              <p:cNvPr id="24" name="Text Box 41"/>
              <p:cNvSpPr txBox="1">
                <a:spLocks noChangeArrowheads="1"/>
              </p:cNvSpPr>
              <p:nvPr/>
            </p:nvSpPr>
            <p:spPr bwMode="auto">
              <a:xfrm>
                <a:off x="1108" y="1090"/>
                <a:ext cx="82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eaLnBrk="1" hangingPunct="1"/>
                <a:r>
                  <a:rPr lang="de-DE" i="0">
                    <a:solidFill>
                      <a:srgbClr val="FF3300"/>
                    </a:solidFill>
                    <a:latin typeface="Arial" pitchFamily="34" charset="0"/>
                  </a:rPr>
                  <a:t>Address</a:t>
                </a:r>
              </a:p>
              <a:p>
                <a:pPr eaLnBrk="1" hangingPunct="1"/>
                <a:r>
                  <a:rPr lang="de-DE" i="0">
                    <a:solidFill>
                      <a:srgbClr val="FF3300"/>
                    </a:solidFill>
                    <a:latin typeface="Arial" pitchFamily="34" charset="0"/>
                  </a:rPr>
                  <a:t>bus</a:t>
                </a:r>
                <a:endParaRPr lang="en-US" i="0">
                  <a:solidFill>
                    <a:srgbClr val="FF3300"/>
                  </a:solidFill>
                  <a:latin typeface="Arial" pitchFamily="34" charset="0"/>
                </a:endParaRPr>
              </a:p>
            </p:txBody>
          </p:sp>
        </p:grpSp>
        <p:grpSp>
          <p:nvGrpSpPr>
            <p:cNvPr id="11" name="Group 44"/>
            <p:cNvGrpSpPr>
              <a:grpSpLocks/>
            </p:cNvGrpSpPr>
            <p:nvPr/>
          </p:nvGrpSpPr>
          <p:grpSpPr bwMode="auto">
            <a:xfrm rot="5400000">
              <a:off x="5607447" y="2230835"/>
              <a:ext cx="1143000" cy="553245"/>
              <a:chOff x="2496" y="2928"/>
              <a:chExt cx="720" cy="375"/>
            </a:xfrm>
          </p:grpSpPr>
          <p:sp>
            <p:nvSpPr>
              <p:cNvPr id="19" name="AutoShape 45"/>
              <p:cNvSpPr>
                <a:spLocks noChangeArrowheads="1"/>
              </p:cNvSpPr>
              <p:nvPr/>
            </p:nvSpPr>
            <p:spPr bwMode="auto">
              <a:xfrm>
                <a:off x="2496" y="2928"/>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sp>
            <p:nvSpPr>
              <p:cNvPr id="20" name="AutoShape 46"/>
              <p:cNvSpPr>
                <a:spLocks noChangeArrowheads="1"/>
              </p:cNvSpPr>
              <p:nvPr/>
            </p:nvSpPr>
            <p:spPr bwMode="auto">
              <a:xfrm flipV="1">
                <a:off x="3024" y="2928"/>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grpSp>
        <p:grpSp>
          <p:nvGrpSpPr>
            <p:cNvPr id="12" name="Group 47"/>
            <p:cNvGrpSpPr>
              <a:grpSpLocks/>
            </p:cNvGrpSpPr>
            <p:nvPr/>
          </p:nvGrpSpPr>
          <p:grpSpPr bwMode="auto">
            <a:xfrm>
              <a:off x="5859463" y="4610100"/>
              <a:ext cx="2592388" cy="609600"/>
              <a:chOff x="3813" y="2554"/>
              <a:chExt cx="1633" cy="384"/>
            </a:xfrm>
          </p:grpSpPr>
          <p:sp>
            <p:nvSpPr>
              <p:cNvPr id="17" name="Rectangle 48"/>
              <p:cNvSpPr>
                <a:spLocks noChangeArrowheads="1"/>
              </p:cNvSpPr>
              <p:nvPr/>
            </p:nvSpPr>
            <p:spPr bwMode="auto">
              <a:xfrm>
                <a:off x="4198" y="2554"/>
                <a:ext cx="1248" cy="384"/>
              </a:xfrm>
              <a:prstGeom prst="rect">
                <a:avLst/>
              </a:prstGeom>
              <a:solidFill>
                <a:srgbClr val="5B82FF"/>
              </a:solidFill>
              <a:ln w="9525">
                <a:solidFill>
                  <a:schemeClr val="tx1"/>
                </a:solidFill>
                <a:miter lim="800000"/>
                <a:headEnd/>
                <a:tailEnd/>
              </a:ln>
            </p:spPr>
            <p:txBody>
              <a:bodyPr wrap="none" anchor="ctr"/>
              <a:lstStyle/>
              <a:p>
                <a:pPr algn="ctr"/>
                <a:r>
                  <a:rPr lang="de-DE" sz="2000" i="0">
                    <a:latin typeface="Arial" pitchFamily="34" charset="0"/>
                  </a:rPr>
                  <a:t>Output devices</a:t>
                </a:r>
                <a:endParaRPr lang="en-US" sz="2000" i="0">
                  <a:latin typeface="Arial" pitchFamily="34" charset="0"/>
                </a:endParaRPr>
              </a:p>
            </p:txBody>
          </p:sp>
          <p:sp>
            <p:nvSpPr>
              <p:cNvPr id="18" name="AutoShape 49"/>
              <p:cNvSpPr>
                <a:spLocks noChangeArrowheads="1"/>
              </p:cNvSpPr>
              <p:nvPr/>
            </p:nvSpPr>
            <p:spPr bwMode="auto">
              <a:xfrm rot="16200000" flipV="1">
                <a:off x="3905" y="2558"/>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grpSp>
        <p:grpSp>
          <p:nvGrpSpPr>
            <p:cNvPr id="13" name="Group 50"/>
            <p:cNvGrpSpPr>
              <a:grpSpLocks/>
            </p:cNvGrpSpPr>
            <p:nvPr/>
          </p:nvGrpSpPr>
          <p:grpSpPr bwMode="auto">
            <a:xfrm>
              <a:off x="228600" y="4610100"/>
              <a:ext cx="2576513" cy="609600"/>
              <a:chOff x="266" y="2554"/>
              <a:chExt cx="1623" cy="384"/>
            </a:xfrm>
          </p:grpSpPr>
          <p:sp>
            <p:nvSpPr>
              <p:cNvPr id="15" name="Rectangle 51"/>
              <p:cNvSpPr>
                <a:spLocks noChangeArrowheads="1"/>
              </p:cNvSpPr>
              <p:nvPr/>
            </p:nvSpPr>
            <p:spPr bwMode="auto">
              <a:xfrm>
                <a:off x="266" y="2554"/>
                <a:ext cx="1248" cy="384"/>
              </a:xfrm>
              <a:prstGeom prst="rect">
                <a:avLst/>
              </a:prstGeom>
              <a:solidFill>
                <a:srgbClr val="5B82FF"/>
              </a:solidFill>
              <a:ln w="9525">
                <a:solidFill>
                  <a:schemeClr val="tx1"/>
                </a:solidFill>
                <a:miter lim="800000"/>
                <a:headEnd/>
                <a:tailEnd/>
              </a:ln>
            </p:spPr>
            <p:txBody>
              <a:bodyPr wrap="none" anchor="ctr"/>
              <a:lstStyle/>
              <a:p>
                <a:pPr algn="ctr"/>
                <a:r>
                  <a:rPr lang="de-DE" sz="2000" i="0">
                    <a:latin typeface="Arial" pitchFamily="34" charset="0"/>
                  </a:rPr>
                  <a:t>Input devices</a:t>
                </a:r>
                <a:endParaRPr lang="en-US" sz="2000" i="0">
                  <a:latin typeface="Arial" pitchFamily="34" charset="0"/>
                </a:endParaRPr>
              </a:p>
            </p:txBody>
          </p:sp>
          <p:sp>
            <p:nvSpPr>
              <p:cNvPr id="16" name="AutoShape 52"/>
              <p:cNvSpPr>
                <a:spLocks noChangeArrowheads="1"/>
              </p:cNvSpPr>
              <p:nvPr/>
            </p:nvSpPr>
            <p:spPr bwMode="auto">
              <a:xfrm rot="16200000" flipV="1">
                <a:off x="1606" y="2558"/>
                <a:ext cx="192" cy="375"/>
              </a:xfrm>
              <a:prstGeom prst="upArrow">
                <a:avLst>
                  <a:gd name="adj1" fmla="val 50000"/>
                  <a:gd name="adj2" fmla="val 48828"/>
                </a:avLst>
              </a:prstGeom>
              <a:solidFill>
                <a:srgbClr val="FF3300"/>
              </a:solidFill>
              <a:ln w="9525">
                <a:solidFill>
                  <a:schemeClr val="tx1"/>
                </a:solidFill>
                <a:miter lim="800000"/>
                <a:headEnd/>
                <a:tailEnd/>
              </a:ln>
            </p:spPr>
            <p:txBody>
              <a:bodyPr wrap="none" anchor="ctr"/>
              <a:lstStyle/>
              <a:p>
                <a:endParaRPr lang="en-US"/>
              </a:p>
            </p:txBody>
          </p:sp>
        </p:grpSp>
        <p:sp>
          <p:nvSpPr>
            <p:cNvPr id="14" name="Flowchart: Magnetic Disk 13"/>
            <p:cNvSpPr/>
            <p:nvPr/>
          </p:nvSpPr>
          <p:spPr bwMode="auto">
            <a:xfrm>
              <a:off x="6535738" y="1631156"/>
              <a:ext cx="2303462" cy="164544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i="0" baseline="0" smtClean="0"/>
                <a:t>Secondary</a:t>
              </a:r>
              <a:r>
                <a:rPr lang="en-US" sz="2000" b="1" i="0" smtClean="0"/>
                <a:t> memory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rPr>
                <a:t>Chứa</a:t>
              </a:r>
              <a:r>
                <a:rPr kumimoji="0" lang="en-US" sz="2000" b="0" i="0" u="none" strike="noStrike" cap="none" normalizeH="0" smtClean="0">
                  <a:ln>
                    <a:noFill/>
                  </a:ln>
                  <a:solidFill>
                    <a:schemeClr val="tx1"/>
                  </a:solidFill>
                  <a:effectLst/>
                </a:rPr>
                <a:t> chương trình</a:t>
              </a:r>
              <a:endParaRPr kumimoji="0" lang="en-US" sz="2000" b="0" i="0" u="none" strike="noStrike" cap="none" normalizeH="0" baseline="0" smtClean="0">
                <a:ln>
                  <a:noFill/>
                </a:ln>
                <a:solidFill>
                  <a:schemeClr val="tx1"/>
                </a:solidFill>
                <a:effectLst/>
              </a:endParaRPr>
            </a:p>
          </p:txBody>
        </p:sp>
      </p:grpSp>
    </p:spTree>
    <p:extLst>
      <p:ext uri="{BB962C8B-B14F-4D97-AF65-F5344CB8AC3E}">
        <p14:creationId xmlns:p14="http://schemas.microsoft.com/office/powerpoint/2010/main" val="847542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p:txBody>
          <a:bodyPr/>
          <a:lstStyle/>
          <a:p>
            <a:pPr>
              <a:defRPr/>
            </a:pPr>
            <a:r>
              <a:rPr lang="en-US"/>
              <a:t>Quá trình thực hiện lệnh</a:t>
            </a:r>
            <a:endParaRPr lang="en-US" smtClean="0"/>
          </a:p>
        </p:txBody>
      </p:sp>
      <p:sp>
        <p:nvSpPr>
          <p:cNvPr id="28675" name="Rectangle 1027"/>
          <p:cNvSpPr>
            <a:spLocks noGrp="1" noChangeArrowheads="1"/>
          </p:cNvSpPr>
          <p:nvPr>
            <p:ph type="body" idx="1"/>
          </p:nvPr>
        </p:nvSpPr>
        <p:spPr/>
        <p:txBody>
          <a:bodyPr/>
          <a:lstStyle/>
          <a:p>
            <a:pPr eaLnBrk="1" hangingPunct="1">
              <a:lnSpc>
                <a:spcPct val="90000"/>
              </a:lnSpc>
            </a:pPr>
            <a:r>
              <a:rPr lang="en-US" smtClean="0"/>
              <a:t>Chu trình lệnh</a:t>
            </a:r>
          </a:p>
          <a:p>
            <a:pPr lvl="1" eaLnBrk="1" hangingPunct="1">
              <a:lnSpc>
                <a:spcPct val="90000"/>
              </a:lnSpc>
            </a:pPr>
            <a:r>
              <a:rPr lang="en-US" smtClean="0"/>
              <a:t>Nhận lệnh</a:t>
            </a:r>
          </a:p>
          <a:p>
            <a:pPr lvl="1" eaLnBrk="1" hangingPunct="1">
              <a:lnSpc>
                <a:spcPct val="90000"/>
              </a:lnSpc>
            </a:pPr>
            <a:r>
              <a:rPr lang="en-US" smtClean="0"/>
              <a:t>Giải mã lệnh</a:t>
            </a:r>
          </a:p>
          <a:p>
            <a:pPr lvl="1" eaLnBrk="1" hangingPunct="1">
              <a:lnSpc>
                <a:spcPct val="90000"/>
              </a:lnSpc>
            </a:pPr>
            <a:r>
              <a:rPr lang="en-US" smtClean="0"/>
              <a:t>Tính địa chỉ toán hạng</a:t>
            </a:r>
          </a:p>
          <a:p>
            <a:pPr lvl="1" eaLnBrk="1" hangingPunct="1">
              <a:lnSpc>
                <a:spcPct val="90000"/>
              </a:lnSpc>
            </a:pPr>
            <a:r>
              <a:rPr lang="en-US" smtClean="0"/>
              <a:t>Nhận toán hạng</a:t>
            </a:r>
          </a:p>
          <a:p>
            <a:pPr lvl="1" eaLnBrk="1" hangingPunct="1">
              <a:lnSpc>
                <a:spcPct val="90000"/>
              </a:lnSpc>
            </a:pPr>
            <a:r>
              <a:rPr lang="en-US" smtClean="0"/>
              <a:t>Thực hiện lệnh</a:t>
            </a:r>
          </a:p>
          <a:p>
            <a:pPr lvl="1" eaLnBrk="1" hangingPunct="1">
              <a:lnSpc>
                <a:spcPct val="90000"/>
              </a:lnSpc>
            </a:pPr>
            <a:r>
              <a:rPr lang="en-US" smtClean="0"/>
              <a:t>Cất toán hạng</a:t>
            </a:r>
          </a:p>
          <a:p>
            <a:pPr lvl="1" eaLnBrk="1" hangingPunct="1">
              <a:lnSpc>
                <a:spcPct val="90000"/>
              </a:lnSpc>
            </a:pPr>
            <a:r>
              <a:rPr lang="en-US" smtClean="0"/>
              <a:t>Ngắt</a:t>
            </a:r>
          </a:p>
          <a:p>
            <a:pPr eaLnBrk="1" hangingPunct="1">
              <a:lnSpc>
                <a:spcPct val="90000"/>
              </a:lnSpc>
            </a:pPr>
            <a:endParaRPr lang="en-US" smtClean="0"/>
          </a:p>
        </p:txBody>
      </p:sp>
    </p:spTree>
    <p:extLst>
      <p:ext uri="{BB962C8B-B14F-4D97-AF65-F5344CB8AC3E}">
        <p14:creationId xmlns:p14="http://schemas.microsoft.com/office/powerpoint/2010/main" val="271372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a:xfrm>
            <a:off x="457200" y="1524000"/>
            <a:ext cx="8229600" cy="4525963"/>
          </a:xfrm>
        </p:spPr>
        <p:txBody>
          <a:bodyPr>
            <a:normAutofit/>
          </a:bodyPr>
          <a:lstStyle/>
          <a:p>
            <a:pPr algn="just"/>
            <a:r>
              <a:rPr lang="en-US" sz="2800" smtClean="0"/>
              <a:t>Hệ thống nhúng là một hệ thống bao gồm cả phần cứng và phần mềm nhúng trong hệ thống lớn hơn</a:t>
            </a:r>
          </a:p>
          <a:p>
            <a:pPr lvl="1" algn="just"/>
            <a:r>
              <a:rPr lang="en-US" sz="2400" smtClean="0"/>
              <a:t>Thực hiện chức năng chuyên biệt</a:t>
            </a:r>
          </a:p>
          <a:p>
            <a:pPr marL="0" indent="0" algn="just">
              <a:buNone/>
            </a:pPr>
            <a:r>
              <a:rPr lang="en-US" sz="2800" smtClean="0"/>
              <a:t>(Embedded </a:t>
            </a:r>
            <a:r>
              <a:rPr lang="en-US" sz="2800"/>
              <a:t>Systems (ES) = information processing </a:t>
            </a:r>
            <a:r>
              <a:rPr lang="en-US" sz="2800" smtClean="0"/>
              <a:t>systems </a:t>
            </a:r>
            <a:r>
              <a:rPr lang="en-US" sz="2800"/>
              <a:t>embedded into a larger </a:t>
            </a:r>
            <a:r>
              <a:rPr lang="en-US" sz="2800" smtClean="0"/>
              <a:t>product)</a:t>
            </a:r>
            <a:endParaRPr lang="en-US" sz="2800"/>
          </a:p>
        </p:txBody>
      </p:sp>
      <p:sp>
        <p:nvSpPr>
          <p:cNvPr id="4" name="Slide Number Placeholder 3"/>
          <p:cNvSpPr>
            <a:spLocks noGrp="1"/>
          </p:cNvSpPr>
          <p:nvPr>
            <p:ph type="sldNum" sz="quarter" idx="12"/>
          </p:nvPr>
        </p:nvSpPr>
        <p:spPr/>
        <p:txBody>
          <a:bodyPr/>
          <a:lstStyle/>
          <a:p>
            <a:fld id="{4CC11C21-2A17-4D34-B226-F1AC3F20DC1C}"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962400"/>
            <a:ext cx="52768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649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pPr>
              <a:defRPr/>
            </a:pPr>
            <a:r>
              <a:rPr lang="en-US"/>
              <a:t>Nhận </a:t>
            </a:r>
            <a:r>
              <a:rPr lang="en-US" smtClean="0"/>
              <a:t>lệnh</a:t>
            </a:r>
          </a:p>
        </p:txBody>
      </p:sp>
      <p:sp>
        <p:nvSpPr>
          <p:cNvPr id="29699" name="Rectangle 1027"/>
          <p:cNvSpPr>
            <a:spLocks noGrp="1" noChangeArrowheads="1"/>
          </p:cNvSpPr>
          <p:nvPr>
            <p:ph type="body" idx="1"/>
          </p:nvPr>
        </p:nvSpPr>
        <p:spPr>
          <a:xfrm>
            <a:off x="4419600" y="1828800"/>
            <a:ext cx="4535488" cy="4114800"/>
          </a:xfrm>
        </p:spPr>
        <p:txBody>
          <a:bodyPr/>
          <a:lstStyle/>
          <a:p>
            <a:pPr lvl="1" eaLnBrk="1" hangingPunct="1">
              <a:lnSpc>
                <a:spcPct val="90000"/>
              </a:lnSpc>
            </a:pPr>
            <a:r>
              <a:rPr lang="en-US" sz="2400" smtClean="0"/>
              <a:t>CU đưa địa chỉ của lệnh cần nhận từ bộ đếm chương trình PC ra bus địa chỉ</a:t>
            </a:r>
          </a:p>
          <a:p>
            <a:pPr lvl="1" eaLnBrk="1" hangingPunct="1">
              <a:lnSpc>
                <a:spcPct val="90000"/>
              </a:lnSpc>
            </a:pPr>
            <a:r>
              <a:rPr lang="en-US" sz="2400" smtClean="0"/>
              <a:t>CU phát tín hiệu điều khiển đọc bộ nhớ</a:t>
            </a:r>
          </a:p>
          <a:p>
            <a:pPr lvl="1" eaLnBrk="1" hangingPunct="1">
              <a:lnSpc>
                <a:spcPct val="90000"/>
              </a:lnSpc>
            </a:pPr>
            <a:r>
              <a:rPr lang="en-US" sz="2400" smtClean="0"/>
              <a:t>Lệnh từ bộ nhớ được đặt lên bus dữ liệu và được copy vào thanh ghi lệnh IR</a:t>
            </a:r>
          </a:p>
          <a:p>
            <a:pPr lvl="1" eaLnBrk="1" hangingPunct="1">
              <a:lnSpc>
                <a:spcPct val="90000"/>
              </a:lnSpc>
            </a:pPr>
            <a:r>
              <a:rPr lang="en-US" sz="2400" smtClean="0"/>
              <a:t>CU tăng nội dung PC để trỏ sang lệnh kế tiếp</a:t>
            </a:r>
          </a:p>
          <a:p>
            <a:pPr eaLnBrk="1" hangingPunct="1">
              <a:lnSpc>
                <a:spcPct val="90000"/>
              </a:lnSpc>
            </a:pPr>
            <a:endParaRPr lang="en-US" sz="2800" smtClean="0"/>
          </a:p>
        </p:txBody>
      </p:sp>
      <p:pic>
        <p:nvPicPr>
          <p:cNvPr id="29700"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441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1030"/>
          <p:cNvSpPr>
            <a:spLocks noChangeArrowheads="1"/>
          </p:cNvSpPr>
          <p:nvPr/>
        </p:nvSpPr>
        <p:spPr bwMode="auto">
          <a:xfrm>
            <a:off x="304800" y="47244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en-US">
                <a:latin typeface="Times New Roman" pitchFamily="18" charset="0"/>
              </a:rPr>
              <a:t>MAR </a:t>
            </a:r>
            <a:r>
              <a:rPr lang="en-US">
                <a:latin typeface="Times New Roman" pitchFamily="18" charset="0"/>
                <a:sym typeface="Wingdings" pitchFamily="2" charset="2"/>
              </a:rPr>
              <a:t> (PC)</a:t>
            </a:r>
          </a:p>
          <a:p>
            <a:pPr marL="342900" indent="-342900">
              <a:spcBef>
                <a:spcPct val="20000"/>
              </a:spcBef>
              <a:buClr>
                <a:schemeClr val="folHlink"/>
              </a:buClr>
              <a:buSzPct val="60000"/>
              <a:buFont typeface="Wingdings" pitchFamily="2" charset="2"/>
              <a:buChar char="n"/>
            </a:pPr>
            <a:r>
              <a:rPr lang="en-US">
                <a:latin typeface="Times New Roman" pitchFamily="18" charset="0"/>
                <a:sym typeface="Wingdings" pitchFamily="2" charset="2"/>
              </a:rPr>
              <a:t>MBR  Memory</a:t>
            </a:r>
          </a:p>
          <a:p>
            <a:pPr marL="342900" indent="-342900">
              <a:spcBef>
                <a:spcPct val="20000"/>
              </a:spcBef>
              <a:buClr>
                <a:schemeClr val="folHlink"/>
              </a:buClr>
              <a:buSzPct val="60000"/>
              <a:buFont typeface="Wingdings" pitchFamily="2" charset="2"/>
              <a:buChar char="n"/>
            </a:pPr>
            <a:r>
              <a:rPr lang="en-US">
                <a:latin typeface="Times New Roman" pitchFamily="18" charset="0"/>
                <a:sym typeface="Wingdings" pitchFamily="2" charset="2"/>
              </a:rPr>
              <a:t>IR  (MBR)</a:t>
            </a:r>
          </a:p>
          <a:p>
            <a:pPr marL="342900" indent="-342900">
              <a:spcBef>
                <a:spcPct val="20000"/>
              </a:spcBef>
              <a:buClr>
                <a:schemeClr val="folHlink"/>
              </a:buClr>
              <a:buSzPct val="60000"/>
              <a:buFont typeface="Wingdings" pitchFamily="2" charset="2"/>
              <a:buChar char="n"/>
            </a:pPr>
            <a:r>
              <a:rPr lang="en-US">
                <a:latin typeface="Times New Roman" pitchFamily="18" charset="0"/>
                <a:sym typeface="Wingdings" pitchFamily="2" charset="2"/>
              </a:rPr>
              <a:t>PC  (PC) + 1</a:t>
            </a:r>
            <a:endParaRPr lang="en-US">
              <a:latin typeface="Times New Roman" pitchFamily="18" charset="0"/>
            </a:endParaRPr>
          </a:p>
        </p:txBody>
      </p:sp>
    </p:spTree>
    <p:extLst>
      <p:ext uri="{BB962C8B-B14F-4D97-AF65-F5344CB8AC3E}">
        <p14:creationId xmlns:p14="http://schemas.microsoft.com/office/powerpoint/2010/main" val="493886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p:txBody>
          <a:bodyPr>
            <a:normAutofit/>
          </a:bodyPr>
          <a:lstStyle/>
          <a:p>
            <a:pPr>
              <a:defRPr/>
            </a:pPr>
            <a:r>
              <a:rPr lang="en-US"/>
              <a:t>Giải mã lệnh </a:t>
            </a:r>
            <a:r>
              <a:rPr lang="en-US" smtClean="0"/>
              <a:t> và nhận dữ liệu</a:t>
            </a:r>
          </a:p>
        </p:txBody>
      </p:sp>
      <p:sp>
        <p:nvSpPr>
          <p:cNvPr id="30723" name="Rectangle 1027"/>
          <p:cNvSpPr>
            <a:spLocks noGrp="1" noChangeArrowheads="1"/>
          </p:cNvSpPr>
          <p:nvPr>
            <p:ph type="body" idx="1"/>
          </p:nvPr>
        </p:nvSpPr>
        <p:spPr/>
        <p:txBody>
          <a:bodyPr/>
          <a:lstStyle/>
          <a:p>
            <a:pPr eaLnBrk="1" hangingPunct="1">
              <a:lnSpc>
                <a:spcPct val="90000"/>
              </a:lnSpc>
            </a:pPr>
            <a:r>
              <a:rPr lang="en-US" sz="2800" smtClean="0"/>
              <a:t>Giải mã lệnh</a:t>
            </a:r>
          </a:p>
          <a:p>
            <a:pPr lvl="1" eaLnBrk="1" hangingPunct="1">
              <a:lnSpc>
                <a:spcPct val="90000"/>
              </a:lnSpc>
            </a:pPr>
            <a:r>
              <a:rPr lang="en-US" sz="2400" smtClean="0"/>
              <a:t>Lệnh từ thanh ghi lệnh IR được đưa đến đơn vị điều khiển</a:t>
            </a:r>
          </a:p>
          <a:p>
            <a:pPr lvl="1" eaLnBrk="1" hangingPunct="1">
              <a:lnSpc>
                <a:spcPct val="90000"/>
              </a:lnSpc>
            </a:pPr>
            <a:r>
              <a:rPr lang="en-US" sz="2400" smtClean="0"/>
              <a:t>Đơn vị điều khiển tiến hành giải mã lệnh để xác định thao tác phải thực hiện</a:t>
            </a:r>
          </a:p>
          <a:p>
            <a:pPr lvl="1" eaLnBrk="1" hangingPunct="1">
              <a:lnSpc>
                <a:spcPct val="90000"/>
              </a:lnSpc>
            </a:pPr>
            <a:r>
              <a:rPr lang="en-US" sz="2400" smtClean="0"/>
              <a:t>Giải mã lệnh xảy ra bên trong CPU</a:t>
            </a:r>
          </a:p>
          <a:p>
            <a:pPr lvl="1" eaLnBrk="1" hangingPunct="1">
              <a:lnSpc>
                <a:spcPct val="90000"/>
              </a:lnSpc>
            </a:pPr>
            <a:r>
              <a:rPr lang="en-US" sz="2400" smtClean="0"/>
              <a:t>(</a:t>
            </a:r>
            <a:r>
              <a:rPr lang="en-US" sz="2400" smtClean="0">
                <a:solidFill>
                  <a:srgbClr val="C00000"/>
                </a:solidFill>
              </a:rPr>
              <a:t>Bản chất mã lệnh và sơ đồ mạch giải mã lệnh</a:t>
            </a:r>
            <a:r>
              <a:rPr lang="en-US" sz="2400" smtClean="0"/>
              <a:t>)</a:t>
            </a:r>
          </a:p>
          <a:p>
            <a:pPr eaLnBrk="1" hangingPunct="1">
              <a:lnSpc>
                <a:spcPct val="90000"/>
              </a:lnSpc>
            </a:pPr>
            <a:r>
              <a:rPr lang="en-US" sz="2800" smtClean="0"/>
              <a:t>Nhận dữ liệu</a:t>
            </a:r>
          </a:p>
          <a:p>
            <a:pPr lvl="1" eaLnBrk="1" hangingPunct="1">
              <a:lnSpc>
                <a:spcPct val="90000"/>
              </a:lnSpc>
            </a:pPr>
            <a:r>
              <a:rPr lang="en-US" sz="2400" smtClean="0"/>
              <a:t>CPU đưa địa chỉ của toán hạng ra bus địa chỉ</a:t>
            </a:r>
          </a:p>
          <a:p>
            <a:pPr lvl="1" eaLnBrk="1" hangingPunct="1">
              <a:lnSpc>
                <a:spcPct val="90000"/>
              </a:lnSpc>
            </a:pPr>
            <a:r>
              <a:rPr lang="en-US" sz="2400" smtClean="0"/>
              <a:t>CPU phát tín hiệu điều khiển đọc</a:t>
            </a:r>
          </a:p>
          <a:p>
            <a:pPr lvl="1" eaLnBrk="1" hangingPunct="1">
              <a:lnSpc>
                <a:spcPct val="90000"/>
              </a:lnSpc>
            </a:pPr>
            <a:r>
              <a:rPr lang="en-US" sz="2400" smtClean="0"/>
              <a:t>Toán hạng được đọc vào CPU</a:t>
            </a:r>
          </a:p>
          <a:p>
            <a:pPr lvl="1" eaLnBrk="1" hangingPunct="1">
              <a:lnSpc>
                <a:spcPct val="90000"/>
              </a:lnSpc>
            </a:pPr>
            <a:r>
              <a:rPr lang="en-US" sz="2400" smtClean="0"/>
              <a:t>Tương tự như nhận lệnh</a:t>
            </a:r>
          </a:p>
          <a:p>
            <a:pPr lvl="1" eaLnBrk="1" hangingPunct="1">
              <a:lnSpc>
                <a:spcPct val="90000"/>
              </a:lnSpc>
            </a:pPr>
            <a:endParaRPr lang="en-US" sz="2400" smtClean="0"/>
          </a:p>
        </p:txBody>
      </p:sp>
    </p:spTree>
    <p:extLst>
      <p:ext uri="{BB962C8B-B14F-4D97-AF65-F5344CB8AC3E}">
        <p14:creationId xmlns:p14="http://schemas.microsoft.com/office/powerpoint/2010/main" val="3747116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26"/>
          <p:cNvSpPr>
            <a:spLocks noGrp="1" noChangeArrowheads="1"/>
          </p:cNvSpPr>
          <p:nvPr>
            <p:ph type="title"/>
          </p:nvPr>
        </p:nvSpPr>
        <p:spPr/>
        <p:txBody>
          <a:bodyPr>
            <a:normAutofit/>
          </a:bodyPr>
          <a:lstStyle/>
          <a:p>
            <a:pPr>
              <a:defRPr/>
            </a:pPr>
            <a:r>
              <a:rPr lang="en-US"/>
              <a:t>Nhận dữ liệu gián </a:t>
            </a:r>
            <a:r>
              <a:rPr lang="en-US" smtClean="0"/>
              <a:t>tiếp</a:t>
            </a:r>
          </a:p>
        </p:txBody>
      </p:sp>
      <p:sp>
        <p:nvSpPr>
          <p:cNvPr id="31747" name="Rectangle 1027"/>
          <p:cNvSpPr>
            <a:spLocks noGrp="1" noChangeArrowheads="1"/>
          </p:cNvSpPr>
          <p:nvPr>
            <p:ph type="body" idx="1"/>
          </p:nvPr>
        </p:nvSpPr>
        <p:spPr>
          <a:xfrm>
            <a:off x="4191000" y="1828800"/>
            <a:ext cx="4764088" cy="4303713"/>
          </a:xfrm>
        </p:spPr>
        <p:txBody>
          <a:bodyPr/>
          <a:lstStyle/>
          <a:p>
            <a:pPr lvl="1" eaLnBrk="1" hangingPunct="1"/>
            <a:r>
              <a:rPr lang="en-US" sz="2200" smtClean="0"/>
              <a:t>CPU đưa địa chỉ ra bus địa chỉ</a:t>
            </a:r>
          </a:p>
          <a:p>
            <a:pPr lvl="1" eaLnBrk="1" hangingPunct="1"/>
            <a:r>
              <a:rPr lang="en-US" sz="2200" smtClean="0"/>
              <a:t>CPU phát tín hiệu điều khiển đọc</a:t>
            </a:r>
          </a:p>
          <a:p>
            <a:pPr lvl="1" eaLnBrk="1" hangingPunct="1"/>
            <a:r>
              <a:rPr lang="en-US" sz="2200" smtClean="0"/>
              <a:t>Nội dung ngăn nhớ được đọc vào CPU, đó chính là địa chỉ của toán hạng</a:t>
            </a:r>
          </a:p>
          <a:p>
            <a:pPr lvl="1" eaLnBrk="1" hangingPunct="1"/>
            <a:r>
              <a:rPr lang="en-US" sz="2200" smtClean="0"/>
              <a:t>Địa chỉ này được CPU phát ra bus địa chỉ để tìm ra toán hạng</a:t>
            </a:r>
          </a:p>
          <a:p>
            <a:pPr lvl="1" eaLnBrk="1" hangingPunct="1"/>
            <a:r>
              <a:rPr lang="en-US" sz="2200" smtClean="0"/>
              <a:t>CPU phát tín hiệu điều khiển đọc</a:t>
            </a:r>
          </a:p>
          <a:p>
            <a:pPr lvl="1" eaLnBrk="1" hangingPunct="1"/>
            <a:r>
              <a:rPr lang="en-US" sz="2200" smtClean="0"/>
              <a:t>Toán hạng được đọc vào CPU</a:t>
            </a:r>
          </a:p>
          <a:p>
            <a:pPr lvl="1" eaLnBrk="1" hangingPunct="1"/>
            <a:endParaRPr lang="en-US" sz="2200" smtClean="0"/>
          </a:p>
        </p:txBody>
      </p:sp>
      <p:pic>
        <p:nvPicPr>
          <p:cNvPr id="31748" name="Picture 1029"/>
          <p:cNvPicPr>
            <a:picLocks noChangeAspect="1" noChangeArrowheads="1"/>
          </p:cNvPicPr>
          <p:nvPr/>
        </p:nvPicPr>
        <p:blipFill>
          <a:blip r:embed="rId2">
            <a:extLst>
              <a:ext uri="{28A0092B-C50C-407E-A947-70E740481C1C}">
                <a14:useLocalDpi xmlns:a14="http://schemas.microsoft.com/office/drawing/2010/main" val="0"/>
              </a:ext>
            </a:extLst>
          </a:blip>
          <a:srcRect b="13402"/>
          <a:stretch>
            <a:fillRect/>
          </a:stretch>
        </p:blipFill>
        <p:spPr bwMode="auto">
          <a:xfrm>
            <a:off x="152400" y="1981200"/>
            <a:ext cx="441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030"/>
          <p:cNvSpPr>
            <a:spLocks noChangeArrowheads="1"/>
          </p:cNvSpPr>
          <p:nvPr/>
        </p:nvSpPr>
        <p:spPr bwMode="auto">
          <a:xfrm>
            <a:off x="228600" y="4876800"/>
            <a:ext cx="502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Char char="n"/>
            </a:pPr>
            <a:r>
              <a:rPr lang="en-US">
                <a:latin typeface="Times New Roman" pitchFamily="18" charset="0"/>
              </a:rPr>
              <a:t>MAR </a:t>
            </a:r>
            <a:r>
              <a:rPr lang="en-US">
                <a:latin typeface="Times New Roman" pitchFamily="18" charset="0"/>
                <a:sym typeface="Wingdings" pitchFamily="2" charset="2"/>
              </a:rPr>
              <a:t> (IR(Address))</a:t>
            </a:r>
          </a:p>
          <a:p>
            <a:pPr marL="342900" indent="-342900">
              <a:lnSpc>
                <a:spcPct val="90000"/>
              </a:lnSpc>
              <a:spcBef>
                <a:spcPct val="20000"/>
              </a:spcBef>
              <a:buClr>
                <a:schemeClr val="folHlink"/>
              </a:buClr>
              <a:buSzPct val="60000"/>
              <a:buFont typeface="Wingdings" pitchFamily="2" charset="2"/>
              <a:buChar char="n"/>
            </a:pPr>
            <a:r>
              <a:rPr lang="en-US">
                <a:latin typeface="Times New Roman" pitchFamily="18" charset="0"/>
                <a:sym typeface="Wingdings" pitchFamily="2" charset="2"/>
              </a:rPr>
              <a:t>MBR  Memory</a:t>
            </a:r>
          </a:p>
          <a:p>
            <a:pPr marL="342900" indent="-342900">
              <a:lnSpc>
                <a:spcPct val="90000"/>
              </a:lnSpc>
              <a:spcBef>
                <a:spcPct val="20000"/>
              </a:spcBef>
              <a:buClr>
                <a:schemeClr val="folHlink"/>
              </a:buClr>
              <a:buSzPct val="60000"/>
              <a:buFont typeface="Wingdings" pitchFamily="2" charset="2"/>
              <a:buChar char="n"/>
            </a:pPr>
            <a:r>
              <a:rPr lang="en-US">
                <a:latin typeface="Times New Roman" pitchFamily="18" charset="0"/>
                <a:sym typeface="Wingdings" pitchFamily="2" charset="2"/>
              </a:rPr>
              <a:t>IR(Address)  (MBR(Address))</a:t>
            </a:r>
          </a:p>
        </p:txBody>
      </p:sp>
    </p:spTree>
    <p:extLst>
      <p:ext uri="{BB962C8B-B14F-4D97-AF65-F5344CB8AC3E}">
        <p14:creationId xmlns:p14="http://schemas.microsoft.com/office/powerpoint/2010/main" val="637597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0"/>
          <p:cNvSpPr>
            <a:spLocks noGrp="1" noChangeArrowheads="1"/>
          </p:cNvSpPr>
          <p:nvPr>
            <p:ph type="title"/>
          </p:nvPr>
        </p:nvSpPr>
        <p:spPr/>
        <p:txBody>
          <a:bodyPr>
            <a:normAutofit/>
          </a:bodyPr>
          <a:lstStyle/>
          <a:p>
            <a:pPr>
              <a:defRPr/>
            </a:pPr>
            <a:r>
              <a:rPr lang="en-US"/>
              <a:t>Thực hiện </a:t>
            </a:r>
            <a:r>
              <a:rPr lang="en-US" smtClean="0"/>
              <a:t>lệnh</a:t>
            </a:r>
          </a:p>
        </p:txBody>
      </p:sp>
      <p:sp>
        <p:nvSpPr>
          <p:cNvPr id="33795" name="Rectangle 2051"/>
          <p:cNvSpPr>
            <a:spLocks noGrp="1" noChangeArrowheads="1"/>
          </p:cNvSpPr>
          <p:nvPr>
            <p:ph type="body" idx="1"/>
          </p:nvPr>
        </p:nvSpPr>
        <p:spPr/>
        <p:txBody>
          <a:bodyPr/>
          <a:lstStyle/>
          <a:p>
            <a:r>
              <a:rPr lang="en-US" smtClean="0"/>
              <a:t>Có nhiều dạng tuỳ thuộc vào lệnh</a:t>
            </a:r>
          </a:p>
          <a:p>
            <a:r>
              <a:rPr lang="en-US" smtClean="0"/>
              <a:t>Có thể là:</a:t>
            </a:r>
          </a:p>
          <a:p>
            <a:pPr lvl="1"/>
            <a:r>
              <a:rPr lang="en-US" smtClean="0"/>
              <a:t>Đọc/Ghi bộ nhớ</a:t>
            </a:r>
          </a:p>
          <a:p>
            <a:pPr lvl="1"/>
            <a:r>
              <a:rPr lang="en-US" smtClean="0"/>
              <a:t>Vào/Ra</a:t>
            </a:r>
          </a:p>
          <a:p>
            <a:pPr lvl="1"/>
            <a:r>
              <a:rPr lang="en-US" smtClean="0"/>
              <a:t>Chuyển giữa các thanh ghi</a:t>
            </a:r>
          </a:p>
          <a:p>
            <a:pPr lvl="1"/>
            <a:r>
              <a:rPr lang="en-US" smtClean="0"/>
              <a:t>Thao tác số học/logic</a:t>
            </a:r>
          </a:p>
          <a:p>
            <a:pPr lvl="1"/>
            <a:r>
              <a:rPr lang="en-US" smtClean="0"/>
              <a:t>Chuyển điều khiển (rẽ nhánh)</a:t>
            </a:r>
          </a:p>
        </p:txBody>
      </p:sp>
    </p:spTree>
    <p:extLst>
      <p:ext uri="{BB962C8B-B14F-4D97-AF65-F5344CB8AC3E}">
        <p14:creationId xmlns:p14="http://schemas.microsoft.com/office/powerpoint/2010/main" val="3899714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p:txBody>
          <a:bodyPr>
            <a:normAutofit/>
          </a:bodyPr>
          <a:lstStyle/>
          <a:p>
            <a:pPr>
              <a:defRPr/>
            </a:pPr>
            <a:r>
              <a:rPr lang="en-US"/>
              <a:t>Ghi toán </a:t>
            </a:r>
            <a:r>
              <a:rPr lang="en-US" smtClean="0"/>
              <a:t>hạng</a:t>
            </a:r>
          </a:p>
        </p:txBody>
      </p:sp>
      <p:sp>
        <p:nvSpPr>
          <p:cNvPr id="34819" name="Rectangle 1027"/>
          <p:cNvSpPr>
            <a:spLocks noGrp="1" noChangeArrowheads="1"/>
          </p:cNvSpPr>
          <p:nvPr>
            <p:ph type="body" idx="1"/>
          </p:nvPr>
        </p:nvSpPr>
        <p:spPr>
          <a:xfrm>
            <a:off x="4876800" y="1792287"/>
            <a:ext cx="4078288" cy="4379913"/>
          </a:xfrm>
        </p:spPr>
        <p:txBody>
          <a:bodyPr/>
          <a:lstStyle/>
          <a:p>
            <a:pPr lvl="1" eaLnBrk="1" hangingPunct="1"/>
            <a:r>
              <a:rPr lang="en-US" sz="2400" smtClean="0"/>
              <a:t>CPU đưa địa chỉ ra bus địa chỉ</a:t>
            </a:r>
          </a:p>
          <a:p>
            <a:pPr lvl="1" eaLnBrk="1" hangingPunct="1"/>
            <a:r>
              <a:rPr lang="en-US" sz="2400" smtClean="0"/>
              <a:t>CPU đưa dữ liệu cần ghi ra bus dữ liệu</a:t>
            </a:r>
          </a:p>
          <a:p>
            <a:pPr lvl="1" eaLnBrk="1" hangingPunct="1"/>
            <a:r>
              <a:rPr lang="en-US" sz="2400" smtClean="0"/>
              <a:t>CPU phát tín hiệu điều khiển ghi</a:t>
            </a:r>
          </a:p>
          <a:p>
            <a:pPr lvl="1" eaLnBrk="1" hangingPunct="1"/>
            <a:r>
              <a:rPr lang="en-US" sz="2400" smtClean="0"/>
              <a:t>Dữ liệu trên bus dữ liệu được copy đến vị trí xác định</a:t>
            </a:r>
          </a:p>
          <a:p>
            <a:pPr lvl="1" eaLnBrk="1" hangingPunct="1"/>
            <a:endParaRPr lang="en-US" sz="2400" smtClean="0"/>
          </a:p>
        </p:txBody>
      </p:sp>
      <p:graphicFrame>
        <p:nvGraphicFramePr>
          <p:cNvPr id="34820" name="Object 1028"/>
          <p:cNvGraphicFramePr>
            <a:graphicFrameLocks noChangeAspect="1"/>
          </p:cNvGraphicFramePr>
          <p:nvPr>
            <p:extLst>
              <p:ext uri="{D42A27DB-BD31-4B8C-83A1-F6EECF244321}">
                <p14:modId xmlns:p14="http://schemas.microsoft.com/office/powerpoint/2010/main" val="3578044964"/>
              </p:ext>
            </p:extLst>
          </p:nvPr>
        </p:nvGraphicFramePr>
        <p:xfrm>
          <a:off x="457200" y="1981200"/>
          <a:ext cx="4343400" cy="3733800"/>
        </p:xfrm>
        <a:graphic>
          <a:graphicData uri="http://schemas.openxmlformats.org/presentationml/2006/ole">
            <mc:AlternateContent xmlns:mc="http://schemas.openxmlformats.org/markup-compatibility/2006">
              <mc:Choice xmlns:v="urn:schemas-microsoft-com:vml" Requires="v">
                <p:oleObj spid="_x0000_s2059" name="Bitmap Image" r:id="rId3" imgW="2123810" imgH="1200318" progId="Paint.Picture">
                  <p:embed/>
                </p:oleObj>
              </mc:Choice>
              <mc:Fallback>
                <p:oleObj name="Bitmap Image" r:id="rId3" imgW="2123810" imgH="120031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4343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9618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Tổ chức bộ nhớ</a:t>
            </a:r>
            <a:endParaRPr lang="en-US" b="1"/>
          </a:p>
        </p:txBody>
      </p:sp>
      <p:sp>
        <p:nvSpPr>
          <p:cNvPr id="3" name="Content Placeholder 2"/>
          <p:cNvSpPr>
            <a:spLocks noGrp="1"/>
          </p:cNvSpPr>
          <p:nvPr>
            <p:ph idx="1"/>
          </p:nvPr>
        </p:nvSpPr>
        <p:spPr/>
        <p:txBody>
          <a:bodyPr/>
          <a:lstStyle/>
          <a:p>
            <a:r>
              <a:rPr lang="en-US" smtClean="0"/>
              <a:t>Bộ nhớ vật lý và địa chỉ vật lý</a:t>
            </a:r>
          </a:p>
          <a:p>
            <a:r>
              <a:rPr lang="en-US" smtClean="0"/>
              <a:t>Kỹ thuật phân đoạn bộ nhớ</a:t>
            </a:r>
          </a:p>
          <a:p>
            <a:r>
              <a:rPr lang="en-US" smtClean="0"/>
              <a:t>Bộ nhớ lô-gic theo kỹ thuật phân đoạn, và địa chỉ lô-gic</a:t>
            </a:r>
          </a:p>
          <a:p>
            <a:r>
              <a:rPr lang="en-US" smtClean="0"/>
              <a:t>Chuyển đổi địa chỉ lô-gic sang địa chỉ vật lý </a:t>
            </a:r>
            <a:endParaRPr lang="en-US"/>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45</a:t>
            </a:fld>
            <a:endParaRPr lang="en-US" dirty="0"/>
          </a:p>
        </p:txBody>
      </p:sp>
    </p:spTree>
    <p:extLst>
      <p:ext uri="{BB962C8B-B14F-4D97-AF65-F5344CB8AC3E}">
        <p14:creationId xmlns:p14="http://schemas.microsoft.com/office/powerpoint/2010/main" val="2439263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normAutofit/>
          </a:bodyPr>
          <a:lstStyle/>
          <a:p>
            <a:endParaRPr lang="en-US" sz="2800" b="1">
              <a:cs typeface="Arial" pitchFamily="34" charset="0"/>
            </a:endParaRPr>
          </a:p>
          <a:p>
            <a:pPr lvl="1"/>
            <a:endParaRPr lang="en-US" smtClean="0"/>
          </a:p>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t>46</a:t>
            </a:fld>
            <a:endParaRPr lang="en-US"/>
          </a:p>
        </p:txBody>
      </p:sp>
    </p:spTree>
    <p:extLst>
      <p:ext uri="{BB962C8B-B14F-4D97-AF65-F5344CB8AC3E}">
        <p14:creationId xmlns:p14="http://schemas.microsoft.com/office/powerpoint/2010/main" val="258246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Lĩnh vực ứng dụng</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5</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478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474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Lĩnh vực ứng dụng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295400"/>
            <a:ext cx="550613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065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họ CPU dùng trong hệ nhúng</a:t>
            </a:r>
          </a:p>
        </p:txBody>
      </p:sp>
      <p:sp>
        <p:nvSpPr>
          <p:cNvPr id="4" name="Slide Number Placeholder 3"/>
          <p:cNvSpPr>
            <a:spLocks noGrp="1"/>
          </p:cNvSpPr>
          <p:nvPr>
            <p:ph type="sldNum" sz="quarter" idx="12"/>
          </p:nvPr>
        </p:nvSpPr>
        <p:spPr/>
        <p:txBody>
          <a:bodyPr/>
          <a:lstStyle/>
          <a:p>
            <a:fld id="{4CC11C21-2A17-4D34-B226-F1AC3F20DC1C}" type="slidenum">
              <a:rPr lang="en-US" smtClean="0"/>
              <a:pPr/>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715000" cy="495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6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ví dụ về hệ nhúng</a:t>
            </a:r>
            <a:endParaRPr lang="en-US"/>
          </a:p>
        </p:txBody>
      </p:sp>
      <p:sp>
        <p:nvSpPr>
          <p:cNvPr id="3" name="Content Placeholder 2"/>
          <p:cNvSpPr>
            <a:spLocks noGrp="1"/>
          </p:cNvSpPr>
          <p:nvPr>
            <p:ph idx="1"/>
          </p:nvPr>
        </p:nvSpPr>
        <p:spPr/>
        <p:txBody>
          <a:bodyPr/>
          <a:lstStyle/>
          <a:p>
            <a:r>
              <a:rPr lang="en-US" smtClean="0"/>
              <a:t>Một số hệ nhúng trong ô tô</a:t>
            </a:r>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600" y="2209800"/>
            <a:ext cx="67497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424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ví dụ về hệ nhúng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CC11C21-2A17-4D34-B226-F1AC3F20DC1C}" type="slidenum">
              <a:rPr lang="en-US" smtClean="0"/>
              <a:pPr/>
              <a:t>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62113"/>
            <a:ext cx="7391400" cy="455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06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TotalTime>
  <Words>1680</Words>
  <Application>Microsoft Office PowerPoint</Application>
  <PresentationFormat>On-screen Show (4:3)</PresentationFormat>
  <Paragraphs>268</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Bitmap Image</vt:lpstr>
      <vt:lpstr>TỔNG QUAN VỀ HỆ THỐNG NHÚNG</vt:lpstr>
      <vt:lpstr>Nội dung</vt:lpstr>
      <vt:lpstr>Giới thiệu về hệ nhúng</vt:lpstr>
      <vt:lpstr>Khái niệm</vt:lpstr>
      <vt:lpstr>Lĩnh vực ứng dụng</vt:lpstr>
      <vt:lpstr>Lĩnh vực ứng dụng</vt:lpstr>
      <vt:lpstr>Các họ CPU dùng trong hệ nhúng</vt:lpstr>
      <vt:lpstr>Một số ví dụ về hệ nhúng</vt:lpstr>
      <vt:lpstr>Một số ví dụ về hệ nhúng</vt:lpstr>
      <vt:lpstr>Một số ví dụ về hệ nhúng</vt:lpstr>
      <vt:lpstr>Một số ví dụ về hệ nhúng</vt:lpstr>
      <vt:lpstr>Đặc trưng của hệ nhúng</vt:lpstr>
      <vt:lpstr>Đặc trưng của hệ nhúng</vt:lpstr>
      <vt:lpstr>Đặc trưng của hệ nhúng</vt:lpstr>
      <vt:lpstr>Cấu trúc hệ nhúng</vt:lpstr>
      <vt:lpstr>Cấu trúc hệ nhúng</vt:lpstr>
      <vt:lpstr>Cấu trúc hệ nhúng</vt:lpstr>
      <vt:lpstr>Cấu trúc hệ nhúng</vt:lpstr>
      <vt:lpstr>Cấu trúc hệ nhúng</vt:lpstr>
      <vt:lpstr>Kiến thức cơ sở phần cứng cho lập trình nhúng</vt:lpstr>
      <vt:lpstr>Bộ vi xử lý</vt:lpstr>
      <vt:lpstr>Vi điều khiển</vt:lpstr>
      <vt:lpstr>Vi điều khiển</vt:lpstr>
      <vt:lpstr>Các thành phần vi điều khiển</vt:lpstr>
      <vt:lpstr>Các cổng vào/ra</vt:lpstr>
      <vt:lpstr>Các dòng vi điều khiển phổ biến</vt:lpstr>
      <vt:lpstr>Hệ thống nhúng thời gian thực</vt:lpstr>
      <vt:lpstr>Hệ thống nhúng thời gian thực</vt:lpstr>
      <vt:lpstr>Tổ chức các byte dữ liệu trong bộ nhớ</vt:lpstr>
      <vt:lpstr>Tổ chức các byte dữ liệu trong bộ nhớ</vt:lpstr>
      <vt:lpstr>Kiến trúc và hoạt động của hệ thống máy tính</vt:lpstr>
      <vt:lpstr>Các mức kiến trúc</vt:lpstr>
      <vt:lpstr>Tổ chức máy tính mức cao</vt:lpstr>
      <vt:lpstr>Kiến trúc mức hệ thống</vt:lpstr>
      <vt:lpstr>Kiến trúc mức CPU</vt:lpstr>
      <vt:lpstr>Kiến trúc tập lệnh</vt:lpstr>
      <vt:lpstr>Hoạt động của hệ thống máy tính</vt:lpstr>
      <vt:lpstr>Quá trình thực thi chương trình</vt:lpstr>
      <vt:lpstr>Quá trình thực hiện lệnh</vt:lpstr>
      <vt:lpstr>Nhận lệnh</vt:lpstr>
      <vt:lpstr>Giải mã lệnh  và nhận dữ liệu</vt:lpstr>
      <vt:lpstr>Nhận dữ liệu gián tiếp</vt:lpstr>
      <vt:lpstr>Thực hiện lệnh</vt:lpstr>
      <vt:lpstr>Ghi toán hạng</vt:lpstr>
      <vt:lpstr>Tổ chức bộ nhớ</vt:lpstr>
      <vt:lpstr>Tổng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Windows User</dc:creator>
  <cp:lastModifiedBy>d2p</cp:lastModifiedBy>
  <cp:revision>112</cp:revision>
  <dcterms:created xsi:type="dcterms:W3CDTF">2014-07-11T21:36:01Z</dcterms:created>
  <dcterms:modified xsi:type="dcterms:W3CDTF">2017-08-07T08:43:18Z</dcterms:modified>
</cp:coreProperties>
</file>