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2" r:id="rId13"/>
    <p:sldId id="291" r:id="rId14"/>
    <p:sldId id="277" r:id="rId15"/>
    <p:sldId id="278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3" r:id="rId25"/>
    <p:sldId id="290" r:id="rId26"/>
    <p:sldId id="294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M32" TargetMode="External"/><Relationship Id="rId2" Type="http://schemas.openxmlformats.org/officeDocument/2006/relationships/hyperlink" Target="https://en.wikipedia.org/wiki/NXP_L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FM3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VI </a:t>
            </a:r>
            <a:r>
              <a:rPr lang="en-US" b="1"/>
              <a:t>ĐIỀU KHIỂN LÕI ARM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mtClean="0">
                <a:solidFill>
                  <a:schemeClr val="tx1"/>
                </a:solidFill>
              </a:rPr>
              <a:t>Lập Trình Hệ Thống Nhúng</a:t>
            </a: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2 – Bài 1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đường 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8229600" cy="1935163"/>
          </a:xfrm>
        </p:spPr>
        <p:txBody>
          <a:bodyPr>
            <a:normAutofit/>
          </a:bodyPr>
          <a:lstStyle/>
          <a:p>
            <a:r>
              <a:rPr lang="en-US" altLang="zh-TW" sz="2800" smtClean="0"/>
              <a:t>Ở nhịp = </a:t>
            </a:r>
            <a:r>
              <a:rPr lang="en-US" altLang="zh-TW" sz="2800"/>
              <a:t>3, PC = 208</a:t>
            </a:r>
          </a:p>
          <a:p>
            <a:pPr lvl="1"/>
            <a:r>
              <a:rPr lang="en-US" altLang="zh-TW" sz="2400" smtClean="0"/>
              <a:t>ADD </a:t>
            </a:r>
            <a:r>
              <a:rPr lang="en-US" altLang="zh-TW" sz="2400"/>
              <a:t>(addr=200=PC-8) in the execute stage</a:t>
            </a:r>
          </a:p>
          <a:p>
            <a:pPr lvl="1"/>
            <a:r>
              <a:rPr lang="en-US" altLang="zh-TW" sz="2400"/>
              <a:t>SUB </a:t>
            </a:r>
            <a:r>
              <a:rPr lang="en-US" altLang="zh-TW" sz="2400" smtClean="0"/>
              <a:t>(</a:t>
            </a:r>
            <a:r>
              <a:rPr lang="en-US" altLang="zh-TW" sz="2400"/>
              <a:t>addr=204=PC-4) in the decode stage</a:t>
            </a:r>
          </a:p>
          <a:p>
            <a:pPr lvl="1"/>
            <a:r>
              <a:rPr lang="en-US" altLang="zh-TW" sz="2400"/>
              <a:t>MOV </a:t>
            </a:r>
            <a:r>
              <a:rPr lang="en-US" altLang="zh-TW" sz="2400" smtClean="0"/>
              <a:t>(</a:t>
            </a:r>
            <a:r>
              <a:rPr lang="en-US" altLang="zh-TW" sz="2400" b="1"/>
              <a:t>aadr=208=PC</a:t>
            </a:r>
            <a:r>
              <a:rPr lang="en-US" altLang="zh-TW" sz="2400"/>
              <a:t>) in the fetch stage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458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lập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CPU Cortex là bộ vi xử lý dựa trên kiến trúc RISC</a:t>
            </a:r>
          </a:p>
          <a:p>
            <a:pPr lvl="1"/>
            <a:r>
              <a:rPr lang="en-US" smtClean="0"/>
              <a:t>Hỗ trợ kiến trúc </a:t>
            </a:r>
            <a:r>
              <a:rPr lang="en-US" smtClean="0"/>
              <a:t>nạp/lưu trữ (load/store)</a:t>
            </a:r>
            <a:endParaRPr lang="en-US" smtClean="0"/>
          </a:p>
          <a:p>
            <a:r>
              <a:rPr lang="en-US" smtClean="0"/>
              <a:t>Để thực hiện lệnh</a:t>
            </a:r>
          </a:p>
          <a:p>
            <a:pPr lvl="1"/>
            <a:r>
              <a:rPr lang="en-US" smtClean="0"/>
              <a:t>Toán hạng phải được nạp vào 1 tập các thanh ghi trung tâm</a:t>
            </a:r>
          </a:p>
          <a:p>
            <a:pPr lvl="1"/>
            <a:r>
              <a:rPr lang="en-US" smtClean="0"/>
              <a:t>Các phép tính dữ liệu phải được thực hiện trên các thanh ghi</a:t>
            </a:r>
          </a:p>
          <a:p>
            <a:pPr lvl="1"/>
            <a:r>
              <a:rPr lang="en-US" smtClean="0"/>
              <a:t>Kết quả lưu lại bộ nhớ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495800"/>
            <a:ext cx="744582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lập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6781800" cy="5029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Mọi hoạt động của chương trình tập trung quanh tập thanh ghi của CPU</a:t>
            </a:r>
          </a:p>
          <a:p>
            <a:r>
              <a:rPr lang="en-US" smtClean="0"/>
              <a:t>Tập thanh ghi gồm 16 thanh ghi 32-bit</a:t>
            </a:r>
          </a:p>
          <a:p>
            <a:pPr lvl="1"/>
            <a:r>
              <a:rPr lang="en-US" smtClean="0"/>
              <a:t>R0-R12 là các thanh ghi đơn giản, chứa các biến</a:t>
            </a:r>
          </a:p>
          <a:p>
            <a:pPr lvl="1"/>
            <a:r>
              <a:rPr lang="en-US" smtClean="0"/>
              <a:t>R13-R15 có chức năng đặc biệt</a:t>
            </a:r>
          </a:p>
          <a:p>
            <a:pPr lvl="2"/>
            <a:r>
              <a:rPr lang="en-US" smtClean="0"/>
              <a:t>R13 con trỏ ngăn xếp</a:t>
            </a:r>
          </a:p>
          <a:p>
            <a:pPr lvl="2"/>
            <a:r>
              <a:rPr lang="en-US" smtClean="0"/>
              <a:t>R14 thanh ghi liên kết, lưu trữ địa chỉ trở về khi gọi các ctr con</a:t>
            </a:r>
          </a:p>
          <a:p>
            <a:pPr lvl="2"/>
            <a:r>
              <a:rPr lang="en-US" smtClean="0"/>
              <a:t>R15 con trỏ lệnh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88051"/>
            <a:ext cx="1990725" cy="484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2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Thanh ghi xPSR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mtClean="0"/>
              <a:t>xPSR là thanh ghi trạng thái chương trình</a:t>
            </a:r>
          </a:p>
          <a:p>
            <a:pPr lvl="1" algn="just"/>
            <a:r>
              <a:rPr lang="en-US" smtClean="0"/>
              <a:t>Là thanh ghi riêng, chỉ có thể truy cập thông qua 2 lệnh chuyên dụng</a:t>
            </a:r>
          </a:p>
          <a:p>
            <a:pPr lvl="1" algn="just"/>
            <a:r>
              <a:rPr lang="en-US" smtClean="0"/>
              <a:t>Các cờ</a:t>
            </a:r>
          </a:p>
          <a:p>
            <a:pPr lvl="2" algn="just"/>
            <a:r>
              <a:rPr lang="en-US" smtClean="0"/>
              <a:t>N, Z, C, V = Negative , Zero, Carry, Overflow</a:t>
            </a:r>
          </a:p>
          <a:p>
            <a:pPr lvl="2" algn="just"/>
            <a:r>
              <a:rPr lang="en-US" smtClean="0"/>
              <a:t>Q cho biết 1 biến đã đạt được giá trị tối đa/tối thiểu</a:t>
            </a:r>
          </a:p>
          <a:p>
            <a:pPr lvl="2" algn="just"/>
            <a:r>
              <a:rPr lang="en-US" smtClean="0"/>
              <a:t>IT – “If-then”, kiểm tra điều kiện thực thi 1 lệnh là đúng</a:t>
            </a:r>
          </a:p>
          <a:p>
            <a:pPr lvl="2" algn="just"/>
            <a:r>
              <a:rPr lang="en-US" smtClean="0"/>
              <a:t>ICI – Interrup Continuable Instruction; T - Thumb</a:t>
            </a:r>
          </a:p>
          <a:p>
            <a:pPr lvl="1" algn="just"/>
            <a:r>
              <a:rPr lang="en-US" smtClean="0"/>
              <a:t>Lệnh NOP</a:t>
            </a:r>
          </a:p>
          <a:p>
            <a:pPr lvl="2" algn="just"/>
            <a:r>
              <a:rPr lang="en-US" smtClean="0"/>
              <a:t>Không làm gì, đưa vào để đảm bảo đường ống khác rỗng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29325"/>
            <a:ext cx="84486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8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Tập lệnh </a:t>
            </a:r>
            <a:r>
              <a:rPr lang="en-US" smtClean="0"/>
              <a:t>Thumb-2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CPU ARM7, ARM9 có thể thực hiện 2 tập lệnh ARM 32 bit và Thumb – ARM 16 bit</a:t>
            </a:r>
          </a:p>
          <a:p>
            <a:pPr lvl="1"/>
            <a:r>
              <a:rPr lang="en-US" smtClean="0"/>
              <a:t>Để tối ưu hóa chương trình</a:t>
            </a:r>
          </a:p>
          <a:p>
            <a:pPr lvl="2"/>
            <a:r>
              <a:rPr lang="en-US" smtClean="0"/>
              <a:t>32 bit để tăng tốc độ xử lý</a:t>
            </a:r>
          </a:p>
          <a:p>
            <a:pPr lvl="2"/>
            <a:r>
              <a:rPr lang="en-US" smtClean="0"/>
              <a:t>16 bit để nén mã chương trình</a:t>
            </a:r>
          </a:p>
          <a:p>
            <a:pPr lvl="1"/>
            <a:r>
              <a:rPr lang="en-US" smtClean="0"/>
              <a:t>Tập lệnh Thumb-2 là sự pha trộn của lệnh 16 bit và 32 bit</a:t>
            </a:r>
          </a:p>
          <a:p>
            <a:pPr lvl="2"/>
            <a:r>
              <a:rPr lang="en-US" smtClean="0"/>
              <a:t>Cải tiến mật độ nén mã so với 32 bit</a:t>
            </a:r>
          </a:p>
          <a:p>
            <a:pPr lvl="2"/>
            <a:r>
              <a:rPr lang="en-US" smtClean="0"/>
              <a:t>Cải tiến hiệu năng so với Thumb 16 bit</a:t>
            </a:r>
          </a:p>
          <a:p>
            <a:pPr lvl="2"/>
            <a:r>
              <a:rPr lang="en-US" smtClean="0"/>
              <a:t>Thumb-2 có một số lệnh nhân cải tiến (thực hiện trong 1 chu kỳ)</a:t>
            </a:r>
          </a:p>
          <a:p>
            <a:pPr lvl="2"/>
            <a:r>
              <a:rPr lang="en-US" smtClean="0"/>
              <a:t>Khả năng thực hiện phép chia bằng phần cứng (2-7 chu kỳ)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86"/>
            <a:ext cx="8229600" cy="725214"/>
          </a:xfrm>
        </p:spPr>
        <p:txBody>
          <a:bodyPr>
            <a:normAutofit fontScale="90000"/>
          </a:bodyPr>
          <a:lstStyle/>
          <a:p>
            <a:r>
              <a:rPr lang="en-US"/>
              <a:t>Bản đồ bộ </a:t>
            </a:r>
            <a:r>
              <a:rPr lang="en-US" smtClean="0"/>
              <a:t>nhớ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2" name="Picture 4" descr="http://d3i5bpxkxvwmz.cloudfront.net/members/arm/blog/2013/10/16/Cortex-M3-Embedded-Software-Development_1-13819769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5" y="685800"/>
            <a:ext cx="7442365" cy="60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Bộ xử lý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Được tạo thành từ lõi ARM (Cortex CPU) và các thành phần khác</a:t>
            </a:r>
          </a:p>
          <a:p>
            <a:pPr lvl="1"/>
            <a:r>
              <a:rPr lang="en-US" smtClean="0"/>
              <a:t>BUS</a:t>
            </a:r>
          </a:p>
          <a:p>
            <a:pPr lvl="1"/>
            <a:r>
              <a:rPr lang="en-US" smtClean="0"/>
              <a:t>Ma trận BUS</a:t>
            </a:r>
          </a:p>
          <a:p>
            <a:pPr lvl="1"/>
            <a:r>
              <a:rPr lang="en-US" smtClean="0"/>
              <a:t>Hệ thống định thời (Timer)</a:t>
            </a:r>
          </a:p>
          <a:p>
            <a:pPr lvl="1"/>
            <a:r>
              <a:rPr lang="en-US" smtClean="0"/>
              <a:t>Xử lý ngắt</a:t>
            </a:r>
          </a:p>
          <a:p>
            <a:pPr lvl="1"/>
            <a:r>
              <a:rPr lang="en-US" smtClean="0"/>
              <a:t>Bộ điều khiển vector ngắt lồng nhau (NIVC)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 và ma trận BUS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Cortex-M3 thiết kế theo kiến trúc Harvard </a:t>
            </a:r>
          </a:p>
          <a:p>
            <a:pPr lvl="1"/>
            <a:r>
              <a:rPr lang="en-US"/>
              <a:t>BUS mã: Icode</a:t>
            </a:r>
          </a:p>
          <a:p>
            <a:pPr lvl="1"/>
            <a:r>
              <a:rPr lang="en-US"/>
              <a:t>BUS dữ liệu: Dcode</a:t>
            </a:r>
          </a:p>
          <a:p>
            <a:r>
              <a:rPr lang="en-US"/>
              <a:t>Cả 2 BUS đều có thể truy cập dữ liệu trong phạm vi 0x00000000 – 0x1FFFFFFF (32bit địa chỉ)</a:t>
            </a:r>
          </a:p>
          <a:p>
            <a:r>
              <a:rPr lang="en-US"/>
              <a:t>BUS hệ thống bổ sung</a:t>
            </a:r>
          </a:p>
          <a:p>
            <a:pPr lvl="1"/>
            <a:r>
              <a:rPr lang="en-US"/>
              <a:t>Truy cập vào không gian điều khiển hệ thống 0x20000000 – 0xDFFFFFF và 0xE0100000 – 0xFFFFFFFF</a:t>
            </a:r>
          </a:p>
          <a:p>
            <a:r>
              <a:rPr lang="en-US"/>
              <a:t>Hệ thống gỡ lỗi trên chip của Cortex có </a:t>
            </a:r>
            <a:r>
              <a:rPr lang="en-US" smtClean="0"/>
              <a:t>thêm </a:t>
            </a:r>
            <a:r>
              <a:rPr lang="en-US"/>
              <a:t>BUS ngoại </a:t>
            </a:r>
            <a:r>
              <a:rPr lang="en-US" smtClean="0"/>
              <a:t>vi</a:t>
            </a:r>
          </a:p>
          <a:p>
            <a:r>
              <a:rPr lang="en-US" smtClean="0"/>
              <a:t>Ma trận BUS</a:t>
            </a:r>
          </a:p>
          <a:p>
            <a:pPr lvl="1"/>
            <a:r>
              <a:rPr lang="en-US"/>
              <a:t>BUS hệ thống và BUS dữ liệu được kết nối với vi điều khiển thông qua tập BUS tốc độ cao gọi là ma trận </a:t>
            </a:r>
            <a:r>
              <a:rPr lang="en-US" smtClean="0"/>
              <a:t>BUS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định thời (Timer)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Bộ đếm xuống 24 bit</a:t>
            </a:r>
          </a:p>
          <a:p>
            <a:pPr lvl="1"/>
            <a:r>
              <a:rPr lang="en-US" sz="2400" smtClean="0"/>
              <a:t>Tự động nạp lại giá trị bộ đếm và tạo sự kiện ngắt khi đếm xuống 0</a:t>
            </a:r>
          </a:p>
          <a:p>
            <a:pPr lvl="1"/>
            <a:r>
              <a:rPr lang="en-US" sz="2400" smtClean="0"/>
              <a:t>Cung cấp bộ đếm thời gian chuẩn</a:t>
            </a:r>
          </a:p>
          <a:p>
            <a:pPr lvl="1"/>
            <a:r>
              <a:rPr lang="en-US" sz="2400" smtClean="0"/>
              <a:t>Đồng hồ SysTick được sử dụng để cung </a:t>
            </a:r>
            <a:r>
              <a:rPr lang="en-US" sz="2400" smtClean="0"/>
              <a:t>cấp số nhịp cho </a:t>
            </a:r>
            <a:r>
              <a:rPr lang="en-US" sz="2400" smtClean="0"/>
              <a:t>hệ điều hành thời gian thực (RTOS)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3581400" cy="223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Xử lý ngắt (Interrupt handling)</a:t>
            </a:r>
          </a:p>
          <a:p>
            <a:pPr lvl="1"/>
            <a:r>
              <a:rPr lang="en-US" smtClean="0"/>
              <a:t>Là cải tiến quan trọng của Cortext so với các CPU ARM trước</a:t>
            </a:r>
          </a:p>
          <a:p>
            <a:r>
              <a:rPr lang="en-US" smtClean="0"/>
              <a:t>ARM 7, 9 có 2 đường ngắt (fast interrupt – FIQ) và yêu cầu ngắt (interrupt – RIQ)</a:t>
            </a:r>
          </a:p>
          <a:p>
            <a:pPr lvl="1"/>
            <a:r>
              <a:rPr lang="en-US" smtClean="0"/>
              <a:t>Phục vụ mọi nguồn ngắt bên trong vi điều khiển</a:t>
            </a:r>
          </a:p>
          <a:p>
            <a:pPr lvl="1"/>
            <a:r>
              <a:rPr lang="en-US" smtClean="0"/>
              <a:t>Việc thực hiện lại tùy theo mỗi nhà sản xuất chip</a:t>
            </a:r>
          </a:p>
          <a:p>
            <a:pPr lvl="1"/>
            <a:r>
              <a:rPr lang="en-US" smtClean="0"/>
              <a:t>Không hỗ trợ ngắt lồng nhau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Vi </a:t>
            </a:r>
            <a:r>
              <a:rPr lang="en-US"/>
              <a:t>xử lý ARM và vi điều khiển lõi </a:t>
            </a:r>
            <a:r>
              <a:rPr lang="en-US" smtClean="0"/>
              <a:t>ARM</a:t>
            </a:r>
          </a:p>
          <a:p>
            <a:r>
              <a:rPr lang="en-US"/>
              <a:t>Kiến trúc ARM Cortex </a:t>
            </a:r>
            <a:r>
              <a:rPr lang="en-US" smtClean="0"/>
              <a:t>M3</a:t>
            </a:r>
          </a:p>
          <a:p>
            <a:pPr lvl="1"/>
            <a:r>
              <a:rPr lang="en-US"/>
              <a:t>Giới thiệu ARM </a:t>
            </a:r>
            <a:r>
              <a:rPr lang="en-US" smtClean="0"/>
              <a:t>Cortex-M3</a:t>
            </a:r>
          </a:p>
          <a:p>
            <a:pPr lvl="1"/>
            <a:r>
              <a:rPr lang="en-US"/>
              <a:t>Kiến trúc ARM cortex </a:t>
            </a:r>
            <a:r>
              <a:rPr lang="en-US" smtClean="0"/>
              <a:t>M3</a:t>
            </a:r>
          </a:p>
          <a:p>
            <a:pPr lvl="1"/>
            <a:r>
              <a:rPr lang="en-US"/>
              <a:t>Mô hình giao tiếp </a:t>
            </a:r>
            <a:r>
              <a:rPr lang="en-US" smtClean="0"/>
              <a:t>ARM</a:t>
            </a:r>
          </a:p>
          <a:p>
            <a:pPr lvl="1"/>
            <a:r>
              <a:rPr lang="en-US"/>
              <a:t>Tập thanh </a:t>
            </a:r>
            <a:r>
              <a:rPr lang="en-US" smtClean="0"/>
              <a:t>ghi</a:t>
            </a:r>
          </a:p>
          <a:p>
            <a:r>
              <a:rPr lang="en-US"/>
              <a:t>Vi điều khiển </a:t>
            </a:r>
            <a:r>
              <a:rPr lang="en-US" smtClean="0"/>
              <a:t>STM32</a:t>
            </a:r>
          </a:p>
          <a:p>
            <a:r>
              <a:rPr lang="en-US" smtClean="0"/>
              <a:t>Phát triển hệ nhúng dựa trên vi điều khiển lõi ARM</a:t>
            </a:r>
          </a:p>
          <a:p>
            <a:r>
              <a:rPr lang="en-US" smtClean="0"/>
              <a:t>Tổng kết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Bộ điều khiển vector ngắt lồng nhau (NIVC)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289559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NVIC là một đơn vị tiêu chuẩn trong lõi Cortex</a:t>
            </a:r>
          </a:p>
          <a:p>
            <a:pPr lvl="1"/>
            <a:r>
              <a:rPr lang="en-US" smtClean="0"/>
              <a:t>Mọi nhà sản xuất chip (ST, Atmel, v.v.) đều có cùng cấu trúc ngắt</a:t>
            </a:r>
          </a:p>
          <a:p>
            <a:pPr lvl="1"/>
            <a:r>
              <a:rPr lang="en-US" smtClean="0"/>
              <a:t>Có thể chuyển ứng dụng hoặc hệ điều hành dễ dàng giữa các vi điều khiển mà không phải tìm hiểu tập thanh ghi mới</a:t>
            </a:r>
          </a:p>
          <a:p>
            <a:pPr lvl="1"/>
            <a:r>
              <a:rPr lang="en-US" smtClean="0"/>
              <a:t>Cho phép thực thi các lệnh nhiều chu kỳ</a:t>
            </a:r>
          </a:p>
          <a:p>
            <a:pPr lvl="1"/>
            <a:r>
              <a:rPr lang="en-US" smtClean="0"/>
              <a:t>Được thiết kế để hỗ trợ ngắt lồng nhau</a:t>
            </a:r>
          </a:p>
          <a:p>
            <a:pPr lvl="2"/>
            <a:r>
              <a:rPr lang="en-US" smtClean="0"/>
              <a:t>STM32 có 16 mức ưu tiên khác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4191000"/>
            <a:ext cx="413657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Bộ điều khiển vector ngắt lồng nhau (NIVC)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Phương pháp nhập và thoát khỏi ngoại lệ của NVIC</a:t>
            </a:r>
          </a:p>
          <a:p>
            <a:pPr lvl="1"/>
            <a:r>
              <a:rPr lang="en-US" smtClean="0"/>
              <a:t>Khi ngắt được sinh bởi 1 tb ngoại vi, NVIC kích hoạt Cortex CPU phục vụ ngắt</a:t>
            </a:r>
          </a:p>
          <a:p>
            <a:pPr lvl="1"/>
            <a:r>
              <a:rPr lang="en-US" smtClean="0"/>
              <a:t>Đẩy dữ liệu của tập thanh ghi vào ngăn xếp</a:t>
            </a:r>
          </a:p>
          <a:p>
            <a:pPr lvl="1"/>
            <a:r>
              <a:rPr lang="en-US" smtClean="0"/>
              <a:t>Địa chỉ của ctr con (ISR) phục vụ ngắt được lấy về trên bus Icode</a:t>
            </a:r>
          </a:p>
          <a:p>
            <a:pPr lvl="1"/>
            <a:r>
              <a:rPr lang="en-US" smtClean="0"/>
              <a:t>Thời gian từ lúc ngắt bắt đầu được sinh đến khi thực hiện lệnh đầu tiên của ISR là 12 chu kỳ</a:t>
            </a:r>
          </a:p>
          <a:p>
            <a:pPr lvl="1"/>
            <a:r>
              <a:rPr lang="en-US" smtClean="0"/>
              <a:t>Khi kết thúc ISR, chuyển điều khiển cho ctr chính cũng mất 12 chu kỳ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" y="4953000"/>
            <a:ext cx="47853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Bộ điều khiển vector ngắt lồng nhau (NIVC)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327659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Quyền ưu tiên ngắt</a:t>
            </a:r>
          </a:p>
          <a:p>
            <a:pPr lvl="1"/>
            <a:r>
              <a:rPr lang="en-US" smtClean="0"/>
              <a:t>Ngắt có mức ưu tiên cao có thể ngắt ISR của ngắt có mức ưu tiên thấp hơn đang chạy</a:t>
            </a:r>
          </a:p>
          <a:p>
            <a:r>
              <a:rPr lang="en-US" smtClean="0"/>
              <a:t>Kỹ thuật nối đuôi (Tail Chaining) trong NVIC</a:t>
            </a:r>
          </a:p>
          <a:p>
            <a:pPr lvl="1"/>
            <a:r>
              <a:rPr lang="en-US" smtClean="0"/>
              <a:t>Khi có 2 yêu cầu ngắt đồng thời xảy ra</a:t>
            </a:r>
          </a:p>
          <a:p>
            <a:pPr lvl="1"/>
            <a:r>
              <a:rPr lang="en-US" smtClean="0"/>
              <a:t>ISR của ngắt mức ưu tiên cao sẽ được thực hiện (sau 12 chu kỳ)</a:t>
            </a:r>
          </a:p>
          <a:p>
            <a:pPr lvl="2"/>
            <a:r>
              <a:rPr lang="en-US" smtClean="0"/>
              <a:t>Khi thực hiện xong, không khôi phục ngăn xếp của ctr nền mà nạp luôn địa chỉ của ISR (của ngắt mức ưu tiên thấp hơn)</a:t>
            </a:r>
          </a:p>
          <a:p>
            <a:pPr lvl="2"/>
            <a:r>
              <a:rPr lang="en-US" smtClean="0"/>
              <a:t>Giảm độ trễ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19601"/>
            <a:ext cx="5257800" cy="19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Bộ điều khiển vector ngắt lồng nhau (NIVC)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Kỹ thuật nối đuôi (Tail Chaining) trong </a:t>
            </a:r>
            <a:r>
              <a:rPr lang="en-US" sz="2800" smtClean="0"/>
              <a:t>NVIC</a:t>
            </a:r>
            <a:r>
              <a:rPr lang="en-US" sz="2800"/>
              <a:t> </a:t>
            </a:r>
            <a:r>
              <a:rPr lang="en-US" sz="2800" smtClean="0"/>
              <a:t>(tiếp)</a:t>
            </a:r>
          </a:p>
          <a:p>
            <a:pPr lvl="1"/>
            <a:r>
              <a:rPr lang="en-US" sz="2400" smtClean="0"/>
              <a:t>Khi ngắt mức ưu tiên thấp đang thực hiện, bị ngắt bởi ngắt có mức ưu tiên cao hơn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164908" cy="225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Bộ điều khiển vector ngắt lồng nhau (NIVC)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Cấu hình và sử cụng NVIC: 3 bước</a:t>
            </a:r>
          </a:p>
          <a:p>
            <a:pPr lvl="1"/>
            <a:r>
              <a:rPr lang="en-US" sz="2400" smtClean="0"/>
              <a:t>Cấu hình bảng vector ngắt cho các nguồn ngắt muốn sử dụng</a:t>
            </a:r>
          </a:p>
          <a:p>
            <a:pPr lvl="2"/>
            <a:r>
              <a:rPr lang="en-US" sz="2000" smtClean="0"/>
              <a:t>ARM 7, 9 bắt đầu từ 0x00000000</a:t>
            </a:r>
          </a:p>
          <a:p>
            <a:pPr lvl="2"/>
            <a:r>
              <a:rPr lang="en-US" sz="2000" smtClean="0"/>
              <a:t>ARM Cortex bắt đầu từ 0x00000004</a:t>
            </a:r>
          </a:p>
          <a:p>
            <a:pPr lvl="1"/>
            <a:r>
              <a:rPr lang="en-US" sz="2400" smtClean="0"/>
              <a:t>Cấu hình các thanh ghi NVIC: cho phép và thiết lập các mức ưu tiên</a:t>
            </a:r>
          </a:p>
          <a:p>
            <a:pPr lvl="1"/>
            <a:r>
              <a:rPr lang="en-US" sz="2400" smtClean="0"/>
              <a:t>Cấu hình thiết bị ngoại vi và cho phép ngắt tương ứng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Bộ điều khiển vector ngắt lồng nhau (NIVC)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vector ngắt: 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8114382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Bộ điều khiển vector ngắt lồng nhau (NIVC)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mtClean="0"/>
              <a:t>Bảng vector ngắt (tiếp)</a:t>
            </a:r>
          </a:p>
          <a:p>
            <a:pPr lvl="1"/>
            <a:r>
              <a:rPr lang="en-US" smtClean="0"/>
              <a:t>Trong phần mềm, bảng vector ngắt thường được giữ trong chương trình khởi động</a:t>
            </a:r>
          </a:p>
          <a:p>
            <a:pPr lvl="2"/>
            <a:r>
              <a:rPr lang="en-US" smtClean="0"/>
              <a:t>Bằng cách định vị các địa chỉ ISR tại địa chỉ nền của bộ nhớ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581400"/>
            <a:ext cx="81629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8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cs typeface="Arial" pitchFamily="34" charset="0"/>
              </a:rPr>
              <a:t>Q &amp; A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Vi xử lý ARM và vi điều khiển lõi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/>
              <a:t>ARM (Advanced RISC Machines) </a:t>
            </a:r>
            <a:endParaRPr lang="en-US" smtClean="0"/>
          </a:p>
          <a:p>
            <a:pPr lvl="1" algn="just"/>
            <a:r>
              <a:rPr lang="en-US" smtClean="0"/>
              <a:t>là </a:t>
            </a:r>
            <a:r>
              <a:rPr lang="en-US"/>
              <a:t>bộ vi xử lý với kiến trúc </a:t>
            </a:r>
            <a:r>
              <a:rPr lang="en-US" smtClean="0"/>
              <a:t>tập </a:t>
            </a:r>
            <a:r>
              <a:rPr lang="en-US"/>
              <a:t>lệnh RISC cải </a:t>
            </a:r>
            <a:r>
              <a:rPr lang="en-US" smtClean="0"/>
              <a:t>tiến</a:t>
            </a:r>
          </a:p>
          <a:p>
            <a:pPr lvl="1" algn="just"/>
            <a:r>
              <a:rPr lang="en-US"/>
              <a:t>ARM1, ra đời năm </a:t>
            </a:r>
            <a:r>
              <a:rPr lang="en-US" smtClean="0"/>
              <a:t>1985</a:t>
            </a:r>
          </a:p>
          <a:p>
            <a:pPr lvl="1" algn="just"/>
            <a:r>
              <a:rPr lang="en-US"/>
              <a:t>ARM7, ARM9, ARM-Cortex vẫn tiếp tục được sử dụng rộng rãi để thiết kế các thiết bị 32 bit </a:t>
            </a:r>
            <a:endParaRPr lang="en-US" smtClean="0"/>
          </a:p>
          <a:p>
            <a:pPr algn="just"/>
            <a:r>
              <a:rPr lang="en-US"/>
              <a:t>ARM được ứng dụng trong các lĩnh vực chính sau:</a:t>
            </a:r>
          </a:p>
          <a:p>
            <a:pPr lvl="1" algn="just"/>
            <a:r>
              <a:rPr lang="en-US"/>
              <a:t>Nhúng trong thiết bị: USB controllers, HDD controllers, Bluetooth controllers, Networking/WiFi, máy quét y khoa.</a:t>
            </a:r>
          </a:p>
          <a:p>
            <a:pPr lvl="1" algn="just"/>
            <a:r>
              <a:rPr lang="en-US"/>
              <a:t>Nhúng dân dụng: đồ chơi điện tử, thiết bị cầm tay, GPS, MP3 Player, máy thu phát cầm tay.</a:t>
            </a:r>
          </a:p>
          <a:p>
            <a:pPr lvl="1" algn="just"/>
            <a:r>
              <a:rPr lang="en-US"/>
              <a:t>Tự động: chẩn đoán, bảo trì, giải trí, cảm ứng.</a:t>
            </a:r>
          </a:p>
          <a:p>
            <a:pPr lvl="1" algn="just"/>
            <a:r>
              <a:rPr lang="en-US"/>
              <a:t>Nhúng công nghiệp: đồng hồ năng lượng, bộ ngắt mạch, UPS, tự động hóa nhà máy.</a:t>
            </a:r>
          </a:p>
          <a:p>
            <a:pPr lvl="1" algn="just"/>
            <a:r>
              <a:rPr lang="en-US"/>
              <a:t>Đầu đọc thẻ, máy ATM, máy tính tiền, máy bán hàng.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 xử lý ARM và vi điều khiển lõi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91" y="1200150"/>
            <a:ext cx="5473809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6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Tổng hợp các vi điều khiển lõi ARM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216542"/>
              </p:ext>
            </p:extLst>
          </p:nvPr>
        </p:nvGraphicFramePr>
        <p:xfrm>
          <a:off x="914400" y="1447800"/>
          <a:ext cx="7620002" cy="5174894"/>
        </p:xfrm>
        <a:graphic>
          <a:graphicData uri="http://schemas.openxmlformats.org/drawingml/2006/table">
            <a:tbl>
              <a:tblPr firstRow="1" firstCol="1" bandRow="1"/>
              <a:tblGrid>
                <a:gridCol w="1247270"/>
                <a:gridCol w="1497410"/>
                <a:gridCol w="1497410"/>
                <a:gridCol w="1091910"/>
                <a:gridCol w="1297094"/>
                <a:gridCol w="988908"/>
              </a:tblGrid>
              <a:tr h="18657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</a:rPr>
                        <a:t>Vi xử lý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</a:rPr>
                        <a:t>Các họ vi điều khiển theo hãng sản xuất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NXP Semiconductors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STMicroelectronics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Energy Micro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Atmel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Texas Instruments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56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</a:rPr>
                        <a:t>ARM7</a:t>
                      </a: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u="none" strike="noStrike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Times New Roman"/>
                          <a:hlinkClick r:id="rId2" tooltip="NXP LPC"/>
                        </a:rPr>
                        <a:t>LPC2100, LPC2200, LPC2300, LPC2400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STR7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384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SAM7S/SE SAM7X/XC SAM7L AT91SAM9260 AT91SAM9263 SAM9XE SAM9N/CN SAM9R SAM9G 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0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</a:rPr>
                        <a:t>ARM9</a:t>
                      </a: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u="none" strike="noStrike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Times New Roman"/>
                          <a:hlinkClick r:id="rId2" tooltip="NXP LPC"/>
                        </a:rPr>
                        <a:t>LPC2900, LPC3100, LPC3200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STR9 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384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3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</a:rPr>
                        <a:t>ARM Cortex-M3</a:t>
                      </a: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u="none" strike="noStrike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Times New Roman"/>
                          <a:hlinkClick r:id="rId2" tooltip="NXP LPC"/>
                        </a:rPr>
                        <a:t>LPC1300, LPC1700, LPC1800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u="none" strike="noStrike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Times New Roman"/>
                          <a:hlinkClick r:id="rId3" tooltip="STM32"/>
                        </a:rPr>
                        <a:t>STM32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F1, F2, L1, W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 u="none" strike="noStrike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Times New Roman"/>
                          <a:hlinkClick r:id="rId4" tooltip="EFM32"/>
                        </a:rPr>
                        <a:t>EFM32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Tiny, Gecko, Leopard, Giant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SAM3U SAM3S SAM3N SAM3A SAM3X 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</a:rPr>
                        <a:t>Stellari</a:t>
                      </a:r>
                    </a:p>
                  </a:txBody>
                  <a:tcPr marL="65035" marR="65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ARM Cortex M3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/>
              <a:t>Cortex gồm có 3 phân nhánh </a:t>
            </a:r>
            <a:r>
              <a:rPr lang="en-US" smtClean="0"/>
              <a:t>chính</a:t>
            </a:r>
          </a:p>
          <a:p>
            <a:pPr lvl="1" algn="just"/>
            <a:r>
              <a:rPr lang="en-US" smtClean="0"/>
              <a:t>A </a:t>
            </a:r>
            <a:r>
              <a:rPr lang="en-US"/>
              <a:t>dành cho các ứng dụng cao </a:t>
            </a:r>
            <a:r>
              <a:rPr lang="en-US" smtClean="0"/>
              <a:t>cấp</a:t>
            </a:r>
          </a:p>
          <a:p>
            <a:pPr lvl="1" algn="just"/>
            <a:r>
              <a:rPr lang="en-US"/>
              <a:t>R dành cho các ứng dụng thời gian thực </a:t>
            </a:r>
            <a:endParaRPr lang="en-US" smtClean="0"/>
          </a:p>
          <a:p>
            <a:pPr lvl="1" algn="just"/>
            <a:r>
              <a:rPr lang="en-US"/>
              <a:t>M dành cho các ứng dụng vi điều khiển và chi phí thấp</a:t>
            </a:r>
            <a:endParaRPr lang="en-US" smtClean="0"/>
          </a:p>
          <a:p>
            <a:pPr algn="just"/>
            <a:r>
              <a:rPr lang="en-US" smtClean="0"/>
              <a:t>ARM </a:t>
            </a:r>
            <a:r>
              <a:rPr lang="en-US"/>
              <a:t>Cortex-M3 là bộ xử lý ARM thế hệ mới cho các hệ thống </a:t>
            </a:r>
            <a:r>
              <a:rPr lang="en-US" smtClean="0"/>
              <a:t>nhúng</a:t>
            </a:r>
          </a:p>
          <a:p>
            <a:pPr algn="just"/>
            <a:r>
              <a:rPr lang="en-US"/>
              <a:t>ARM Cortex-M3 32-bit RISC đạt hiệu suất cao hơn so với ARM7TDMI-S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Kiến trúc ARM Cortex M3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/>
              <a:t>ARM cortex M3 gồm một nhân </a:t>
            </a:r>
            <a:r>
              <a:rPr lang="en-US" sz="2800" smtClean="0"/>
              <a:t>ARM </a:t>
            </a:r>
            <a:r>
              <a:rPr lang="en-US" sz="2800"/>
              <a:t>kết nối với bộ nhớ Flash thông qua đường bus lệnh chuyên </a:t>
            </a:r>
            <a:r>
              <a:rPr lang="en-US" sz="2800" smtClean="0"/>
              <a:t>biệt</a:t>
            </a:r>
          </a:p>
          <a:p>
            <a:pPr algn="just"/>
            <a:r>
              <a:rPr lang="en-US" sz="2800"/>
              <a:t>Cortex M3 được thiết kế dựa trên kiến trúc </a:t>
            </a:r>
            <a:r>
              <a:rPr lang="en-US" sz="2800" smtClean="0"/>
              <a:t>Harvard</a:t>
            </a:r>
          </a:p>
          <a:p>
            <a:pPr lvl="1" algn="just"/>
            <a:r>
              <a:rPr lang="en-US" sz="2400" smtClean="0"/>
              <a:t>Dựa trên ARM7</a:t>
            </a:r>
          </a:p>
          <a:p>
            <a:pPr lvl="1" algn="just"/>
            <a:r>
              <a:rPr lang="en-US" sz="2400" smtClean="0"/>
              <a:t>Hỗ trợ Thumb-2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890"/>
            <a:ext cx="3733800" cy="656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Bộ xử lý Cortex và đơn vị xử lý trung tâm </a:t>
            </a:r>
            <a:r>
              <a:rPr lang="en-US"/>
              <a:t>Cortex </a:t>
            </a:r>
            <a:r>
              <a:rPr lang="en-US" smtClean="0"/>
              <a:t>(Cortex CPU)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Bộ xử lý Cortex (</a:t>
            </a:r>
            <a:r>
              <a:rPr lang="en-US" b="1" smtClean="0"/>
              <a:t>Cortex processor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Là bộ xử lý ARM Cortex hoàn chỉnh</a:t>
            </a:r>
          </a:p>
          <a:p>
            <a:pPr lvl="1"/>
            <a:r>
              <a:rPr lang="en-US" smtClean="0"/>
              <a:t>Đơn vị xử lý trung tâm Cortex (</a:t>
            </a:r>
            <a:r>
              <a:rPr lang="en-US" b="1" smtClean="0"/>
              <a:t>Cortext CPU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Lõi ARM</a:t>
            </a:r>
          </a:p>
          <a:p>
            <a:pPr lvl="2"/>
            <a:r>
              <a:rPr lang="en-US" smtClean="0"/>
              <a:t>Là bộ xử lý trung </a:t>
            </a:r>
            <a:r>
              <a:rPr lang="en-US" smtClean="0"/>
              <a:t>tâm kiến trúc RISC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Cortex CPU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Kiến trúc đường ống</a:t>
            </a:r>
          </a:p>
          <a:p>
            <a:r>
              <a:rPr lang="en-US" smtClean="0"/>
              <a:t>Mô hình lập trình </a:t>
            </a:r>
          </a:p>
          <a:p>
            <a:r>
              <a:rPr lang="en-US" smtClean="0"/>
              <a:t>Các chế độ hoạt động của CPU</a:t>
            </a:r>
          </a:p>
          <a:p>
            <a:r>
              <a:rPr lang="en-US" smtClean="0"/>
              <a:t>Tập lệnh Thumb-2</a:t>
            </a:r>
          </a:p>
          <a:p>
            <a:r>
              <a:rPr lang="en-US" smtClean="0"/>
              <a:t>Bản đồ bộ nhớ</a:t>
            </a:r>
          </a:p>
          <a:p>
            <a:r>
              <a:rPr lang="en-US" smtClean="0"/>
              <a:t>Truy cập bộ nhớ không xếp hàng</a:t>
            </a:r>
          </a:p>
          <a:p>
            <a:r>
              <a:rPr lang="en-US" smtClean="0"/>
              <a:t>Dải bit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1669</Words>
  <Application>Microsoft Office PowerPoint</Application>
  <PresentationFormat>On-screen Show (4:3)</PresentationFormat>
  <Paragraphs>219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VI ĐIỀU KHIỂN LÕI ARM</vt:lpstr>
      <vt:lpstr>Nội dung</vt:lpstr>
      <vt:lpstr>Vi xử lý ARM và vi điều khiển lõi ARM</vt:lpstr>
      <vt:lpstr>Vi xử lý ARM và vi điều khiển lõi ARM</vt:lpstr>
      <vt:lpstr>Tổng hợp các vi điều khiển lõi ARM</vt:lpstr>
      <vt:lpstr>Kiến trúc ARM Cortex M3</vt:lpstr>
      <vt:lpstr>Kiến trúc ARM Cortex M3</vt:lpstr>
      <vt:lpstr>Bộ xử lý Cortex và đơn vị xử lý trung tâm Cortex (Cortex CPU)</vt:lpstr>
      <vt:lpstr>Cortex CPU</vt:lpstr>
      <vt:lpstr>Kiến trúc đường ống</vt:lpstr>
      <vt:lpstr>Mô hình lập trình</vt:lpstr>
      <vt:lpstr>Mô hình lập trình</vt:lpstr>
      <vt:lpstr>Thanh ghi xPSR</vt:lpstr>
      <vt:lpstr>Tập lệnh Thumb-2</vt:lpstr>
      <vt:lpstr>Bản đồ bộ nhớ</vt:lpstr>
      <vt:lpstr>Bộ xử lý Cortex</vt:lpstr>
      <vt:lpstr>BUS và ma trận BUS</vt:lpstr>
      <vt:lpstr>Hệ thống định thời (Timer)</vt:lpstr>
      <vt:lpstr>Xử lý ngắt</vt:lpstr>
      <vt:lpstr>Bộ điều khiển vector ngắt lồng nhau (NIVC)</vt:lpstr>
      <vt:lpstr>Bộ điều khiển vector ngắt lồng nhau (NIVC)</vt:lpstr>
      <vt:lpstr>Bộ điều khiển vector ngắt lồng nhau (NIVC)</vt:lpstr>
      <vt:lpstr>Bộ điều khiển vector ngắt lồng nhau (NIVC)</vt:lpstr>
      <vt:lpstr>Bộ điều khiển vector ngắt lồng nhau (NIVC)</vt:lpstr>
      <vt:lpstr>Bộ điều khiển vector ngắt lồng nhau (NIVC)</vt:lpstr>
      <vt:lpstr>Bộ điều khiển vector ngắt lồng nhau (NIVC)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126</cp:revision>
  <dcterms:created xsi:type="dcterms:W3CDTF">2014-07-11T21:36:01Z</dcterms:created>
  <dcterms:modified xsi:type="dcterms:W3CDTF">2017-08-09T02:23:39Z</dcterms:modified>
</cp:coreProperties>
</file>