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67" r:id="rId4"/>
    <p:sldId id="269" r:id="rId5"/>
    <p:sldId id="308" r:id="rId6"/>
    <p:sldId id="307" r:id="rId7"/>
    <p:sldId id="268" r:id="rId8"/>
    <p:sldId id="271" r:id="rId9"/>
    <p:sldId id="310" r:id="rId10"/>
    <p:sldId id="317" r:id="rId11"/>
    <p:sldId id="313" r:id="rId12"/>
    <p:sldId id="309" r:id="rId13"/>
    <p:sldId id="314" r:id="rId14"/>
    <p:sldId id="311" r:id="rId15"/>
    <p:sldId id="273" r:id="rId16"/>
    <p:sldId id="274" r:id="rId17"/>
    <p:sldId id="315" r:id="rId18"/>
    <p:sldId id="279" r:id="rId19"/>
    <p:sldId id="280" r:id="rId20"/>
    <p:sldId id="282" r:id="rId21"/>
    <p:sldId id="316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CÁC CHỈ DẪN BIÊN DỊCH VÀ MÔ TẢ TOÁN HẠNG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smtClean="0">
                <a:solidFill>
                  <a:schemeClr val="tx1"/>
                </a:solidFill>
              </a:rPr>
              <a:t> Trình Hệ Thống Nhúng</a:t>
            </a: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thao tác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So sánh hiệu năng và mật độ (độ nén) của các tập lệnh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918855"/>
            <a:ext cx="54387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9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thao tác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Thumb-2 </a:t>
            </a:r>
            <a:r>
              <a:rPr lang="en-US" smtClean="0"/>
              <a:t>gồm 114 lệnh khác nhau:</a:t>
            </a:r>
          </a:p>
          <a:p>
            <a:pPr lvl="1"/>
            <a:r>
              <a:rPr lang="en-US" smtClean="0"/>
              <a:t>8 mã lệnh rẽ nhánh;</a:t>
            </a:r>
            <a:endParaRPr lang="en-US"/>
          </a:p>
          <a:p>
            <a:pPr lvl="1"/>
            <a:r>
              <a:rPr lang="en-US" smtClean="0"/>
              <a:t>17 mã lệnh cho các phép toán số học cơ bản</a:t>
            </a:r>
            <a:endParaRPr lang="en-US"/>
          </a:p>
          <a:p>
            <a:pPr lvl="1"/>
            <a:r>
              <a:rPr lang="en-US" smtClean="0"/>
              <a:t>9 mã lệnh cho phép dịch lô-gic;</a:t>
            </a:r>
            <a:endParaRPr lang="en-US"/>
          </a:p>
          <a:p>
            <a:pPr lvl="1"/>
            <a:r>
              <a:rPr lang="en-US" smtClean="0"/>
              <a:t>9 mã lệnh nhân, chia</a:t>
            </a:r>
            <a:endParaRPr lang="en-US"/>
          </a:p>
          <a:p>
            <a:pPr lvl="1"/>
            <a:r>
              <a:rPr lang="en-US" smtClean="0"/>
              <a:t>2 for saturation instructions;</a:t>
            </a:r>
            <a:endParaRPr lang="en-US"/>
          </a:p>
          <a:p>
            <a:pPr lvl="1"/>
            <a:r>
              <a:rPr lang="en-US" smtClean="0"/>
              <a:t>4 thay đổi định dạng lệnh</a:t>
            </a:r>
            <a:endParaRPr lang="en-US"/>
          </a:p>
          <a:p>
            <a:pPr lvl="1"/>
            <a:r>
              <a:rPr lang="en-US" smtClean="0"/>
              <a:t>10 cho các lệnh số học đặc biệt</a:t>
            </a:r>
            <a:endParaRPr lang="en-US"/>
          </a:p>
          <a:p>
            <a:pPr lvl="1"/>
            <a:r>
              <a:rPr lang="en-US" smtClean="0"/>
              <a:t>2 để thao tác thanh ghi trạng thái xPSR</a:t>
            </a:r>
            <a:endParaRPr lang="en-US"/>
          </a:p>
          <a:p>
            <a:pPr lvl="1"/>
            <a:r>
              <a:rPr lang="en-US" smtClean="0"/>
              <a:t>24 mã lệnh thao tác đọc/ghi bộ nhớ</a:t>
            </a:r>
            <a:endParaRPr lang="en-US"/>
          </a:p>
          <a:p>
            <a:pPr lvl="1"/>
            <a:r>
              <a:rPr lang="en-US" smtClean="0"/>
              <a:t>12 mã lệnh đọc/ghi bộ nhớ đa mức</a:t>
            </a:r>
            <a:endParaRPr lang="en-US"/>
          </a:p>
          <a:p>
            <a:pPr lvl="1"/>
            <a:r>
              <a:rPr lang="en-US" smtClean="0"/>
              <a:t>17 mã lệnh đặc biệt </a:t>
            </a:r>
            <a:r>
              <a:rPr lang="en-US"/>
              <a:t>(WAIT, NOP,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hạng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Một câu lệnh, tùy từng trường hợp, có thể có 0-4 toán hạng (operand), phân cách bởi dấu “,”</a:t>
            </a:r>
          </a:p>
          <a:p>
            <a:r>
              <a:rPr lang="en-US" smtClean="0"/>
              <a:t>Các lệnh lô-gic và số học thường có 2-3 toán hạng</a:t>
            </a:r>
          </a:p>
          <a:p>
            <a:r>
              <a:rPr lang="en-US" smtClean="0"/>
              <a:t>Kiểu toán hạng: Trừ các lệnh read/writer, toán hạng có 2 kiểu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Giá trị tức thời và thanh ghi</a:t>
            </a:r>
          </a:p>
          <a:p>
            <a:pPr lvl="1"/>
            <a:r>
              <a:rPr lang="en-US" smtClean="0"/>
              <a:t>Do kiến trúc RISC không cho phép tính toán trực tiếp trên toán hạng bộ nhớ</a:t>
            </a:r>
          </a:p>
          <a:p>
            <a:pPr lvl="2"/>
            <a:r>
              <a:rPr lang="en-US" smtClean="0"/>
              <a:t>Sử dụng kiến trúc load/store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hạng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Minh họa toán hạng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410200" cy="38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trình 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239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9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Đoạn </a:t>
            </a:r>
            <a:r>
              <a:rPr lang="en-US" smtClean="0"/>
              <a:t>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Chứa dữ liệu sử dụng trong ctr</a:t>
            </a:r>
          </a:p>
          <a:p>
            <a:r>
              <a:rPr lang="en-US" sz="2800" smtClean="0"/>
              <a:t>Khai báo các vùng nhớ (biến)</a:t>
            </a:r>
          </a:p>
          <a:p>
            <a:pPr lvl="1"/>
            <a:r>
              <a:rPr lang="en-US" sz="2400"/>
              <a:t>B = byte, W = half-word (2 bytes), D = word (four bytes) </a:t>
            </a:r>
            <a:r>
              <a:rPr lang="en-US" sz="2400" smtClean="0"/>
              <a:t>and Q </a:t>
            </a:r>
            <a:r>
              <a:rPr lang="en-US" sz="2400"/>
              <a:t>= double word (8 bytes)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21548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chỉ dẫn quản lý bộ nhớ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ALIGN {</a:t>
            </a:r>
            <a:r>
              <a:rPr lang="en-US" i="1"/>
              <a:t>expr</a:t>
            </a:r>
            <a:r>
              <a:rPr lang="en-US" smtClean="0"/>
              <a:t>}</a:t>
            </a:r>
          </a:p>
          <a:p>
            <a:pPr lvl="1"/>
            <a:r>
              <a:rPr lang="en-US" i="1"/>
              <a:t>expr</a:t>
            </a:r>
            <a:r>
              <a:rPr lang="en-US"/>
              <a:t> </a:t>
            </a:r>
            <a:r>
              <a:rPr lang="en-US" smtClean="0"/>
              <a:t>phải là lũy thừa của 2 </a:t>
            </a:r>
            <a:r>
              <a:rPr lang="en-US"/>
              <a:t>(from </a:t>
            </a:r>
            <a:r>
              <a:rPr lang="en-US" smtClean="0"/>
              <a:t>2</a:t>
            </a:r>
            <a:r>
              <a:rPr lang="en-US" baseline="30000" smtClean="0"/>
              <a:t>0</a:t>
            </a:r>
            <a:r>
              <a:rPr lang="en-US" smtClean="0"/>
              <a:t> to 2</a:t>
            </a:r>
            <a:r>
              <a:rPr lang="en-US" baseline="30000" smtClean="0"/>
              <a:t>32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Sử dụng để định vị câu lệnh hoặc dữ liệu</a:t>
            </a:r>
          </a:p>
          <a:p>
            <a:pPr lvl="1"/>
            <a:r>
              <a:rPr lang="en-US" smtClean="0"/>
              <a:t>Tự động thêm 0 vào vùng dữ liệu hoặc thêm lệnh NOP vào vùng code</a:t>
            </a:r>
          </a:p>
          <a:p>
            <a:r>
              <a:rPr lang="en-US"/>
              <a:t>COMMON symbol{,size{,alignment</a:t>
            </a:r>
            <a:r>
              <a:rPr lang="en-US" smtClean="0"/>
              <a:t>}}</a:t>
            </a:r>
          </a:p>
          <a:p>
            <a:pPr lvl="1"/>
            <a:r>
              <a:rPr lang="en-US" smtClean="0"/>
              <a:t>Đặt trước vùng nhớ dự phòng, với kích thước và độ rời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smtClean="0"/>
              <a:t> số chỉ dẫn khác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ASSERT </a:t>
            </a:r>
            <a:r>
              <a:rPr lang="en-US" smtClean="0"/>
              <a:t>Logic_Exp</a:t>
            </a:r>
          </a:p>
          <a:p>
            <a:pPr lvl="1"/>
            <a:r>
              <a:rPr lang="en-US" smtClean="0"/>
              <a:t>Hiển thị 1 thông điệp dự báo trong giai đoạn hợp dịch</a:t>
            </a:r>
            <a:endParaRPr lang="en-US"/>
          </a:p>
          <a:p>
            <a:r>
              <a:rPr lang="en-US"/>
              <a:t>name CN </a:t>
            </a:r>
            <a:r>
              <a:rPr lang="en-US" smtClean="0"/>
              <a:t>expr</a:t>
            </a:r>
          </a:p>
          <a:p>
            <a:pPr lvl="1"/>
            <a:r>
              <a:rPr lang="it-IT" smtClean="0"/>
              <a:t>rename a register </a:t>
            </a:r>
            <a:r>
              <a:rPr lang="it-IT"/>
              <a:t>in a possible coprocessor</a:t>
            </a:r>
            <a:endParaRPr lang="en-US" smtClean="0"/>
          </a:p>
          <a:p>
            <a:r>
              <a:rPr lang="en-US"/>
              <a:t>{ label } DCFSU fpliteral{,</a:t>
            </a:r>
            <a:r>
              <a:rPr lang="en-US" smtClean="0"/>
              <a:t>fpliteral}</a:t>
            </a:r>
          </a:p>
          <a:p>
            <a:pPr lvl="1"/>
            <a:r>
              <a:rPr lang="en-US" smtClean="0"/>
              <a:t>Đảo ngược vùng nhớ đã khởi tạo kiểu số thực dấu chấm động</a:t>
            </a:r>
            <a:endParaRPr lang="en-US"/>
          </a:p>
          <a:p>
            <a:r>
              <a:rPr lang="en-US" smtClean="0"/>
              <a:t>ENTRY</a:t>
            </a:r>
          </a:p>
          <a:p>
            <a:pPr lvl="1"/>
            <a:r>
              <a:rPr lang="en-US" smtClean="0"/>
              <a:t>Xác định điểm vào của chương trình</a:t>
            </a:r>
          </a:p>
          <a:p>
            <a:pPr lvl="1"/>
            <a:r>
              <a:rPr lang="en-US" smtClean="0"/>
              <a:t>Là chỉ thị cốt yếu khi tạo các đoạn code</a:t>
            </a:r>
            <a:endParaRPr lang="en-US"/>
          </a:p>
          <a:p>
            <a:r>
              <a:rPr lang="en-US" smtClean="0"/>
              <a:t>IMPORT EXPORT</a:t>
            </a:r>
          </a:p>
          <a:p>
            <a:pPr lvl="1"/>
            <a:r>
              <a:rPr lang="en-US" smtClean="0"/>
              <a:t>Chia sẻ các ký hiệu (tên của chương trình con, tên biến, v.v.) giữa các file trong 1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kiểu toán hạng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Hằng và bí danh</a:t>
            </a:r>
          </a:p>
          <a:p>
            <a:r>
              <a:rPr lang="en-US" smtClean="0"/>
              <a:t>Toán hạng cho các lệnh phổ biến</a:t>
            </a:r>
          </a:p>
          <a:p>
            <a:r>
              <a:rPr lang="en-US" smtClean="0"/>
              <a:t>Toán hạng truy cập bộ nhớ</a:t>
            </a:r>
          </a:p>
          <a:p>
            <a:pPr lvl="1"/>
            <a:r>
              <a:rPr lang="en-US" smtClean="0"/>
              <a:t>Các chế độ địa chỉ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Hằng và bí danh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r>
              <a:rPr lang="en-US" smtClean="0"/>
              <a:t>Chỉ dẫn EQU </a:t>
            </a:r>
            <a:r>
              <a:rPr lang="en-US"/>
              <a:t>(EQUivalent</a:t>
            </a:r>
            <a:r>
              <a:rPr lang="en-US" smtClean="0"/>
              <a:t>): để định nghĩa các hằng</a:t>
            </a:r>
          </a:p>
          <a:p>
            <a:r>
              <a:rPr lang="en-US" smtClean="0"/>
              <a:t>Chỉ dẫn </a:t>
            </a:r>
            <a:r>
              <a:rPr lang="en-US"/>
              <a:t>RN (ReName) </a:t>
            </a:r>
            <a:r>
              <a:rPr lang="en-US" smtClean="0"/>
              <a:t>đặt bí danh mới dễ quản lý</a:t>
            </a:r>
            <a:endParaRPr lang="en-US"/>
          </a:p>
          <a:p>
            <a:pPr lvl="1"/>
            <a:r>
              <a:rPr lang="en-US"/>
              <a:t>name RN 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73" y="3505200"/>
            <a:ext cx="7166727" cy="282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Khái niệm chỉ dẫn</a:t>
            </a:r>
          </a:p>
          <a:p>
            <a:r>
              <a:rPr lang="en-US" smtClean="0"/>
              <a:t>Cấu trúc chương trình</a:t>
            </a:r>
          </a:p>
          <a:p>
            <a:r>
              <a:rPr lang="en-US" smtClean="0"/>
              <a:t>Đoạn mã lệnh</a:t>
            </a:r>
          </a:p>
          <a:p>
            <a:r>
              <a:rPr lang="en-US" smtClean="0"/>
              <a:t>Đoạn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Operands for common instructions:</a:t>
            </a:r>
            <a:br>
              <a:rPr lang="en-US"/>
            </a:br>
            <a:r>
              <a:rPr lang="en-US" i="1"/>
              <a:t>Use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General </a:t>
            </a:r>
            <a:r>
              <a:rPr lang="en-US" sz="2800" smtClean="0"/>
              <a:t>registers</a:t>
            </a:r>
          </a:p>
          <a:p>
            <a:pPr lvl="1"/>
            <a:r>
              <a:rPr lang="en-US" sz="2400"/>
              <a:t>R0 to R12 to store the </a:t>
            </a:r>
            <a:r>
              <a:rPr lang="en-US" sz="2400" smtClean="0"/>
              <a:t>values</a:t>
            </a:r>
          </a:p>
          <a:p>
            <a:r>
              <a:rPr lang="en-US" sz="2800" smtClean="0"/>
              <a:t>R13 = Stack pointer </a:t>
            </a:r>
            <a:r>
              <a:rPr lang="en-US" sz="2800"/>
              <a:t>(SP</a:t>
            </a:r>
            <a:r>
              <a:rPr lang="en-US" sz="2800" smtClean="0"/>
              <a:t>)</a:t>
            </a:r>
          </a:p>
          <a:p>
            <a:r>
              <a:rPr lang="en-US" sz="2800"/>
              <a:t>R14 = link register (LR</a:t>
            </a:r>
            <a:r>
              <a:rPr lang="en-US" sz="2800" smtClean="0"/>
              <a:t>)</a:t>
            </a:r>
          </a:p>
          <a:p>
            <a:r>
              <a:rPr lang="en-US" sz="2800"/>
              <a:t>R15 register (the instruction pointer</a:t>
            </a:r>
            <a:r>
              <a:rPr lang="en-US" sz="2800" smtClean="0"/>
              <a:t>)</a:t>
            </a:r>
          </a:p>
          <a:p>
            <a:r>
              <a:rPr lang="en-US" sz="2800"/>
              <a:t>xPSR </a:t>
            </a:r>
            <a:r>
              <a:rPr lang="en-US" sz="2800" smtClean="0"/>
              <a:t>register: trạng thái chương trình</a:t>
            </a:r>
            <a:endParaRPr lang="en-US" sz="280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800600"/>
            <a:ext cx="6953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Operands for common instructions:</a:t>
            </a:r>
            <a:br>
              <a:rPr lang="en-US"/>
            </a:br>
            <a:r>
              <a:rPr lang="en-US" i="1"/>
              <a:t>Use of registers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0" cy="515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1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Operands for 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Shift</a:t>
            </a:r>
          </a:p>
          <a:p>
            <a:pPr lvl="1"/>
            <a:r>
              <a:rPr lang="en-US"/>
              <a:t>Ví dụ </a:t>
            </a:r>
            <a:r>
              <a:rPr lang="en-US" i="1"/>
              <a:t>R0 ← R1 &amp; (R2 &lt;&lt;3</a:t>
            </a:r>
            <a:r>
              <a:rPr lang="en-US" i="1" smtClean="0"/>
              <a:t>)</a:t>
            </a:r>
            <a:r>
              <a:rPr lang="en-US" smtClean="0"/>
              <a:t>, có thể biểu diễn</a:t>
            </a:r>
          </a:p>
          <a:p>
            <a:pPr marL="457200" lvl="1" indent="0">
              <a:buNone/>
            </a:pPr>
            <a:r>
              <a:rPr lang="en-US" smtClean="0"/>
              <a:t>		ANDS.W </a:t>
            </a:r>
            <a:r>
              <a:rPr lang="en-US"/>
              <a:t>R0,R1,R2,LSL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58972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Operands for 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immediate </a:t>
            </a:r>
            <a:r>
              <a:rPr lang="en-US" smtClean="0"/>
              <a:t>operand</a:t>
            </a:r>
          </a:p>
          <a:p>
            <a:pPr lvl="1"/>
            <a:r>
              <a:rPr lang="en-US"/>
              <a:t>A classic case: ví dụ MOVS R5</a:t>
            </a:r>
            <a:r>
              <a:rPr lang="en-US" smtClean="0"/>
              <a:t>, </a:t>
            </a:r>
            <a:r>
              <a:rPr lang="en-US" b="1" i="1" smtClean="0"/>
              <a:t>#0x11</a:t>
            </a:r>
          </a:p>
          <a:p>
            <a:pPr lvl="1"/>
            <a:endParaRPr lang="en-US" b="1" i="1"/>
          </a:p>
          <a:p>
            <a:pPr lvl="1"/>
            <a:endParaRPr lang="en-US" b="1" i="1" smtClean="0"/>
          </a:p>
          <a:p>
            <a:pPr lvl="1"/>
            <a:endParaRPr lang="en-US" b="1" i="1"/>
          </a:p>
          <a:p>
            <a:pPr lvl="1"/>
            <a:endParaRPr lang="en-US" b="1" i="1" smtClean="0"/>
          </a:p>
          <a:p>
            <a:pPr lvl="1"/>
            <a:endParaRPr lang="en-US" b="1" i="1"/>
          </a:p>
          <a:p>
            <a:pPr lvl="1"/>
            <a:r>
              <a:rPr lang="en-US"/>
              <a:t>Khi lớn hơn 255: LDR R5</a:t>
            </a:r>
            <a:r>
              <a:rPr lang="en-US" smtClean="0"/>
              <a:t>, </a:t>
            </a:r>
            <a:r>
              <a:rPr lang="en-US" b="1" i="1" smtClean="0"/>
              <a:t>=</a:t>
            </a:r>
            <a:r>
              <a:rPr lang="en-US" b="1" i="1"/>
              <a:t>0x1FF400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67025"/>
            <a:ext cx="7162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Operands for common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Địa chỉ offset</a:t>
            </a:r>
          </a:p>
          <a:p>
            <a:pPr lvl="1"/>
            <a:r>
              <a:rPr lang="en-US" smtClean="0"/>
              <a:t>LDR Ri,[PC</a:t>
            </a:r>
            <a:r>
              <a:rPr lang="en-US"/>
              <a:t>, #offset]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387140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access operands: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lệnh truy xuất bộ nhớ </a:t>
            </a:r>
          </a:p>
          <a:p>
            <a:pPr lvl="1"/>
            <a:r>
              <a:rPr lang="en-US"/>
              <a:t>LDR </a:t>
            </a:r>
            <a:r>
              <a:rPr lang="en-US" smtClean="0"/>
              <a:t>Ri, </a:t>
            </a:r>
            <a:r>
              <a:rPr lang="en-US"/>
              <a:t>{expr}</a:t>
            </a:r>
          </a:p>
          <a:p>
            <a:pPr lvl="1"/>
            <a:r>
              <a:rPr lang="en-US"/>
              <a:t>STR </a:t>
            </a:r>
            <a:r>
              <a:rPr lang="en-US" smtClean="0"/>
              <a:t>Ri, </a:t>
            </a:r>
            <a:r>
              <a:rPr lang="en-US"/>
              <a:t>{expr}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access operands: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mtClean="0"/>
              <a:t>Con 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143125"/>
            <a:ext cx="68770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chế độ địa chỉ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Chế độ gián tiếp với độ rời</a:t>
            </a:r>
          </a:p>
          <a:p>
            <a:pPr lvl="1"/>
            <a:r>
              <a:rPr lang="en-US" sz="2400"/>
              <a:t>LDRH Rt, [Rn, #±offset]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10218"/>
            <a:ext cx="6096000" cy="409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chế độ địa chỉ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Chế độ gián tiếp với chỉ số</a:t>
            </a:r>
          </a:p>
          <a:p>
            <a:pPr lvl="1"/>
            <a:r>
              <a:rPr lang="en-US"/>
              <a:t>LDRH Rt, [Rn, Rm]</a:t>
            </a:r>
          </a:p>
          <a:p>
            <a:pPr lvl="1"/>
            <a:r>
              <a:rPr lang="en-US"/>
              <a:t>LDRH Rt, [Rn, Rm {, LSL #&lt;imm2&gt;}] </a:t>
            </a:r>
            <a:endParaRPr lang="en-US" smtClean="0"/>
          </a:p>
          <a:p>
            <a:r>
              <a:rPr lang="en-US"/>
              <a:t>Indirect addressing mode with </a:t>
            </a:r>
            <a:r>
              <a:rPr lang="en-US" smtClean="0"/>
              <a:t>post-modification</a:t>
            </a:r>
          </a:p>
          <a:p>
            <a:pPr lvl="1"/>
            <a:r>
              <a:rPr lang="en-US"/>
              <a:t>LDRH Rt,[Rn], #±</a:t>
            </a:r>
            <a:r>
              <a:rPr lang="en-US" smtClean="0"/>
              <a:t>imm8 </a:t>
            </a:r>
          </a:p>
          <a:p>
            <a:pPr lvl="1"/>
            <a:r>
              <a:rPr lang="en-US"/>
              <a:t>Nạp từ </a:t>
            </a:r>
            <a:r>
              <a:rPr lang="en-US" smtClean="0"/>
              <a:t>địa chỉ Rn </a:t>
            </a:r>
            <a:r>
              <a:rPr lang="en-US"/>
              <a:t>← Rn ± imm8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/>
              <a:t>Các chế độ địa chỉ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/>
              <a:t>Indirect addressing with post </a:t>
            </a:r>
            <a:r>
              <a:rPr lang="en-US" smtClean="0"/>
              <a:t>modification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197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chỉ dẫn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Chỉ dẫn biên dịch</a:t>
            </a:r>
          </a:p>
          <a:p>
            <a:pPr lvl="1"/>
            <a:r>
              <a:rPr lang="en-US" smtClean="0"/>
              <a:t>Là các từ khóa hướng dẫn chương trình dịch làm các công việc cụ thể khi dịch và xây dựng ctr</a:t>
            </a:r>
          </a:p>
          <a:p>
            <a:pPr lvl="1"/>
            <a:r>
              <a:rPr lang="en-US" smtClean="0"/>
              <a:t>Mỗi chỉ dẫn không được dịch thành mã máy</a:t>
            </a:r>
          </a:p>
          <a:p>
            <a:pPr lvl="2"/>
            <a:r>
              <a:rPr lang="en-US" smtClean="0"/>
              <a:t>Không còn trong mã máy</a:t>
            </a:r>
          </a:p>
          <a:p>
            <a:pPr lvl="1"/>
            <a:r>
              <a:rPr lang="en-US" smtClean="0"/>
              <a:t>Sử dụng  kỹ nghệ ngược (revert engineering) thì không thể thấy được các chỉ dẫn biên dịch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cs typeface="Arial" pitchFamily="34" charset="0"/>
              </a:rPr>
              <a:t>Q &amp; A</a:t>
            </a:r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Chương trình gồm ít nhất 2 phần chính</a:t>
            </a:r>
          </a:p>
          <a:p>
            <a:pPr lvl="1" algn="just"/>
            <a:r>
              <a:rPr lang="en-US" smtClean="0"/>
              <a:t>Đoạn mã lệnh: gồm chuỗi các lệnh sẽ được trình hợp dịch (Assember) dịch sang mã máy</a:t>
            </a:r>
          </a:p>
          <a:p>
            <a:pPr lvl="2" algn="just"/>
            <a:r>
              <a:rPr lang="en-US" smtClean="0"/>
              <a:t>Theo kiến trúc Cortex –M3 Harvard</a:t>
            </a:r>
          </a:p>
          <a:p>
            <a:pPr lvl="2" algn="just"/>
            <a:r>
              <a:rPr lang="en-US" smtClean="0"/>
              <a:t>Lưu trữ trong bộ nhớ CODE</a:t>
            </a:r>
          </a:p>
          <a:p>
            <a:pPr lvl="1" algn="just"/>
            <a:r>
              <a:rPr lang="en-US" smtClean="0"/>
              <a:t>Đoạn dữ liệu</a:t>
            </a:r>
          </a:p>
          <a:p>
            <a:pPr lvl="2" algn="just"/>
            <a:r>
              <a:rPr lang="en-US" smtClean="0"/>
              <a:t>Chứa trong bộ nhớ DATA</a:t>
            </a:r>
          </a:p>
          <a:p>
            <a:pPr lvl="2"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dẫn khai báo đoạn AREA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Ctr hợp ngữ ARM gồm ít nhất 2 đoạn được khai báo theo AREA</a:t>
            </a:r>
          </a:p>
          <a:p>
            <a:pPr lvl="1" algn="just"/>
            <a:r>
              <a:rPr lang="en-US" smtClean="0"/>
              <a:t>one </a:t>
            </a:r>
            <a:r>
              <a:rPr lang="en-US"/>
              <a:t>section of code containing the list of </a:t>
            </a:r>
            <a:r>
              <a:rPr lang="en-US" smtClean="0"/>
              <a:t>instructions</a:t>
            </a:r>
            <a:r>
              <a:rPr lang="en-US"/>
              <a:t>;</a:t>
            </a:r>
          </a:p>
          <a:p>
            <a:pPr lvl="1" algn="just"/>
            <a:r>
              <a:rPr lang="en-US" smtClean="0"/>
              <a:t>one </a:t>
            </a:r>
            <a:r>
              <a:rPr lang="en-US"/>
              <a:t>section of data where we find the description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653612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 dẫn khai báo đoạn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Trong đó</a:t>
            </a:r>
          </a:p>
          <a:p>
            <a:pPr lvl="1"/>
            <a:r>
              <a:rPr lang="en-US" b="1" smtClean="0"/>
              <a:t>AREA</a:t>
            </a:r>
            <a:r>
              <a:rPr lang="en-US"/>
              <a:t>: </a:t>
            </a:r>
            <a:r>
              <a:rPr lang="en-US" smtClean="0"/>
              <a:t>chỉ dẫn khai báo đoạn</a:t>
            </a:r>
            <a:endParaRPr lang="en-US"/>
          </a:p>
          <a:p>
            <a:pPr lvl="1"/>
            <a:r>
              <a:rPr lang="en-US" b="1" smtClean="0"/>
              <a:t>Section_Name</a:t>
            </a:r>
            <a:r>
              <a:rPr lang="en-US" b="1"/>
              <a:t>: </a:t>
            </a:r>
            <a:r>
              <a:rPr lang="en-US" smtClean="0"/>
              <a:t>tên đoạn</a:t>
            </a:r>
            <a:endParaRPr lang="en-US"/>
          </a:p>
          <a:p>
            <a:pPr lvl="1"/>
            <a:r>
              <a:rPr lang="en-US" b="1" smtClean="0"/>
              <a:t>type</a:t>
            </a:r>
            <a:r>
              <a:rPr lang="en-US"/>
              <a:t>: </a:t>
            </a:r>
            <a:r>
              <a:rPr lang="en-US" smtClean="0"/>
              <a:t>kiểu đoạn code </a:t>
            </a:r>
            <a:r>
              <a:rPr lang="en-US"/>
              <a:t>or </a:t>
            </a:r>
            <a:r>
              <a:rPr lang="en-US" smtClean="0"/>
              <a:t>data</a:t>
            </a:r>
            <a:endParaRPr lang="en-US"/>
          </a:p>
          <a:p>
            <a:pPr lvl="1"/>
            <a:r>
              <a:rPr lang="en-US" smtClean="0"/>
              <a:t>Các tùy chọn không bắt buộc:</a:t>
            </a:r>
          </a:p>
          <a:p>
            <a:pPr lvl="2"/>
            <a:r>
              <a:rPr lang="en-US" b="1" smtClean="0"/>
              <a:t>readonly </a:t>
            </a:r>
            <a:r>
              <a:rPr lang="en-US" smtClean="0"/>
              <a:t>(mặc định cho đoạn CODE) </a:t>
            </a:r>
            <a:r>
              <a:rPr lang="en-US"/>
              <a:t>or </a:t>
            </a:r>
            <a:r>
              <a:rPr lang="en-US" b="1" smtClean="0"/>
              <a:t>readwrite </a:t>
            </a:r>
            <a:r>
              <a:rPr lang="en-US" smtClean="0"/>
              <a:t>(mặc định cho đoạn DATA)</a:t>
            </a:r>
          </a:p>
          <a:p>
            <a:pPr lvl="2"/>
            <a:r>
              <a:rPr lang="en-US" b="1"/>
              <a:t>noinit</a:t>
            </a:r>
            <a:r>
              <a:rPr lang="en-US"/>
              <a:t>: indicates, for a DATA </a:t>
            </a:r>
            <a:r>
              <a:rPr lang="en-US" smtClean="0"/>
              <a:t>section, không khởi tạo</a:t>
            </a:r>
          </a:p>
          <a:p>
            <a:pPr lvl="2"/>
            <a:r>
              <a:rPr lang="en-US" b="1"/>
              <a:t>align</a:t>
            </a:r>
            <a:r>
              <a:rPr lang="en-US"/>
              <a:t> = </a:t>
            </a:r>
            <a:r>
              <a:rPr lang="en-US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r>
              <a:rPr lang="en-US"/>
              <a:t>(từ 0-31), how </a:t>
            </a:r>
            <a:r>
              <a:rPr lang="en-US" smtClean="0"/>
              <a:t>the section </a:t>
            </a:r>
            <a:r>
              <a:rPr lang="en-US"/>
              <a:t>should be placed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Đoạn mã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Đoạn mã lệnh bao gồm 1 tập các lệnh theo định dạng </a:t>
            </a:r>
          </a:p>
          <a:p>
            <a:pPr marL="0" indent="0">
              <a:buNone/>
            </a:pPr>
            <a:r>
              <a:rPr lang="en-US" sz="2600" smtClean="0"/>
              <a:t>	</a:t>
            </a:r>
            <a:r>
              <a:rPr lang="en-US" sz="2600" i="1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sz="2600" i="1">
                <a:latin typeface="Arial" pitchFamily="34" charset="0"/>
                <a:cs typeface="Arial" pitchFamily="34" charset="0"/>
              </a:rPr>
              <a:t>label } SYMBOL { expr }{ ,expr }{ ,expr} </a:t>
            </a:r>
            <a:r>
              <a:rPr lang="en-US" sz="2600" i="1" smtClean="0">
                <a:latin typeface="Arial" pitchFamily="34" charset="0"/>
                <a:cs typeface="Arial" pitchFamily="34" charset="0"/>
              </a:rPr>
              <a:t>{; </a:t>
            </a:r>
            <a:r>
              <a:rPr lang="en-US" sz="2600" i="1">
                <a:latin typeface="Arial" pitchFamily="34" charset="0"/>
                <a:cs typeface="Arial" pitchFamily="34" charset="0"/>
              </a:rPr>
              <a:t>comment}</a:t>
            </a:r>
          </a:p>
          <a:p>
            <a:r>
              <a:rPr lang="en-US" smtClean="0"/>
              <a:t>Các thành phần lệnh</a:t>
            </a:r>
            <a:endParaRPr lang="en-US"/>
          </a:p>
          <a:p>
            <a:pPr lvl="1"/>
            <a:r>
              <a:rPr lang="en-US" smtClean="0"/>
              <a:t>Nhãn</a:t>
            </a:r>
          </a:p>
          <a:p>
            <a:pPr lvl="1"/>
            <a:r>
              <a:rPr lang="en-US" smtClean="0"/>
              <a:t>Mã lệnh gợi nhớ (Mnemonic)</a:t>
            </a:r>
          </a:p>
          <a:p>
            <a:pPr lvl="1"/>
            <a:r>
              <a:rPr lang="en-US" smtClean="0"/>
              <a:t>Toán hạng</a:t>
            </a:r>
          </a:p>
          <a:p>
            <a:pPr lvl="1"/>
            <a:r>
              <a:rPr lang="en-US" smtClean="0"/>
              <a:t>Chú thích</a:t>
            </a:r>
          </a:p>
          <a:p>
            <a:pPr lvl="2"/>
            <a:r>
              <a:rPr lang="en-US" smtClean="0"/>
              <a:t>Bắt đầu bằng dấu “;”</a:t>
            </a:r>
          </a:p>
          <a:p>
            <a:pPr lvl="1"/>
            <a:r>
              <a:rPr lang="en-US" smtClean="0"/>
              <a:t>Thủ tục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Nhãn (lable)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tên tùy đặt</a:t>
            </a:r>
          </a:p>
          <a:p>
            <a:pPr lvl="1"/>
            <a:r>
              <a:rPr lang="en-US" smtClean="0"/>
              <a:t>Đứng đầu tiên trong câu lệnh</a:t>
            </a:r>
          </a:p>
          <a:p>
            <a:pPr lvl="1"/>
            <a:r>
              <a:rPr lang="en-US" smtClean="0"/>
              <a:t>Sử dụng để điều khiển luồng thực thi trong chương trình thông qua các lệnh nhảy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23310"/>
            <a:ext cx="6680200" cy="300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thao tác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i="1" smtClean="0"/>
              <a:t>mnemonic</a:t>
            </a:r>
            <a:r>
              <a:rPr lang="en-US" smtClean="0"/>
              <a:t> = </a:t>
            </a:r>
            <a:r>
              <a:rPr lang="en-US" i="1"/>
              <a:t>symbolic name </a:t>
            </a:r>
            <a:r>
              <a:rPr lang="en-US" i="1" smtClean="0"/>
              <a:t>= </a:t>
            </a:r>
            <a:r>
              <a:rPr lang="en-US" smtClean="0"/>
              <a:t>mã thao tác của một câu lệnh</a:t>
            </a:r>
          </a:p>
          <a:p>
            <a:r>
              <a:rPr lang="en-US" smtClean="0"/>
              <a:t>Từ phiên bản ARM4, có 2 tập lệnh khác biệt</a:t>
            </a:r>
          </a:p>
          <a:p>
            <a:pPr lvl="1"/>
            <a:r>
              <a:rPr lang="en-US" smtClean="0"/>
              <a:t>Tập lệnh ARM: 32 bit</a:t>
            </a:r>
          </a:p>
          <a:p>
            <a:pPr lvl="1"/>
            <a:r>
              <a:rPr lang="en-US" smtClean="0"/>
              <a:t>Tập lệnh Thumb: 16 bit</a:t>
            </a:r>
          </a:p>
          <a:p>
            <a:r>
              <a:rPr lang="en-US" smtClean="0"/>
              <a:t>Từ phiên bản ARM6</a:t>
            </a:r>
          </a:p>
          <a:p>
            <a:pPr lvl="1"/>
            <a:r>
              <a:rPr lang="en-US" smtClean="0"/>
              <a:t>Tập lệnh Thumb cải tiến thành Thumb-2</a:t>
            </a:r>
          </a:p>
          <a:p>
            <a:pPr lvl="2"/>
            <a:r>
              <a:rPr lang="en-US" smtClean="0"/>
              <a:t>Thumb2 = Thumb + một số lệnh 32 bit</a:t>
            </a:r>
          </a:p>
          <a:p>
            <a:r>
              <a:rPr lang="en-US" smtClean="0"/>
              <a:t>Cortex-ARM chỉ sử dụng duy nhất Thumb-2</a:t>
            </a:r>
          </a:p>
          <a:p>
            <a:pPr lvl="1"/>
            <a:r>
              <a:rPr lang="en-US" smtClean="0"/>
              <a:t>Không thể chuyển sang chế độ ARM</a:t>
            </a:r>
          </a:p>
          <a:p>
            <a:r>
              <a:rPr lang="en-US"/>
              <a:t>Khi code, có thể chỉ rõ lệnh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32 bit: thêm </a:t>
            </a:r>
            <a:r>
              <a:rPr lang="en-US" i="1">
                <a:solidFill>
                  <a:srgbClr val="FF0000"/>
                </a:solidFill>
              </a:rPr>
              <a:t>.W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16 bit mở rộng: thêm </a:t>
            </a:r>
            <a:r>
              <a:rPr lang="en-US" i="1" smtClean="0">
                <a:solidFill>
                  <a:srgbClr val="FF0000"/>
                </a:solidFill>
              </a:rPr>
              <a:t>.N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1146</Words>
  <Application>Microsoft Office PowerPoint</Application>
  <PresentationFormat>On-screen Show (4:3)</PresentationFormat>
  <Paragraphs>193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CÁC CHỈ DẪN BIÊN DỊCH VÀ MÔ TẢ TOÁN HẠNG</vt:lpstr>
      <vt:lpstr>Nội dung</vt:lpstr>
      <vt:lpstr>Khái niệm chỉ dẫn</vt:lpstr>
      <vt:lpstr>Cấu trúc chương trình</vt:lpstr>
      <vt:lpstr>Chỉ dẫn khai báo đoạn AREA</vt:lpstr>
      <vt:lpstr>Chỉ dẫn khai báo đoạn AREA</vt:lpstr>
      <vt:lpstr>Đoạn mã lệnh</vt:lpstr>
      <vt:lpstr>Nhãn (lable)</vt:lpstr>
      <vt:lpstr>Mã thao tác</vt:lpstr>
      <vt:lpstr>Mã thao tác</vt:lpstr>
      <vt:lpstr>Mã thao tác</vt:lpstr>
      <vt:lpstr>Toán hạng</vt:lpstr>
      <vt:lpstr>Toán hạng</vt:lpstr>
      <vt:lpstr>Chương trình con</vt:lpstr>
      <vt:lpstr>Đoạn dữ liệu</vt:lpstr>
      <vt:lpstr>Các chỉ dẫn quản lý bộ nhớ</vt:lpstr>
      <vt:lpstr>Một số chỉ dẫn khác</vt:lpstr>
      <vt:lpstr>Các kiểu toán hạng</vt:lpstr>
      <vt:lpstr>Hằng và bí danh</vt:lpstr>
      <vt:lpstr>Operands for common instructions: Use of registers</vt:lpstr>
      <vt:lpstr>Operands for common instructions: Use of registers</vt:lpstr>
      <vt:lpstr>Operands for common instructions</vt:lpstr>
      <vt:lpstr>Operands for common instructions</vt:lpstr>
      <vt:lpstr>Operands for common instructions</vt:lpstr>
      <vt:lpstr>Memory access operands: addressing modes</vt:lpstr>
      <vt:lpstr>Memory access operands: addressing modes</vt:lpstr>
      <vt:lpstr>Các chế độ địa chỉ</vt:lpstr>
      <vt:lpstr>Các chế độ địa chỉ</vt:lpstr>
      <vt:lpstr>Các chế độ địa chỉ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137</cp:revision>
  <dcterms:created xsi:type="dcterms:W3CDTF">2014-07-11T21:36:01Z</dcterms:created>
  <dcterms:modified xsi:type="dcterms:W3CDTF">2017-08-11T12:26:51Z</dcterms:modified>
</cp:coreProperties>
</file>