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67" r:id="rId4"/>
    <p:sldId id="312" r:id="rId5"/>
    <p:sldId id="270" r:id="rId6"/>
    <p:sldId id="308" r:id="rId7"/>
    <p:sldId id="309" r:id="rId8"/>
    <p:sldId id="307" r:id="rId9"/>
    <p:sldId id="316" r:id="rId10"/>
    <p:sldId id="315" r:id="rId11"/>
    <p:sldId id="314" r:id="rId12"/>
    <p:sldId id="311" r:id="rId13"/>
    <p:sldId id="269" r:id="rId14"/>
    <p:sldId id="318" r:id="rId15"/>
    <p:sldId id="319" r:id="rId16"/>
    <p:sldId id="320" r:id="rId17"/>
    <p:sldId id="271" r:id="rId18"/>
    <p:sldId id="321" r:id="rId19"/>
    <p:sldId id="322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NGOẠI LỆ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5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 </a:t>
            </a:r>
            <a:r>
              <a:rPr lang="en-US" smtClean="0"/>
              <a:t>fault</a:t>
            </a:r>
          </a:p>
          <a:p>
            <a:pPr lvl="1"/>
            <a:r>
              <a:rPr lang="en-US" smtClean="0"/>
              <a:t>Bit 17 của thanh ghi </a:t>
            </a:r>
            <a:r>
              <a:rPr lang="en-US" b="1" smtClean="0"/>
              <a:t>SHCSR</a:t>
            </a:r>
            <a:r>
              <a:rPr lang="en-US" smtClean="0"/>
              <a:t> để enable bẫy lỗi</a:t>
            </a:r>
          </a:p>
          <a:p>
            <a:pPr lvl="1"/>
            <a:r>
              <a:rPr lang="en-US" smtClean="0"/>
              <a:t>Bits </a:t>
            </a:r>
            <a:r>
              <a:rPr lang="en-US"/>
              <a:t>14 </a:t>
            </a:r>
            <a:r>
              <a:rPr lang="en-US" smtClean="0"/>
              <a:t>and 1 </a:t>
            </a:r>
            <a:r>
              <a:rPr lang="en-US"/>
              <a:t>allow us to determine its activity state (active or pending</a:t>
            </a:r>
            <a:r>
              <a:rPr lang="en-US" smtClean="0"/>
              <a:t>)</a:t>
            </a:r>
          </a:p>
          <a:p>
            <a:r>
              <a:rPr lang="en-US"/>
              <a:t>Usage </a:t>
            </a:r>
            <a:r>
              <a:rPr lang="en-US" smtClean="0"/>
              <a:t>fault</a:t>
            </a:r>
          </a:p>
          <a:p>
            <a:pPr lvl="1"/>
            <a:r>
              <a:rPr lang="en-US" smtClean="0"/>
              <a:t>Trong thanh ghi 16-bit UFSR</a:t>
            </a:r>
          </a:p>
          <a:p>
            <a:pPr lvl="2"/>
            <a:r>
              <a:rPr lang="en-US"/>
              <a:t>division by zero: </a:t>
            </a:r>
            <a:r>
              <a:rPr lang="en-US" smtClean="0"/>
              <a:t>bit 9 </a:t>
            </a:r>
            <a:r>
              <a:rPr lang="en-US"/>
              <a:t>(DIVBYZERO) of UFSR to </a:t>
            </a:r>
            <a:r>
              <a:rPr lang="en-US" smtClean="0"/>
              <a:t>1</a:t>
            </a:r>
          </a:p>
          <a:p>
            <a:pPr lvl="2"/>
            <a:r>
              <a:rPr lang="en-US"/>
              <a:t>Unalignment: bit 8 (UNALIGNED</a:t>
            </a:r>
            <a:r>
              <a:rPr lang="en-US" smtClean="0"/>
              <a:t>)</a:t>
            </a:r>
          </a:p>
          <a:p>
            <a:pPr lvl="2"/>
            <a:r>
              <a:rPr lang="en-US"/>
              <a:t>access to a coprocessor: bit 3 (NOCP) switches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/>
              <a:t>Bẫy </a:t>
            </a:r>
            <a:r>
              <a:rPr lang="en-US" smtClean="0"/>
              <a:t>dịch vụ </a:t>
            </a:r>
            <a:r>
              <a:rPr lang="en-US"/>
              <a:t>(SVCall trap)</a:t>
            </a:r>
          </a:p>
          <a:p>
            <a:pPr lvl="1" algn="just"/>
            <a:r>
              <a:rPr lang="en-US" smtClean="0"/>
              <a:t>Sử dụng để gọi các chức năng mức nhân hoặc các dịch vụ của hệ điều hành</a:t>
            </a:r>
          </a:p>
          <a:p>
            <a:pPr lvl="1" algn="just"/>
            <a:r>
              <a:rPr lang="en-US"/>
              <a:t>use via a SVC (</a:t>
            </a:r>
            <a:r>
              <a:rPr lang="en-US" smtClean="0"/>
              <a:t>SerVice Call</a:t>
            </a:r>
            <a:r>
              <a:rPr lang="en-US"/>
              <a:t>) request to the </a:t>
            </a:r>
            <a:r>
              <a:rPr lang="en-US" smtClean="0"/>
              <a:t>kernel</a:t>
            </a:r>
          </a:p>
          <a:p>
            <a:pPr lvl="1" algn="just"/>
            <a:r>
              <a:rPr lang="en-US"/>
              <a:t>called at a software level by the instruction </a:t>
            </a:r>
            <a:endParaRPr lang="en-US" smtClean="0"/>
          </a:p>
          <a:p>
            <a:pPr marL="457200" lvl="1" indent="0" algn="just">
              <a:buNone/>
            </a:pPr>
            <a:r>
              <a:rPr lang="en-US" smtClean="0"/>
              <a:t>		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SCV n</a:t>
            </a:r>
          </a:p>
          <a:p>
            <a:pPr lvl="2" algn="just"/>
            <a:r>
              <a:rPr lang="en-US" smtClean="0"/>
              <a:t>where n&lt;255 </a:t>
            </a:r>
            <a:r>
              <a:rPr lang="en-US"/>
              <a:t>is a value (that is immediately coded) that represents a specific </a:t>
            </a:r>
            <a:r>
              <a:rPr lang="en-US" smtClean="0"/>
              <a:t>kernel service</a:t>
            </a:r>
          </a:p>
          <a:p>
            <a:pPr algn="just"/>
            <a:r>
              <a:rPr lang="en-US"/>
              <a:t>The </a:t>
            </a:r>
            <a:r>
              <a:rPr lang="en-US" smtClean="0"/>
              <a:t>monitor</a:t>
            </a:r>
          </a:p>
          <a:p>
            <a:pPr lvl="1" algn="just"/>
            <a:r>
              <a:rPr lang="en-US" smtClean="0"/>
              <a:t>Sử dụng cho debug</a:t>
            </a:r>
          </a:p>
          <a:p>
            <a:pPr algn="just"/>
            <a:r>
              <a:rPr lang="en-US"/>
              <a:t>The PENDSV </a:t>
            </a:r>
            <a:r>
              <a:rPr lang="en-US" smtClean="0"/>
              <a:t>service</a:t>
            </a:r>
          </a:p>
          <a:p>
            <a:pPr algn="just"/>
            <a:r>
              <a:rPr lang="en-US"/>
              <a:t>The internal SysTick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Ngắt</a:t>
            </a:r>
          </a:p>
          <a:p>
            <a:pPr lvl="1"/>
            <a:r>
              <a:rPr lang="en-US" smtClean="0"/>
              <a:t>Số lượng vector trong IVT phụ thuộc vào vi điều khiển</a:t>
            </a:r>
          </a:p>
          <a:p>
            <a:pPr lvl="1"/>
            <a:r>
              <a:rPr lang="en-US" smtClean="0"/>
              <a:t>Với STM32F103RB sử dụng 67 vector ngắt cần thiết cho thiết bị ngoại vi</a:t>
            </a:r>
          </a:p>
          <a:p>
            <a:pPr lvl="2"/>
            <a:r>
              <a:rPr lang="en-US"/>
              <a:t>Bắt đầu ở địa chỉ: </a:t>
            </a:r>
            <a:r>
              <a:rPr lang="en-US" smtClean="0"/>
              <a:t>0x00000040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48816"/>
            <a:ext cx="6534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Quản lý ưu </a:t>
            </a:r>
            <a:r>
              <a:rPr lang="en-US" smtClean="0"/>
              <a:t>tiên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Các sự kiện được phát sinh và xử lý không đồng bộ, không dự báo được</a:t>
            </a:r>
          </a:p>
          <a:p>
            <a:r>
              <a:rPr lang="en-US" smtClean="0"/>
              <a:t>Cần đặt mức ưu tiên cho các ngoại lệ</a:t>
            </a:r>
          </a:p>
          <a:p>
            <a:r>
              <a:rPr lang="en-US" smtClean="0"/>
              <a:t>Mức ưu tiên càng cao thì giá trị của số ưu tiên càng thấp</a:t>
            </a:r>
          </a:p>
          <a:p>
            <a:pPr lvl="1"/>
            <a:r>
              <a:rPr lang="en-US"/>
              <a:t>Reset, </a:t>
            </a:r>
            <a:r>
              <a:rPr lang="en-US" smtClean="0"/>
              <a:t>NMI and </a:t>
            </a:r>
            <a:r>
              <a:rPr lang="en-US"/>
              <a:t>Hard fault have their priorities fixed at -3, </a:t>
            </a:r>
            <a:r>
              <a:rPr lang="en-US" smtClean="0"/>
              <a:t>  -2 </a:t>
            </a:r>
            <a:r>
              <a:rPr lang="en-US"/>
              <a:t>and -</a:t>
            </a:r>
            <a:r>
              <a:rPr lang="en-US" smtClean="0"/>
              <a:t>1</a:t>
            </a:r>
          </a:p>
          <a:p>
            <a:r>
              <a:rPr lang="en-US" smtClean="0"/>
              <a:t>Các ngoại lệ có thể được cấu hình mức ưu tiên như số nguyên 8 bits</a:t>
            </a:r>
          </a:p>
          <a:p>
            <a:pPr lvl="1"/>
            <a:r>
              <a:rPr lang="en-US"/>
              <a:t>NVIC_SHPR[x] (System Handler Priority </a:t>
            </a:r>
            <a:r>
              <a:rPr lang="en-US" smtClean="0"/>
              <a:t>Registers) contain </a:t>
            </a:r>
            <a:r>
              <a:rPr lang="en-US"/>
              <a:t>the configurable levels for traps 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/>
              <a:t>NVIC_IPR[x] (Interrupt </a:t>
            </a:r>
            <a:r>
              <a:rPr lang="en-US" smtClean="0"/>
              <a:t>Priority level </a:t>
            </a:r>
            <a:r>
              <a:rPr lang="en-US"/>
              <a:t>Registers, </a:t>
            </a:r>
            <a:r>
              <a:rPr lang="en-US" smtClean="0"/>
              <a:t>contain </a:t>
            </a:r>
            <a:r>
              <a:rPr lang="en-US"/>
              <a:t>the programmable levels for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Thông thường, sử dụng 1byte để đánh số ưu tiên</a:t>
            </a:r>
          </a:p>
          <a:p>
            <a:pPr lvl="1"/>
            <a:r>
              <a:rPr lang="en-US"/>
              <a:t>there are therefore 256 different priority </a:t>
            </a:r>
            <a:r>
              <a:rPr lang="en-US" smtClean="0"/>
              <a:t>levels</a:t>
            </a:r>
          </a:p>
          <a:p>
            <a:r>
              <a:rPr lang="en-US" smtClean="0"/>
              <a:t>Cần thiết kế để ít mức ưu tiên hơn</a:t>
            </a:r>
          </a:p>
          <a:p>
            <a:pPr lvl="1"/>
            <a:r>
              <a:rPr lang="en-US" smtClean="0"/>
              <a:t>Chia byte thành 2 phần</a:t>
            </a:r>
          </a:p>
          <a:p>
            <a:pPr lvl="2"/>
            <a:r>
              <a:rPr lang="en-US" smtClean="0"/>
              <a:t>Một phần đánh số ưu tiên </a:t>
            </a:r>
          </a:p>
          <a:p>
            <a:pPr lvl="2"/>
            <a:r>
              <a:rPr lang="en-US" smtClean="0"/>
              <a:t>Một phần đánh mức ưu tiên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7981"/>
            <a:ext cx="7620000" cy="483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78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4" y="1420635"/>
            <a:ext cx="7873266" cy="498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74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Điểm vào và điểm trả về trong xử </a:t>
            </a:r>
            <a:r>
              <a:rPr lang="en-US"/>
              <a:t>lý ngoại </a:t>
            </a:r>
            <a:r>
              <a:rPr lang="en-US" smtClean="0"/>
              <a:t>lệ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Tái định tuyến (Re-routing)</a:t>
            </a:r>
          </a:p>
          <a:p>
            <a:pPr lvl="1"/>
            <a:r>
              <a:rPr lang="en-US" smtClean="0"/>
              <a:t>8 thanh ghi được lưu trữ trong ngăn xếp: </a:t>
            </a:r>
            <a:r>
              <a:rPr lang="pt-BR"/>
              <a:t>PC, PSR, R0, R1</a:t>
            </a:r>
            <a:r>
              <a:rPr lang="pt-BR" smtClean="0"/>
              <a:t>, R2</a:t>
            </a:r>
            <a:r>
              <a:rPr lang="pt-BR"/>
              <a:t>, R3, R12 and </a:t>
            </a:r>
            <a:r>
              <a:rPr lang="pt-BR" smtClean="0"/>
              <a:t>LR</a:t>
            </a:r>
          </a:p>
          <a:p>
            <a:pPr lvl="1"/>
            <a:r>
              <a:rPr lang="en-US"/>
              <a:t>The </a:t>
            </a:r>
            <a:r>
              <a:rPr lang="en-US" smtClean="0"/>
              <a:t>stack must </a:t>
            </a:r>
            <a:r>
              <a:rPr lang="en-US"/>
              <a:t>be </a:t>
            </a:r>
            <a:r>
              <a:rPr lang="en-US" smtClean="0"/>
              <a:t>MSP (Main Stack Pointer) </a:t>
            </a:r>
            <a:r>
              <a:rPr lang="en-US"/>
              <a:t>during exception </a:t>
            </a:r>
            <a:r>
              <a:rPr lang="en-US" smtClean="0"/>
              <a:t>processing</a:t>
            </a:r>
          </a:p>
          <a:p>
            <a:pPr lvl="1"/>
            <a:r>
              <a:rPr lang="en-US" b="1" i="1"/>
              <a:t>LR </a:t>
            </a:r>
            <a:r>
              <a:rPr lang="en-US"/>
              <a:t>is initialized with a return code (EXC_RETURN) that will allow it </a:t>
            </a:r>
            <a:r>
              <a:rPr lang="en-US" smtClean="0"/>
              <a:t>to correctly </a:t>
            </a:r>
            <a:r>
              <a:rPr lang="en-US"/>
              <a:t>return from the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Điểm vào và điểm trả về trong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800" i="1"/>
              <a:t>State of the system stack </a:t>
            </a:r>
            <a:r>
              <a:rPr lang="en-US" sz="2800"/>
              <a:t>after an exception re-routing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91" y="1447800"/>
            <a:ext cx="3430109" cy="525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1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Điểm vào và điểm trả về trong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Return</a:t>
            </a:r>
          </a:p>
          <a:p>
            <a:pPr lvl="1"/>
            <a:r>
              <a:rPr lang="en-US"/>
              <a:t>similar </a:t>
            </a:r>
            <a:r>
              <a:rPr lang="en-US" smtClean="0"/>
              <a:t>to that </a:t>
            </a:r>
            <a:r>
              <a:rPr lang="en-US"/>
              <a:t>which we could write to cause a return to a classic </a:t>
            </a:r>
            <a:r>
              <a:rPr lang="en-US" smtClean="0"/>
              <a:t>routine</a:t>
            </a:r>
          </a:p>
          <a:p>
            <a:pPr lvl="1"/>
            <a:r>
              <a:rPr lang="en-US"/>
              <a:t>transferring the contents of LR to the PC </a:t>
            </a:r>
            <a:r>
              <a:rPr lang="en-US" smtClean="0"/>
              <a:t>pointer</a:t>
            </a:r>
          </a:p>
          <a:p>
            <a:pPr lvl="2"/>
            <a:r>
              <a:rPr lang="en-US"/>
              <a:t>transfer is usually carried </a:t>
            </a:r>
            <a:r>
              <a:rPr lang="en-US" smtClean="0"/>
              <a:t>out by </a:t>
            </a:r>
            <a:r>
              <a:rPr lang="en-US"/>
              <a:t>Branch and eXchange (BX) </a:t>
            </a:r>
            <a:r>
              <a:rPr lang="en-US" smtClean="0"/>
              <a:t>LR</a:t>
            </a:r>
          </a:p>
          <a:p>
            <a:pPr lvl="1"/>
            <a:r>
              <a:rPr lang="en-US"/>
              <a:t>This restoration/transfer </a:t>
            </a:r>
            <a:r>
              <a:rPr lang="en-US" smtClean="0"/>
              <a:t>can be </a:t>
            </a:r>
            <a:r>
              <a:rPr lang="en-US"/>
              <a:t>carried out by a single instruction: POP </a:t>
            </a:r>
            <a:r>
              <a:rPr lang="en-US" smtClean="0"/>
              <a:t>PC</a:t>
            </a:r>
          </a:p>
          <a:p>
            <a:pPr lvl="1"/>
            <a:r>
              <a:rPr lang="en-US"/>
              <a:t>When PC receives this value of EXC_RETURN, </a:t>
            </a:r>
            <a:r>
              <a:rPr lang="en-US" smtClean="0"/>
              <a:t>it knows </a:t>
            </a:r>
            <a:r>
              <a:rPr lang="en-US"/>
              <a:t>in which stack the eight registers have been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Các ngoại lệ </a:t>
            </a:r>
          </a:p>
          <a:p>
            <a:r>
              <a:rPr lang="en-US" smtClean="0"/>
              <a:t>Quản lý ưu tiên</a:t>
            </a:r>
          </a:p>
          <a:p>
            <a:r>
              <a:rPr lang="en-US" smtClean="0"/>
              <a:t>Xử lý ngoại lệ</a:t>
            </a:r>
          </a:p>
          <a:p>
            <a:r>
              <a:rPr lang="en-US" smtClean="0"/>
              <a:t>Liên kết các mô-đun ngoài</a:t>
            </a:r>
          </a:p>
          <a:p>
            <a:r>
              <a:rPr lang="en-US" smtClean="0"/>
              <a:t>Vai trò của trình hợp dịch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ngoại lệ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Ngắt, bẫy lỗi, Reset và NMI được gọi chung là ngoại lệ</a:t>
            </a:r>
          </a:p>
          <a:p>
            <a:pPr algn="just"/>
            <a:r>
              <a:rPr lang="en-US"/>
              <a:t>Nested Vectored Interrupt Controller (NVIC) </a:t>
            </a:r>
            <a:r>
              <a:rPr lang="en-US" smtClean="0"/>
              <a:t>nhận và quản lý mọi ngoại lệ</a:t>
            </a:r>
          </a:p>
          <a:p>
            <a:pPr algn="just"/>
            <a:r>
              <a:rPr lang="en-US" smtClean="0"/>
              <a:t>Quá trình RESET</a:t>
            </a:r>
          </a:p>
          <a:p>
            <a:pPr lvl="1" algn="just"/>
            <a:r>
              <a:rPr lang="en-US" smtClean="0"/>
              <a:t>Chân Reset chuyển từ mức lô-gic cao xuống mức lô-gic thấp (mặc định)</a:t>
            </a:r>
          </a:p>
          <a:p>
            <a:pPr lvl="1" algn="just"/>
            <a:r>
              <a:rPr lang="en-US" smtClean="0"/>
              <a:t>Thực thi hệ thống cảnh giới (watchdog)</a:t>
            </a:r>
          </a:p>
          <a:p>
            <a:pPr lvl="1" algn="just"/>
            <a:r>
              <a:rPr lang="en-US" smtClean="0"/>
              <a:t>Gây ra bởi phần mềm bằng việc thiết lập  bit SYSRESETREQ của ngắt ứng dụng và bit Reset </a:t>
            </a:r>
            <a:r>
              <a:rPr lang="en-US"/>
              <a:t>Control Register (AIRCR) </a:t>
            </a:r>
            <a:r>
              <a:rPr lang="en-US" smtClean="0"/>
              <a:t>trong NVIC thành </a:t>
            </a:r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ngoại lệ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mtClean="0"/>
              <a:t>Sự kiện xuất hiện và không dự báo trước </a:t>
            </a:r>
            <a:endParaRPr lang="en-US"/>
          </a:p>
          <a:p>
            <a:pPr lvl="1" algn="just"/>
            <a:r>
              <a:rPr lang="en-US" smtClean="0"/>
              <a:t>Mouse </a:t>
            </a:r>
            <a:r>
              <a:rPr lang="en-US"/>
              <a:t>clicks, keyboard presses, touchscreen presses, button </a:t>
            </a:r>
            <a:r>
              <a:rPr lang="en-US" smtClean="0"/>
              <a:t>presses</a:t>
            </a:r>
            <a:r>
              <a:rPr lang="en-US"/>
              <a:t>, ...</a:t>
            </a:r>
          </a:p>
          <a:p>
            <a:pPr lvl="1" algn="just"/>
            <a:r>
              <a:rPr lang="en-US" smtClean="0"/>
              <a:t>Receive </a:t>
            </a:r>
            <a:r>
              <a:rPr lang="en-US"/>
              <a:t>network data, finish sending network data, ...</a:t>
            </a:r>
          </a:p>
          <a:p>
            <a:pPr lvl="1" algn="just"/>
            <a:r>
              <a:rPr lang="en-US" smtClean="0"/>
              <a:t>Wait </a:t>
            </a:r>
            <a:r>
              <a:rPr lang="en-US"/>
              <a:t>for a timer to count down to zero, ...</a:t>
            </a:r>
          </a:p>
          <a:p>
            <a:pPr algn="just"/>
            <a:r>
              <a:rPr lang="en-US" smtClean="0"/>
              <a:t>Sự kiện không mong đợi</a:t>
            </a:r>
            <a:endParaRPr lang="en-US"/>
          </a:p>
          <a:p>
            <a:pPr lvl="1" algn="just"/>
            <a:r>
              <a:rPr lang="en-US" smtClean="0"/>
              <a:t>Eject </a:t>
            </a:r>
            <a:r>
              <a:rPr lang="en-US"/>
              <a:t>CD, remove USB key, ...</a:t>
            </a:r>
          </a:p>
          <a:p>
            <a:pPr lvl="1" algn="just"/>
            <a:r>
              <a:rPr lang="en-US" smtClean="0"/>
              <a:t>Battery </a:t>
            </a:r>
            <a:r>
              <a:rPr lang="en-US"/>
              <a:t>power low, ...</a:t>
            </a:r>
          </a:p>
          <a:p>
            <a:pPr lvl="1" algn="just"/>
            <a:r>
              <a:rPr lang="en-US" smtClean="0"/>
              <a:t>Loose </a:t>
            </a:r>
            <a:r>
              <a:rPr lang="en-US"/>
              <a:t>wireless network signal, network cable unplugged, ...</a:t>
            </a:r>
          </a:p>
          <a:p>
            <a:pPr lvl="1" algn="just"/>
            <a:r>
              <a:rPr lang="en-US" smtClean="0"/>
              <a:t>Read </a:t>
            </a:r>
            <a:r>
              <a:rPr lang="en-US"/>
              <a:t>from or write to invalid memory addresses</a:t>
            </a:r>
          </a:p>
          <a:p>
            <a:pPr lvl="1" algn="just"/>
            <a:r>
              <a:rPr lang="en-US" smtClean="0"/>
              <a:t>Attempting </a:t>
            </a:r>
            <a:r>
              <a:rPr lang="en-US"/>
              <a:t>to execute invalid machine code</a:t>
            </a:r>
          </a:p>
          <a:p>
            <a:pPr lvl="1" algn="just"/>
            <a:r>
              <a:rPr lang="en-US" smtClean="0"/>
              <a:t>Reset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tạo bảng vector ngắt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077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Register for displacement of the Interrupt Vector Table (NVIC_VECTTBL</a:t>
            </a:r>
            <a:r>
              <a:rPr lang="en-US" sz="2800" smtClean="0"/>
              <a:t>)</a:t>
            </a:r>
          </a:p>
          <a:p>
            <a:pPr algn="just"/>
            <a:r>
              <a:rPr lang="en-US" sz="2800" smtClean="0"/>
              <a:t>Ngắt không che được: Non-Maskable </a:t>
            </a:r>
            <a:r>
              <a:rPr lang="en-US" sz="2800"/>
              <a:t>Interrupt (NMI)</a:t>
            </a:r>
          </a:p>
          <a:p>
            <a:pPr lvl="1" algn="just"/>
            <a:r>
              <a:rPr lang="en-US" sz="2400"/>
              <a:t>Cortex-M3 reads the contents of the next word, namely the contents </a:t>
            </a:r>
            <a:r>
              <a:rPr lang="en-US" sz="2400" smtClean="0"/>
              <a:t>of addresses 0x00000008</a:t>
            </a:r>
          </a:p>
          <a:p>
            <a:pPr algn="just"/>
            <a:r>
              <a:rPr lang="en-US" sz="2800"/>
              <a:t>The memory address recorded in </a:t>
            </a:r>
            <a:r>
              <a:rPr lang="en-US" sz="2800" smtClean="0"/>
              <a:t>these 4 </a:t>
            </a:r>
            <a:r>
              <a:rPr lang="en-US" sz="2800"/>
              <a:t>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4724400"/>
            <a:ext cx="6222999" cy="67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7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800"/>
              <a:t>An interrupt vector table </a:t>
            </a:r>
            <a:r>
              <a:rPr lang="en-US" sz="2800" smtClean="0"/>
              <a:t>(IVT)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429000" cy="677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9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Bẫy lỗi (traps)</a:t>
            </a:r>
          </a:p>
          <a:p>
            <a:pPr lvl="1"/>
            <a:r>
              <a:rPr lang="en-US" smtClean="0"/>
              <a:t>Xuất hiện khi các lệnh </a:t>
            </a:r>
            <a:r>
              <a:rPr lang="en-US" smtClean="0"/>
              <a:t>thực </a:t>
            </a:r>
            <a:r>
              <a:rPr lang="en-US" smtClean="0"/>
              <a:t>hiện không  </a:t>
            </a:r>
            <a:r>
              <a:rPr lang="en-US" smtClean="0"/>
              <a:t>đúng</a:t>
            </a:r>
          </a:p>
          <a:p>
            <a:pPr lvl="1"/>
            <a:r>
              <a:rPr lang="en-US" smtClean="0"/>
              <a:t>ARM cung cấp </a:t>
            </a:r>
            <a:r>
              <a:rPr lang="en-US" i="1" smtClean="0"/>
              <a:t>thanh ghi-bộ 3 </a:t>
            </a:r>
            <a:r>
              <a:rPr lang="en-US" smtClean="0"/>
              <a:t>để quản lý lỗi</a:t>
            </a:r>
          </a:p>
          <a:p>
            <a:pPr lvl="2"/>
            <a:r>
              <a:rPr lang="en-US" b="1" smtClean="0"/>
              <a:t>MMFSR </a:t>
            </a:r>
            <a:r>
              <a:rPr lang="en-US"/>
              <a:t>(Memory Manage Fault Status Register);</a:t>
            </a:r>
          </a:p>
          <a:p>
            <a:pPr lvl="2"/>
            <a:r>
              <a:rPr lang="en-US" b="1" smtClean="0"/>
              <a:t>BFSR </a:t>
            </a:r>
            <a:r>
              <a:rPr lang="en-US"/>
              <a:t>(Bus Fault Status Register);</a:t>
            </a:r>
          </a:p>
          <a:p>
            <a:pPr lvl="2"/>
            <a:r>
              <a:rPr lang="en-US" b="1" smtClean="0"/>
              <a:t>UFSR</a:t>
            </a:r>
            <a:r>
              <a:rPr lang="en-US" smtClean="0"/>
              <a:t> </a:t>
            </a:r>
            <a:r>
              <a:rPr lang="en-US"/>
              <a:t>(Usage Fault Status Register)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72861" cy="361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5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Memory management fault: System Handler Control and State Register (NVIC_SHCSR)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15200" cy="459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867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NGOẠI LỆ</vt:lpstr>
      <vt:lpstr>Nội dung</vt:lpstr>
      <vt:lpstr>Các ngoại lệ </vt:lpstr>
      <vt:lpstr>Các ngoại lệ</vt:lpstr>
      <vt:lpstr>Các ngoại lệ </vt:lpstr>
      <vt:lpstr>Các ngoại lệ</vt:lpstr>
      <vt:lpstr>Các ngoại lệ</vt:lpstr>
      <vt:lpstr>Các ngoại lệ</vt:lpstr>
      <vt:lpstr>Các ngoại lệ</vt:lpstr>
      <vt:lpstr>Các ngoại lệ</vt:lpstr>
      <vt:lpstr>Các ngoại lệ</vt:lpstr>
      <vt:lpstr>Các ngoại lệ</vt:lpstr>
      <vt:lpstr>Quản lý ưu tiên</vt:lpstr>
      <vt:lpstr>Quản lý ưu tiên</vt:lpstr>
      <vt:lpstr>Quản lý ưu tiên</vt:lpstr>
      <vt:lpstr>Quản lý ưu tiên</vt:lpstr>
      <vt:lpstr>Điểm vào và điểm trả về trong xử lý ngoại lệ</vt:lpstr>
      <vt:lpstr>Điểm vào và điểm trả về trong xử lý ngoại lệ</vt:lpstr>
      <vt:lpstr>Điểm vào và điểm trả về trong xử lý ngoại lệ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123</cp:revision>
  <dcterms:created xsi:type="dcterms:W3CDTF">2014-07-11T21:36:01Z</dcterms:created>
  <dcterms:modified xsi:type="dcterms:W3CDTF">2017-08-25T10:06:26Z</dcterms:modified>
</cp:coreProperties>
</file>