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31"/>
  </p:notesMasterIdLst>
  <p:sldIdLst>
    <p:sldId id="256" r:id="rId3"/>
    <p:sldId id="319" r:id="rId4"/>
    <p:sldId id="258" r:id="rId5"/>
    <p:sldId id="259" r:id="rId6"/>
    <p:sldId id="297" r:id="rId7"/>
    <p:sldId id="260" r:id="rId8"/>
    <p:sldId id="299" r:id="rId9"/>
    <p:sldId id="298" r:id="rId10"/>
    <p:sldId id="300" r:id="rId11"/>
    <p:sldId id="301" r:id="rId12"/>
    <p:sldId id="320" r:id="rId13"/>
    <p:sldId id="303" r:id="rId14"/>
    <p:sldId id="321" r:id="rId15"/>
    <p:sldId id="305" r:id="rId16"/>
    <p:sldId id="306" r:id="rId17"/>
    <p:sldId id="312" r:id="rId18"/>
    <p:sldId id="315" r:id="rId19"/>
    <p:sldId id="311" r:id="rId20"/>
    <p:sldId id="322" r:id="rId21"/>
    <p:sldId id="313" r:id="rId22"/>
    <p:sldId id="310" r:id="rId23"/>
    <p:sldId id="296" r:id="rId24"/>
    <p:sldId id="309" r:id="rId25"/>
    <p:sldId id="314" r:id="rId26"/>
    <p:sldId id="316" r:id="rId27"/>
    <p:sldId id="308" r:id="rId28"/>
    <p:sldId id="307" r:id="rId29"/>
    <p:sldId id="323" r:id="rId30"/>
  </p:sldIdLst>
  <p:sldSz cx="9144000" cy="5143500" type="screen16x9"/>
  <p:notesSz cx="6858000" cy="9144000"/>
  <p:embeddedFontLst>
    <p:embeddedFont>
      <p:font typeface="Exo 2" panose="020B0604020202020204" charset="0"/>
      <p:regular r:id="rId32"/>
      <p:bold r:id="rId33"/>
      <p:italic r:id="rId34"/>
      <p:boldItalic r:id="rId35"/>
    </p:embeddedFont>
    <p:embeddedFont>
      <p:font typeface="Proxima Nova" panose="020B0604020202020204" charset="0"/>
      <p:regular r:id="rId36"/>
      <p:bold r:id="rId37"/>
      <p:italic r:id="rId38"/>
      <p:boldItalic r:id="rId39"/>
    </p:embeddedFont>
    <p:embeddedFont>
      <p:font typeface="Squada One" panose="020B0604020202020204" charset="0"/>
      <p:regular r:id="rId40"/>
    </p:embeddedFont>
    <p:embeddedFont>
      <p:font typeface="Helvetica Neue" panose="02000403000000090004" charset="0"/>
      <p:regular r:id="rId41"/>
      <p:bold r:id="rId42"/>
      <p:italic r:id="rId43"/>
      <p:boldItalic r:id="rId44"/>
    </p:embeddedFont>
    <p:embeddedFont>
      <p:font typeface="Roboto Condensed Light" panose="020B0604020202020204" charset="0"/>
      <p:regular r:id="rId45"/>
      <p:bold r:id="rId46"/>
      <p:italic r:id="rId47"/>
      <p:boldItalic r:id="rId48"/>
    </p:embeddedFont>
    <p:embeddedFont>
      <p:font typeface="Proxima Nova Semibold" panose="020B0604020202020204" charset="0"/>
      <p:regular r:id="rId49"/>
      <p:bold r:id="rId50"/>
      <p:boldItalic r:id="rId51"/>
    </p:embeddedFont>
    <p:embeddedFont>
      <p:font typeface="Fira Sans Extra Condensed Medium"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VCN 88" initials="B8" lastIdx="1" clrIdx="0">
    <p:extLst>
      <p:ext uri="{19B8F6BF-5375-455C-9EA6-DF929625EA0E}">
        <p15:presenceInfo xmlns:p15="http://schemas.microsoft.com/office/powerpoint/2012/main" userId="BVCN 8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D36DD7-1031-4A61-AED4-B608F22600E5}">
  <a:tblStyle styleId="{3BD36DD7-1031-4A61-AED4-B608F22600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09" autoAdjust="0"/>
  </p:normalViewPr>
  <p:slideViewPr>
    <p:cSldViewPr snapToGrid="0">
      <p:cViewPr varScale="1">
        <p:scale>
          <a:sx n="110" d="100"/>
          <a:sy n="110" d="100"/>
        </p:scale>
        <p:origin x="65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font" Target="fonts/font2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0.fntdata"/><Relationship Id="rId54"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6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31T22:28:19.607"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208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215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27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433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860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0"/>
        <p:cNvGrpSpPr/>
        <p:nvPr/>
      </p:nvGrpSpPr>
      <p:grpSpPr>
        <a:xfrm>
          <a:off x="0" y="0"/>
          <a:ext cx="0" cy="0"/>
          <a:chOff x="0" y="0"/>
          <a:chExt cx="0" cy="0"/>
        </a:xfrm>
      </p:grpSpPr>
      <p:sp>
        <p:nvSpPr>
          <p:cNvPr id="8991" name="Google Shape;8991;g419515fe0b_0_8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2" name="Google Shape;8992;g419515fe0b_0_8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816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0"/>
        <p:cNvGrpSpPr/>
        <p:nvPr/>
      </p:nvGrpSpPr>
      <p:grpSpPr>
        <a:xfrm>
          <a:off x="0" y="0"/>
          <a:ext cx="0" cy="0"/>
          <a:chOff x="0" y="0"/>
          <a:chExt cx="0" cy="0"/>
        </a:xfrm>
      </p:grpSpPr>
      <p:sp>
        <p:nvSpPr>
          <p:cNvPr id="8991" name="Google Shape;8991;g419515fe0b_0_8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2" name="Google Shape;8992;g419515fe0b_0_8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192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0"/>
        <p:cNvGrpSpPr/>
        <p:nvPr/>
      </p:nvGrpSpPr>
      <p:grpSpPr>
        <a:xfrm>
          <a:off x="0" y="0"/>
          <a:ext cx="0" cy="0"/>
          <a:chOff x="0" y="0"/>
          <a:chExt cx="0" cy="0"/>
        </a:xfrm>
      </p:grpSpPr>
      <p:sp>
        <p:nvSpPr>
          <p:cNvPr id="8991" name="Google Shape;8991;g419515fe0b_0_8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2" name="Google Shape;8992;g419515fe0b_0_8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715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0"/>
        <p:cNvGrpSpPr/>
        <p:nvPr/>
      </p:nvGrpSpPr>
      <p:grpSpPr>
        <a:xfrm>
          <a:off x="0" y="0"/>
          <a:ext cx="0" cy="0"/>
          <a:chOff x="0" y="0"/>
          <a:chExt cx="0" cy="0"/>
        </a:xfrm>
      </p:grpSpPr>
      <p:sp>
        <p:nvSpPr>
          <p:cNvPr id="8991" name="Google Shape;8991;g419515fe0b_0_8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2" name="Google Shape;8992;g419515fe0b_0_8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004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0"/>
        <p:cNvGrpSpPr/>
        <p:nvPr/>
      </p:nvGrpSpPr>
      <p:grpSpPr>
        <a:xfrm>
          <a:off x="0" y="0"/>
          <a:ext cx="0" cy="0"/>
          <a:chOff x="0" y="0"/>
          <a:chExt cx="0" cy="0"/>
        </a:xfrm>
      </p:grpSpPr>
      <p:sp>
        <p:nvSpPr>
          <p:cNvPr id="8991" name="Google Shape;8991;g419515fe0b_0_8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2" name="Google Shape;8992;g419515fe0b_0_8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404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942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632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0"/>
        <p:cNvGrpSpPr/>
        <p:nvPr/>
      </p:nvGrpSpPr>
      <p:grpSpPr>
        <a:xfrm>
          <a:off x="0" y="0"/>
          <a:ext cx="0" cy="0"/>
          <a:chOff x="0" y="0"/>
          <a:chExt cx="0" cy="0"/>
        </a:xfrm>
      </p:grpSpPr>
      <p:sp>
        <p:nvSpPr>
          <p:cNvPr id="8991" name="Google Shape;8991;g419515fe0b_0_8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2" name="Google Shape;8992;g419515fe0b_0_8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014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0"/>
        <p:cNvGrpSpPr/>
        <p:nvPr/>
      </p:nvGrpSpPr>
      <p:grpSpPr>
        <a:xfrm>
          <a:off x="0" y="0"/>
          <a:ext cx="0" cy="0"/>
          <a:chOff x="0" y="0"/>
          <a:chExt cx="0" cy="0"/>
        </a:xfrm>
      </p:grpSpPr>
      <p:sp>
        <p:nvSpPr>
          <p:cNvPr id="8991" name="Google Shape;8991;g419515fe0b_0_8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2" name="Google Shape;8992;g419515fe0b_0_8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0"/>
        <p:cNvGrpSpPr/>
        <p:nvPr/>
      </p:nvGrpSpPr>
      <p:grpSpPr>
        <a:xfrm>
          <a:off x="0" y="0"/>
          <a:ext cx="0" cy="0"/>
          <a:chOff x="0" y="0"/>
          <a:chExt cx="0" cy="0"/>
        </a:xfrm>
      </p:grpSpPr>
      <p:sp>
        <p:nvSpPr>
          <p:cNvPr id="8991" name="Google Shape;8991;g419515fe0b_0_8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2" name="Google Shape;8992;g419515fe0b_0_8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437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3457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0"/>
        <p:cNvGrpSpPr/>
        <p:nvPr/>
      </p:nvGrpSpPr>
      <p:grpSpPr>
        <a:xfrm>
          <a:off x="0" y="0"/>
          <a:ext cx="0" cy="0"/>
          <a:chOff x="0" y="0"/>
          <a:chExt cx="0" cy="0"/>
        </a:xfrm>
      </p:grpSpPr>
      <p:sp>
        <p:nvSpPr>
          <p:cNvPr id="8991" name="Google Shape;8991;g419515fe0b_0_8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2" name="Google Shape;8992;g419515fe0b_0_8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444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0"/>
        <p:cNvGrpSpPr/>
        <p:nvPr/>
      </p:nvGrpSpPr>
      <p:grpSpPr>
        <a:xfrm>
          <a:off x="0" y="0"/>
          <a:ext cx="0" cy="0"/>
          <a:chOff x="0" y="0"/>
          <a:chExt cx="0" cy="0"/>
        </a:xfrm>
      </p:grpSpPr>
      <p:sp>
        <p:nvSpPr>
          <p:cNvPr id="8991" name="Google Shape;8991;g419515fe0b_0_8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2" name="Google Shape;8992;g419515fe0b_0_8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242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0"/>
        <p:cNvGrpSpPr/>
        <p:nvPr/>
      </p:nvGrpSpPr>
      <p:grpSpPr>
        <a:xfrm>
          <a:off x="0" y="0"/>
          <a:ext cx="0" cy="0"/>
          <a:chOff x="0" y="0"/>
          <a:chExt cx="0" cy="0"/>
        </a:xfrm>
      </p:grpSpPr>
      <p:sp>
        <p:nvSpPr>
          <p:cNvPr id="8991" name="Google Shape;8991;g419515fe0b_0_8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2" name="Google Shape;8992;g419515fe0b_0_8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133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0"/>
        <p:cNvGrpSpPr/>
        <p:nvPr/>
      </p:nvGrpSpPr>
      <p:grpSpPr>
        <a:xfrm>
          <a:off x="0" y="0"/>
          <a:ext cx="0" cy="0"/>
          <a:chOff x="0" y="0"/>
          <a:chExt cx="0" cy="0"/>
        </a:xfrm>
      </p:grpSpPr>
      <p:sp>
        <p:nvSpPr>
          <p:cNvPr id="8991" name="Google Shape;8991;g419515fe0b_0_8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2" name="Google Shape;8992;g419515fe0b_0_8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24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82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040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346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46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ubtitle">
  <p:cSld name="CUSTOM_12">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p:cSld name="CUSTOM_33">
    <p:spTree>
      <p:nvGrpSpPr>
        <p:cNvPr id="1" name="Shape 1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6.xml"/><Relationship Id="rId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7">
            <a:alphaModFix/>
            <a:extLst>
              <a:ext uri="{BEBA8EAE-BF5A-486C-A8C5-ECC9F3942E4B}">
                <a14:imgProps xmlns:a14="http://schemas.microsoft.com/office/drawing/2010/main">
                  <a14:imgLayer r:embed="rId8">
                    <a14:imgEffect>
                      <a14:colorTemperature colorTemp="4700"/>
                    </a14:imgEffect>
                    <a14:imgEffect>
                      <a14:saturation sat="200000"/>
                    </a14:imgEffect>
                    <a14:imgEffect>
                      <a14:brightnessContrast bright="20000" contrast="40000"/>
                    </a14:imgEffect>
                  </a14:imgLayer>
                </a14:imgProps>
              </a:ext>
            </a:extLst>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71"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3">
            <a:alphaModFix/>
            <a:extLst>
              <a:ext uri="{BEBA8EAE-BF5A-486C-A8C5-ECC9F3942E4B}">
                <a14:imgProps xmlns:a14="http://schemas.microsoft.com/office/drawing/2010/main">
                  <a14:imgLayer r:embed="rId4">
                    <a14:imgEffect>
                      <a14:colorTemperature colorTemp="4700"/>
                    </a14:imgEffect>
                    <a14:imgEffect>
                      <a14:saturation sat="200000"/>
                    </a14:imgEffect>
                    <a14:imgEffect>
                      <a14:brightnessContrast bright="20000" contrast="40000"/>
                    </a14:imgEffect>
                  </a14:imgLayer>
                </a14:imgProps>
              </a:ext>
            </a:extLst>
          </a:blip>
          <a:srcRect/>
          <a:stretch>
            <a:fillRect/>
          </a:stretch>
        </a:blipFill>
        <a:effectLst/>
      </p:bgPr>
    </p:bg>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30" name="Google Shape;130;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bit.ly/2X9RQ9U"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bit.ly/2X9RQ9U"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bit.ly/2X9RQ9U"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bit.ly/2X9RQ9U"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http://bit.ly/2X9RQ9U"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bit.ly/2X9RQ9U"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hyperlink" Target="http://bit.ly/2X9RQ9U"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hyperlink" Target="http://bit.ly/2X9RQ9U"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bit.ly/2X9RQ9U"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hyperlink" Target="http://bit.ly/2X9RQ9U"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hyperlink" Target="http://bit.ly/2X9RQ9U"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hyperlink" Target="http://bit.ly/2X9RQ9U"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jp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jp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1"/>
          </p:nvPr>
        </p:nvSpPr>
        <p:spPr>
          <a:xfrm>
            <a:off x="5472546" y="3158957"/>
            <a:ext cx="1952650" cy="1792058"/>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solidFill>
                  <a:schemeClr val="tx1"/>
                </a:solidFill>
              </a:rPr>
              <a:t>Phí </a:t>
            </a:r>
            <a:r>
              <a:rPr lang="en-US" sz="1600" dirty="0" err="1">
                <a:solidFill>
                  <a:schemeClr val="tx1"/>
                </a:solidFill>
              </a:rPr>
              <a:t>Mỹ</a:t>
            </a:r>
            <a:r>
              <a:rPr lang="en-US" sz="1600" dirty="0">
                <a:solidFill>
                  <a:schemeClr val="tx1"/>
                </a:solidFill>
              </a:rPr>
              <a:t> Hạnh</a:t>
            </a:r>
          </a:p>
          <a:p>
            <a:pPr marL="0" lvl="0" indent="0" algn="just" rtl="0">
              <a:spcBef>
                <a:spcPts val="0"/>
              </a:spcBef>
              <a:spcAft>
                <a:spcPts val="0"/>
              </a:spcAft>
              <a:buNone/>
            </a:pPr>
            <a:r>
              <a:rPr lang="en-US" sz="1600" dirty="0">
                <a:solidFill>
                  <a:schemeClr val="tx1"/>
                </a:solidFill>
              </a:rPr>
              <a:t>Bùi Thị Thanh Loan</a:t>
            </a:r>
          </a:p>
          <a:p>
            <a:pPr marL="0" lvl="0" indent="0" algn="just" rtl="0">
              <a:spcBef>
                <a:spcPts val="0"/>
              </a:spcBef>
              <a:spcAft>
                <a:spcPts val="0"/>
              </a:spcAft>
              <a:buNone/>
            </a:pPr>
            <a:r>
              <a:rPr lang="en-US" sz="1600" dirty="0">
                <a:solidFill>
                  <a:schemeClr val="tx1"/>
                </a:solidFill>
              </a:rPr>
              <a:t>Hoàng Văn Thái</a:t>
            </a:r>
          </a:p>
          <a:p>
            <a:pPr marL="0" lvl="0" indent="0" algn="just" rtl="0">
              <a:spcBef>
                <a:spcPts val="0"/>
              </a:spcBef>
              <a:spcAft>
                <a:spcPts val="0"/>
              </a:spcAft>
              <a:buNone/>
            </a:pPr>
            <a:r>
              <a:rPr lang="en-US" sz="1600" dirty="0">
                <a:solidFill>
                  <a:schemeClr val="tx1"/>
                </a:solidFill>
              </a:rPr>
              <a:t>Phạm Đức Hậu</a:t>
            </a:r>
          </a:p>
          <a:p>
            <a:pPr marL="0" lvl="0" indent="0" algn="just" rtl="0">
              <a:spcBef>
                <a:spcPts val="0"/>
              </a:spcBef>
              <a:spcAft>
                <a:spcPts val="0"/>
              </a:spcAft>
              <a:buNone/>
            </a:pPr>
            <a:r>
              <a:rPr lang="en-US" sz="1600" dirty="0">
                <a:solidFill>
                  <a:schemeClr val="tx1"/>
                </a:solidFill>
              </a:rPr>
              <a:t>Phạm Văn Tùng</a:t>
            </a:r>
          </a:p>
          <a:p>
            <a:pPr marL="0" lvl="0" indent="0" algn="r" rtl="0">
              <a:spcBef>
                <a:spcPts val="0"/>
              </a:spcBef>
              <a:spcAft>
                <a:spcPts val="0"/>
              </a:spcAft>
              <a:buNone/>
            </a:pPr>
            <a:endParaRPr lang="en-US" dirty="0"/>
          </a:p>
          <a:p>
            <a:pPr marL="0" lvl="0" indent="0" algn="r" rtl="0">
              <a:spcBef>
                <a:spcPts val="0"/>
              </a:spcBef>
              <a:spcAft>
                <a:spcPts val="0"/>
              </a:spcAft>
              <a:buNone/>
            </a:pPr>
            <a:endParaRPr dirty="0"/>
          </a:p>
        </p:txBody>
      </p:sp>
      <p:sp>
        <p:nvSpPr>
          <p:cNvPr id="137" name="Google Shape;137;p28"/>
          <p:cNvSpPr txBox="1">
            <a:spLocks noGrp="1"/>
          </p:cNvSpPr>
          <p:nvPr>
            <p:ph type="ctrTitle"/>
          </p:nvPr>
        </p:nvSpPr>
        <p:spPr>
          <a:xfrm>
            <a:off x="4066309" y="344663"/>
            <a:ext cx="3927748" cy="1000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rgbClr val="434343"/>
                </a:solidFill>
              </a:rPr>
              <a:t>KERNEL API</a:t>
            </a:r>
            <a:endParaRPr dirty="0">
              <a:solidFill>
                <a:srgbClr val="434343"/>
              </a:solidFill>
            </a:endParaRPr>
          </a:p>
        </p:txBody>
      </p:sp>
      <p:cxnSp>
        <p:nvCxnSpPr>
          <p:cNvPr id="138" name="Google Shape;138;p28"/>
          <p:cNvCxnSpPr>
            <a:cxnSpLocks/>
          </p:cNvCxnSpPr>
          <p:nvPr/>
        </p:nvCxnSpPr>
        <p:spPr>
          <a:xfrm flipV="1">
            <a:off x="4738255" y="2571750"/>
            <a:ext cx="4251549" cy="25977"/>
          </a:xfrm>
          <a:prstGeom prst="straightConnector1">
            <a:avLst/>
          </a:prstGeom>
          <a:noFill/>
          <a:ln w="9525" cap="flat" cmpd="sng">
            <a:solidFill>
              <a:schemeClr val="dk1"/>
            </a:solidFill>
            <a:prstDash val="solid"/>
            <a:round/>
            <a:headEnd type="none" w="med" len="med"/>
            <a:tailEnd type="none" w="med" len="med"/>
          </a:ln>
        </p:spPr>
      </p:cxnSp>
      <p:sp>
        <p:nvSpPr>
          <p:cNvPr id="139" name="Google Shape;139;p28"/>
          <p:cNvSpPr txBox="1">
            <a:spLocks noGrp="1"/>
          </p:cNvSpPr>
          <p:nvPr>
            <p:ph type="subTitle" idx="1"/>
          </p:nvPr>
        </p:nvSpPr>
        <p:spPr>
          <a:xfrm>
            <a:off x="3362802" y="1724957"/>
            <a:ext cx="4352100" cy="71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b="1" dirty="0">
                <a:solidFill>
                  <a:schemeClr val="tx1">
                    <a:lumMod val="50000"/>
                  </a:schemeClr>
                </a:solidFill>
              </a:rPr>
              <a:t>Giảng viên : Triệu Văn Vũ Quân</a:t>
            </a:r>
            <a:endParaRPr sz="1800" b="1" dirty="0">
              <a:solidFill>
                <a:schemeClr val="tx1">
                  <a:lumMod val="50000"/>
                </a:schemeClr>
              </a:solidFill>
            </a:endParaRPr>
          </a:p>
        </p:txBody>
      </p:sp>
      <p:sp>
        <p:nvSpPr>
          <p:cNvPr id="7" name="Google Shape;139;p28">
            <a:extLst>
              <a:ext uri="{FF2B5EF4-FFF2-40B4-BE49-F238E27FC236}">
                <a16:creationId xmlns:a16="http://schemas.microsoft.com/office/drawing/2014/main" id="{2D221B26-BB0F-4B50-985B-ADF202EF1418}"/>
              </a:ext>
            </a:extLst>
          </p:cNvPr>
          <p:cNvSpPr txBox="1">
            <a:spLocks/>
          </p:cNvSpPr>
          <p:nvPr/>
        </p:nvSpPr>
        <p:spPr>
          <a:xfrm>
            <a:off x="2913768" y="2441957"/>
            <a:ext cx="4352100" cy="71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Roboto Condensed Light"/>
              <a:buNone/>
              <a:defRPr sz="12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9pPr>
          </a:lstStyle>
          <a:p>
            <a:pPr marL="0" indent="0"/>
            <a:r>
              <a:rPr lang="en-US" sz="1800" b="1">
                <a:solidFill>
                  <a:schemeClr val="tx1">
                    <a:lumMod val="50000"/>
                  </a:schemeClr>
                </a:solidFill>
              </a:rPr>
              <a:t>Sinh viên thực hiện</a:t>
            </a:r>
          </a:p>
        </p:txBody>
      </p:sp>
      <p:sp>
        <p:nvSpPr>
          <p:cNvPr id="8" name="Google Shape;137;p28">
            <a:extLst>
              <a:ext uri="{FF2B5EF4-FFF2-40B4-BE49-F238E27FC236}">
                <a16:creationId xmlns:a16="http://schemas.microsoft.com/office/drawing/2014/main" id="{FFB0D37A-C166-4B9C-9E08-3A31A50F3F28}"/>
              </a:ext>
            </a:extLst>
          </p:cNvPr>
          <p:cNvSpPr txBox="1">
            <a:spLocks/>
          </p:cNvSpPr>
          <p:nvPr/>
        </p:nvSpPr>
        <p:spPr>
          <a:xfrm>
            <a:off x="653625" y="257856"/>
            <a:ext cx="3377496" cy="43682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Exo 2"/>
              <a:buNone/>
              <a:defRPr sz="4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chemeClr val="dk1"/>
              </a:buClr>
              <a:buSzPts val="5200"/>
              <a:buFont typeface="Squada One"/>
              <a:buNone/>
              <a:defRPr sz="5200" b="0" i="0" u="none" strike="noStrike" cap="none">
                <a:solidFill>
                  <a:schemeClr val="dk1"/>
                </a:solidFill>
                <a:latin typeface="Squada One"/>
                <a:ea typeface="Squada One"/>
                <a:cs typeface="Squada One"/>
                <a:sym typeface="Squada One"/>
              </a:defRPr>
            </a:lvl2pPr>
            <a:lvl3pPr marR="0" lvl="2" algn="l" rtl="0">
              <a:lnSpc>
                <a:spcPct val="100000"/>
              </a:lnSpc>
              <a:spcBef>
                <a:spcPts val="0"/>
              </a:spcBef>
              <a:spcAft>
                <a:spcPts val="0"/>
              </a:spcAft>
              <a:buClr>
                <a:schemeClr val="dk1"/>
              </a:buClr>
              <a:buSzPts val="5200"/>
              <a:buFont typeface="Squada One"/>
              <a:buNone/>
              <a:defRPr sz="5200" b="0" i="0" u="none" strike="noStrike" cap="none">
                <a:solidFill>
                  <a:schemeClr val="dk1"/>
                </a:solidFill>
                <a:latin typeface="Squada One"/>
                <a:ea typeface="Squada One"/>
                <a:cs typeface="Squada One"/>
                <a:sym typeface="Squada One"/>
              </a:defRPr>
            </a:lvl3pPr>
            <a:lvl4pPr marR="0" lvl="3" algn="l" rtl="0">
              <a:lnSpc>
                <a:spcPct val="100000"/>
              </a:lnSpc>
              <a:spcBef>
                <a:spcPts val="0"/>
              </a:spcBef>
              <a:spcAft>
                <a:spcPts val="0"/>
              </a:spcAft>
              <a:buClr>
                <a:schemeClr val="dk1"/>
              </a:buClr>
              <a:buSzPts val="5200"/>
              <a:buFont typeface="Squada One"/>
              <a:buNone/>
              <a:defRPr sz="5200" b="0" i="0" u="none" strike="noStrike" cap="none">
                <a:solidFill>
                  <a:schemeClr val="dk1"/>
                </a:solidFill>
                <a:latin typeface="Squada One"/>
                <a:ea typeface="Squada One"/>
                <a:cs typeface="Squada One"/>
                <a:sym typeface="Squada One"/>
              </a:defRPr>
            </a:lvl4pPr>
            <a:lvl5pPr marR="0" lvl="4" algn="l" rtl="0">
              <a:lnSpc>
                <a:spcPct val="100000"/>
              </a:lnSpc>
              <a:spcBef>
                <a:spcPts val="0"/>
              </a:spcBef>
              <a:spcAft>
                <a:spcPts val="0"/>
              </a:spcAft>
              <a:buClr>
                <a:schemeClr val="dk1"/>
              </a:buClr>
              <a:buSzPts val="5200"/>
              <a:buFont typeface="Squada One"/>
              <a:buNone/>
              <a:defRPr sz="5200" b="0" i="0" u="none" strike="noStrike" cap="none">
                <a:solidFill>
                  <a:schemeClr val="dk1"/>
                </a:solidFill>
                <a:latin typeface="Squada One"/>
                <a:ea typeface="Squada One"/>
                <a:cs typeface="Squada One"/>
                <a:sym typeface="Squada One"/>
              </a:defRPr>
            </a:lvl5pPr>
            <a:lvl6pPr marR="0" lvl="5" algn="l" rtl="0">
              <a:lnSpc>
                <a:spcPct val="100000"/>
              </a:lnSpc>
              <a:spcBef>
                <a:spcPts val="0"/>
              </a:spcBef>
              <a:spcAft>
                <a:spcPts val="0"/>
              </a:spcAft>
              <a:buClr>
                <a:schemeClr val="dk1"/>
              </a:buClr>
              <a:buSzPts val="5200"/>
              <a:buFont typeface="Squada One"/>
              <a:buNone/>
              <a:defRPr sz="5200" b="0" i="0" u="none" strike="noStrike" cap="none">
                <a:solidFill>
                  <a:schemeClr val="dk1"/>
                </a:solidFill>
                <a:latin typeface="Squada One"/>
                <a:ea typeface="Squada One"/>
                <a:cs typeface="Squada One"/>
                <a:sym typeface="Squada One"/>
              </a:defRPr>
            </a:lvl6pPr>
            <a:lvl7pPr marR="0" lvl="6" algn="l" rtl="0">
              <a:lnSpc>
                <a:spcPct val="100000"/>
              </a:lnSpc>
              <a:spcBef>
                <a:spcPts val="0"/>
              </a:spcBef>
              <a:spcAft>
                <a:spcPts val="0"/>
              </a:spcAft>
              <a:buClr>
                <a:schemeClr val="dk1"/>
              </a:buClr>
              <a:buSzPts val="5200"/>
              <a:buFont typeface="Squada One"/>
              <a:buNone/>
              <a:defRPr sz="5200" b="0" i="0" u="none" strike="noStrike" cap="none">
                <a:solidFill>
                  <a:schemeClr val="dk1"/>
                </a:solidFill>
                <a:latin typeface="Squada One"/>
                <a:ea typeface="Squada One"/>
                <a:cs typeface="Squada One"/>
                <a:sym typeface="Squada One"/>
              </a:defRPr>
            </a:lvl7pPr>
            <a:lvl8pPr marR="0" lvl="7" algn="l" rtl="0">
              <a:lnSpc>
                <a:spcPct val="100000"/>
              </a:lnSpc>
              <a:spcBef>
                <a:spcPts val="0"/>
              </a:spcBef>
              <a:spcAft>
                <a:spcPts val="0"/>
              </a:spcAft>
              <a:buClr>
                <a:schemeClr val="dk1"/>
              </a:buClr>
              <a:buSzPts val="5200"/>
              <a:buFont typeface="Squada One"/>
              <a:buNone/>
              <a:defRPr sz="5200" b="0" i="0" u="none" strike="noStrike" cap="none">
                <a:solidFill>
                  <a:schemeClr val="dk1"/>
                </a:solidFill>
                <a:latin typeface="Squada One"/>
                <a:ea typeface="Squada One"/>
                <a:cs typeface="Squada One"/>
                <a:sym typeface="Squada One"/>
              </a:defRPr>
            </a:lvl8pPr>
            <a:lvl9pPr marR="0" lvl="8" algn="l" rtl="0">
              <a:lnSpc>
                <a:spcPct val="100000"/>
              </a:lnSpc>
              <a:spcBef>
                <a:spcPts val="0"/>
              </a:spcBef>
              <a:spcAft>
                <a:spcPts val="0"/>
              </a:spcAft>
              <a:buClr>
                <a:schemeClr val="dk1"/>
              </a:buClr>
              <a:buSzPts val="5200"/>
              <a:buFont typeface="Squada One"/>
              <a:buNone/>
              <a:defRPr sz="5200" b="0" i="0" u="none" strike="noStrike" cap="none">
                <a:solidFill>
                  <a:schemeClr val="dk1"/>
                </a:solidFill>
                <a:latin typeface="Squada One"/>
                <a:ea typeface="Squada One"/>
                <a:cs typeface="Squada One"/>
                <a:sym typeface="Squada One"/>
              </a:defRPr>
            </a:lvl9pPr>
          </a:lstStyle>
          <a:p>
            <a:pPr algn="l"/>
            <a:r>
              <a:rPr lang="en-US" dirty="0">
                <a:solidFill>
                  <a:srgbClr val="434343"/>
                </a:solidFill>
              </a:rPr>
              <a:t>LINUX</a:t>
            </a:r>
          </a:p>
          <a:p>
            <a:pPr algn="l"/>
            <a:r>
              <a:rPr lang="en-US" dirty="0">
                <a:solidFill>
                  <a:srgbClr val="434343"/>
                </a:solidFill>
              </a:rPr>
              <a:t>KERNEL</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flipH="1">
            <a:off x="0" y="3251405"/>
            <a:ext cx="8411987" cy="1022100"/>
          </a:xfrm>
          <a:prstGeom prst="rect">
            <a:avLst/>
          </a:prstGeom>
        </p:spPr>
        <p:txBody>
          <a:bodyPr spcFirstLastPara="1" wrap="square" lIns="91425" tIns="91425" rIns="91425" bIns="91425" anchor="ctr" anchorCtr="0">
            <a:noAutofit/>
          </a:bodyPr>
          <a:lstStyle/>
          <a:p>
            <a:r>
              <a:rPr lang="en-US" sz="4000" dirty="0"/>
              <a:t>WORKING WITH KERNEL MEMORY</a:t>
            </a:r>
          </a:p>
        </p:txBody>
      </p:sp>
      <p:sp>
        <p:nvSpPr>
          <p:cNvPr id="177" name="Google Shape;177;p31"/>
          <p:cNvSpPr txBox="1">
            <a:spLocks noGrp="1"/>
          </p:cNvSpPr>
          <p:nvPr>
            <p:ph type="title" idx="2"/>
          </p:nvPr>
        </p:nvSpPr>
        <p:spPr>
          <a:xfrm flipH="1">
            <a:off x="1147649" y="191968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cxnSp>
        <p:nvCxnSpPr>
          <p:cNvPr id="178" name="Google Shape;178;p31"/>
          <p:cNvCxnSpPr>
            <a:cxnSpLocks/>
          </p:cNvCxnSpPr>
          <p:nvPr/>
        </p:nvCxnSpPr>
        <p:spPr>
          <a:xfrm>
            <a:off x="0" y="4190870"/>
            <a:ext cx="5549462"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31404709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ctrTitle"/>
          </p:nvPr>
        </p:nvSpPr>
        <p:spPr>
          <a:xfrm>
            <a:off x="157655" y="277223"/>
            <a:ext cx="6766006" cy="897762"/>
          </a:xfrm>
          <a:prstGeom prst="rect">
            <a:avLst/>
          </a:prstGeom>
        </p:spPr>
        <p:txBody>
          <a:bodyPr spcFirstLastPara="1" wrap="square" lIns="91425" tIns="91425" rIns="91425" bIns="91425" anchor="b" anchorCtr="0">
            <a:noAutofit/>
          </a:bodyPr>
          <a:lstStyle/>
          <a:p>
            <a:pPr algn="l"/>
            <a:r>
              <a:rPr lang="en"/>
              <a:t>3. </a:t>
            </a:r>
            <a:r>
              <a:rPr lang="en-US"/>
              <a:t>Working with kernel memory</a:t>
            </a:r>
            <a:endParaRPr sz="2800"/>
          </a:p>
        </p:txBody>
      </p:sp>
      <p:cxnSp>
        <p:nvCxnSpPr>
          <p:cNvPr id="186" name="Google Shape;186;p32"/>
          <p:cNvCxnSpPr/>
          <p:nvPr/>
        </p:nvCxnSpPr>
        <p:spPr>
          <a:xfrm>
            <a:off x="-2400" y="1284293"/>
            <a:ext cx="4574400" cy="0"/>
          </a:xfrm>
          <a:prstGeom prst="straightConnector1">
            <a:avLst/>
          </a:prstGeom>
          <a:noFill/>
          <a:ln w="9525" cap="flat" cmpd="sng">
            <a:solidFill>
              <a:schemeClr val="dk1"/>
            </a:solidFill>
            <a:prstDash val="solid"/>
            <a:round/>
            <a:headEnd type="none" w="med" len="med"/>
            <a:tailEnd type="none" w="med" len="med"/>
          </a:ln>
        </p:spPr>
      </p:cxnSp>
      <p:sp>
        <p:nvSpPr>
          <p:cNvPr id="6" name="Google Shape;185;p32"/>
          <p:cNvSpPr txBox="1">
            <a:spLocks noGrp="1"/>
          </p:cNvSpPr>
          <p:nvPr>
            <p:ph type="subTitle" idx="1"/>
          </p:nvPr>
        </p:nvSpPr>
        <p:spPr>
          <a:xfrm>
            <a:off x="83127" y="1393603"/>
            <a:ext cx="8887692" cy="3310829"/>
          </a:xfrm>
          <a:prstGeom prst="rect">
            <a:avLst/>
          </a:prstGeom>
        </p:spPr>
        <p:txBody>
          <a:bodyPr spcFirstLastPara="1" wrap="square" lIns="91425" tIns="91425" rIns="91425" bIns="91425" anchor="t" anchorCtr="0">
            <a:noAutofit/>
          </a:bodyPr>
          <a:lstStyle/>
          <a:p>
            <a:pPr marL="0" lvl="0" indent="0" algn="l"/>
            <a:r>
              <a:rPr lang="en-US" sz="2000" b="1" dirty="0" smtClean="0">
                <a:solidFill>
                  <a:schemeClr val="tx1">
                    <a:lumMod val="75000"/>
                  </a:schemeClr>
                </a:solidFill>
                <a:latin typeface="Helvetica Neue" panose="02000403000000020004" pitchFamily="2" charset="0"/>
              </a:rPr>
              <a:t>Yêu cầu </a:t>
            </a:r>
            <a:r>
              <a:rPr lang="en-US" sz="2000" dirty="0">
                <a:solidFill>
                  <a:schemeClr val="tx1">
                    <a:lumMod val="75000"/>
                  </a:schemeClr>
                </a:solidFill>
                <a:latin typeface="Helvetica Neue" panose="02000403000000020004" pitchFamily="2" charset="0"/>
              </a:rPr>
              <a:t>:</a:t>
            </a:r>
          </a:p>
          <a:p>
            <a:pPr marL="0" lvl="0" indent="0" algn="l" rtl="0">
              <a:spcBef>
                <a:spcPts val="0"/>
              </a:spcBef>
              <a:spcAft>
                <a:spcPts val="0"/>
              </a:spcAft>
              <a:buNone/>
            </a:pPr>
            <a:r>
              <a:rPr lang="en-US" sz="2000" dirty="0">
                <a:solidFill>
                  <a:schemeClr val="tx1">
                    <a:lumMod val="75000"/>
                  </a:schemeClr>
                </a:solidFill>
                <a:latin typeface="Helvetica Neue" panose="02000403000000020004" pitchFamily="2" charset="0"/>
              </a:rPr>
              <a:t>	</a:t>
            </a:r>
            <a:r>
              <a:rPr lang="en-US" sz="2000" dirty="0" smtClean="0">
                <a:solidFill>
                  <a:schemeClr val="tx1">
                    <a:lumMod val="75000"/>
                  </a:schemeClr>
                </a:solidFill>
                <a:latin typeface="Helvetica Neue" panose="02000403000000020004" pitchFamily="2" charset="0"/>
              </a:rPr>
              <a:t>1. Phân bổ bộ nhớ cho cấu trúc thông tin tác vụ với 2 tham số : </a:t>
            </a:r>
            <a:r>
              <a:rPr lang="en-US" sz="2000" dirty="0" err="1" smtClean="0">
                <a:solidFill>
                  <a:schemeClr val="tx1">
                    <a:lumMod val="75000"/>
                  </a:schemeClr>
                </a:solidFill>
                <a:latin typeface="Helvetica Neue" panose="02000403000000020004" pitchFamily="2" charset="0"/>
              </a:rPr>
              <a:t>pid</a:t>
            </a:r>
            <a:r>
              <a:rPr lang="en-US" sz="2000" dirty="0" smtClean="0">
                <a:solidFill>
                  <a:schemeClr val="tx1">
                    <a:lumMod val="75000"/>
                  </a:schemeClr>
                </a:solidFill>
                <a:latin typeface="Helvetica Neue" panose="02000403000000020004" pitchFamily="2" charset="0"/>
              </a:rPr>
              <a:t> and </a:t>
            </a:r>
            <a:r>
              <a:rPr lang="en-US" sz="2000" dirty="0" smtClean="0">
                <a:solidFill>
                  <a:schemeClr val="tx1">
                    <a:lumMod val="75000"/>
                  </a:schemeClr>
                </a:solidFill>
                <a:latin typeface="Helvetica Neue" panose="02000403000000020004" pitchFamily="2" charset="0"/>
              </a:rPr>
              <a:t>timestamp.</a:t>
            </a:r>
            <a:endParaRPr lang="en-US" sz="2000" dirty="0" smtClean="0">
              <a:solidFill>
                <a:schemeClr val="tx1">
                  <a:lumMod val="75000"/>
                </a:schemeClr>
              </a:solidFill>
              <a:latin typeface="Helvetica Neue" panose="02000403000000020004" pitchFamily="2" charset="0"/>
            </a:endParaRPr>
          </a:p>
          <a:p>
            <a:pPr marL="0" lvl="0" indent="0" algn="l"/>
            <a:r>
              <a:rPr lang="en-US" sz="2000" dirty="0" smtClean="0">
                <a:solidFill>
                  <a:schemeClr val="tx1">
                    <a:lumMod val="75000"/>
                  </a:schemeClr>
                </a:solidFill>
                <a:latin typeface="Helvetica Neue" panose="02000403000000020004" pitchFamily="2" charset="0"/>
              </a:rPr>
              <a:t>	2. </a:t>
            </a:r>
            <a:r>
              <a:rPr lang="en-US" sz="2000" dirty="0" smtClean="0">
                <a:solidFill>
                  <a:schemeClr val="tx1">
                    <a:lumMod val="75000"/>
                  </a:schemeClr>
                </a:solidFill>
                <a:latin typeface="Helvetica Neue" panose="02000403000000020004" pitchFamily="2" charset="0"/>
              </a:rPr>
              <a:t>Phân bổ task-info cho quy trình hiện tại, quy trình cha, quy trình tiếp </a:t>
            </a:r>
            <a:r>
              <a:rPr lang="en-US" sz="2000" dirty="0" err="1" smtClean="0">
                <a:solidFill>
                  <a:schemeClr val="tx1">
                    <a:lumMod val="75000"/>
                  </a:schemeClr>
                </a:solidFill>
                <a:latin typeface="Helvetica Neue" panose="02000403000000020004" pitchFamily="2" charset="0"/>
              </a:rPr>
              <a:t>theo.</a:t>
            </a:r>
            <a:endParaRPr lang="en-US" sz="2000" dirty="0" smtClean="0">
              <a:solidFill>
                <a:schemeClr val="tx1">
                  <a:lumMod val="75000"/>
                </a:schemeClr>
              </a:solidFill>
              <a:latin typeface="Helvetica Neue" panose="02000403000000020004" pitchFamily="2" charset="0"/>
            </a:endParaRPr>
          </a:p>
          <a:p>
            <a:pPr marL="0" lvl="0" indent="0" algn="l"/>
            <a:r>
              <a:rPr lang="en-US" sz="2000" dirty="0">
                <a:solidFill>
                  <a:schemeClr val="tx1">
                    <a:lumMod val="75000"/>
                  </a:schemeClr>
                </a:solidFill>
                <a:latin typeface="Helvetica Neue" panose="02000403000000020004" pitchFamily="2" charset="0"/>
              </a:rPr>
              <a:t>	</a:t>
            </a:r>
            <a:r>
              <a:rPr lang="en-US" sz="2000" dirty="0" smtClean="0">
                <a:solidFill>
                  <a:schemeClr val="tx1">
                    <a:lumMod val="75000"/>
                  </a:schemeClr>
                </a:solidFill>
                <a:latin typeface="Helvetica Neue" panose="02000403000000020004" pitchFamily="2" charset="0"/>
              </a:rPr>
              <a:t>3</a:t>
            </a:r>
            <a:r>
              <a:rPr lang="en-US" sz="2000" dirty="0">
                <a:solidFill>
                  <a:schemeClr val="tx1">
                    <a:lumMod val="75000"/>
                  </a:schemeClr>
                </a:solidFill>
                <a:latin typeface="Helvetica Neue" panose="02000403000000020004" pitchFamily="2" charset="0"/>
              </a:rPr>
              <a:t>. </a:t>
            </a:r>
            <a:r>
              <a:rPr lang="en-US" sz="2000" dirty="0" smtClean="0">
                <a:solidFill>
                  <a:schemeClr val="tx1">
                    <a:lumMod val="75000"/>
                  </a:schemeClr>
                </a:solidFill>
                <a:latin typeface="Helvetica Neue" panose="02000403000000020004" pitchFamily="2" charset="0"/>
              </a:rPr>
              <a:t>Hiển thị 4 cấu trúc.</a:t>
            </a:r>
            <a:endParaRPr lang="en-US" sz="2000" dirty="0" smtClean="0">
              <a:solidFill>
                <a:schemeClr val="tx1">
                  <a:lumMod val="75000"/>
                </a:schemeClr>
              </a:solidFill>
              <a:latin typeface="Helvetica Neue" panose="02000403000000020004" pitchFamily="2" charset="0"/>
            </a:endParaRPr>
          </a:p>
          <a:p>
            <a:pPr marL="0" lvl="0" indent="0" algn="l"/>
            <a:r>
              <a:rPr lang="en-US" sz="2000" dirty="0">
                <a:solidFill>
                  <a:schemeClr val="tx1">
                    <a:lumMod val="75000"/>
                  </a:schemeClr>
                </a:solidFill>
                <a:latin typeface="Helvetica Neue" panose="02000403000000020004" pitchFamily="2" charset="0"/>
              </a:rPr>
              <a:t>	</a:t>
            </a:r>
            <a:r>
              <a:rPr lang="en-US" sz="2000" dirty="0" smtClean="0">
                <a:solidFill>
                  <a:schemeClr val="tx1">
                    <a:lumMod val="75000"/>
                  </a:schemeClr>
                </a:solidFill>
                <a:latin typeface="Helvetica Neue" panose="02000403000000020004" pitchFamily="2" charset="0"/>
              </a:rPr>
              <a:t>4. </a:t>
            </a:r>
            <a:r>
              <a:rPr lang="en-US" sz="2000" dirty="0" smtClean="0">
                <a:solidFill>
                  <a:schemeClr val="tx1">
                    <a:lumMod val="75000"/>
                  </a:schemeClr>
                </a:solidFill>
                <a:latin typeface="Helvetica Neue" panose="02000403000000020004" pitchFamily="2" charset="0"/>
              </a:rPr>
              <a:t>Giải phóng bộ nhớ(sử dụng </a:t>
            </a:r>
            <a:r>
              <a:rPr lang="en-US" sz="2000" dirty="0" err="1" smtClean="0">
                <a:solidFill>
                  <a:schemeClr val="tx1">
                    <a:lumMod val="75000"/>
                  </a:schemeClr>
                </a:solidFill>
                <a:latin typeface="Helvetica Neue" panose="02000403000000020004" pitchFamily="2" charset="0"/>
              </a:rPr>
              <a:t>kfree</a:t>
            </a:r>
            <a:r>
              <a:rPr lang="en-US" sz="2000" dirty="0" smtClean="0">
                <a:solidFill>
                  <a:schemeClr val="tx1">
                    <a:lumMod val="75000"/>
                  </a:schemeClr>
                </a:solidFill>
                <a:latin typeface="Helvetica Neue" panose="02000403000000020004" pitchFamily="2" charset="0"/>
              </a:rPr>
              <a:t>())</a:t>
            </a:r>
            <a:endParaRPr sz="2000" dirty="0">
              <a:solidFill>
                <a:schemeClr val="tx1">
                  <a:lumMod val="75000"/>
                </a:schemeClr>
              </a:solidFill>
              <a:latin typeface="Helvetica Neue" panose="02000403000000020004" pitchFamily="2" charset="0"/>
            </a:endParaRPr>
          </a:p>
        </p:txBody>
      </p:sp>
    </p:spTree>
    <p:extLst>
      <p:ext uri="{BB962C8B-B14F-4D97-AF65-F5344CB8AC3E}">
        <p14:creationId xmlns:p14="http://schemas.microsoft.com/office/powerpoint/2010/main" val="196879552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flipH="1">
            <a:off x="1147649" y="3085150"/>
            <a:ext cx="6798171" cy="1022100"/>
          </a:xfrm>
          <a:prstGeom prst="rect">
            <a:avLst/>
          </a:prstGeom>
        </p:spPr>
        <p:txBody>
          <a:bodyPr spcFirstLastPara="1" wrap="square" lIns="91425" tIns="91425" rIns="91425" bIns="91425" anchor="ctr" anchorCtr="0">
            <a:noAutofit/>
          </a:bodyPr>
          <a:lstStyle/>
          <a:p>
            <a:r>
              <a:rPr lang="en-US"/>
              <a:t>WORKING WITH KERNEL LIST</a:t>
            </a:r>
          </a:p>
        </p:txBody>
      </p:sp>
      <p:sp>
        <p:nvSpPr>
          <p:cNvPr id="177" name="Google Shape;177;p31"/>
          <p:cNvSpPr txBox="1">
            <a:spLocks noGrp="1"/>
          </p:cNvSpPr>
          <p:nvPr>
            <p:ph type="title" idx="2"/>
          </p:nvPr>
        </p:nvSpPr>
        <p:spPr>
          <a:xfrm flipH="1">
            <a:off x="1147649" y="191968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cxnSp>
        <p:nvCxnSpPr>
          <p:cNvPr id="178" name="Google Shape;178;p31"/>
          <p:cNvCxnSpPr>
            <a:cxnSpLocks/>
          </p:cNvCxnSpPr>
          <p:nvPr/>
        </p:nvCxnSpPr>
        <p:spPr>
          <a:xfrm>
            <a:off x="0" y="4190870"/>
            <a:ext cx="5549462"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83723242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ctrTitle"/>
          </p:nvPr>
        </p:nvSpPr>
        <p:spPr>
          <a:xfrm>
            <a:off x="157655" y="277223"/>
            <a:ext cx="6766006" cy="897762"/>
          </a:xfrm>
          <a:prstGeom prst="rect">
            <a:avLst/>
          </a:prstGeom>
        </p:spPr>
        <p:txBody>
          <a:bodyPr spcFirstLastPara="1" wrap="square" lIns="91425" tIns="91425" rIns="91425" bIns="91425" anchor="b" anchorCtr="0">
            <a:noAutofit/>
          </a:bodyPr>
          <a:lstStyle/>
          <a:p>
            <a:pPr algn="l"/>
            <a:r>
              <a:rPr lang="en"/>
              <a:t>4. </a:t>
            </a:r>
            <a:r>
              <a:rPr lang="en-US"/>
              <a:t>Working with kernel list</a:t>
            </a:r>
            <a:endParaRPr sz="2800"/>
          </a:p>
        </p:txBody>
      </p:sp>
      <p:cxnSp>
        <p:nvCxnSpPr>
          <p:cNvPr id="186" name="Google Shape;186;p32"/>
          <p:cNvCxnSpPr/>
          <p:nvPr/>
        </p:nvCxnSpPr>
        <p:spPr>
          <a:xfrm>
            <a:off x="-2400" y="1284293"/>
            <a:ext cx="4574400" cy="0"/>
          </a:xfrm>
          <a:prstGeom prst="straightConnector1">
            <a:avLst/>
          </a:prstGeom>
          <a:noFill/>
          <a:ln w="9525" cap="flat" cmpd="sng">
            <a:solidFill>
              <a:schemeClr val="dk1"/>
            </a:solidFill>
            <a:prstDash val="solid"/>
            <a:round/>
            <a:headEnd type="none" w="med" len="med"/>
            <a:tailEnd type="none" w="med" len="med"/>
          </a:ln>
        </p:spPr>
      </p:cxnSp>
      <p:sp>
        <p:nvSpPr>
          <p:cNvPr id="6" name="Google Shape;185;p32"/>
          <p:cNvSpPr txBox="1">
            <a:spLocks noGrp="1"/>
          </p:cNvSpPr>
          <p:nvPr>
            <p:ph type="subTitle" idx="1"/>
          </p:nvPr>
        </p:nvSpPr>
        <p:spPr>
          <a:xfrm>
            <a:off x="83127" y="1393603"/>
            <a:ext cx="8887692" cy="3310829"/>
          </a:xfrm>
          <a:prstGeom prst="rect">
            <a:avLst/>
          </a:prstGeom>
        </p:spPr>
        <p:txBody>
          <a:bodyPr spcFirstLastPara="1" wrap="square" lIns="91425" tIns="91425" rIns="91425" bIns="91425" anchor="t" anchorCtr="0">
            <a:noAutofit/>
          </a:bodyPr>
          <a:lstStyle/>
          <a:p>
            <a:pPr marL="0" lvl="0" indent="0" algn="l"/>
            <a:r>
              <a:rPr lang="en-US" sz="2000" b="1" dirty="0" smtClean="0">
                <a:solidFill>
                  <a:schemeClr val="tx1">
                    <a:lumMod val="75000"/>
                  </a:schemeClr>
                </a:solidFill>
                <a:latin typeface="Helvetica Neue" panose="02000403000000020004" pitchFamily="2" charset="0"/>
              </a:rPr>
              <a:t>Yêu cầu</a:t>
            </a:r>
            <a:r>
              <a:rPr lang="en-US" sz="2000" dirty="0" smtClean="0">
                <a:solidFill>
                  <a:schemeClr val="tx1">
                    <a:lumMod val="75000"/>
                  </a:schemeClr>
                </a:solidFill>
                <a:latin typeface="Helvetica Neue" panose="02000403000000020004" pitchFamily="2" charset="0"/>
              </a:rPr>
              <a:t>:</a:t>
            </a:r>
            <a:endParaRPr lang="en-US" sz="2000" dirty="0" smtClean="0">
              <a:solidFill>
                <a:schemeClr val="tx1">
                  <a:lumMod val="75000"/>
                </a:schemeClr>
              </a:solidFill>
              <a:latin typeface="Helvetica Neue" panose="02000403000000020004" pitchFamily="2" charset="0"/>
            </a:endParaRPr>
          </a:p>
          <a:p>
            <a:pPr marL="0" lvl="0" indent="0" algn="l"/>
            <a:endParaRPr lang="en-US" sz="2000" dirty="0">
              <a:solidFill>
                <a:schemeClr val="tx1">
                  <a:lumMod val="75000"/>
                </a:schemeClr>
              </a:solidFill>
              <a:latin typeface="Helvetica Neue" panose="02000403000000020004" pitchFamily="2" charset="0"/>
            </a:endParaRPr>
          </a:p>
          <a:p>
            <a:pPr marL="0" lvl="0" indent="0" algn="l" rtl="0">
              <a:spcBef>
                <a:spcPts val="0"/>
              </a:spcBef>
              <a:spcAft>
                <a:spcPts val="0"/>
              </a:spcAft>
              <a:buNone/>
            </a:pPr>
            <a:r>
              <a:rPr lang="en-US" sz="2000" dirty="0">
                <a:solidFill>
                  <a:schemeClr val="tx1">
                    <a:lumMod val="75000"/>
                  </a:schemeClr>
                </a:solidFill>
                <a:latin typeface="Helvetica Neue" panose="02000403000000020004" pitchFamily="2" charset="0"/>
              </a:rPr>
              <a:t>	1</a:t>
            </a:r>
            <a:r>
              <a:rPr lang="en-US" sz="2000" dirty="0" smtClean="0">
                <a:solidFill>
                  <a:schemeClr val="tx1">
                    <a:lumMod val="75000"/>
                  </a:schemeClr>
                </a:solidFill>
                <a:latin typeface="Helvetica Neue" panose="02000403000000020004" pitchFamily="2" charset="0"/>
              </a:rPr>
              <a:t>. </a:t>
            </a:r>
            <a:r>
              <a:rPr lang="en-US" sz="2000" dirty="0" smtClean="0">
                <a:solidFill>
                  <a:schemeClr val="tx1">
                    <a:lumMod val="75000"/>
                  </a:schemeClr>
                </a:solidFill>
                <a:latin typeface="Helvetica Neue" panose="02000403000000020004" pitchFamily="2" charset="0"/>
              </a:rPr>
              <a:t>Phân bổ cấu trúc thông tin nhiệm vụ và thêm nó vào trong danh sách.</a:t>
            </a:r>
            <a:endParaRPr lang="en-US" sz="2000" dirty="0" smtClean="0">
              <a:solidFill>
                <a:schemeClr val="tx1">
                  <a:lumMod val="75000"/>
                </a:schemeClr>
              </a:solidFill>
              <a:latin typeface="Helvetica Neue" panose="02000403000000020004" pitchFamily="2" charset="0"/>
            </a:endParaRPr>
          </a:p>
          <a:p>
            <a:pPr marL="0" lvl="0" indent="0" algn="l"/>
            <a:r>
              <a:rPr lang="en-US" sz="2000" dirty="0" smtClean="0">
                <a:solidFill>
                  <a:schemeClr val="tx1">
                    <a:lumMod val="75000"/>
                  </a:schemeClr>
                </a:solidFill>
                <a:latin typeface="Helvetica Neue" panose="02000403000000020004" pitchFamily="2" charset="0"/>
              </a:rPr>
              <a:t>	2. </a:t>
            </a:r>
            <a:r>
              <a:rPr lang="en-US" sz="2000" dirty="0" smtClean="0">
                <a:solidFill>
                  <a:schemeClr val="tx1">
                    <a:lumMod val="75000"/>
                  </a:schemeClr>
                </a:solidFill>
                <a:latin typeface="Helvetica Neue" panose="02000403000000020004" pitchFamily="2" charset="0"/>
              </a:rPr>
              <a:t>Xóa tất cả các yếu tố trong danh sách.</a:t>
            </a:r>
            <a:endParaRPr lang="en-US" sz="2000" dirty="0" smtClean="0">
              <a:solidFill>
                <a:schemeClr val="tx1">
                  <a:lumMod val="75000"/>
                </a:schemeClr>
              </a:solidFill>
              <a:latin typeface="Helvetica Neue" panose="02000403000000020004" pitchFamily="2" charset="0"/>
            </a:endParaRPr>
          </a:p>
          <a:p>
            <a:pPr marL="0" lvl="0" indent="0" algn="l"/>
            <a:endParaRPr lang="en-US" sz="2000" dirty="0" smtClean="0">
              <a:solidFill>
                <a:schemeClr val="tx1">
                  <a:lumMod val="75000"/>
                </a:schemeClr>
              </a:solidFill>
              <a:latin typeface="Helvetica Neue" panose="02000403000000020004" pitchFamily="2" charset="0"/>
            </a:endParaRPr>
          </a:p>
          <a:p>
            <a:pPr marL="0" lvl="0" indent="0" algn="l"/>
            <a:r>
              <a:rPr lang="en-US" sz="2000" dirty="0">
                <a:solidFill>
                  <a:schemeClr val="tx1">
                    <a:lumMod val="75000"/>
                  </a:schemeClr>
                </a:solidFill>
                <a:latin typeface="Helvetica Neue" panose="02000403000000020004" pitchFamily="2" charset="0"/>
              </a:rPr>
              <a:t>	</a:t>
            </a:r>
            <a:r>
              <a:rPr lang="en-US" sz="2000" dirty="0" smtClean="0">
                <a:solidFill>
                  <a:schemeClr val="tx1">
                    <a:lumMod val="75000"/>
                  </a:schemeClr>
                </a:solidFill>
                <a:latin typeface="Helvetica Neue" panose="02000403000000020004" pitchFamily="2" charset="0"/>
              </a:rPr>
              <a:t>3</a:t>
            </a:r>
            <a:r>
              <a:rPr lang="en-US" sz="2000" dirty="0">
                <a:solidFill>
                  <a:schemeClr val="tx1">
                    <a:lumMod val="75000"/>
                  </a:schemeClr>
                </a:solidFill>
                <a:latin typeface="Helvetica Neue" panose="02000403000000020004" pitchFamily="2" charset="0"/>
              </a:rPr>
              <a:t>. </a:t>
            </a:r>
            <a:r>
              <a:rPr lang="en-US" sz="2000" dirty="0" smtClean="0">
                <a:solidFill>
                  <a:schemeClr val="tx1">
                    <a:lumMod val="75000"/>
                  </a:schemeClr>
                </a:solidFill>
                <a:latin typeface="Helvetica Neue" panose="02000403000000020004" pitchFamily="2" charset="0"/>
              </a:rPr>
              <a:t>Tải và gỡ bỏ module</a:t>
            </a:r>
            <a:endParaRPr lang="en-US" sz="2000" dirty="0" smtClean="0">
              <a:solidFill>
                <a:schemeClr val="tx1">
                  <a:lumMod val="75000"/>
                </a:schemeClr>
              </a:solidFill>
              <a:latin typeface="Helvetica Neue" panose="02000403000000020004" pitchFamily="2" charset="0"/>
            </a:endParaRPr>
          </a:p>
        </p:txBody>
      </p:sp>
    </p:spTree>
    <p:extLst>
      <p:ext uri="{BB962C8B-B14F-4D97-AF65-F5344CB8AC3E}">
        <p14:creationId xmlns:p14="http://schemas.microsoft.com/office/powerpoint/2010/main" val="179164110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flipH="1">
            <a:off x="787431" y="3112859"/>
            <a:ext cx="6798171" cy="1022100"/>
          </a:xfrm>
          <a:prstGeom prst="rect">
            <a:avLst/>
          </a:prstGeom>
        </p:spPr>
        <p:txBody>
          <a:bodyPr spcFirstLastPara="1" wrap="square" lIns="91425" tIns="91425" rIns="91425" bIns="91425" anchor="ctr" anchorCtr="0">
            <a:noAutofit/>
          </a:bodyPr>
          <a:lstStyle/>
          <a:p>
            <a:pPr lvl="0"/>
            <a:r>
              <a:rPr lang="en-US" dirty="0"/>
              <a:t>WORKING WITH KERNEL LISTS FOR PROCESS HANDING </a:t>
            </a:r>
          </a:p>
        </p:txBody>
      </p:sp>
      <p:sp>
        <p:nvSpPr>
          <p:cNvPr id="177" name="Google Shape;177;p31"/>
          <p:cNvSpPr txBox="1">
            <a:spLocks noGrp="1"/>
          </p:cNvSpPr>
          <p:nvPr>
            <p:ph type="title" idx="2"/>
          </p:nvPr>
        </p:nvSpPr>
        <p:spPr>
          <a:xfrm flipH="1">
            <a:off x="787431" y="1940462"/>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05</a:t>
            </a:r>
            <a:endParaRPr dirty="0"/>
          </a:p>
        </p:txBody>
      </p:sp>
      <p:cxnSp>
        <p:nvCxnSpPr>
          <p:cNvPr id="178" name="Google Shape;178;p31"/>
          <p:cNvCxnSpPr>
            <a:cxnSpLocks/>
          </p:cNvCxnSpPr>
          <p:nvPr/>
        </p:nvCxnSpPr>
        <p:spPr>
          <a:xfrm>
            <a:off x="0" y="4190870"/>
            <a:ext cx="5549462"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849634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93"/>
        <p:cNvGrpSpPr/>
        <p:nvPr/>
      </p:nvGrpSpPr>
      <p:grpSpPr>
        <a:xfrm>
          <a:off x="0" y="0"/>
          <a:ext cx="0" cy="0"/>
          <a:chOff x="0" y="0"/>
          <a:chExt cx="0" cy="0"/>
        </a:xfrm>
      </p:grpSpPr>
      <p:pic>
        <p:nvPicPr>
          <p:cNvPr id="8994" name="Google Shape;8994;p6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3" name="Google Shape;599;p51">
            <a:extLst>
              <a:ext uri="{FF2B5EF4-FFF2-40B4-BE49-F238E27FC236}">
                <a16:creationId xmlns:a16="http://schemas.microsoft.com/office/drawing/2014/main" id="{5F71758A-52F2-4C12-B013-CAE254DDCD93}"/>
              </a:ext>
            </a:extLst>
          </p:cNvPr>
          <p:cNvSpPr txBox="1">
            <a:spLocks/>
          </p:cNvSpPr>
          <p:nvPr/>
        </p:nvSpPr>
        <p:spPr>
          <a:xfrm flipH="1">
            <a:off x="1974150" y="1539372"/>
            <a:ext cx="5195700" cy="136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4800" b="1" dirty="0">
              <a:solidFill>
                <a:schemeClr val="tx2">
                  <a:lumMod val="25000"/>
                </a:schemeClr>
              </a:solidFill>
              <a:latin typeface="Exo 2" panose="020B0604020202020204" charset="0"/>
            </a:endParaRPr>
          </a:p>
        </p:txBody>
      </p:sp>
      <p:pic>
        <p:nvPicPr>
          <p:cNvPr id="23" name="Picture 22"/>
          <p:cNvPicPr>
            <a:picLocks noChangeAspect="1"/>
          </p:cNvPicPr>
          <p:nvPr/>
        </p:nvPicPr>
        <p:blipFill>
          <a:blip r:embed="rId5"/>
          <a:stretch>
            <a:fillRect/>
          </a:stretch>
        </p:blipFill>
        <p:spPr>
          <a:xfrm>
            <a:off x="0" y="895350"/>
            <a:ext cx="7124700" cy="3352800"/>
          </a:xfrm>
          <a:prstGeom prst="rect">
            <a:avLst/>
          </a:prstGeom>
        </p:spPr>
      </p:pic>
      <p:sp>
        <p:nvSpPr>
          <p:cNvPr id="25" name="Oval Callout 24"/>
          <p:cNvSpPr/>
          <p:nvPr/>
        </p:nvSpPr>
        <p:spPr>
          <a:xfrm>
            <a:off x="5306290" y="180109"/>
            <a:ext cx="3096491" cy="824346"/>
          </a:xfrm>
          <a:prstGeom prst="wedgeEllipseCallout">
            <a:avLst>
              <a:gd name="adj1" fmla="val -82462"/>
              <a:gd name="adj2" fmla="val 1226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Thể hiện ID của quá trình</a:t>
            </a:r>
            <a:endParaRPr lang="en-US" sz="2400" dirty="0"/>
          </a:p>
        </p:txBody>
      </p:sp>
      <p:sp>
        <p:nvSpPr>
          <p:cNvPr id="26" name="Line Callout 1 (Border and Accent Bar) 25"/>
          <p:cNvSpPr/>
          <p:nvPr/>
        </p:nvSpPr>
        <p:spPr>
          <a:xfrm>
            <a:off x="5856886" y="1354067"/>
            <a:ext cx="3241964" cy="588819"/>
          </a:xfrm>
          <a:prstGeom prst="accentBorderCallout1">
            <a:avLst>
              <a:gd name="adj1" fmla="val 18750"/>
              <a:gd name="adj2" fmla="val -8333"/>
              <a:gd name="adj3" fmla="val 111324"/>
              <a:gd name="adj4" fmla="val -2188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smtClean="0"/>
              <a:t>Theo dõi thời gian (s)</a:t>
            </a:r>
            <a:endParaRPr lang="en-US" sz="2400" dirty="0"/>
          </a:p>
        </p:txBody>
      </p:sp>
      <p:sp>
        <p:nvSpPr>
          <p:cNvPr id="29" name="Oval Callout 28"/>
          <p:cNvSpPr/>
          <p:nvPr/>
        </p:nvSpPr>
        <p:spPr>
          <a:xfrm>
            <a:off x="1974150" y="3888902"/>
            <a:ext cx="3560741" cy="1074490"/>
          </a:xfrm>
          <a:prstGeom prst="wedgeEllipseCallout">
            <a:avLst>
              <a:gd name="adj1" fmla="val 18907"/>
              <a:gd name="adj2" fmla="val -113123"/>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Số lần 1 quy trình được thêm vào danh sách</a:t>
            </a:r>
            <a:endParaRPr lang="en-US" sz="2000" dirty="0"/>
          </a:p>
        </p:txBody>
      </p:sp>
    </p:spTree>
    <p:extLst>
      <p:ext uri="{BB962C8B-B14F-4D97-AF65-F5344CB8AC3E}">
        <p14:creationId xmlns:p14="http://schemas.microsoft.com/office/powerpoint/2010/main" val="4162643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93"/>
        <p:cNvGrpSpPr/>
        <p:nvPr/>
      </p:nvGrpSpPr>
      <p:grpSpPr>
        <a:xfrm>
          <a:off x="0" y="0"/>
          <a:ext cx="0" cy="0"/>
          <a:chOff x="0" y="0"/>
          <a:chExt cx="0" cy="0"/>
        </a:xfrm>
      </p:grpSpPr>
      <p:pic>
        <p:nvPicPr>
          <p:cNvPr id="8994" name="Google Shape;8994;p6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3" name="Google Shape;599;p51">
            <a:extLst>
              <a:ext uri="{FF2B5EF4-FFF2-40B4-BE49-F238E27FC236}">
                <a16:creationId xmlns:a16="http://schemas.microsoft.com/office/drawing/2014/main" id="{5F71758A-52F2-4C12-B013-CAE254DDCD93}"/>
              </a:ext>
            </a:extLst>
          </p:cNvPr>
          <p:cNvSpPr txBox="1">
            <a:spLocks/>
          </p:cNvSpPr>
          <p:nvPr/>
        </p:nvSpPr>
        <p:spPr>
          <a:xfrm flipH="1">
            <a:off x="1974150" y="1539372"/>
            <a:ext cx="5195700" cy="136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4800" b="1" dirty="0">
              <a:solidFill>
                <a:schemeClr val="tx2">
                  <a:lumMod val="25000"/>
                </a:schemeClr>
              </a:solidFill>
              <a:latin typeface="Exo 2" panose="020B0604020202020204" charset="0"/>
            </a:endParaRPr>
          </a:p>
        </p:txBody>
      </p:sp>
      <p:pic>
        <p:nvPicPr>
          <p:cNvPr id="4" name="Picture 3"/>
          <p:cNvPicPr>
            <a:picLocks noChangeAspect="1"/>
          </p:cNvPicPr>
          <p:nvPr/>
        </p:nvPicPr>
        <p:blipFill>
          <a:blip r:embed="rId5"/>
          <a:stretch>
            <a:fillRect/>
          </a:stretch>
        </p:blipFill>
        <p:spPr>
          <a:xfrm>
            <a:off x="0" y="983240"/>
            <a:ext cx="8693728" cy="3190875"/>
          </a:xfrm>
          <a:prstGeom prst="rect">
            <a:avLst/>
          </a:prstGeom>
        </p:spPr>
      </p:pic>
    </p:spTree>
    <p:extLst>
      <p:ext uri="{BB962C8B-B14F-4D97-AF65-F5344CB8AC3E}">
        <p14:creationId xmlns:p14="http://schemas.microsoft.com/office/powerpoint/2010/main" val="2540816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93"/>
        <p:cNvGrpSpPr/>
        <p:nvPr/>
      </p:nvGrpSpPr>
      <p:grpSpPr>
        <a:xfrm>
          <a:off x="0" y="0"/>
          <a:ext cx="0" cy="0"/>
          <a:chOff x="0" y="0"/>
          <a:chExt cx="0" cy="0"/>
        </a:xfrm>
      </p:grpSpPr>
      <p:pic>
        <p:nvPicPr>
          <p:cNvPr id="8994" name="Google Shape;8994;p6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3" name="Google Shape;599;p51">
            <a:extLst>
              <a:ext uri="{FF2B5EF4-FFF2-40B4-BE49-F238E27FC236}">
                <a16:creationId xmlns:a16="http://schemas.microsoft.com/office/drawing/2014/main" id="{5F71758A-52F2-4C12-B013-CAE254DDCD93}"/>
              </a:ext>
            </a:extLst>
          </p:cNvPr>
          <p:cNvSpPr txBox="1">
            <a:spLocks/>
          </p:cNvSpPr>
          <p:nvPr/>
        </p:nvSpPr>
        <p:spPr>
          <a:xfrm flipH="1">
            <a:off x="1974150" y="1539372"/>
            <a:ext cx="5195700" cy="136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4800" b="1" dirty="0">
              <a:solidFill>
                <a:schemeClr val="tx2">
                  <a:lumMod val="25000"/>
                </a:schemeClr>
              </a:solidFill>
              <a:latin typeface="Exo 2" panose="020B0604020202020204" charset="0"/>
            </a:endParaRPr>
          </a:p>
        </p:txBody>
      </p:sp>
      <p:pic>
        <p:nvPicPr>
          <p:cNvPr id="4" name="Picture 3"/>
          <p:cNvPicPr>
            <a:picLocks noChangeAspect="1"/>
          </p:cNvPicPr>
          <p:nvPr/>
        </p:nvPicPr>
        <p:blipFill>
          <a:blip r:embed="rId5"/>
          <a:stretch>
            <a:fillRect/>
          </a:stretch>
        </p:blipFill>
        <p:spPr>
          <a:xfrm>
            <a:off x="0" y="270462"/>
            <a:ext cx="8686800" cy="3705225"/>
          </a:xfrm>
          <a:prstGeom prst="rect">
            <a:avLst/>
          </a:prstGeom>
        </p:spPr>
      </p:pic>
      <p:sp>
        <p:nvSpPr>
          <p:cNvPr id="5" name="Oval Callout 4"/>
          <p:cNvSpPr/>
          <p:nvPr/>
        </p:nvSpPr>
        <p:spPr>
          <a:xfrm>
            <a:off x="3650673" y="4173582"/>
            <a:ext cx="1219200" cy="581891"/>
          </a:xfrm>
          <a:prstGeom prst="wedgeEllipseCallout">
            <a:avLst>
              <a:gd name="adj1" fmla="val 12121"/>
              <a:gd name="adj2" fmla="val -1160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PID</a:t>
            </a:r>
            <a:endParaRPr lang="en-US" sz="2000" b="1" dirty="0"/>
          </a:p>
        </p:txBody>
      </p:sp>
      <p:sp>
        <p:nvSpPr>
          <p:cNvPr id="6" name="Oval Callout 5"/>
          <p:cNvSpPr/>
          <p:nvPr/>
        </p:nvSpPr>
        <p:spPr>
          <a:xfrm>
            <a:off x="5749637" y="4170999"/>
            <a:ext cx="2175164" cy="680390"/>
          </a:xfrm>
          <a:prstGeom prst="wedgeEllipseCallout">
            <a:avLst>
              <a:gd name="adj1" fmla="val 13562"/>
              <a:gd name="adj2" fmla="val -1085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Timestamp</a:t>
            </a:r>
            <a:endParaRPr lang="en-US" sz="2000" b="1" dirty="0"/>
          </a:p>
        </p:txBody>
      </p:sp>
    </p:spTree>
    <p:extLst>
      <p:ext uri="{BB962C8B-B14F-4D97-AF65-F5344CB8AC3E}">
        <p14:creationId xmlns:p14="http://schemas.microsoft.com/office/powerpoint/2010/main" val="3075731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93"/>
        <p:cNvGrpSpPr/>
        <p:nvPr/>
      </p:nvGrpSpPr>
      <p:grpSpPr>
        <a:xfrm>
          <a:off x="0" y="0"/>
          <a:ext cx="0" cy="0"/>
          <a:chOff x="0" y="0"/>
          <a:chExt cx="0" cy="0"/>
        </a:xfrm>
      </p:grpSpPr>
      <p:pic>
        <p:nvPicPr>
          <p:cNvPr id="8994" name="Google Shape;8994;p6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3" name="Google Shape;599;p51">
            <a:extLst>
              <a:ext uri="{FF2B5EF4-FFF2-40B4-BE49-F238E27FC236}">
                <a16:creationId xmlns:a16="http://schemas.microsoft.com/office/drawing/2014/main" id="{5F71758A-52F2-4C12-B013-CAE254DDCD93}"/>
              </a:ext>
            </a:extLst>
          </p:cNvPr>
          <p:cNvSpPr txBox="1">
            <a:spLocks/>
          </p:cNvSpPr>
          <p:nvPr/>
        </p:nvSpPr>
        <p:spPr>
          <a:xfrm flipH="1">
            <a:off x="1974150" y="1539372"/>
            <a:ext cx="5195700" cy="136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4800" b="1" dirty="0">
              <a:solidFill>
                <a:schemeClr val="tx2">
                  <a:lumMod val="25000"/>
                </a:schemeClr>
              </a:solidFill>
              <a:latin typeface="Exo 2" panose="020B0604020202020204" charset="0"/>
            </a:endParaRPr>
          </a:p>
        </p:txBody>
      </p:sp>
      <p:pic>
        <p:nvPicPr>
          <p:cNvPr id="4" name="Picture 3"/>
          <p:cNvPicPr>
            <a:picLocks noChangeAspect="1"/>
          </p:cNvPicPr>
          <p:nvPr/>
        </p:nvPicPr>
        <p:blipFill>
          <a:blip r:embed="rId5"/>
          <a:stretch>
            <a:fillRect/>
          </a:stretch>
        </p:blipFill>
        <p:spPr>
          <a:xfrm>
            <a:off x="1" y="966787"/>
            <a:ext cx="9144000" cy="3209925"/>
          </a:xfrm>
          <a:prstGeom prst="rect">
            <a:avLst/>
          </a:prstGeom>
        </p:spPr>
      </p:pic>
    </p:spTree>
    <p:extLst>
      <p:ext uri="{BB962C8B-B14F-4D97-AF65-F5344CB8AC3E}">
        <p14:creationId xmlns:p14="http://schemas.microsoft.com/office/powerpoint/2010/main" val="1885775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93"/>
        <p:cNvGrpSpPr/>
        <p:nvPr/>
      </p:nvGrpSpPr>
      <p:grpSpPr>
        <a:xfrm>
          <a:off x="0" y="0"/>
          <a:ext cx="0" cy="0"/>
          <a:chOff x="0" y="0"/>
          <a:chExt cx="0" cy="0"/>
        </a:xfrm>
      </p:grpSpPr>
      <p:pic>
        <p:nvPicPr>
          <p:cNvPr id="8994" name="Google Shape;8994;p6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3" name="Google Shape;599;p51">
            <a:extLst>
              <a:ext uri="{FF2B5EF4-FFF2-40B4-BE49-F238E27FC236}">
                <a16:creationId xmlns:a16="http://schemas.microsoft.com/office/drawing/2014/main" id="{5F71758A-52F2-4C12-B013-CAE254DDCD93}"/>
              </a:ext>
            </a:extLst>
          </p:cNvPr>
          <p:cNvSpPr txBox="1">
            <a:spLocks/>
          </p:cNvSpPr>
          <p:nvPr/>
        </p:nvSpPr>
        <p:spPr>
          <a:xfrm flipH="1">
            <a:off x="1974150" y="1539372"/>
            <a:ext cx="5195700" cy="136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4800" b="1" dirty="0">
              <a:solidFill>
                <a:schemeClr val="tx2">
                  <a:lumMod val="25000"/>
                </a:schemeClr>
              </a:solidFill>
              <a:latin typeface="Exo 2" panose="020B0604020202020204" charset="0"/>
            </a:endParaRPr>
          </a:p>
        </p:txBody>
      </p:sp>
      <p:pic>
        <p:nvPicPr>
          <p:cNvPr id="2" name="Picture 1"/>
          <p:cNvPicPr>
            <a:picLocks noChangeAspect="1"/>
          </p:cNvPicPr>
          <p:nvPr/>
        </p:nvPicPr>
        <p:blipFill>
          <a:blip r:embed="rId5"/>
          <a:stretch>
            <a:fillRect/>
          </a:stretch>
        </p:blipFill>
        <p:spPr>
          <a:xfrm>
            <a:off x="865910" y="1520108"/>
            <a:ext cx="7181850" cy="2114550"/>
          </a:xfrm>
          <a:prstGeom prst="rect">
            <a:avLst/>
          </a:prstGeom>
        </p:spPr>
      </p:pic>
    </p:spTree>
    <p:extLst>
      <p:ext uri="{BB962C8B-B14F-4D97-AF65-F5344CB8AC3E}">
        <p14:creationId xmlns:p14="http://schemas.microsoft.com/office/powerpoint/2010/main" val="3974913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flipH="1">
            <a:off x="4237212" y="147258"/>
            <a:ext cx="4601987" cy="1022100"/>
          </a:xfrm>
          <a:prstGeom prst="rect">
            <a:avLst/>
          </a:prstGeom>
        </p:spPr>
        <p:txBody>
          <a:bodyPr spcFirstLastPara="1" wrap="square" lIns="91425" tIns="91425" rIns="91425" bIns="91425" anchor="ctr" anchorCtr="0">
            <a:noAutofit/>
          </a:bodyPr>
          <a:lstStyle/>
          <a:p>
            <a:r>
              <a:rPr lang="en-US" sz="4000" dirty="0" smtClean="0"/>
              <a:t>Mục tiêu bài lab</a:t>
            </a:r>
            <a:endParaRPr lang="en-US" sz="4000" dirty="0"/>
          </a:p>
        </p:txBody>
      </p:sp>
      <p:cxnSp>
        <p:nvCxnSpPr>
          <p:cNvPr id="178" name="Google Shape;178;p31"/>
          <p:cNvCxnSpPr>
            <a:cxnSpLocks/>
          </p:cNvCxnSpPr>
          <p:nvPr/>
        </p:nvCxnSpPr>
        <p:spPr>
          <a:xfrm flipV="1">
            <a:off x="4322619" y="1169358"/>
            <a:ext cx="3768436" cy="6819"/>
          </a:xfrm>
          <a:prstGeom prst="straightConnector1">
            <a:avLst/>
          </a:prstGeom>
          <a:noFill/>
          <a:ln w="9525" cap="flat" cmpd="sng">
            <a:solidFill>
              <a:schemeClr val="dk1"/>
            </a:solidFill>
            <a:prstDash val="solid"/>
            <a:round/>
            <a:headEnd type="none" w="med" len="med"/>
            <a:tailEnd type="none" w="med" len="med"/>
          </a:ln>
        </p:spPr>
      </p:cxnSp>
      <p:sp>
        <p:nvSpPr>
          <p:cNvPr id="7" name="Google Shape;185;p32"/>
          <p:cNvSpPr txBox="1">
            <a:spLocks noGrp="1"/>
          </p:cNvSpPr>
          <p:nvPr>
            <p:ph type="subTitle" idx="1"/>
          </p:nvPr>
        </p:nvSpPr>
        <p:spPr>
          <a:xfrm>
            <a:off x="590996" y="1553539"/>
            <a:ext cx="7611086" cy="22218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2800" dirty="0">
              <a:solidFill>
                <a:schemeClr val="tx1">
                  <a:lumMod val="75000"/>
                </a:schemeClr>
              </a:solidFill>
              <a:latin typeface="Helvetica Neue" panose="02000403000000020004" pitchFamily="2" charset="0"/>
            </a:endParaRPr>
          </a:p>
          <a:p>
            <a:pPr marL="0" lvl="0" indent="0" algn="just" rtl="0">
              <a:spcBef>
                <a:spcPts val="0"/>
              </a:spcBef>
              <a:spcAft>
                <a:spcPts val="0"/>
              </a:spcAft>
              <a:buNone/>
            </a:pPr>
            <a:r>
              <a:rPr lang="en-US" sz="2800" dirty="0">
                <a:solidFill>
                  <a:schemeClr val="tx1">
                    <a:lumMod val="75000"/>
                  </a:schemeClr>
                </a:solidFill>
                <a:latin typeface="Helvetica Neue" panose="02000403000000020004" pitchFamily="2" charset="0"/>
              </a:rPr>
              <a:t>	1. </a:t>
            </a:r>
            <a:r>
              <a:rPr lang="en-US" sz="2800" dirty="0" smtClean="0">
                <a:solidFill>
                  <a:schemeClr val="tx1">
                    <a:lumMod val="75000"/>
                  </a:schemeClr>
                </a:solidFill>
                <a:latin typeface="Helvetica Neue" panose="02000403000000020004" pitchFamily="2" charset="0"/>
              </a:rPr>
              <a:t>làm quen với API nhân Linux cơ bản.</a:t>
            </a:r>
          </a:p>
          <a:p>
            <a:pPr marL="0" lvl="0" indent="0" algn="just" rtl="0">
              <a:spcBef>
                <a:spcPts val="0"/>
              </a:spcBef>
              <a:spcAft>
                <a:spcPts val="0"/>
              </a:spcAft>
              <a:buNone/>
            </a:pPr>
            <a:endParaRPr lang="en-US" sz="2800" dirty="0" smtClean="0">
              <a:solidFill>
                <a:schemeClr val="tx1">
                  <a:lumMod val="75000"/>
                </a:schemeClr>
              </a:solidFill>
              <a:latin typeface="Helvetica Neue" panose="02000403000000020004" pitchFamily="2" charset="0"/>
            </a:endParaRPr>
          </a:p>
          <a:p>
            <a:pPr marL="0" lvl="0" indent="0" algn="just" rtl="0">
              <a:spcBef>
                <a:spcPts val="0"/>
              </a:spcBef>
              <a:spcAft>
                <a:spcPts val="0"/>
              </a:spcAft>
              <a:buNone/>
            </a:pPr>
            <a:r>
              <a:rPr lang="en-US" sz="2800" dirty="0">
                <a:solidFill>
                  <a:schemeClr val="tx1">
                    <a:lumMod val="75000"/>
                  </a:schemeClr>
                </a:solidFill>
                <a:latin typeface="Helvetica Neue" panose="02000403000000020004" pitchFamily="2" charset="0"/>
              </a:rPr>
              <a:t>	2. </a:t>
            </a:r>
            <a:r>
              <a:rPr lang="en-US" sz="2800" dirty="0" smtClean="0">
                <a:solidFill>
                  <a:schemeClr val="tx1">
                    <a:lumMod val="75000"/>
                  </a:schemeClr>
                </a:solidFill>
                <a:latin typeface="Helvetica Neue" panose="02000403000000020004" pitchFamily="2" charset="0"/>
              </a:rPr>
              <a:t>Tìm hiểu các cơ chế cấp phát bộ nhớ.</a:t>
            </a:r>
          </a:p>
          <a:p>
            <a:pPr marL="0" lvl="0" indent="0" algn="just" rtl="0">
              <a:spcBef>
                <a:spcPts val="0"/>
              </a:spcBef>
              <a:spcAft>
                <a:spcPts val="0"/>
              </a:spcAft>
              <a:buNone/>
            </a:pPr>
            <a:endParaRPr lang="en-US" sz="2800" dirty="0">
              <a:solidFill>
                <a:schemeClr val="tx1">
                  <a:lumMod val="75000"/>
                </a:schemeClr>
              </a:solidFill>
              <a:latin typeface="Helvetica Neue" panose="02000403000000020004" pitchFamily="2" charset="0"/>
            </a:endParaRPr>
          </a:p>
          <a:p>
            <a:pPr marL="0" lvl="0" indent="0" algn="just" rtl="0">
              <a:spcBef>
                <a:spcPts val="0"/>
              </a:spcBef>
              <a:spcAft>
                <a:spcPts val="0"/>
              </a:spcAft>
              <a:buNone/>
            </a:pPr>
            <a:r>
              <a:rPr lang="en-US" sz="2800" dirty="0">
                <a:solidFill>
                  <a:schemeClr val="tx1">
                    <a:lumMod val="75000"/>
                  </a:schemeClr>
                </a:solidFill>
                <a:latin typeface="Helvetica Neue" panose="02000403000000020004" pitchFamily="2" charset="0"/>
              </a:rPr>
              <a:t>	3. </a:t>
            </a:r>
            <a:r>
              <a:rPr lang="en-US" sz="2800" dirty="0" smtClean="0">
                <a:solidFill>
                  <a:schemeClr val="tx1">
                    <a:lumMod val="75000"/>
                  </a:schemeClr>
                </a:solidFill>
                <a:latin typeface="Helvetica Neue" panose="02000403000000020004" pitchFamily="2" charset="0"/>
              </a:rPr>
              <a:t>Tìm hiểu, áp dụng các cơ chế khóa.</a:t>
            </a:r>
            <a:endParaRPr sz="2800" dirty="0">
              <a:solidFill>
                <a:schemeClr val="tx1">
                  <a:lumMod val="75000"/>
                </a:schemeClr>
              </a:solidFill>
              <a:latin typeface="Helvetica Neue" panose="02000403000000020004" pitchFamily="2" charset="0"/>
            </a:endParaRPr>
          </a:p>
        </p:txBody>
      </p:sp>
    </p:spTree>
    <p:extLst>
      <p:ext uri="{BB962C8B-B14F-4D97-AF65-F5344CB8AC3E}">
        <p14:creationId xmlns:p14="http://schemas.microsoft.com/office/powerpoint/2010/main" val="258952474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flipH="1">
            <a:off x="319154" y="3064369"/>
            <a:ext cx="6798171" cy="1022100"/>
          </a:xfrm>
          <a:prstGeom prst="rect">
            <a:avLst/>
          </a:prstGeom>
        </p:spPr>
        <p:txBody>
          <a:bodyPr spcFirstLastPara="1" wrap="square" lIns="91425" tIns="91425" rIns="91425" bIns="91425" anchor="ctr" anchorCtr="0">
            <a:noAutofit/>
          </a:bodyPr>
          <a:lstStyle/>
          <a:p>
            <a:r>
              <a:rPr lang="en-US" dirty="0"/>
              <a:t>Synchronizing list work</a:t>
            </a:r>
            <a:br>
              <a:rPr lang="en-US" dirty="0"/>
            </a:br>
            <a:endParaRPr lang="en-US" dirty="0"/>
          </a:p>
        </p:txBody>
      </p:sp>
      <p:sp>
        <p:nvSpPr>
          <p:cNvPr id="177" name="Google Shape;177;p31"/>
          <p:cNvSpPr txBox="1">
            <a:spLocks noGrp="1"/>
          </p:cNvSpPr>
          <p:nvPr>
            <p:ph type="title" idx="2"/>
          </p:nvPr>
        </p:nvSpPr>
        <p:spPr>
          <a:xfrm flipH="1">
            <a:off x="655813" y="1857334"/>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06</a:t>
            </a:r>
            <a:endParaRPr dirty="0"/>
          </a:p>
        </p:txBody>
      </p:sp>
      <p:cxnSp>
        <p:nvCxnSpPr>
          <p:cNvPr id="178" name="Google Shape;178;p31"/>
          <p:cNvCxnSpPr>
            <a:cxnSpLocks/>
          </p:cNvCxnSpPr>
          <p:nvPr/>
        </p:nvCxnSpPr>
        <p:spPr>
          <a:xfrm>
            <a:off x="69273" y="3733670"/>
            <a:ext cx="5549462"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4554249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93"/>
        <p:cNvGrpSpPr/>
        <p:nvPr/>
      </p:nvGrpSpPr>
      <p:grpSpPr>
        <a:xfrm>
          <a:off x="0" y="0"/>
          <a:ext cx="0" cy="0"/>
          <a:chOff x="0" y="0"/>
          <a:chExt cx="0" cy="0"/>
        </a:xfrm>
      </p:grpSpPr>
      <p:pic>
        <p:nvPicPr>
          <p:cNvPr id="8994" name="Google Shape;8994;p6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3" name="Google Shape;599;p51">
            <a:extLst>
              <a:ext uri="{FF2B5EF4-FFF2-40B4-BE49-F238E27FC236}">
                <a16:creationId xmlns:a16="http://schemas.microsoft.com/office/drawing/2014/main" id="{5F71758A-52F2-4C12-B013-CAE254DDCD93}"/>
              </a:ext>
            </a:extLst>
          </p:cNvPr>
          <p:cNvSpPr txBox="1">
            <a:spLocks/>
          </p:cNvSpPr>
          <p:nvPr/>
        </p:nvSpPr>
        <p:spPr>
          <a:xfrm flipH="1">
            <a:off x="1974150" y="1539372"/>
            <a:ext cx="5195700" cy="136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4800" b="1" dirty="0">
              <a:solidFill>
                <a:schemeClr val="tx2">
                  <a:lumMod val="25000"/>
                </a:schemeClr>
              </a:solidFill>
              <a:latin typeface="Exo 2" panose="020B0604020202020204" charset="0"/>
            </a:endParaRPr>
          </a:p>
        </p:txBody>
      </p:sp>
      <p:pic>
        <p:nvPicPr>
          <p:cNvPr id="4" name="Picture 3"/>
          <p:cNvPicPr>
            <a:picLocks noChangeAspect="1"/>
          </p:cNvPicPr>
          <p:nvPr/>
        </p:nvPicPr>
        <p:blipFill>
          <a:blip r:embed="rId5"/>
          <a:stretch>
            <a:fillRect/>
          </a:stretch>
        </p:blipFill>
        <p:spPr>
          <a:xfrm>
            <a:off x="1" y="0"/>
            <a:ext cx="9015412" cy="5143500"/>
          </a:xfrm>
          <a:prstGeom prst="rect">
            <a:avLst/>
          </a:prstGeom>
        </p:spPr>
      </p:pic>
      <p:sp>
        <p:nvSpPr>
          <p:cNvPr id="5" name="Line Callout 1 4"/>
          <p:cNvSpPr/>
          <p:nvPr/>
        </p:nvSpPr>
        <p:spPr>
          <a:xfrm>
            <a:off x="4398819" y="228600"/>
            <a:ext cx="3512127" cy="720436"/>
          </a:xfrm>
          <a:prstGeom prst="borderCallout1">
            <a:avLst>
              <a:gd name="adj1" fmla="val 18750"/>
              <a:gd name="adj2" fmla="val -8333"/>
              <a:gd name="adj3" fmla="val 76923"/>
              <a:gd name="adj4" fmla="val -2787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Chiến được khóa trong chế độ ghi</a:t>
            </a:r>
            <a:endParaRPr lang="en-US" sz="2400" dirty="0"/>
          </a:p>
        </p:txBody>
      </p:sp>
      <p:sp>
        <p:nvSpPr>
          <p:cNvPr id="6" name="Oval Callout 5"/>
          <p:cNvSpPr/>
          <p:nvPr/>
        </p:nvSpPr>
        <p:spPr>
          <a:xfrm>
            <a:off x="4487899" y="2222022"/>
            <a:ext cx="3333966" cy="897350"/>
          </a:xfrm>
          <a:prstGeom prst="wedgeEllipseCallout">
            <a:avLst>
              <a:gd name="adj1" fmla="val -55210"/>
              <a:gd name="adj2" fmla="val -391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Mở khóa quyền ghi</a:t>
            </a:r>
            <a:endParaRPr lang="en-US" sz="2400" dirty="0"/>
          </a:p>
        </p:txBody>
      </p:sp>
    </p:spTree>
    <p:extLst>
      <p:ext uri="{BB962C8B-B14F-4D97-AF65-F5344CB8AC3E}">
        <p14:creationId xmlns:p14="http://schemas.microsoft.com/office/powerpoint/2010/main" val="4241277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93"/>
        <p:cNvGrpSpPr/>
        <p:nvPr/>
      </p:nvGrpSpPr>
      <p:grpSpPr>
        <a:xfrm>
          <a:off x="0" y="0"/>
          <a:ext cx="0" cy="0"/>
          <a:chOff x="0" y="0"/>
          <a:chExt cx="0" cy="0"/>
        </a:xfrm>
      </p:grpSpPr>
      <p:pic>
        <p:nvPicPr>
          <p:cNvPr id="8994" name="Google Shape;8994;p6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3" name="Google Shape;599;p51">
            <a:extLst>
              <a:ext uri="{FF2B5EF4-FFF2-40B4-BE49-F238E27FC236}">
                <a16:creationId xmlns:a16="http://schemas.microsoft.com/office/drawing/2014/main" id="{5F71758A-52F2-4C12-B013-CAE254DDCD93}"/>
              </a:ext>
            </a:extLst>
          </p:cNvPr>
          <p:cNvSpPr txBox="1">
            <a:spLocks/>
          </p:cNvSpPr>
          <p:nvPr/>
        </p:nvSpPr>
        <p:spPr>
          <a:xfrm flipH="1">
            <a:off x="1974150" y="1539372"/>
            <a:ext cx="5195700" cy="136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4800" b="1" dirty="0">
              <a:solidFill>
                <a:schemeClr val="tx2">
                  <a:lumMod val="25000"/>
                </a:schemeClr>
              </a:solidFill>
              <a:latin typeface="Exo 2" panose="020B0604020202020204" charset="0"/>
            </a:endParaRPr>
          </a:p>
        </p:txBody>
      </p:sp>
      <p:pic>
        <p:nvPicPr>
          <p:cNvPr id="2" name="Picture 1"/>
          <p:cNvPicPr>
            <a:picLocks noChangeAspect="1"/>
          </p:cNvPicPr>
          <p:nvPr/>
        </p:nvPicPr>
        <p:blipFill>
          <a:blip r:embed="rId5"/>
          <a:stretch>
            <a:fillRect/>
          </a:stretch>
        </p:blipFill>
        <p:spPr>
          <a:xfrm>
            <a:off x="0" y="519112"/>
            <a:ext cx="7505700" cy="4105275"/>
          </a:xfrm>
          <a:prstGeom prst="rect">
            <a:avLst/>
          </a:prstGeom>
        </p:spPr>
      </p:pic>
      <p:sp>
        <p:nvSpPr>
          <p:cNvPr id="5" name="Line Callout 1 4"/>
          <p:cNvSpPr/>
          <p:nvPr/>
        </p:nvSpPr>
        <p:spPr>
          <a:xfrm>
            <a:off x="4161498" y="1607127"/>
            <a:ext cx="3512127" cy="720436"/>
          </a:xfrm>
          <a:prstGeom prst="borderCallout1">
            <a:avLst>
              <a:gd name="adj1" fmla="val 18750"/>
              <a:gd name="adj2" fmla="val -8333"/>
              <a:gd name="adj3" fmla="val 76923"/>
              <a:gd name="adj4" fmla="val -2787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Chiến được khóa trong chế độ đọc</a:t>
            </a:r>
            <a:endParaRPr lang="en-US" sz="2400" dirty="0"/>
          </a:p>
        </p:txBody>
      </p:sp>
      <p:sp>
        <p:nvSpPr>
          <p:cNvPr id="6" name="Oval Callout 5"/>
          <p:cNvSpPr/>
          <p:nvPr/>
        </p:nvSpPr>
        <p:spPr>
          <a:xfrm>
            <a:off x="3662579" y="3924933"/>
            <a:ext cx="3333966" cy="816034"/>
          </a:xfrm>
          <a:prstGeom prst="wedgeEllipseCallout">
            <a:avLst>
              <a:gd name="adj1" fmla="val -55210"/>
              <a:gd name="adj2" fmla="val -391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Mở khóa quyền đọc</a:t>
            </a:r>
            <a:endParaRPr lang="en-US"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93"/>
        <p:cNvGrpSpPr/>
        <p:nvPr/>
      </p:nvGrpSpPr>
      <p:grpSpPr>
        <a:xfrm>
          <a:off x="0" y="0"/>
          <a:ext cx="0" cy="0"/>
          <a:chOff x="0" y="0"/>
          <a:chExt cx="0" cy="0"/>
        </a:xfrm>
      </p:grpSpPr>
      <p:pic>
        <p:nvPicPr>
          <p:cNvPr id="8994" name="Google Shape;8994;p6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3" name="Google Shape;599;p51">
            <a:extLst>
              <a:ext uri="{FF2B5EF4-FFF2-40B4-BE49-F238E27FC236}">
                <a16:creationId xmlns:a16="http://schemas.microsoft.com/office/drawing/2014/main" id="{5F71758A-52F2-4C12-B013-CAE254DDCD93}"/>
              </a:ext>
            </a:extLst>
          </p:cNvPr>
          <p:cNvSpPr txBox="1">
            <a:spLocks/>
          </p:cNvSpPr>
          <p:nvPr/>
        </p:nvSpPr>
        <p:spPr>
          <a:xfrm flipH="1">
            <a:off x="1974150" y="1539372"/>
            <a:ext cx="5195700" cy="136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4800" b="1" dirty="0">
              <a:solidFill>
                <a:schemeClr val="tx2">
                  <a:lumMod val="25000"/>
                </a:schemeClr>
              </a:solidFill>
              <a:latin typeface="Exo 2" panose="020B0604020202020204" charset="0"/>
            </a:endParaRPr>
          </a:p>
        </p:txBody>
      </p:sp>
      <p:pic>
        <p:nvPicPr>
          <p:cNvPr id="2" name="Picture 1"/>
          <p:cNvPicPr>
            <a:picLocks noChangeAspect="1"/>
          </p:cNvPicPr>
          <p:nvPr/>
        </p:nvPicPr>
        <p:blipFill>
          <a:blip r:embed="rId5"/>
          <a:stretch>
            <a:fillRect/>
          </a:stretch>
        </p:blipFill>
        <p:spPr>
          <a:xfrm>
            <a:off x="997527" y="838200"/>
            <a:ext cx="7070148" cy="2916382"/>
          </a:xfrm>
          <a:prstGeom prst="rect">
            <a:avLst/>
          </a:prstGeom>
        </p:spPr>
      </p:pic>
    </p:spTree>
    <p:extLst>
      <p:ext uri="{BB962C8B-B14F-4D97-AF65-F5344CB8AC3E}">
        <p14:creationId xmlns:p14="http://schemas.microsoft.com/office/powerpoint/2010/main" val="1652530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flipH="1">
            <a:off x="787431" y="3292969"/>
            <a:ext cx="6798171" cy="1022100"/>
          </a:xfrm>
          <a:prstGeom prst="rect">
            <a:avLst/>
          </a:prstGeom>
        </p:spPr>
        <p:txBody>
          <a:bodyPr spcFirstLastPara="1" wrap="square" lIns="91425" tIns="91425" rIns="91425" bIns="91425" anchor="ctr" anchorCtr="0">
            <a:noAutofit/>
          </a:bodyPr>
          <a:lstStyle/>
          <a:p>
            <a:r>
              <a:rPr lang="en-US" dirty="0"/>
              <a:t>Test module calling in our list module</a:t>
            </a:r>
            <a:br>
              <a:rPr lang="en-US" dirty="0"/>
            </a:br>
            <a:endParaRPr lang="en-US" dirty="0"/>
          </a:p>
        </p:txBody>
      </p:sp>
      <p:sp>
        <p:nvSpPr>
          <p:cNvPr id="177" name="Google Shape;177;p31"/>
          <p:cNvSpPr txBox="1">
            <a:spLocks noGrp="1"/>
          </p:cNvSpPr>
          <p:nvPr>
            <p:ph type="title" idx="2"/>
          </p:nvPr>
        </p:nvSpPr>
        <p:spPr>
          <a:xfrm flipH="1">
            <a:off x="787431" y="1940462"/>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07</a:t>
            </a:r>
            <a:endParaRPr dirty="0"/>
          </a:p>
        </p:txBody>
      </p:sp>
      <p:cxnSp>
        <p:nvCxnSpPr>
          <p:cNvPr id="178" name="Google Shape;178;p31"/>
          <p:cNvCxnSpPr>
            <a:cxnSpLocks/>
          </p:cNvCxnSpPr>
          <p:nvPr/>
        </p:nvCxnSpPr>
        <p:spPr>
          <a:xfrm>
            <a:off x="0" y="4190870"/>
            <a:ext cx="5549462"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0894774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93"/>
        <p:cNvGrpSpPr/>
        <p:nvPr/>
      </p:nvGrpSpPr>
      <p:grpSpPr>
        <a:xfrm>
          <a:off x="0" y="0"/>
          <a:ext cx="0" cy="0"/>
          <a:chOff x="0" y="0"/>
          <a:chExt cx="0" cy="0"/>
        </a:xfrm>
      </p:grpSpPr>
      <p:pic>
        <p:nvPicPr>
          <p:cNvPr id="8994" name="Google Shape;8994;p6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3" name="Google Shape;599;p51">
            <a:extLst>
              <a:ext uri="{FF2B5EF4-FFF2-40B4-BE49-F238E27FC236}">
                <a16:creationId xmlns:a16="http://schemas.microsoft.com/office/drawing/2014/main" id="{5F71758A-52F2-4C12-B013-CAE254DDCD93}"/>
              </a:ext>
            </a:extLst>
          </p:cNvPr>
          <p:cNvSpPr txBox="1">
            <a:spLocks/>
          </p:cNvSpPr>
          <p:nvPr/>
        </p:nvSpPr>
        <p:spPr>
          <a:xfrm flipH="1">
            <a:off x="1974150" y="1539372"/>
            <a:ext cx="5195700" cy="136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4800" b="1" dirty="0">
              <a:solidFill>
                <a:schemeClr val="tx2">
                  <a:lumMod val="25000"/>
                </a:schemeClr>
              </a:solidFill>
              <a:latin typeface="Exo 2" panose="020B0604020202020204" charset="0"/>
            </a:endParaRPr>
          </a:p>
        </p:txBody>
      </p:sp>
      <p:pic>
        <p:nvPicPr>
          <p:cNvPr id="4" name="Picture 3"/>
          <p:cNvPicPr>
            <a:picLocks noChangeAspect="1"/>
          </p:cNvPicPr>
          <p:nvPr/>
        </p:nvPicPr>
        <p:blipFill>
          <a:blip r:embed="rId5"/>
          <a:stretch>
            <a:fillRect/>
          </a:stretch>
        </p:blipFill>
        <p:spPr>
          <a:xfrm>
            <a:off x="1114425" y="796913"/>
            <a:ext cx="6915150" cy="2647950"/>
          </a:xfrm>
          <a:prstGeom prst="rect">
            <a:avLst/>
          </a:prstGeom>
        </p:spPr>
      </p:pic>
      <p:sp>
        <p:nvSpPr>
          <p:cNvPr id="5" name="Oval Callout 4"/>
          <p:cNvSpPr/>
          <p:nvPr/>
        </p:nvSpPr>
        <p:spPr>
          <a:xfrm>
            <a:off x="2589397" y="365559"/>
            <a:ext cx="6477123" cy="1641763"/>
          </a:xfrm>
          <a:prstGeom prst="wedgeEllipseCallout">
            <a:avLst>
              <a:gd name="adj1" fmla="val -23214"/>
              <a:gd name="adj2" fmla="val 789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Cho trình biên dịch hiểu rằng các hàm này đã được triển khai trong một tập tin khác, chỉ việc dùng lại.</a:t>
            </a:r>
            <a:endParaRPr lang="en-US" sz="2400" dirty="0"/>
          </a:p>
        </p:txBody>
      </p:sp>
      <p:sp>
        <p:nvSpPr>
          <p:cNvPr id="7" name="Rectangle 6"/>
          <p:cNvSpPr/>
          <p:nvPr/>
        </p:nvSpPr>
        <p:spPr>
          <a:xfrm>
            <a:off x="879765" y="3851564"/>
            <a:ext cx="7149810" cy="105294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dirty="0"/>
              <a:t>Export cho phét xuất 1 hàm để sử dụng bởi các module khác</a:t>
            </a:r>
          </a:p>
        </p:txBody>
      </p:sp>
    </p:spTree>
    <p:extLst>
      <p:ext uri="{BB962C8B-B14F-4D97-AF65-F5344CB8AC3E}">
        <p14:creationId xmlns:p14="http://schemas.microsoft.com/office/powerpoint/2010/main" val="2252124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993"/>
        <p:cNvGrpSpPr/>
        <p:nvPr/>
      </p:nvGrpSpPr>
      <p:grpSpPr>
        <a:xfrm>
          <a:off x="0" y="0"/>
          <a:ext cx="0" cy="0"/>
          <a:chOff x="0" y="0"/>
          <a:chExt cx="0" cy="0"/>
        </a:xfrm>
      </p:grpSpPr>
      <p:pic>
        <p:nvPicPr>
          <p:cNvPr id="8994" name="Google Shape;8994;p6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3" name="Google Shape;599;p51">
            <a:extLst>
              <a:ext uri="{FF2B5EF4-FFF2-40B4-BE49-F238E27FC236}">
                <a16:creationId xmlns:a16="http://schemas.microsoft.com/office/drawing/2014/main" id="{5F71758A-52F2-4C12-B013-CAE254DDCD93}"/>
              </a:ext>
            </a:extLst>
          </p:cNvPr>
          <p:cNvSpPr txBox="1">
            <a:spLocks/>
          </p:cNvSpPr>
          <p:nvPr/>
        </p:nvSpPr>
        <p:spPr>
          <a:xfrm flipH="1">
            <a:off x="1974150" y="1539372"/>
            <a:ext cx="5195700" cy="136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4800" b="1" dirty="0">
              <a:solidFill>
                <a:schemeClr val="tx2">
                  <a:lumMod val="25000"/>
                </a:schemeClr>
              </a:solidFill>
              <a:latin typeface="Exo 2" panose="020B0604020202020204" charset="0"/>
            </a:endParaRPr>
          </a:p>
        </p:txBody>
      </p:sp>
      <p:pic>
        <p:nvPicPr>
          <p:cNvPr id="2" name="Picture 1"/>
          <p:cNvPicPr>
            <a:picLocks noChangeAspect="1"/>
          </p:cNvPicPr>
          <p:nvPr/>
        </p:nvPicPr>
        <p:blipFill>
          <a:blip r:embed="rId5"/>
          <a:stretch>
            <a:fillRect/>
          </a:stretch>
        </p:blipFill>
        <p:spPr>
          <a:xfrm>
            <a:off x="147637" y="1681162"/>
            <a:ext cx="8848725" cy="1781175"/>
          </a:xfrm>
          <a:prstGeom prst="rect">
            <a:avLst/>
          </a:prstGeom>
        </p:spPr>
      </p:pic>
    </p:spTree>
    <p:extLst>
      <p:ext uri="{BB962C8B-B14F-4D97-AF65-F5344CB8AC3E}">
        <p14:creationId xmlns:p14="http://schemas.microsoft.com/office/powerpoint/2010/main" val="3779290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93"/>
        <p:cNvGrpSpPr/>
        <p:nvPr/>
      </p:nvGrpSpPr>
      <p:grpSpPr>
        <a:xfrm>
          <a:off x="0" y="0"/>
          <a:ext cx="0" cy="0"/>
          <a:chOff x="0" y="0"/>
          <a:chExt cx="0" cy="0"/>
        </a:xfrm>
      </p:grpSpPr>
      <p:pic>
        <p:nvPicPr>
          <p:cNvPr id="8994" name="Google Shape;8994;p6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3" name="Google Shape;599;p51">
            <a:extLst>
              <a:ext uri="{FF2B5EF4-FFF2-40B4-BE49-F238E27FC236}">
                <a16:creationId xmlns:a16="http://schemas.microsoft.com/office/drawing/2014/main" id="{5F71758A-52F2-4C12-B013-CAE254DDCD93}"/>
              </a:ext>
            </a:extLst>
          </p:cNvPr>
          <p:cNvSpPr txBox="1">
            <a:spLocks/>
          </p:cNvSpPr>
          <p:nvPr/>
        </p:nvSpPr>
        <p:spPr>
          <a:xfrm flipH="1">
            <a:off x="1974150" y="1539372"/>
            <a:ext cx="5195700" cy="136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4800" b="1" dirty="0">
              <a:solidFill>
                <a:schemeClr val="tx2">
                  <a:lumMod val="25000"/>
                </a:schemeClr>
              </a:solidFill>
              <a:latin typeface="Exo 2" panose="020B0604020202020204" charset="0"/>
            </a:endParaRPr>
          </a:p>
        </p:txBody>
      </p:sp>
      <p:pic>
        <p:nvPicPr>
          <p:cNvPr id="2" name="Picture 1"/>
          <p:cNvPicPr>
            <a:picLocks noChangeAspect="1"/>
          </p:cNvPicPr>
          <p:nvPr/>
        </p:nvPicPr>
        <p:blipFill>
          <a:blip r:embed="rId5"/>
          <a:stretch>
            <a:fillRect/>
          </a:stretch>
        </p:blipFill>
        <p:spPr>
          <a:xfrm>
            <a:off x="166687" y="890587"/>
            <a:ext cx="8810625" cy="3362325"/>
          </a:xfrm>
          <a:prstGeom prst="rect">
            <a:avLst/>
          </a:prstGeom>
        </p:spPr>
      </p:pic>
    </p:spTree>
    <p:extLst>
      <p:ext uri="{BB962C8B-B14F-4D97-AF65-F5344CB8AC3E}">
        <p14:creationId xmlns:p14="http://schemas.microsoft.com/office/powerpoint/2010/main" val="2026301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93"/>
        <p:cNvGrpSpPr/>
        <p:nvPr/>
      </p:nvGrpSpPr>
      <p:grpSpPr>
        <a:xfrm>
          <a:off x="0" y="0"/>
          <a:ext cx="0" cy="0"/>
          <a:chOff x="0" y="0"/>
          <a:chExt cx="0" cy="0"/>
        </a:xfrm>
      </p:grpSpPr>
      <p:pic>
        <p:nvPicPr>
          <p:cNvPr id="8994" name="Google Shape;8994;p6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3" name="Google Shape;599;p51">
            <a:extLst>
              <a:ext uri="{FF2B5EF4-FFF2-40B4-BE49-F238E27FC236}">
                <a16:creationId xmlns:a16="http://schemas.microsoft.com/office/drawing/2014/main" id="{5F71758A-52F2-4C12-B013-CAE254DDCD93}"/>
              </a:ext>
            </a:extLst>
          </p:cNvPr>
          <p:cNvSpPr txBox="1">
            <a:spLocks/>
          </p:cNvSpPr>
          <p:nvPr/>
        </p:nvSpPr>
        <p:spPr>
          <a:xfrm flipH="1">
            <a:off x="1974150" y="1539372"/>
            <a:ext cx="5195700" cy="136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a:solidFill>
                  <a:schemeClr val="tx2">
                    <a:lumMod val="25000"/>
                  </a:schemeClr>
                </a:solidFill>
                <a:latin typeface="Exo 2" panose="020B0604020202020204" charset="0"/>
              </a:rPr>
              <a:t>THANK YOU</a:t>
            </a:r>
          </a:p>
        </p:txBody>
      </p:sp>
    </p:spTree>
    <p:extLst>
      <p:ext uri="{BB962C8B-B14F-4D97-AF65-F5344CB8AC3E}">
        <p14:creationId xmlns:p14="http://schemas.microsoft.com/office/powerpoint/2010/main" val="1893995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0"/>
          <p:cNvSpPr txBox="1">
            <a:spLocks noGrp="1"/>
          </p:cNvSpPr>
          <p:nvPr>
            <p:ph type="ctrTitle"/>
          </p:nvPr>
        </p:nvSpPr>
        <p:spPr>
          <a:xfrm>
            <a:off x="3181078" y="2098650"/>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Nội dung</a:t>
            </a:r>
            <a:endParaRPr/>
          </a:p>
        </p:txBody>
      </p:sp>
      <p:sp>
        <p:nvSpPr>
          <p:cNvPr id="152" name="Google Shape;152;p30"/>
          <p:cNvSpPr txBox="1">
            <a:spLocks noGrp="1"/>
          </p:cNvSpPr>
          <p:nvPr>
            <p:ph type="ctrTitle" idx="2"/>
          </p:nvPr>
        </p:nvSpPr>
        <p:spPr>
          <a:xfrm>
            <a:off x="64388" y="1243800"/>
            <a:ext cx="2323956" cy="577800"/>
          </a:xfrm>
          <a:prstGeom prst="rect">
            <a:avLst/>
          </a:prstGeom>
        </p:spPr>
        <p:txBody>
          <a:bodyPr spcFirstLastPara="1" wrap="square" lIns="91425" tIns="91425" rIns="91425" bIns="91425" anchor="b" anchorCtr="0">
            <a:noAutofit/>
          </a:bodyPr>
          <a:lstStyle/>
          <a:p>
            <a:r>
              <a:rPr lang="en-US" sz="2400" dirty="0"/>
              <a:t>MEMORY ALLOCATION</a:t>
            </a:r>
          </a:p>
        </p:txBody>
      </p:sp>
      <p:sp>
        <p:nvSpPr>
          <p:cNvPr id="154" name="Google Shape;154;p30"/>
          <p:cNvSpPr txBox="1">
            <a:spLocks noGrp="1"/>
          </p:cNvSpPr>
          <p:nvPr>
            <p:ph type="ctrTitle" idx="9"/>
          </p:nvPr>
        </p:nvSpPr>
        <p:spPr>
          <a:xfrm>
            <a:off x="39123" y="2098650"/>
            <a:ext cx="2353873" cy="1198408"/>
          </a:xfrm>
          <a:prstGeom prst="rect">
            <a:avLst/>
          </a:prstGeom>
        </p:spPr>
        <p:txBody>
          <a:bodyPr spcFirstLastPara="1" wrap="square" lIns="91425" tIns="91425" rIns="91425" bIns="91425" anchor="b" anchorCtr="0">
            <a:noAutofit/>
          </a:bodyPr>
          <a:lstStyle/>
          <a:p>
            <a:r>
              <a:rPr lang="en-US" sz="2400" dirty="0"/>
              <a:t>SLEEPING IN ATOMIC CONTEXT</a:t>
            </a:r>
          </a:p>
        </p:txBody>
      </p:sp>
      <p:sp>
        <p:nvSpPr>
          <p:cNvPr id="156" name="Google Shape;156;p30"/>
          <p:cNvSpPr txBox="1">
            <a:spLocks noGrp="1"/>
          </p:cNvSpPr>
          <p:nvPr>
            <p:ph type="title" idx="3"/>
          </p:nvPr>
        </p:nvSpPr>
        <p:spPr>
          <a:xfrm>
            <a:off x="2161308" y="1098936"/>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57" name="Google Shape;157;p30"/>
          <p:cNvSpPr txBox="1">
            <a:spLocks noGrp="1"/>
          </p:cNvSpPr>
          <p:nvPr>
            <p:ph type="title" idx="5"/>
          </p:nvPr>
        </p:nvSpPr>
        <p:spPr>
          <a:xfrm>
            <a:off x="2305420" y="3858386"/>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58" name="Google Shape;158;p30"/>
          <p:cNvSpPr txBox="1">
            <a:spLocks noGrp="1"/>
          </p:cNvSpPr>
          <p:nvPr>
            <p:ph type="title" idx="4"/>
          </p:nvPr>
        </p:nvSpPr>
        <p:spPr>
          <a:xfrm>
            <a:off x="2199508" y="2451201"/>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159" name="Google Shape;159;p30"/>
          <p:cNvCxnSpPr>
            <a:cxnSpLocks/>
          </p:cNvCxnSpPr>
          <p:nvPr/>
        </p:nvCxnSpPr>
        <p:spPr>
          <a:xfrm>
            <a:off x="3341612" y="1035285"/>
            <a:ext cx="80923" cy="3448683"/>
          </a:xfrm>
          <a:prstGeom prst="straightConnector1">
            <a:avLst/>
          </a:prstGeom>
          <a:noFill/>
          <a:ln w="9525" cap="flat" cmpd="sng">
            <a:solidFill>
              <a:schemeClr val="dk2"/>
            </a:solidFill>
            <a:prstDash val="solid"/>
            <a:round/>
            <a:headEnd type="none" w="med" len="med"/>
            <a:tailEnd type="none" w="med" len="med"/>
          </a:ln>
        </p:spPr>
      </p:cxnSp>
      <p:cxnSp>
        <p:nvCxnSpPr>
          <p:cNvPr id="160" name="Google Shape;160;p30"/>
          <p:cNvCxnSpPr>
            <a:cxnSpLocks/>
          </p:cNvCxnSpPr>
          <p:nvPr/>
        </p:nvCxnSpPr>
        <p:spPr>
          <a:xfrm>
            <a:off x="5252592" y="1035285"/>
            <a:ext cx="60058" cy="3326611"/>
          </a:xfrm>
          <a:prstGeom prst="straightConnector1">
            <a:avLst/>
          </a:prstGeom>
          <a:noFill/>
          <a:ln w="9525" cap="flat" cmpd="sng">
            <a:solidFill>
              <a:schemeClr val="dk2"/>
            </a:solidFill>
            <a:prstDash val="solid"/>
            <a:round/>
            <a:headEnd type="none" w="med" len="med"/>
            <a:tailEnd type="none" w="med" len="med"/>
          </a:ln>
        </p:spPr>
      </p:cxnSp>
      <p:sp>
        <p:nvSpPr>
          <p:cNvPr id="161" name="Google Shape;161;p30"/>
          <p:cNvSpPr txBox="1">
            <a:spLocks noGrp="1"/>
          </p:cNvSpPr>
          <p:nvPr>
            <p:ph type="title" idx="6"/>
          </p:nvPr>
        </p:nvSpPr>
        <p:spPr>
          <a:xfrm>
            <a:off x="5312650" y="778888"/>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62" name="Google Shape;162;p30"/>
          <p:cNvSpPr txBox="1">
            <a:spLocks noGrp="1"/>
          </p:cNvSpPr>
          <p:nvPr>
            <p:ph type="title" idx="7"/>
          </p:nvPr>
        </p:nvSpPr>
        <p:spPr>
          <a:xfrm>
            <a:off x="5336060" y="1769486"/>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163" name="Google Shape;163;p30"/>
          <p:cNvSpPr txBox="1">
            <a:spLocks noGrp="1"/>
          </p:cNvSpPr>
          <p:nvPr>
            <p:ph type="title" idx="8"/>
          </p:nvPr>
        </p:nvSpPr>
        <p:spPr>
          <a:xfrm>
            <a:off x="5396306" y="2873818"/>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164" name="Google Shape;164;p30"/>
          <p:cNvSpPr txBox="1">
            <a:spLocks noGrp="1"/>
          </p:cNvSpPr>
          <p:nvPr>
            <p:ph type="ctrTitle" idx="14"/>
          </p:nvPr>
        </p:nvSpPr>
        <p:spPr>
          <a:xfrm>
            <a:off x="39123" y="3510232"/>
            <a:ext cx="2337705" cy="119338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a:t>W</a:t>
            </a:r>
            <a:r>
              <a:rPr lang="en-US" sz="2400" dirty="0"/>
              <a:t>ORKING WITH KERNEL MEMORY</a:t>
            </a:r>
            <a:endParaRPr sz="2400" dirty="0"/>
          </a:p>
        </p:txBody>
      </p:sp>
      <p:sp>
        <p:nvSpPr>
          <p:cNvPr id="166" name="Google Shape;166;p30"/>
          <p:cNvSpPr txBox="1">
            <a:spLocks noGrp="1"/>
          </p:cNvSpPr>
          <p:nvPr>
            <p:ph type="ctrTitle" idx="16"/>
          </p:nvPr>
        </p:nvSpPr>
        <p:spPr>
          <a:xfrm>
            <a:off x="6130213" y="850977"/>
            <a:ext cx="255120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WORKING WITH KERNEL LISTS</a:t>
            </a:r>
            <a:endParaRPr sz="2000" dirty="0"/>
          </a:p>
        </p:txBody>
      </p:sp>
      <p:sp>
        <p:nvSpPr>
          <p:cNvPr id="168" name="Google Shape;168;p30"/>
          <p:cNvSpPr txBox="1">
            <a:spLocks noGrp="1"/>
          </p:cNvSpPr>
          <p:nvPr>
            <p:ph type="ctrTitle" idx="18"/>
          </p:nvPr>
        </p:nvSpPr>
        <p:spPr>
          <a:xfrm>
            <a:off x="6130213" y="1500866"/>
            <a:ext cx="3013787" cy="11184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WORKING WITH KERNEL LISTS FOR PROCESS HANDING </a:t>
            </a:r>
            <a:endParaRPr sz="2000" dirty="0"/>
          </a:p>
        </p:txBody>
      </p:sp>
      <p:sp>
        <p:nvSpPr>
          <p:cNvPr id="170" name="Google Shape;170;p30"/>
          <p:cNvSpPr txBox="1">
            <a:spLocks noGrp="1"/>
          </p:cNvSpPr>
          <p:nvPr>
            <p:ph type="ctrTitle" idx="20"/>
          </p:nvPr>
        </p:nvSpPr>
        <p:spPr>
          <a:xfrm>
            <a:off x="6206412" y="2964001"/>
            <a:ext cx="286138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SYNCHORONIZING LIST WORK</a:t>
            </a:r>
            <a:endParaRPr sz="2000" dirty="0"/>
          </a:p>
        </p:txBody>
      </p:sp>
      <p:sp>
        <p:nvSpPr>
          <p:cNvPr id="38" name="Google Shape;163;p30">
            <a:extLst>
              <a:ext uri="{FF2B5EF4-FFF2-40B4-BE49-F238E27FC236}">
                <a16:creationId xmlns:a16="http://schemas.microsoft.com/office/drawing/2014/main" id="{F6613F91-D41F-4377-B131-FC12E384CBED}"/>
              </a:ext>
            </a:extLst>
          </p:cNvPr>
          <p:cNvSpPr txBox="1">
            <a:spLocks/>
          </p:cNvSpPr>
          <p:nvPr/>
        </p:nvSpPr>
        <p:spPr>
          <a:xfrm>
            <a:off x="5396306" y="3884696"/>
            <a:ext cx="1072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dirty="0"/>
              <a:t>07</a:t>
            </a:r>
          </a:p>
        </p:txBody>
      </p:sp>
      <p:sp>
        <p:nvSpPr>
          <p:cNvPr id="39" name="Google Shape;170;p30">
            <a:extLst>
              <a:ext uri="{FF2B5EF4-FFF2-40B4-BE49-F238E27FC236}">
                <a16:creationId xmlns:a16="http://schemas.microsoft.com/office/drawing/2014/main" id="{19C7C3B5-CA6F-4972-A829-A01EB2EF0F11}"/>
              </a:ext>
            </a:extLst>
          </p:cNvPr>
          <p:cNvSpPr txBox="1">
            <a:spLocks/>
          </p:cNvSpPr>
          <p:nvPr/>
        </p:nvSpPr>
        <p:spPr>
          <a:xfrm>
            <a:off x="6130213" y="3595796"/>
            <a:ext cx="2944514" cy="8881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00"/>
              <a:buFont typeface="Exo 2"/>
              <a:buNone/>
              <a:defRPr sz="14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2pPr>
            <a:lvl3pPr marR="0" lvl="2"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3pPr>
            <a:lvl4pPr marR="0" lvl="3"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4pPr>
            <a:lvl5pPr marR="0" lvl="4"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5pPr>
            <a:lvl6pPr marR="0" lvl="5"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6pPr>
            <a:lvl7pPr marR="0" lvl="6"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7pPr>
            <a:lvl8pPr marR="0" lvl="7"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8pPr>
            <a:lvl9pPr marR="0" lvl="8"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9pPr>
          </a:lstStyle>
          <a:p>
            <a:r>
              <a:rPr lang="en-US" sz="2000" dirty="0"/>
              <a:t>TEST MODULE CALLING IN OUR LIST MODULE</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flipH="1">
            <a:off x="1147649" y="3022805"/>
            <a:ext cx="5793477" cy="1022100"/>
          </a:xfrm>
          <a:prstGeom prst="rect">
            <a:avLst/>
          </a:prstGeom>
        </p:spPr>
        <p:txBody>
          <a:bodyPr spcFirstLastPara="1" wrap="square" lIns="91425" tIns="91425" rIns="91425" bIns="91425" anchor="ctr" anchorCtr="0">
            <a:noAutofit/>
          </a:bodyPr>
          <a:lstStyle/>
          <a:p>
            <a:r>
              <a:rPr lang="en-US" sz="4000" dirty="0"/>
              <a:t>MEMORY ALLOCATION</a:t>
            </a:r>
          </a:p>
        </p:txBody>
      </p:sp>
      <p:sp>
        <p:nvSpPr>
          <p:cNvPr id="177" name="Google Shape;177;p31"/>
          <p:cNvSpPr txBox="1">
            <a:spLocks noGrp="1"/>
          </p:cNvSpPr>
          <p:nvPr>
            <p:ph type="title" idx="2"/>
          </p:nvPr>
        </p:nvSpPr>
        <p:spPr>
          <a:xfrm flipH="1">
            <a:off x="1147649" y="1977486"/>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178" name="Google Shape;178;p31"/>
          <p:cNvCxnSpPr>
            <a:cxnSpLocks/>
          </p:cNvCxnSpPr>
          <p:nvPr/>
        </p:nvCxnSpPr>
        <p:spPr>
          <a:xfrm>
            <a:off x="0" y="3907090"/>
            <a:ext cx="4572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extLst>
              <a:ext uri="{BEBA8EAE-BF5A-486C-A8C5-ECC9F3942E4B}">
                <a14:imgProps xmlns:a14="http://schemas.microsoft.com/office/drawing/2010/main">
                  <a14:imgLayer r:embed="rId4">
                    <a14:imgEffect>
                      <a14:colorTemperature colorTemp="4700"/>
                    </a14:imgEffect>
                    <a14:imgEffect>
                      <a14:saturation sat="200000"/>
                    </a14:imgEffect>
                    <a14:imgEffect>
                      <a14:brightnessContrast bright="20000" contrast="40000"/>
                    </a14:imgEffect>
                  </a14:imgLayer>
                </a14:imgProps>
              </a:ext>
            </a:extLst>
          </a:blip>
          <a:srcRect/>
          <a:stretch>
            <a:fillRect/>
          </a:stretch>
        </a:blipFill>
        <a:effectLst/>
      </p:bgPr>
    </p:bg>
    <p:spTree>
      <p:nvGrpSpPr>
        <p:cNvPr id="1" name="Shape 183"/>
        <p:cNvGrpSpPr/>
        <p:nvPr/>
      </p:nvGrpSpPr>
      <p:grpSpPr>
        <a:xfrm>
          <a:off x="0" y="0"/>
          <a:ext cx="0" cy="0"/>
          <a:chOff x="0" y="0"/>
          <a:chExt cx="0" cy="0"/>
        </a:xfrm>
      </p:grpSpPr>
      <p:sp>
        <p:nvSpPr>
          <p:cNvPr id="184" name="Google Shape;184;p32"/>
          <p:cNvSpPr txBox="1">
            <a:spLocks noGrp="1"/>
          </p:cNvSpPr>
          <p:nvPr>
            <p:ph type="ctrTitle"/>
          </p:nvPr>
        </p:nvSpPr>
        <p:spPr>
          <a:xfrm>
            <a:off x="4668982" y="674776"/>
            <a:ext cx="4209603" cy="6683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1. </a:t>
            </a:r>
            <a:r>
              <a:rPr lang="en-US" sz="3200" dirty="0"/>
              <a:t>Memory allocation</a:t>
            </a:r>
            <a:br>
              <a:rPr lang="en-US" sz="3200" dirty="0"/>
            </a:br>
            <a:r>
              <a:rPr lang="en-US" sz="3200" dirty="0"/>
              <a:t>(Cấp phát bộ nhớ)</a:t>
            </a:r>
            <a:endParaRPr sz="3200" dirty="0"/>
          </a:p>
        </p:txBody>
      </p:sp>
      <p:sp>
        <p:nvSpPr>
          <p:cNvPr id="185" name="Google Shape;185;p32"/>
          <p:cNvSpPr txBox="1">
            <a:spLocks noGrp="1"/>
          </p:cNvSpPr>
          <p:nvPr>
            <p:ph type="subTitle" idx="1"/>
          </p:nvPr>
        </p:nvSpPr>
        <p:spPr>
          <a:xfrm>
            <a:off x="260472" y="2024593"/>
            <a:ext cx="8618113" cy="33108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tx1">
                    <a:lumMod val="75000"/>
                  </a:schemeClr>
                </a:solidFill>
                <a:latin typeface="Helvetica Neue" panose="02000403000000020004" pitchFamily="2" charset="0"/>
              </a:rPr>
              <a:t>Yêu cầu</a:t>
            </a:r>
            <a:r>
              <a:rPr lang="en-US" sz="2800" dirty="0">
                <a:solidFill>
                  <a:schemeClr val="tx1">
                    <a:lumMod val="75000"/>
                  </a:schemeClr>
                </a:solidFill>
                <a:latin typeface="Helvetica Neue" panose="02000403000000020004" pitchFamily="2" charset="0"/>
              </a:rPr>
              <a:t>:</a:t>
            </a:r>
          </a:p>
          <a:p>
            <a:pPr marL="0" lvl="0" indent="0" algn="just" rtl="0">
              <a:spcBef>
                <a:spcPts val="0"/>
              </a:spcBef>
              <a:spcAft>
                <a:spcPts val="0"/>
              </a:spcAft>
              <a:buNone/>
            </a:pPr>
            <a:r>
              <a:rPr lang="en-US" sz="2800" dirty="0">
                <a:solidFill>
                  <a:schemeClr val="tx1">
                    <a:lumMod val="75000"/>
                  </a:schemeClr>
                </a:solidFill>
                <a:latin typeface="Helvetica Neue" panose="02000403000000020004" pitchFamily="2" charset="0"/>
              </a:rPr>
              <a:t>	1. Biên dịch và tải module </a:t>
            </a:r>
            <a:r>
              <a:rPr lang="en-US" sz="2800" dirty="0" err="1">
                <a:solidFill>
                  <a:schemeClr val="tx1">
                    <a:lumMod val="75000"/>
                  </a:schemeClr>
                </a:solidFill>
                <a:latin typeface="Helvetica Neue" panose="02000403000000020004" pitchFamily="2" charset="0"/>
              </a:rPr>
              <a:t>mem.ko</a:t>
            </a:r>
            <a:r>
              <a:rPr lang="en-US" sz="2800" dirty="0">
                <a:solidFill>
                  <a:schemeClr val="tx1">
                    <a:lumMod val="75000"/>
                  </a:schemeClr>
                </a:solidFill>
                <a:latin typeface="Helvetica Neue" panose="02000403000000020004" pitchFamily="2" charset="0"/>
              </a:rPr>
              <a:t> (sử dụng </a:t>
            </a:r>
            <a:r>
              <a:rPr lang="en-US" sz="2800" dirty="0" err="1">
                <a:solidFill>
                  <a:schemeClr val="tx1">
                    <a:lumMod val="75000"/>
                  </a:schemeClr>
                </a:solidFill>
                <a:latin typeface="Helvetica Neue" panose="02000403000000020004" pitchFamily="2" charset="0"/>
              </a:rPr>
              <a:t>insmod</a:t>
            </a:r>
            <a:r>
              <a:rPr lang="en-US" sz="2800" dirty="0">
                <a:solidFill>
                  <a:schemeClr val="tx1">
                    <a:lumMod val="75000"/>
                  </a:schemeClr>
                </a:solidFill>
                <a:latin typeface="Helvetica Neue" panose="02000403000000020004" pitchFamily="2" charset="0"/>
              </a:rPr>
              <a:t>)</a:t>
            </a:r>
          </a:p>
          <a:p>
            <a:pPr marL="0" lvl="0" indent="0" algn="just" rtl="0">
              <a:spcBef>
                <a:spcPts val="0"/>
              </a:spcBef>
              <a:spcAft>
                <a:spcPts val="0"/>
              </a:spcAft>
              <a:buNone/>
            </a:pPr>
            <a:r>
              <a:rPr lang="en-US" sz="2800" dirty="0">
                <a:solidFill>
                  <a:schemeClr val="tx1">
                    <a:lumMod val="75000"/>
                  </a:schemeClr>
                </a:solidFill>
                <a:latin typeface="Helvetica Neue" panose="02000403000000020004" pitchFamily="2" charset="0"/>
              </a:rPr>
              <a:t>	2. Xem thông điệp trong nhân (sử dụng </a:t>
            </a:r>
            <a:r>
              <a:rPr lang="en-US" sz="2800" dirty="0" err="1">
                <a:solidFill>
                  <a:schemeClr val="tx1">
                    <a:lumMod val="75000"/>
                  </a:schemeClr>
                </a:solidFill>
                <a:latin typeface="Helvetica Neue" panose="02000403000000020004" pitchFamily="2" charset="0"/>
              </a:rPr>
              <a:t>dmesg</a:t>
            </a:r>
            <a:r>
              <a:rPr lang="en-US" sz="2800" dirty="0">
                <a:solidFill>
                  <a:schemeClr val="tx1">
                    <a:lumMod val="75000"/>
                  </a:schemeClr>
                </a:solidFill>
                <a:latin typeface="Helvetica Neue" panose="02000403000000020004" pitchFamily="2" charset="0"/>
              </a:rPr>
              <a:t>)</a:t>
            </a:r>
          </a:p>
          <a:p>
            <a:pPr marL="0" lvl="0" indent="0" algn="just" rtl="0">
              <a:spcBef>
                <a:spcPts val="0"/>
              </a:spcBef>
              <a:spcAft>
                <a:spcPts val="0"/>
              </a:spcAft>
              <a:buNone/>
            </a:pPr>
            <a:r>
              <a:rPr lang="en-US" sz="2800" dirty="0">
                <a:solidFill>
                  <a:schemeClr val="tx1">
                    <a:lumMod val="75000"/>
                  </a:schemeClr>
                </a:solidFill>
                <a:latin typeface="Helvetica Neue" panose="02000403000000020004" pitchFamily="2" charset="0"/>
              </a:rPr>
              <a:t>	3. Gỡ khỏi nhân (sử dụng </a:t>
            </a:r>
            <a:r>
              <a:rPr lang="en-US" sz="2800" dirty="0" err="1">
                <a:solidFill>
                  <a:schemeClr val="tx1">
                    <a:lumMod val="75000"/>
                  </a:schemeClr>
                </a:solidFill>
                <a:latin typeface="Helvetica Neue" panose="02000403000000020004" pitchFamily="2" charset="0"/>
              </a:rPr>
              <a:t>rmmod</a:t>
            </a:r>
            <a:r>
              <a:rPr lang="en-US" sz="2800" dirty="0">
                <a:solidFill>
                  <a:schemeClr val="tx1">
                    <a:lumMod val="75000"/>
                  </a:schemeClr>
                </a:solidFill>
                <a:latin typeface="Helvetica Neue" panose="02000403000000020004" pitchFamily="2" charset="0"/>
              </a:rPr>
              <a:t> mem)</a:t>
            </a:r>
            <a:endParaRPr sz="2800" dirty="0">
              <a:solidFill>
                <a:schemeClr val="tx1">
                  <a:lumMod val="75000"/>
                </a:schemeClr>
              </a:solidFill>
              <a:latin typeface="Helvetica Neue" panose="02000403000000020004" pitchFamily="2" charset="0"/>
            </a:endParaRPr>
          </a:p>
        </p:txBody>
      </p:sp>
      <p:cxnSp>
        <p:nvCxnSpPr>
          <p:cNvPr id="186" name="Google Shape;186;p32"/>
          <p:cNvCxnSpPr/>
          <p:nvPr/>
        </p:nvCxnSpPr>
        <p:spPr>
          <a:xfrm>
            <a:off x="4569600" y="1494500"/>
            <a:ext cx="457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0454281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extLst>
              <a:ext uri="{BEBA8EAE-BF5A-486C-A8C5-ECC9F3942E4B}">
                <a14:imgProps xmlns:a14="http://schemas.microsoft.com/office/drawing/2010/main">
                  <a14:imgLayer r:embed="rId4">
                    <a14:imgEffect>
                      <a14:colorTemperature colorTemp="4700"/>
                    </a14:imgEffect>
                    <a14:imgEffect>
                      <a14:saturation sat="200000"/>
                    </a14:imgEffect>
                    <a14:imgEffect>
                      <a14:brightnessContrast bright="20000" contrast="40000"/>
                    </a14:imgEffect>
                  </a14:imgLayer>
                </a14:imgProps>
              </a:ext>
            </a:extLst>
          </a:blip>
          <a:srcRect/>
          <a:stretch>
            <a:fillRect/>
          </a:stretch>
        </a:blipFill>
        <a:effectLst/>
      </p:bgPr>
    </p:bg>
    <p:spTree>
      <p:nvGrpSpPr>
        <p:cNvPr id="1" name="Shape 183"/>
        <p:cNvGrpSpPr/>
        <p:nvPr/>
      </p:nvGrpSpPr>
      <p:grpSpPr>
        <a:xfrm>
          <a:off x="0" y="0"/>
          <a:ext cx="0" cy="0"/>
          <a:chOff x="0" y="0"/>
          <a:chExt cx="0" cy="0"/>
        </a:xfrm>
      </p:grpSpPr>
      <p:sp>
        <p:nvSpPr>
          <p:cNvPr id="184" name="Google Shape;184;p32"/>
          <p:cNvSpPr txBox="1">
            <a:spLocks noGrp="1"/>
          </p:cNvSpPr>
          <p:nvPr>
            <p:ph type="ctrTitle"/>
          </p:nvPr>
        </p:nvSpPr>
        <p:spPr>
          <a:xfrm>
            <a:off x="4461164" y="674776"/>
            <a:ext cx="4417421" cy="6683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1. </a:t>
            </a:r>
            <a:r>
              <a:rPr lang="en-US" sz="3200" dirty="0"/>
              <a:t>Memory allocation</a:t>
            </a:r>
            <a:br>
              <a:rPr lang="en-US" sz="3200" dirty="0"/>
            </a:br>
            <a:r>
              <a:rPr lang="en-US" sz="3200" dirty="0"/>
              <a:t>(Cấp phát bộ nhớ)</a:t>
            </a:r>
            <a:endParaRPr sz="3200" dirty="0"/>
          </a:p>
        </p:txBody>
      </p:sp>
      <p:sp>
        <p:nvSpPr>
          <p:cNvPr id="185" name="Google Shape;185;p32"/>
          <p:cNvSpPr txBox="1">
            <a:spLocks noGrp="1"/>
          </p:cNvSpPr>
          <p:nvPr>
            <p:ph type="subTitle" idx="1"/>
          </p:nvPr>
        </p:nvSpPr>
        <p:spPr>
          <a:xfrm>
            <a:off x="310582" y="1387285"/>
            <a:ext cx="7669895" cy="4235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tx1">
                    <a:lumMod val="75000"/>
                  </a:schemeClr>
                </a:solidFill>
                <a:latin typeface="Helvetica Neue" panose="02000403000000020004" pitchFamily="2" charset="0"/>
              </a:rPr>
              <a:t>Sử dụng hàm </a:t>
            </a:r>
            <a:r>
              <a:rPr lang="en-US" sz="2800" dirty="0" err="1">
                <a:solidFill>
                  <a:schemeClr val="tx1">
                    <a:lumMod val="75000"/>
                  </a:schemeClr>
                </a:solidFill>
                <a:latin typeface="Helvetica Neue" panose="02000403000000020004" pitchFamily="2" charset="0"/>
              </a:rPr>
              <a:t>kmalloc</a:t>
            </a:r>
            <a:r>
              <a:rPr lang="en-US" sz="2800" dirty="0">
                <a:solidFill>
                  <a:schemeClr val="tx1">
                    <a:lumMod val="75000"/>
                  </a:schemeClr>
                </a:solidFill>
                <a:latin typeface="Helvetica Neue" panose="02000403000000020004" pitchFamily="2" charset="0"/>
              </a:rPr>
              <a:t>()</a:t>
            </a:r>
            <a:endParaRPr sz="2800" dirty="0">
              <a:solidFill>
                <a:schemeClr val="tx1">
                  <a:lumMod val="75000"/>
                </a:schemeClr>
              </a:solidFill>
              <a:latin typeface="Helvetica Neue" panose="02000403000000020004" pitchFamily="2" charset="0"/>
            </a:endParaRPr>
          </a:p>
        </p:txBody>
      </p:sp>
      <p:cxnSp>
        <p:nvCxnSpPr>
          <p:cNvPr id="186" name="Google Shape;186;p32"/>
          <p:cNvCxnSpPr/>
          <p:nvPr/>
        </p:nvCxnSpPr>
        <p:spPr>
          <a:xfrm flipV="1">
            <a:off x="4731327" y="1372535"/>
            <a:ext cx="4412673" cy="14750"/>
          </a:xfrm>
          <a:prstGeom prst="straightConnector1">
            <a:avLst/>
          </a:prstGeom>
          <a:noFill/>
          <a:ln w="9525" cap="flat" cmpd="sng">
            <a:solidFill>
              <a:schemeClr val="dk1"/>
            </a:solidFill>
            <a:prstDash val="solid"/>
            <a:round/>
            <a:headEnd type="none" w="med" len="med"/>
            <a:tailEnd type="none" w="med" len="med"/>
          </a:ln>
        </p:spPr>
      </p:cxnSp>
      <p:pic>
        <p:nvPicPr>
          <p:cNvPr id="5" name="Picture 4" descr="A screenshot of a cell phone&#10;&#10;Description automatically generated">
            <a:extLst>
              <a:ext uri="{FF2B5EF4-FFF2-40B4-BE49-F238E27FC236}">
                <a16:creationId xmlns:a16="http://schemas.microsoft.com/office/drawing/2014/main" id="{86171A7E-5E03-434A-AB34-2FFE820AF3DD}"/>
              </a:ext>
            </a:extLst>
          </p:cNvPr>
          <p:cNvPicPr>
            <a:picLocks noChangeAspect="1"/>
          </p:cNvPicPr>
          <p:nvPr/>
        </p:nvPicPr>
        <p:blipFill>
          <a:blip r:embed="rId5"/>
          <a:stretch>
            <a:fillRect/>
          </a:stretch>
        </p:blipFill>
        <p:spPr>
          <a:xfrm>
            <a:off x="310582" y="1980150"/>
            <a:ext cx="8334375" cy="2705100"/>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flipH="1">
            <a:off x="1140721" y="2960459"/>
            <a:ext cx="7663842" cy="1022100"/>
          </a:xfrm>
          <a:prstGeom prst="rect">
            <a:avLst/>
          </a:prstGeom>
        </p:spPr>
        <p:txBody>
          <a:bodyPr spcFirstLastPara="1" wrap="square" lIns="91425" tIns="91425" rIns="91425" bIns="91425" anchor="ctr" anchorCtr="0">
            <a:noAutofit/>
          </a:bodyPr>
          <a:lstStyle/>
          <a:p>
            <a:r>
              <a:rPr lang="en-US" sz="4000" dirty="0"/>
              <a:t>SLEEPING IN ATOMIC CONTEXT</a:t>
            </a:r>
          </a:p>
        </p:txBody>
      </p:sp>
      <p:sp>
        <p:nvSpPr>
          <p:cNvPr id="177" name="Google Shape;177;p31"/>
          <p:cNvSpPr txBox="1">
            <a:spLocks noGrp="1"/>
          </p:cNvSpPr>
          <p:nvPr>
            <p:ph type="title" idx="2"/>
          </p:nvPr>
        </p:nvSpPr>
        <p:spPr>
          <a:xfrm flipH="1">
            <a:off x="1057524" y="1991946"/>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178" name="Google Shape;178;p31"/>
          <p:cNvCxnSpPr>
            <a:cxnSpLocks/>
          </p:cNvCxnSpPr>
          <p:nvPr/>
        </p:nvCxnSpPr>
        <p:spPr>
          <a:xfrm>
            <a:off x="0" y="3907090"/>
            <a:ext cx="5549462"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8144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extLst>
              <a:ext uri="{BEBA8EAE-BF5A-486C-A8C5-ECC9F3942E4B}">
                <a14:imgProps xmlns:a14="http://schemas.microsoft.com/office/drawing/2010/main">
                  <a14:imgLayer r:embed="rId4">
                    <a14:imgEffect>
                      <a14:colorTemperature colorTemp="4700"/>
                    </a14:imgEffect>
                    <a14:imgEffect>
                      <a14:saturation sat="200000"/>
                    </a14:imgEffect>
                    <a14:imgEffect>
                      <a14:brightnessContrast bright="20000" contrast="40000"/>
                    </a14:imgEffect>
                  </a14:imgLayer>
                </a14:imgProps>
              </a:ext>
            </a:extLst>
          </a:blip>
          <a:srcRect/>
          <a:stretch>
            <a:fillRect/>
          </a:stretch>
        </a:blipFill>
        <a:effectLst/>
      </p:bgPr>
    </p:bg>
    <p:spTree>
      <p:nvGrpSpPr>
        <p:cNvPr id="1" name="Shape 183"/>
        <p:cNvGrpSpPr/>
        <p:nvPr/>
      </p:nvGrpSpPr>
      <p:grpSpPr>
        <a:xfrm>
          <a:off x="0" y="0"/>
          <a:ext cx="0" cy="0"/>
          <a:chOff x="0" y="0"/>
          <a:chExt cx="0" cy="0"/>
        </a:xfrm>
      </p:grpSpPr>
      <p:sp>
        <p:nvSpPr>
          <p:cNvPr id="184" name="Google Shape;184;p32"/>
          <p:cNvSpPr txBox="1">
            <a:spLocks noGrp="1"/>
          </p:cNvSpPr>
          <p:nvPr>
            <p:ph type="ctrTitle"/>
          </p:nvPr>
        </p:nvSpPr>
        <p:spPr>
          <a:xfrm>
            <a:off x="157655" y="277223"/>
            <a:ext cx="6766006" cy="8977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 </a:t>
            </a:r>
            <a:r>
              <a:rPr lang="en-US" dirty="0"/>
              <a:t>Sleeping in atomic context</a:t>
            </a:r>
            <a:br>
              <a:rPr lang="en-US" dirty="0"/>
            </a:br>
            <a:r>
              <a:rPr lang="en-US" dirty="0"/>
              <a:t>(Ngủ trong bối cảnh nguyên tử)</a:t>
            </a:r>
            <a:endParaRPr sz="2800" dirty="0"/>
          </a:p>
        </p:txBody>
      </p:sp>
      <p:sp>
        <p:nvSpPr>
          <p:cNvPr id="185" name="Google Shape;185;p32"/>
          <p:cNvSpPr txBox="1">
            <a:spLocks noGrp="1"/>
          </p:cNvSpPr>
          <p:nvPr>
            <p:ph type="subTitle" idx="1"/>
          </p:nvPr>
        </p:nvSpPr>
        <p:spPr>
          <a:xfrm>
            <a:off x="310582" y="1902374"/>
            <a:ext cx="8444535" cy="279573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400" b="1" dirty="0">
                <a:solidFill>
                  <a:schemeClr val="tx1">
                    <a:lumMod val="75000"/>
                  </a:schemeClr>
                </a:solidFill>
                <a:latin typeface="Helvetica Neue" panose="02000403000000020004" pitchFamily="2" charset="0"/>
              </a:rPr>
              <a:t>Sử dụng spinlock</a:t>
            </a:r>
            <a:r>
              <a:rPr lang="en-US" sz="2400" dirty="0">
                <a:solidFill>
                  <a:schemeClr val="tx1">
                    <a:lumMod val="75000"/>
                  </a:schemeClr>
                </a:solidFill>
                <a:latin typeface="Helvetica Neue" panose="02000403000000020004" pitchFamily="2" charset="0"/>
              </a:rPr>
              <a:t>: spinlock là hình thức khóa c</a:t>
            </a:r>
            <a:r>
              <a:rPr lang="vi-VN" sz="2400" dirty="0">
                <a:solidFill>
                  <a:schemeClr val="tx1">
                    <a:lumMod val="75000"/>
                  </a:schemeClr>
                </a:solidFill>
                <a:latin typeface="Helvetica Neue" panose="02000403000000020004" pitchFamily="2" charset="0"/>
              </a:rPr>
              <a:t>ơ</a:t>
            </a:r>
            <a:r>
              <a:rPr lang="en-US" sz="2400" dirty="0">
                <a:solidFill>
                  <a:schemeClr val="tx1">
                    <a:lumMod val="75000"/>
                  </a:schemeClr>
                </a:solidFill>
                <a:latin typeface="Helvetica Neue" panose="02000403000000020004" pitchFamily="2" charset="0"/>
              </a:rPr>
              <a:t> bản nhất trong nhân </a:t>
            </a:r>
            <a:r>
              <a:rPr lang="en-US" sz="2400" dirty="0" err="1">
                <a:solidFill>
                  <a:schemeClr val="tx1">
                    <a:lumMod val="75000"/>
                  </a:schemeClr>
                </a:solidFill>
                <a:latin typeface="Helvetica Neue" panose="02000403000000020004" pitchFamily="2" charset="0"/>
              </a:rPr>
              <a:t>linux</a:t>
            </a:r>
            <a:r>
              <a:rPr lang="en-US" sz="2400" dirty="0">
                <a:solidFill>
                  <a:schemeClr val="tx1">
                    <a:lumMod val="75000"/>
                  </a:schemeClr>
                </a:solidFill>
                <a:latin typeface="Helvetica Neue" panose="02000403000000020004" pitchFamily="2" charset="0"/>
              </a:rPr>
              <a:t>, ngăn chặn nhiều tiến trình cùng truy cập vào một tài nguyên đ</a:t>
            </a:r>
            <a:r>
              <a:rPr lang="vi-VN" sz="2400" dirty="0">
                <a:solidFill>
                  <a:schemeClr val="tx1">
                    <a:lumMod val="75000"/>
                  </a:schemeClr>
                </a:solidFill>
                <a:latin typeface="Helvetica Neue" panose="02000403000000020004" pitchFamily="2" charset="0"/>
              </a:rPr>
              <a:t>ư</a:t>
            </a:r>
            <a:r>
              <a:rPr lang="en-US" sz="2400" dirty="0" err="1">
                <a:solidFill>
                  <a:schemeClr val="tx1">
                    <a:lumMod val="75000"/>
                  </a:schemeClr>
                </a:solidFill>
                <a:latin typeface="Helvetica Neue" panose="02000403000000020004" pitchFamily="2" charset="0"/>
              </a:rPr>
              <a:t>ợc</a:t>
            </a:r>
            <a:r>
              <a:rPr lang="en-US" sz="2400" dirty="0">
                <a:solidFill>
                  <a:schemeClr val="tx1">
                    <a:lumMod val="75000"/>
                  </a:schemeClr>
                </a:solidFill>
                <a:latin typeface="Helvetica Neue" panose="02000403000000020004" pitchFamily="2" charset="0"/>
              </a:rPr>
              <a:t> chia sẻ.</a:t>
            </a:r>
          </a:p>
          <a:p>
            <a:pPr marL="0" lvl="0" indent="0" algn="just" rtl="0">
              <a:spcBef>
                <a:spcPts val="0"/>
              </a:spcBef>
              <a:spcAft>
                <a:spcPts val="0"/>
              </a:spcAft>
              <a:buNone/>
            </a:pPr>
            <a:endParaRPr lang="en-US" sz="2400" dirty="0">
              <a:solidFill>
                <a:schemeClr val="tx1">
                  <a:lumMod val="75000"/>
                </a:schemeClr>
              </a:solidFill>
              <a:latin typeface="Helvetica Neue" panose="02000403000000020004" pitchFamily="2" charset="0"/>
            </a:endParaRPr>
          </a:p>
          <a:p>
            <a:pPr marL="0" lvl="0" indent="0" algn="just" rtl="0">
              <a:spcBef>
                <a:spcPts val="0"/>
              </a:spcBef>
              <a:spcAft>
                <a:spcPts val="0"/>
              </a:spcAft>
              <a:buNone/>
            </a:pPr>
            <a:r>
              <a:rPr lang="en-US" sz="2400" dirty="0">
                <a:solidFill>
                  <a:schemeClr val="tx1">
                    <a:lumMod val="75000"/>
                  </a:schemeClr>
                </a:solidFill>
                <a:latin typeface="Helvetica Neue" panose="02000403000000020004" pitchFamily="2" charset="0"/>
              </a:rPr>
              <a:t>Nếu một tiến trình cố gắng truy cập vào tài nguyên được bảo vệ bởi spinlock nó sẽ bị khóa, đợi đến khi tiến trình có được spinlock giải phóng nó.</a:t>
            </a:r>
            <a:endParaRPr sz="2400" dirty="0">
              <a:solidFill>
                <a:schemeClr val="tx1">
                  <a:lumMod val="75000"/>
                </a:schemeClr>
              </a:solidFill>
              <a:latin typeface="Helvetica Neue" panose="02000403000000020004" pitchFamily="2" charset="0"/>
            </a:endParaRPr>
          </a:p>
        </p:txBody>
      </p:sp>
      <p:cxnSp>
        <p:nvCxnSpPr>
          <p:cNvPr id="186" name="Google Shape;186;p32"/>
          <p:cNvCxnSpPr/>
          <p:nvPr/>
        </p:nvCxnSpPr>
        <p:spPr>
          <a:xfrm>
            <a:off x="-2400" y="1284293"/>
            <a:ext cx="457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700252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extLst>
              <a:ext uri="{BEBA8EAE-BF5A-486C-A8C5-ECC9F3942E4B}">
                <a14:imgProps xmlns:a14="http://schemas.microsoft.com/office/drawing/2010/main">
                  <a14:imgLayer r:embed="rId4">
                    <a14:imgEffect>
                      <a14:colorTemperature colorTemp="4700"/>
                    </a14:imgEffect>
                    <a14:imgEffect>
                      <a14:saturation sat="200000"/>
                    </a14:imgEffect>
                    <a14:imgEffect>
                      <a14:brightnessContrast bright="20000" contrast="40000"/>
                    </a14:imgEffect>
                  </a14:imgLayer>
                </a14:imgProps>
              </a:ext>
            </a:extLst>
          </a:blip>
          <a:srcRect/>
          <a:stretch>
            <a:fillRect/>
          </a:stretch>
        </a:blipFill>
        <a:effectLst/>
      </p:bgPr>
    </p:bg>
    <p:spTree>
      <p:nvGrpSpPr>
        <p:cNvPr id="1" name="Shape 183"/>
        <p:cNvGrpSpPr/>
        <p:nvPr/>
      </p:nvGrpSpPr>
      <p:grpSpPr>
        <a:xfrm>
          <a:off x="0" y="0"/>
          <a:ext cx="0" cy="0"/>
          <a:chOff x="0" y="0"/>
          <a:chExt cx="0" cy="0"/>
        </a:xfrm>
      </p:grpSpPr>
      <p:sp>
        <p:nvSpPr>
          <p:cNvPr id="184" name="Google Shape;184;p32"/>
          <p:cNvSpPr txBox="1">
            <a:spLocks noGrp="1"/>
          </p:cNvSpPr>
          <p:nvPr>
            <p:ph type="ctrTitle"/>
          </p:nvPr>
        </p:nvSpPr>
        <p:spPr>
          <a:xfrm>
            <a:off x="157655" y="277223"/>
            <a:ext cx="6766006" cy="8977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 </a:t>
            </a:r>
            <a:r>
              <a:rPr lang="en-US"/>
              <a:t>Sleeping in atomic context</a:t>
            </a:r>
            <a:br>
              <a:rPr lang="en-US"/>
            </a:br>
            <a:r>
              <a:rPr lang="en-US"/>
              <a:t>(Ngủ trong bối cảnh nguyên tử)</a:t>
            </a:r>
            <a:endParaRPr sz="2800"/>
          </a:p>
        </p:txBody>
      </p:sp>
      <p:sp>
        <p:nvSpPr>
          <p:cNvPr id="185" name="Google Shape;185;p32"/>
          <p:cNvSpPr txBox="1">
            <a:spLocks noGrp="1"/>
          </p:cNvSpPr>
          <p:nvPr>
            <p:ph type="subTitle" idx="1"/>
          </p:nvPr>
        </p:nvSpPr>
        <p:spPr>
          <a:xfrm>
            <a:off x="310582" y="1902374"/>
            <a:ext cx="8444535" cy="27957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tx1">
                  <a:lumMod val="75000"/>
                </a:schemeClr>
              </a:solidFill>
              <a:latin typeface="Helvetica Neue" panose="02000403000000020004" pitchFamily="2" charset="0"/>
            </a:endParaRPr>
          </a:p>
        </p:txBody>
      </p:sp>
      <p:cxnSp>
        <p:nvCxnSpPr>
          <p:cNvPr id="186" name="Google Shape;186;p32"/>
          <p:cNvCxnSpPr/>
          <p:nvPr/>
        </p:nvCxnSpPr>
        <p:spPr>
          <a:xfrm>
            <a:off x="-2400" y="1284293"/>
            <a:ext cx="4574400" cy="0"/>
          </a:xfrm>
          <a:prstGeom prst="straightConnector1">
            <a:avLst/>
          </a:prstGeom>
          <a:noFill/>
          <a:ln w="9525" cap="flat" cmpd="sng">
            <a:solidFill>
              <a:schemeClr val="dk1"/>
            </a:solidFill>
            <a:prstDash val="solid"/>
            <a:round/>
            <a:headEnd type="none" w="med" len="med"/>
            <a:tailEnd type="none" w="med" len="med"/>
          </a:ln>
        </p:spPr>
      </p:cxnSp>
      <p:pic>
        <p:nvPicPr>
          <p:cNvPr id="3" name="Picture 2" descr="A screenshot of a cell phone&#10;&#10;Description automatically generated">
            <a:extLst>
              <a:ext uri="{FF2B5EF4-FFF2-40B4-BE49-F238E27FC236}">
                <a16:creationId xmlns:a16="http://schemas.microsoft.com/office/drawing/2014/main" id="{3380AF4D-BB64-4ECA-9AC1-CD4E4777C199}"/>
              </a:ext>
            </a:extLst>
          </p:cNvPr>
          <p:cNvPicPr>
            <a:picLocks noChangeAspect="1"/>
          </p:cNvPicPr>
          <p:nvPr/>
        </p:nvPicPr>
        <p:blipFill>
          <a:blip r:embed="rId5"/>
          <a:stretch>
            <a:fillRect/>
          </a:stretch>
        </p:blipFill>
        <p:spPr>
          <a:xfrm>
            <a:off x="365661" y="1523999"/>
            <a:ext cx="8334375" cy="3174113"/>
          </a:xfrm>
          <a:prstGeom prst="rect">
            <a:avLst/>
          </a:prstGeom>
        </p:spPr>
      </p:pic>
    </p:spTree>
    <p:extLst>
      <p:ext uri="{BB962C8B-B14F-4D97-AF65-F5344CB8AC3E}">
        <p14:creationId xmlns:p14="http://schemas.microsoft.com/office/powerpoint/2010/main" val="2640925971"/>
      </p:ext>
    </p:extLst>
  </p:cSld>
  <p:clrMapOvr>
    <a:masterClrMapping/>
  </p:clrMapOvr>
  <p:transition spd="slow">
    <p:push dir="u"/>
  </p:transition>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314</Words>
  <Application>Microsoft Office PowerPoint</Application>
  <PresentationFormat>On-screen Show (16:9)</PresentationFormat>
  <Paragraphs>83</Paragraphs>
  <Slides>28</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Exo 2</vt:lpstr>
      <vt:lpstr>Proxima Nova</vt:lpstr>
      <vt:lpstr>Squada One</vt:lpstr>
      <vt:lpstr>Arial</vt:lpstr>
      <vt:lpstr>Helvetica Neue</vt:lpstr>
      <vt:lpstr>Roboto Condensed Light</vt:lpstr>
      <vt:lpstr>Proxima Nova Semibold</vt:lpstr>
      <vt:lpstr>Fira Sans Extra Condensed Medium</vt:lpstr>
      <vt:lpstr>Tech Newsletter by Slidesgo</vt:lpstr>
      <vt:lpstr>SlidesGo Final Pages</vt:lpstr>
      <vt:lpstr>KERNEL API</vt:lpstr>
      <vt:lpstr>Mục tiêu bài lab</vt:lpstr>
      <vt:lpstr>Nội dung</vt:lpstr>
      <vt:lpstr>MEMORY ALLOCATION</vt:lpstr>
      <vt:lpstr>1. Memory allocation (Cấp phát bộ nhớ)</vt:lpstr>
      <vt:lpstr>1. Memory allocation (Cấp phát bộ nhớ)</vt:lpstr>
      <vt:lpstr>SLEEPING IN ATOMIC CONTEXT</vt:lpstr>
      <vt:lpstr>2. Sleeping in atomic context (Ngủ trong bối cảnh nguyên tử)</vt:lpstr>
      <vt:lpstr>2. Sleeping in atomic context (Ngủ trong bối cảnh nguyên tử)</vt:lpstr>
      <vt:lpstr>WORKING WITH KERNEL MEMORY</vt:lpstr>
      <vt:lpstr>3. Working with kernel memory</vt:lpstr>
      <vt:lpstr>WORKING WITH KERNEL LIST</vt:lpstr>
      <vt:lpstr>4. Working with kernel list</vt:lpstr>
      <vt:lpstr>WORKING WITH KERNEL LISTS FOR PROCESS HANDING </vt:lpstr>
      <vt:lpstr>PowerPoint Presentation</vt:lpstr>
      <vt:lpstr>PowerPoint Presentation</vt:lpstr>
      <vt:lpstr>PowerPoint Presentation</vt:lpstr>
      <vt:lpstr>PowerPoint Presentation</vt:lpstr>
      <vt:lpstr>PowerPoint Presentation</vt:lpstr>
      <vt:lpstr>Synchronizing list work </vt:lpstr>
      <vt:lpstr>PowerPoint Presentation</vt:lpstr>
      <vt:lpstr>PowerPoint Presentation</vt:lpstr>
      <vt:lpstr>PowerPoint Presentation</vt:lpstr>
      <vt:lpstr>Test module calling in our list module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KERNEL API</dc:title>
  <cp:lastModifiedBy>BVCN 88</cp:lastModifiedBy>
  <cp:revision>44</cp:revision>
  <dcterms:modified xsi:type="dcterms:W3CDTF">2020-05-31T16:58:15Z</dcterms:modified>
</cp:coreProperties>
</file>