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7" r:id="rId7"/>
    <p:sldId id="261" r:id="rId8"/>
    <p:sldId id="272" r:id="rId9"/>
    <p:sldId id="273" r:id="rId10"/>
    <p:sldId id="293" r:id="rId11"/>
    <p:sldId id="294" r:id="rId12"/>
    <p:sldId id="295" r:id="rId13"/>
    <p:sldId id="296" r:id="rId14"/>
    <p:sldId id="299" r:id="rId15"/>
    <p:sldId id="300" r:id="rId16"/>
    <p:sldId id="275" r:id="rId17"/>
    <p:sldId id="269" r:id="rId18"/>
    <p:sldId id="267" r:id="rId19"/>
    <p:sldId id="270" r:id="rId20"/>
    <p:sldId id="271" r:id="rId21"/>
    <p:sldId id="266" r:id="rId22"/>
    <p:sldId id="278" r:id="rId23"/>
    <p:sldId id="276" r:id="rId24"/>
    <p:sldId id="280" r:id="rId25"/>
    <p:sldId id="281" r:id="rId26"/>
    <p:sldId id="282" r:id="rId27"/>
    <p:sldId id="283" r:id="rId28"/>
    <p:sldId id="284" r:id="rId29"/>
    <p:sldId id="279" r:id="rId30"/>
    <p:sldId id="264" r:id="rId31"/>
    <p:sldId id="288" r:id="rId32"/>
    <p:sldId id="287" r:id="rId33"/>
    <p:sldId id="301" r:id="rId34"/>
    <p:sldId id="298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46FB-34B9-4CC6-94AD-0A950D47CBD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B1A9-E8DF-4C89-A25F-9AE052D1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5316"/>
            <a:ext cx="12192000" cy="7017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FMEA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(…).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(…).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Nhỏ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N(50,10^2). Xin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38.5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% ?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65.5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% ?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86.5%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dung (…)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A. C-chart</a:t>
            </a:r>
          </a:p>
          <a:p>
            <a:r>
              <a:rPr lang="en-US" dirty="0" smtClean="0"/>
              <a:t>B. U-chart</a:t>
            </a:r>
          </a:p>
          <a:p>
            <a:r>
              <a:rPr lang="en-US" dirty="0" smtClean="0"/>
              <a:t>C. P-chart</a:t>
            </a:r>
          </a:p>
          <a:p>
            <a:r>
              <a:rPr lang="en-US" dirty="0" smtClean="0"/>
              <a:t>D. NP-chart</a:t>
            </a:r>
          </a:p>
          <a:p>
            <a:endParaRPr lang="en-US" dirty="0"/>
          </a:p>
          <a:p>
            <a:r>
              <a:rPr lang="en-US" dirty="0" smtClean="0"/>
              <a:t>4. Hai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1. </a:t>
            </a:r>
            <a:r>
              <a:rPr lang="en-US" dirty="0" err="1" smtClean="0">
                <a:solidFill>
                  <a:srgbClr val="0000FF"/>
                </a:solidFill>
              </a:rPr>
              <a:t>Tính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ổ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định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Dựa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vào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biểu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đồ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hành</a:t>
            </a:r>
            <a:r>
              <a:rPr lang="en-US" dirty="0" smtClean="0">
                <a:solidFill>
                  <a:srgbClr val="0000FF"/>
                </a:solidFill>
              </a:rPr>
              <a:t> vi </a:t>
            </a:r>
            <a:r>
              <a:rPr lang="en-US" dirty="0" err="1" smtClean="0">
                <a:solidFill>
                  <a:srgbClr val="0000FF"/>
                </a:solidFill>
              </a:rPr>
              <a:t>lưu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trình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để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kiểm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định</a:t>
            </a:r>
            <a:r>
              <a:rPr lang="en-US" dirty="0" smtClean="0">
                <a:solidFill>
                  <a:srgbClr val="0000FF"/>
                </a:solidFill>
              </a:rPr>
              <a:t>; 2. </a:t>
            </a:r>
            <a:r>
              <a:rPr lang="en-US" dirty="0" err="1" smtClean="0">
                <a:solidFill>
                  <a:srgbClr val="0000FF"/>
                </a:solidFill>
              </a:rPr>
              <a:t>Trạng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thái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thường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Dựa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vào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kiểm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định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trạng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thái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thường</a:t>
            </a:r>
            <a:r>
              <a:rPr lang="en-US" dirty="0" smtClean="0">
                <a:solidFill>
                  <a:srgbClr val="0000FF"/>
                </a:solidFill>
              </a:rPr>
              <a:t> (P-value &gt; 0.05).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5. </a:t>
            </a:r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Height.mtw</a:t>
            </a:r>
            <a:r>
              <a:rPr lang="en-US" dirty="0" smtClean="0"/>
              <a:t>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?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),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),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1/4,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3/4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6. </a:t>
            </a:r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Defectives.mtw</a:t>
            </a:r>
            <a:r>
              <a:rPr lang="en-US" dirty="0" smtClean="0"/>
              <a:t>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. Xin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r>
              <a:rPr lang="en-US" dirty="0" smtClean="0"/>
              <a:t>PPM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?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Sigma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Z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391886"/>
            <a:ext cx="692331" cy="418011"/>
          </a:xfrm>
          <a:prstGeom prst="wedgeRoundRectCallout">
            <a:avLst>
              <a:gd name="adj1" fmla="val -85487"/>
              <a:gd name="adj2" fmla="val -3125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Nhỏ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505406" y="391886"/>
            <a:ext cx="692331" cy="418011"/>
          </a:xfrm>
          <a:prstGeom prst="wedgeRoundRectCallout">
            <a:avLst>
              <a:gd name="adj1" fmla="val -62845"/>
              <a:gd name="adj2" fmla="val -781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Lớn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130056" y="3532381"/>
            <a:ext cx="2317846" cy="752251"/>
          </a:xfrm>
          <a:prstGeom prst="wedgeRoundRectCallout">
            <a:avLst>
              <a:gd name="adj1" fmla="val -95068"/>
              <a:gd name="adj2" fmla="val -2951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Khyết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sót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đổi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52" y="3057911"/>
            <a:ext cx="2222360" cy="15637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532381"/>
            <a:ext cx="1058091" cy="3073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503" y="482153"/>
            <a:ext cx="415184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ANOVA  Test for Equal Variances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1" y="2000457"/>
            <a:ext cx="3626168" cy="2491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503" y="964306"/>
            <a:ext cx="32143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B3: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3 </a:t>
            </a:r>
            <a:r>
              <a:rPr lang="en-US" dirty="0" err="1" smtClean="0">
                <a:sym typeface="Wingdings" panose="05000000000000000000" pitchFamily="2" charset="2"/>
              </a:rPr>
              <a:t>mẫu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P-Value &gt; 0.05  </a:t>
            </a:r>
            <a:r>
              <a:rPr lang="en-US" dirty="0" err="1" smtClean="0">
                <a:sym typeface="Wingdings" panose="05000000000000000000" pitchFamily="2" charset="2"/>
              </a:rPr>
              <a:t>Chấp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nhận</a:t>
            </a:r>
            <a:r>
              <a:rPr lang="en-US" dirty="0" smtClean="0">
                <a:sym typeface="Wingdings" panose="05000000000000000000" pitchFamily="2" charset="2"/>
              </a:rPr>
              <a:t> Ho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Biến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3 </a:t>
            </a:r>
            <a:r>
              <a:rPr lang="en-US" dirty="0" err="1" smtClean="0">
                <a:sym typeface="Wingdings" panose="05000000000000000000" pitchFamily="2" charset="2"/>
              </a:rPr>
              <a:t>mẫu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bằng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nhau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48" y="2471783"/>
            <a:ext cx="6579326" cy="4386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48" y="185428"/>
            <a:ext cx="6114071" cy="2204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0451" y="0"/>
            <a:ext cx="275607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ANOVA  One way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5" y="705121"/>
            <a:ext cx="4348435" cy="2152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52" y="705122"/>
            <a:ext cx="4473077" cy="2151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5" y="3063240"/>
            <a:ext cx="5486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348546" y="2949861"/>
            <a:ext cx="320151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P-Value &gt; 0.05  </a:t>
            </a:r>
            <a:r>
              <a:rPr lang="en-US" dirty="0" err="1" smtClean="0">
                <a:sym typeface="Wingdings" panose="05000000000000000000" pitchFamily="2" charset="2"/>
              </a:rPr>
              <a:t>Chấp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nhận</a:t>
            </a:r>
            <a:r>
              <a:rPr lang="en-US" dirty="0" smtClean="0">
                <a:sym typeface="Wingdings" panose="05000000000000000000" pitchFamily="2" charset="2"/>
              </a:rPr>
              <a:t> Ho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GTTB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3 </a:t>
            </a:r>
            <a:r>
              <a:rPr lang="en-US" dirty="0" err="1" smtClean="0">
                <a:sym typeface="Wingdings" panose="05000000000000000000" pitchFamily="2" charset="2"/>
              </a:rPr>
              <a:t>mẫu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bằng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nhau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1552" y="232729"/>
            <a:ext cx="30640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B4: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GTTB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3 </a:t>
            </a:r>
            <a:r>
              <a:rPr lang="en-US" dirty="0" err="1" smtClean="0">
                <a:sym typeface="Wingdings" panose="05000000000000000000" pitchFamily="2" charset="2"/>
              </a:rPr>
              <a:t>mẫu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269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451" y="0"/>
            <a:ext cx="664464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Gage Study  Gage R&amp;R Study (Crossed)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06" y="395458"/>
            <a:ext cx="421370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Tolerance = Upper spec – Lower spec = 1.5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8447" y="979306"/>
            <a:ext cx="4581525" cy="5667375"/>
            <a:chOff x="199888" y="979306"/>
            <a:chExt cx="4581525" cy="56673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888" y="979306"/>
              <a:ext cx="4581525" cy="56673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Rounded Rectangular Callout 8"/>
            <p:cNvSpPr/>
            <p:nvPr/>
          </p:nvSpPr>
          <p:spPr>
            <a:xfrm>
              <a:off x="836023" y="3918858"/>
              <a:ext cx="2076257" cy="290034"/>
            </a:xfrm>
            <a:prstGeom prst="wedgeRoundRectCallout">
              <a:avLst>
                <a:gd name="adj1" fmla="val 56443"/>
                <a:gd name="adj2" fmla="val 150857"/>
                <a:gd name="adj3" fmla="val 16667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%GR&amp;R = 24.75%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3055022" y="3812993"/>
              <a:ext cx="1692590" cy="275682"/>
            </a:xfrm>
            <a:prstGeom prst="wedgeRoundRectCallout">
              <a:avLst>
                <a:gd name="adj1" fmla="val 2549"/>
                <a:gd name="adj2" fmla="val 220897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%P/T = 38.38%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13" y="979305"/>
            <a:ext cx="7310608" cy="5667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7943" y="395458"/>
            <a:ext cx="7851577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- %</a:t>
            </a:r>
            <a:r>
              <a:rPr lang="en-US" dirty="0">
                <a:sym typeface="Wingdings" panose="05000000000000000000" pitchFamily="2" charset="2"/>
              </a:rPr>
              <a:t>P/T = </a:t>
            </a:r>
            <a:r>
              <a:rPr lang="en-US" dirty="0" smtClean="0">
                <a:sym typeface="Wingdings" panose="05000000000000000000" pitchFamily="2" charset="2"/>
              </a:rPr>
              <a:t>38.38% &gt; 30%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đồ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result by operator: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khác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biệt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còn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đồ</a:t>
            </a:r>
            <a:r>
              <a:rPr lang="en-US" dirty="0" smtClean="0">
                <a:sym typeface="Wingdings" panose="05000000000000000000" pitchFamily="2" charset="2"/>
              </a:rPr>
              <a:t> part * operator Interaction: </a:t>
            </a:r>
            <a:r>
              <a:rPr lang="en-US" dirty="0" err="1" smtClean="0">
                <a:sym typeface="Wingdings" panose="05000000000000000000" pitchFamily="2" charset="2"/>
              </a:rPr>
              <a:t>Phương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6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đào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747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06" y="395458"/>
            <a:ext cx="549552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Đây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lường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tục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Upper spec = 6.02; Lower spec = 5.97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Target = 5.995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06" y="1318788"/>
            <a:ext cx="4777063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1. Sigma </a:t>
            </a:r>
            <a:r>
              <a:rPr lang="en-US" dirty="0" err="1" smtClean="0">
                <a:sym typeface="Wingdings" panose="05000000000000000000" pitchFamily="2" charset="2"/>
              </a:rPr>
              <a:t>dài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hạn</a:t>
            </a:r>
            <a:r>
              <a:rPr lang="en-US" dirty="0" smtClean="0">
                <a:sym typeface="Wingdings" panose="05000000000000000000" pitchFamily="2" charset="2"/>
              </a:rPr>
              <a:t> = 0.01543. Pp = 0.54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2. </a:t>
            </a:r>
            <a:r>
              <a:rPr lang="en-US" dirty="0" err="1" smtClean="0">
                <a:sym typeface="Wingdings" panose="05000000000000000000" pitchFamily="2" charset="2"/>
              </a:rPr>
              <a:t>Ppk</a:t>
            </a:r>
            <a:r>
              <a:rPr lang="en-US" dirty="0" smtClean="0">
                <a:sym typeface="Wingdings" panose="05000000000000000000" pitchFamily="2" charset="2"/>
              </a:rPr>
              <a:t> = 0.35, PPM = 161,336.36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3. </a:t>
            </a:r>
            <a:r>
              <a:rPr lang="en-US" dirty="0" err="1" smtClean="0">
                <a:sym typeface="Wingdings" panose="05000000000000000000" pitchFamily="2" charset="2"/>
              </a:rPr>
              <a:t>Ppk</a:t>
            </a:r>
            <a:r>
              <a:rPr lang="en-US" dirty="0" smtClean="0">
                <a:sym typeface="Wingdings" panose="05000000000000000000" pitchFamily="2" charset="2"/>
              </a:rPr>
              <a:t> &lt; 0.67  </a:t>
            </a:r>
            <a:r>
              <a:rPr lang="en-US" dirty="0" err="1" smtClean="0">
                <a:sym typeface="Wingdings" panose="05000000000000000000" pitchFamily="2" charset="2"/>
              </a:rPr>
              <a:t>Năng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kém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gốc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rễ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toàn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diện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488607"/>
            <a:ext cx="7124700" cy="534352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" y="3047911"/>
            <a:ext cx="5045628" cy="378422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405152" y="1081133"/>
            <a:ext cx="518622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Capability </a:t>
            </a:r>
            <a:r>
              <a:rPr lang="en-US" dirty="0" err="1">
                <a:sym typeface="Wingdings" panose="05000000000000000000" pitchFamily="2" charset="2"/>
              </a:rPr>
              <a:t>Sixpack</a:t>
            </a:r>
            <a:r>
              <a:rPr lang="en-US" dirty="0">
                <a:sym typeface="Wingdings" panose="05000000000000000000" pitchFamily="2" charset="2"/>
              </a:rPr>
              <a:t>  Normal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688936"/>
            <a:ext cx="524662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Capability Analysis  Normal</a:t>
            </a:r>
          </a:p>
        </p:txBody>
      </p:sp>
    </p:spTree>
    <p:extLst>
      <p:ext uri="{BB962C8B-B14F-4D97-AF65-F5344CB8AC3E}">
        <p14:creationId xmlns:p14="http://schemas.microsoft.com/office/powerpoint/2010/main" val="7371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747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4" y="800508"/>
            <a:ext cx="5688330" cy="4428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08" y="3040848"/>
            <a:ext cx="4661536" cy="2188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94904" y="5355553"/>
            <a:ext cx="95288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P-Value = 0.001 &lt; 0.05  </a:t>
            </a:r>
            <a:r>
              <a:rPr lang="en-US" dirty="0" err="1" smtClean="0">
                <a:sym typeface="Wingdings" panose="05000000000000000000" pitchFamily="2" charset="2"/>
              </a:rPr>
              <a:t>Bác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Ho: </a:t>
            </a:r>
            <a:r>
              <a:rPr lang="en-US" dirty="0" err="1" smtClean="0">
                <a:sym typeface="Wingdings" panose="05000000000000000000" pitchFamily="2" charset="2"/>
              </a:rPr>
              <a:t>Sự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mọi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904" y="400254"/>
            <a:ext cx="428425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Tables  Chi Square for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7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747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736" y="902563"/>
            <a:ext cx="25645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Phương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hồi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734" y="3011577"/>
            <a:ext cx="35965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R-</a:t>
            </a:r>
            <a:r>
              <a:rPr lang="en-US" dirty="0" err="1" smtClean="0">
                <a:sym typeface="Wingdings" panose="05000000000000000000" pitchFamily="2" charset="2"/>
              </a:rPr>
              <a:t>sq</a:t>
            </a:r>
            <a:r>
              <a:rPr lang="en-US" dirty="0" smtClean="0">
                <a:sym typeface="Wingdings" panose="05000000000000000000" pitchFamily="2" charset="2"/>
              </a:rPr>
              <a:t> = 92.66% &gt; 70% 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ý </a:t>
            </a:r>
            <a:r>
              <a:rPr lang="en-US" dirty="0" err="1" smtClean="0">
                <a:sym typeface="Wingdings" panose="05000000000000000000" pitchFamily="2" charset="2"/>
              </a:rPr>
              <a:t>nghĩa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5" y="3889174"/>
            <a:ext cx="6881921" cy="2145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7" y="3427927"/>
            <a:ext cx="3589020" cy="1534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34" y="1322585"/>
            <a:ext cx="2564598" cy="1239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95" y="754917"/>
            <a:ext cx="3915912" cy="2374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275096" y="754917"/>
            <a:ext cx="3134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P-Value (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) = 0.000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P-Value (Lack-of-Fit) = 0.854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581" y="2763290"/>
            <a:ext cx="1262335" cy="1053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319995" y="3616457"/>
            <a:ext cx="534235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Nhiệt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= 18  </a:t>
            </a:r>
            <a:r>
              <a:rPr lang="en-US" dirty="0" err="1" smtClean="0">
                <a:sym typeface="Wingdings" panose="05000000000000000000" pitchFamily="2" charset="2"/>
              </a:rPr>
              <a:t>Sản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= 151.880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Phạm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đáng</a:t>
            </a:r>
            <a:r>
              <a:rPr lang="en-US" dirty="0" smtClean="0">
                <a:sym typeface="Wingdings" panose="05000000000000000000" pitchFamily="2" charset="2"/>
              </a:rPr>
              <a:t> tin </a:t>
            </a:r>
            <a:r>
              <a:rPr lang="en-US" dirty="0" err="1" smtClean="0">
                <a:sym typeface="Wingdings" panose="05000000000000000000" pitchFamily="2" charset="2"/>
              </a:rPr>
              <a:t>cậy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95%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(122.293, 181.468)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98126" y="2561660"/>
            <a:ext cx="3448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40591" y="1926045"/>
            <a:ext cx="3474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27471" y="23509"/>
            <a:ext cx="560076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Regression  Regression  Fit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20772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008" y="1164661"/>
            <a:ext cx="681949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CUONG</a:t>
            </a:r>
            <a:endParaRPr lang="en-US" sz="115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07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5556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I.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lường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/>
              <a:t>1. % P/T (Precision to Tolerance Ratio)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dung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–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(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cắp</a:t>
            </a:r>
            <a:r>
              <a:rPr lang="en-US" dirty="0" smtClean="0"/>
              <a:t> dung </a:t>
            </a:r>
            <a:r>
              <a:rPr lang="en-US" dirty="0" err="1" smtClean="0"/>
              <a:t>sai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P/T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 % GR&amp;R (Gage Repeatability &amp; Reproducibility)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Sigma.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% GR&amp;R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% GR&amp;R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i="1" dirty="0" smtClean="0"/>
              <a:t>-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chuẩn</a:t>
            </a:r>
            <a:r>
              <a:rPr lang="en-US" b="1" i="1" dirty="0" smtClean="0"/>
              <a:t> </a:t>
            </a:r>
            <a:r>
              <a:rPr lang="en-US" b="1" i="1" dirty="0" err="1" smtClean="0"/>
              <a:t>xác</a:t>
            </a:r>
            <a:r>
              <a:rPr lang="en-US" b="1" i="1" dirty="0" smtClean="0"/>
              <a:t> (Accuracy):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Bình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quân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hoặc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điểm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rơi</a:t>
            </a:r>
            <a:r>
              <a:rPr lang="en-US" dirty="0" smtClean="0"/>
              <a:t>)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-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xác</a:t>
            </a:r>
            <a:r>
              <a:rPr lang="en-US" b="1" i="1" dirty="0" smtClean="0"/>
              <a:t> (Precision):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Độ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lệch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chuẩn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phương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hoặc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phân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bố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68788" y="1526154"/>
            <a:ext cx="4685843" cy="1384870"/>
            <a:chOff x="1366613" y="1843353"/>
            <a:chExt cx="4685843" cy="13848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89016" y="2625639"/>
              <a:ext cx="46634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7"/>
            <p:cNvSpPr/>
            <p:nvPr/>
          </p:nvSpPr>
          <p:spPr>
            <a:xfrm>
              <a:off x="3553100" y="2449291"/>
              <a:ext cx="182880" cy="36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 flipH="1">
              <a:off x="2373092" y="2449291"/>
              <a:ext cx="182880" cy="36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3748" y="2828113"/>
              <a:ext cx="64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10%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4976" y="2828113"/>
              <a:ext cx="642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30%</a:t>
              </a:r>
              <a:endParaRPr lang="en-US" sz="2000" b="1" dirty="0"/>
            </a:p>
          </p:txBody>
        </p:sp>
        <p:sp>
          <p:nvSpPr>
            <p:cNvPr id="12" name="Right Brace 11"/>
            <p:cNvSpPr/>
            <p:nvPr/>
          </p:nvSpPr>
          <p:spPr>
            <a:xfrm rot="16200000" flipV="1">
              <a:off x="4550227" y="1325886"/>
              <a:ext cx="535578" cy="219456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9935" y="1846614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Nguy</a:t>
              </a:r>
              <a:r>
                <a:rPr lang="en-US" dirty="0" smtClean="0"/>
                <a:t> </a:t>
              </a:r>
              <a:r>
                <a:rPr lang="en-US" dirty="0" err="1" smtClean="0"/>
                <a:t>hiểm</a:t>
              </a:r>
              <a:endParaRPr lang="en-US" dirty="0"/>
            </a:p>
          </p:txBody>
        </p:sp>
        <p:sp>
          <p:nvSpPr>
            <p:cNvPr id="14" name="Right Brace 13"/>
            <p:cNvSpPr/>
            <p:nvPr/>
          </p:nvSpPr>
          <p:spPr>
            <a:xfrm rot="16200000" flipV="1">
              <a:off x="1595213" y="1913715"/>
              <a:ext cx="548640" cy="100584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8049" y="1844828"/>
              <a:ext cx="4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Tốt</a:t>
              </a:r>
              <a:endParaRPr lang="en-US" dirty="0"/>
            </a:p>
          </p:txBody>
        </p:sp>
        <p:sp>
          <p:nvSpPr>
            <p:cNvPr id="16" name="Right Brace 15"/>
            <p:cNvSpPr/>
            <p:nvPr/>
          </p:nvSpPr>
          <p:spPr>
            <a:xfrm rot="16200000" flipV="1">
              <a:off x="2780210" y="1923970"/>
              <a:ext cx="548640" cy="100584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0089" y="18433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Cảnh</a:t>
              </a:r>
              <a:r>
                <a:rPr lang="en-US" dirty="0" smtClean="0"/>
                <a:t> </a:t>
              </a:r>
              <a:r>
                <a:rPr lang="en-US" dirty="0" err="1" smtClean="0"/>
                <a:t>báo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944" y="4109832"/>
            <a:ext cx="4685843" cy="1384870"/>
            <a:chOff x="1519013" y="1995753"/>
            <a:chExt cx="4685843" cy="138487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541416" y="2778039"/>
              <a:ext cx="46634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hevron 18"/>
            <p:cNvSpPr/>
            <p:nvPr/>
          </p:nvSpPr>
          <p:spPr>
            <a:xfrm>
              <a:off x="3705500" y="2601691"/>
              <a:ext cx="182880" cy="36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2525492" y="2601691"/>
              <a:ext cx="182880" cy="36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86148" y="2980513"/>
              <a:ext cx="64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10%</a:t>
              </a:r>
              <a:endParaRPr 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7376" y="2980513"/>
              <a:ext cx="642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30%</a:t>
              </a:r>
              <a:endParaRPr lang="en-US" sz="2000" b="1" dirty="0"/>
            </a:p>
          </p:txBody>
        </p:sp>
        <p:sp>
          <p:nvSpPr>
            <p:cNvPr id="23" name="Right Brace 22"/>
            <p:cNvSpPr/>
            <p:nvPr/>
          </p:nvSpPr>
          <p:spPr>
            <a:xfrm rot="16200000" flipV="1">
              <a:off x="4696096" y="1484817"/>
              <a:ext cx="548640" cy="219456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72335" y="1999014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Nguy</a:t>
              </a:r>
              <a:r>
                <a:rPr lang="en-US" dirty="0" smtClean="0"/>
                <a:t> </a:t>
              </a:r>
              <a:r>
                <a:rPr lang="en-US" dirty="0" err="1" smtClean="0"/>
                <a:t>hiểm</a:t>
              </a:r>
              <a:endParaRPr lang="en-US" dirty="0"/>
            </a:p>
          </p:txBody>
        </p:sp>
        <p:sp>
          <p:nvSpPr>
            <p:cNvPr id="25" name="Right Brace 24"/>
            <p:cNvSpPr/>
            <p:nvPr/>
          </p:nvSpPr>
          <p:spPr>
            <a:xfrm rot="16200000" flipV="1">
              <a:off x="1747613" y="2066115"/>
              <a:ext cx="548640" cy="100584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0449" y="1997228"/>
              <a:ext cx="4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Tốt</a:t>
              </a:r>
              <a:endParaRPr lang="en-US" dirty="0"/>
            </a:p>
          </p:txBody>
        </p:sp>
        <p:sp>
          <p:nvSpPr>
            <p:cNvPr id="27" name="Right Brace 26"/>
            <p:cNvSpPr/>
            <p:nvPr/>
          </p:nvSpPr>
          <p:spPr>
            <a:xfrm rot="16200000" flipV="1">
              <a:off x="2932610" y="2076370"/>
              <a:ext cx="548640" cy="1005840"/>
            </a:xfrm>
            <a:prstGeom prst="rightBrace">
              <a:avLst>
                <a:gd name="adj1" fmla="val 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2489" y="19957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Cảnh</a:t>
              </a:r>
              <a:r>
                <a:rPr lang="en-US" dirty="0" smtClean="0"/>
                <a:t> </a:t>
              </a:r>
              <a:r>
                <a:rPr lang="en-US" dirty="0" err="1" smtClean="0"/>
                <a:t>báo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4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VD: </a:t>
            </a:r>
            <a:r>
              <a:rPr lang="en-US" i="1" dirty="0" err="1"/>
              <a:t>D</a:t>
            </a:r>
            <a:r>
              <a:rPr lang="en-US" i="1" dirty="0" err="1" smtClean="0"/>
              <a:t>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</a:t>
            </a:r>
            <a:r>
              <a:rPr lang="en-US" i="1" dirty="0" err="1" smtClean="0"/>
              <a:t>liên</a:t>
            </a:r>
            <a:r>
              <a:rPr lang="en-US" i="1" dirty="0" smtClean="0"/>
              <a:t> </a:t>
            </a:r>
            <a:r>
              <a:rPr lang="en-US" i="1" dirty="0" err="1" smtClean="0"/>
              <a:t>tục</a:t>
            </a:r>
            <a:endParaRPr lang="en-US" i="1" dirty="0" smtClean="0"/>
          </a:p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Gage Study  Gage R&amp;R Study (Crossed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Hệ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thống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cần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cải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thiện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47670"/>
            <a:ext cx="4696097" cy="5727676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2704012" y="783771"/>
            <a:ext cx="25203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Sigma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23" y="647670"/>
            <a:ext cx="4907858" cy="5727676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8021285" y="779753"/>
            <a:ext cx="262129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Sigma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59873" y="3536019"/>
            <a:ext cx="2906486" cy="1049042"/>
            <a:chOff x="2338251" y="3640523"/>
            <a:chExt cx="2906486" cy="1049042"/>
          </a:xfrm>
        </p:grpSpPr>
        <p:sp>
          <p:nvSpPr>
            <p:cNvPr id="34" name="Rectangle 33"/>
            <p:cNvSpPr/>
            <p:nvPr/>
          </p:nvSpPr>
          <p:spPr>
            <a:xfrm>
              <a:off x="3252652" y="4258491"/>
              <a:ext cx="705394" cy="431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2338251" y="3726932"/>
              <a:ext cx="1071155" cy="309490"/>
            </a:xfrm>
            <a:prstGeom prst="wedgeRoundRectCallout">
              <a:avLst>
                <a:gd name="adj1" fmla="val 66199"/>
                <a:gd name="adj2" fmla="val 117091"/>
                <a:gd name="adj3" fmla="val 16667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%GR&amp;R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03766" y="4258491"/>
              <a:ext cx="705394" cy="4310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4173582" y="3640523"/>
              <a:ext cx="1071155" cy="309490"/>
            </a:xfrm>
            <a:prstGeom prst="wedgeRoundRectCallout">
              <a:avLst>
                <a:gd name="adj1" fmla="val -36240"/>
                <a:gd name="adj2" fmla="val 146636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%P/T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47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VD: </a:t>
            </a:r>
            <a:r>
              <a:rPr lang="en-US" i="1" dirty="0" err="1"/>
              <a:t>D</a:t>
            </a:r>
            <a:r>
              <a:rPr lang="en-US" i="1" dirty="0" err="1" smtClean="0"/>
              <a:t>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</a:t>
            </a:r>
            <a:r>
              <a:rPr lang="en-US" i="1" dirty="0" err="1" smtClean="0"/>
              <a:t>rời</a:t>
            </a:r>
            <a:r>
              <a:rPr lang="en-US" i="1" dirty="0" smtClean="0"/>
              <a:t> </a:t>
            </a:r>
            <a:r>
              <a:rPr lang="en-US" i="1" dirty="0" err="1" smtClean="0"/>
              <a:t>rạc</a:t>
            </a:r>
            <a:endParaRPr lang="en-US" i="1" dirty="0" smtClean="0"/>
          </a:p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</a:t>
            </a:r>
            <a:r>
              <a:rPr lang="en-US" dirty="0" smtClean="0">
                <a:sym typeface="Wingdings" panose="05000000000000000000" pitchFamily="2" charset="2"/>
              </a:rPr>
              <a:t> Attribute Agreement Analysis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1" y="647427"/>
            <a:ext cx="3713779" cy="343960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1" y="4133249"/>
            <a:ext cx="3713779" cy="259213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81" y="3067781"/>
            <a:ext cx="5486400" cy="36576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8" name="Chevron 17"/>
          <p:cNvSpPr/>
          <p:nvPr/>
        </p:nvSpPr>
        <p:spPr>
          <a:xfrm>
            <a:off x="8099608" y="1859545"/>
            <a:ext cx="182880" cy="3657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flipH="1">
            <a:off x="6919600" y="1859545"/>
            <a:ext cx="182880" cy="3657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6236" y="223836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0.7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01484" y="2238367"/>
            <a:ext cx="6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</a:t>
            </a:r>
            <a:endParaRPr lang="en-US" sz="2000" b="1" dirty="0"/>
          </a:p>
        </p:txBody>
      </p:sp>
      <p:sp>
        <p:nvSpPr>
          <p:cNvPr id="22" name="Right Brace 21"/>
          <p:cNvSpPr/>
          <p:nvPr/>
        </p:nvSpPr>
        <p:spPr>
          <a:xfrm rot="16200000" flipV="1">
            <a:off x="8220889" y="1585860"/>
            <a:ext cx="535578" cy="442868"/>
          </a:xfrm>
          <a:prstGeom prst="rightBrace">
            <a:avLst>
              <a:gd name="adj1" fmla="val 1829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34982" y="1110201"/>
            <a:ext cx="4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Tốt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16200000" flipV="1">
            <a:off x="5711736" y="867219"/>
            <a:ext cx="548640" cy="1867087"/>
          </a:xfrm>
          <a:prstGeom prst="rightBrace">
            <a:avLst>
              <a:gd name="adj1" fmla="val 1428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16342" y="1135720"/>
            <a:ext cx="236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 rot="16200000" flipV="1">
            <a:off x="7326718" y="1295035"/>
            <a:ext cx="548640" cy="1005840"/>
          </a:xfrm>
          <a:prstGeom prst="rightBrace">
            <a:avLst>
              <a:gd name="adj1" fmla="val 1190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66276" y="10867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79714" y="1826889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Kappa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52513" y="206202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8983" y="2238367"/>
            <a:ext cx="6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06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52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Phán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&gt; 0.5 ?</a:t>
            </a:r>
          </a:p>
          <a:p>
            <a:r>
              <a:rPr lang="en-US" dirty="0" smtClean="0"/>
              <a:t>P-value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? (</a:t>
            </a:r>
            <a:r>
              <a:rPr lang="en-US" dirty="0" err="1" smtClean="0"/>
              <a:t>Anpha</a:t>
            </a:r>
            <a:r>
              <a:rPr lang="en-US" dirty="0" smtClean="0"/>
              <a:t> = 0.05) 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9.4, 9.0, 9.5, 10.7, 10.3, 12.5, 10.0, 11.3, 11.8, 8.5</a:t>
            </a:r>
          </a:p>
          <a:p>
            <a:endParaRPr lang="en-US" dirty="0"/>
          </a:p>
          <a:p>
            <a:r>
              <a:rPr lang="en-US" dirty="0" smtClean="0"/>
              <a:t>8. </a:t>
            </a:r>
            <a:r>
              <a:rPr lang="en-US" dirty="0" err="1" smtClean="0"/>
              <a:t>Mở</a:t>
            </a:r>
            <a:r>
              <a:rPr lang="en-US" dirty="0" smtClean="0"/>
              <a:t> file “Comparision-2012.mtw”.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Ba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b. P-value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Anpha</a:t>
            </a:r>
            <a:r>
              <a:rPr lang="en-US" dirty="0" smtClean="0"/>
              <a:t> = 0.05)</a:t>
            </a:r>
          </a:p>
          <a:p>
            <a:endParaRPr lang="en-US" dirty="0"/>
          </a:p>
          <a:p>
            <a:r>
              <a:rPr lang="en-US" dirty="0" smtClean="0"/>
              <a:t>9. </a:t>
            </a:r>
            <a:r>
              <a:rPr lang="en-US" dirty="0" err="1" smtClean="0"/>
              <a:t>Mở</a:t>
            </a:r>
            <a:r>
              <a:rPr lang="en-US" dirty="0" smtClean="0"/>
              <a:t> file “MSA Data-2012.mtw”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Gauge R&amp;R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KH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Tolerance </a:t>
            </a:r>
            <a:r>
              <a:rPr lang="en-US" dirty="0" err="1" smtClean="0"/>
              <a:t>là</a:t>
            </a:r>
            <a:r>
              <a:rPr lang="en-US" dirty="0" smtClean="0"/>
              <a:t> 1.5 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6 sigma)</a:t>
            </a:r>
          </a:p>
          <a:p>
            <a:r>
              <a:rPr lang="en-US" dirty="0" smtClean="0"/>
              <a:t>a. %R&amp;R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b. %P/T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?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10. “Capability-2012.mtw”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24 </a:t>
            </a:r>
            <a:r>
              <a:rPr lang="en-US" dirty="0" err="1" smtClean="0"/>
              <a:t>nhóm</a:t>
            </a:r>
            <a:r>
              <a:rPr lang="en-US" dirty="0" smtClean="0"/>
              <a:t> (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3 con),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 +0.02/-0.03,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5,995. </a:t>
            </a:r>
            <a:r>
              <a:rPr lang="en-US" dirty="0" err="1" smtClean="0"/>
              <a:t>Dùng</a:t>
            </a:r>
            <a:r>
              <a:rPr lang="en-US" dirty="0" smtClean="0"/>
              <a:t> Minitab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smtClean="0"/>
              <a:t>a. Sigma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? Pp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Ppk</a:t>
            </a:r>
            <a:r>
              <a:rPr lang="en-US" dirty="0" smtClean="0"/>
              <a:t>, PPM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66585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Gage Study </a:t>
            </a:r>
            <a:r>
              <a:rPr lang="en-US" dirty="0" smtClean="0">
                <a:sym typeface="Wingdings" panose="05000000000000000000" pitchFamily="2" charset="2"/>
              </a:rPr>
              <a:t> Gage Run Chart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1" y="439782"/>
            <a:ext cx="7659190" cy="51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2"/>
            <a:ext cx="12192000" cy="73866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II.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lưu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trình</a:t>
            </a:r>
            <a:endParaRPr lang="en-US" b="1" dirty="0" smtClean="0"/>
          </a:p>
          <a:p>
            <a:r>
              <a:rPr lang="en-US" b="1" dirty="0"/>
              <a:t>1.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 smtClean="0"/>
              <a:t>tục</a:t>
            </a:r>
            <a:r>
              <a:rPr lang="en-US" b="1" dirty="0" smtClean="0"/>
              <a:t> (Continuous)</a:t>
            </a:r>
            <a:endParaRPr lang="en-US" b="1" dirty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, </a:t>
            </a:r>
            <a:r>
              <a:rPr lang="en-US" dirty="0" err="1" smtClean="0"/>
              <a:t>loiaj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VD: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b="1" dirty="0"/>
              <a:t>2.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rời</a:t>
            </a:r>
            <a:r>
              <a:rPr lang="en-US" b="1" dirty="0"/>
              <a:t> </a:t>
            </a:r>
            <a:r>
              <a:rPr lang="en-US" b="1" dirty="0" err="1" smtClean="0"/>
              <a:t>rạc</a:t>
            </a:r>
            <a:r>
              <a:rPr lang="en-US" b="1" dirty="0" smtClean="0"/>
              <a:t> (Attributes)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VD: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hang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…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52" y="2470220"/>
            <a:ext cx="5887267" cy="4115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6" y="2470220"/>
            <a:ext cx="5872978" cy="41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lực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tục</a:t>
            </a:r>
            <a:r>
              <a:rPr lang="en-US" b="1" dirty="0"/>
              <a:t> (Continuous)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Cp</a:t>
            </a:r>
            <a:r>
              <a:rPr lang="en-US" dirty="0" smtClean="0"/>
              <a:t> = Pp ?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: </a:t>
            </a:r>
            <a:r>
              <a:rPr lang="en-US" dirty="0" err="1" smtClean="0"/>
              <a:t>Cp</a:t>
            </a:r>
            <a:r>
              <a:rPr lang="en-US" dirty="0" smtClean="0"/>
              <a:t> = </a:t>
            </a:r>
            <a:r>
              <a:rPr lang="en-US" dirty="0" err="1" smtClean="0"/>
              <a:t>Cpk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Cpk</a:t>
            </a:r>
            <a:r>
              <a:rPr lang="en-US" dirty="0" smtClean="0"/>
              <a:t> &gt; 1.5 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9" y="1219478"/>
            <a:ext cx="6600245" cy="45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" y="1697921"/>
            <a:ext cx="5982789" cy="4487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697921"/>
            <a:ext cx="5982789" cy="4487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9667" y="999337"/>
            <a:ext cx="5186228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Six Pack:</a:t>
            </a:r>
          </a:p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Capability </a:t>
            </a:r>
            <a:r>
              <a:rPr lang="en-US" dirty="0" err="1">
                <a:sym typeface="Wingdings" panose="05000000000000000000" pitchFamily="2" charset="2"/>
              </a:rPr>
              <a:t>Sixpack</a:t>
            </a:r>
            <a:r>
              <a:rPr lang="en-US" dirty="0">
                <a:sym typeface="Wingdings" panose="05000000000000000000" pitchFamily="2" charset="2"/>
              </a:rPr>
              <a:t>  Normal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508" y="999338"/>
            <a:ext cx="5246629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Quality Tools  Capability Analysis 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67" y="0"/>
            <a:ext cx="10422469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 smtClean="0"/>
              <a:t>tục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thường</a:t>
            </a:r>
            <a:endParaRPr lang="en-US" b="1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tích</a:t>
            </a:r>
            <a:r>
              <a:rPr lang="en-US" dirty="0" smtClean="0">
                <a:sym typeface="Wingdings" panose="05000000000000000000" pitchFamily="2" charset="2"/>
              </a:rPr>
              <a:t> Six Pack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năng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382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 smtClean="0"/>
              <a:t>tục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thường</a:t>
            </a:r>
            <a:endParaRPr lang="en-US" b="1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1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dưới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" y="653006"/>
            <a:ext cx="8323218" cy="582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P-Value = 0.01 &lt; 0.05 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513741"/>
            <a:ext cx="8569234" cy="57128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175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150" y="323164"/>
            <a:ext cx="527739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Chuyển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đổi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Box-Cox: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  Quality Tools  Capability Analysis  Normal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0" y="977940"/>
            <a:ext cx="5417275" cy="4062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69" y="969495"/>
            <a:ext cx="5417275" cy="4062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660969" y="314720"/>
            <a:ext cx="527739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Chuyển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đổi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Johnson: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  Quality Tools  Capability Analysis  Normal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32" y="4663139"/>
            <a:ext cx="5277394" cy="2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6544491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Individual Distribution Identification: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  Quality Tools  </a:t>
            </a:r>
            <a:r>
              <a:rPr lang="en-US" dirty="0">
                <a:sym typeface="Wingdings" panose="05000000000000000000" pitchFamily="2" charset="2"/>
              </a:rPr>
              <a:t>Individual Distribution </a:t>
            </a:r>
            <a:r>
              <a:rPr lang="en-US" dirty="0" smtClean="0">
                <a:sym typeface="Wingdings" panose="05000000000000000000" pitchFamily="2" charset="2"/>
              </a:rPr>
              <a:t>Identification</a:t>
            </a:r>
          </a:p>
          <a:p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Lựa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chọn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phân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bố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P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lớn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nhất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hoặc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số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AD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nhỏ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nhất</a:t>
            </a:r>
            <a:endParaRPr lang="en-US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91" y="13439"/>
            <a:ext cx="4924698" cy="6172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9" y="2123458"/>
            <a:ext cx="5643697" cy="423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78279" y="1451001"/>
            <a:ext cx="527739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Mô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hình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phân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bố</a:t>
            </a:r>
            <a:r>
              <a:rPr lang="en-US" b="1" dirty="0" smtClean="0">
                <a:sym typeface="Wingdings" panose="05000000000000000000" pitchFamily="2" charset="2"/>
              </a:rPr>
              <a:t> Weibull: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  Quality Tools  Capability Analysis  Normal</a:t>
            </a:r>
          </a:p>
        </p:txBody>
      </p:sp>
    </p:spTree>
    <p:extLst>
      <p:ext uri="{BB962C8B-B14F-4D97-AF65-F5344CB8AC3E}">
        <p14:creationId xmlns:p14="http://schemas.microsoft.com/office/powerpoint/2010/main" val="293176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Bảng</a:t>
            </a:r>
            <a:r>
              <a:rPr lang="en-US" b="1" dirty="0" smtClean="0">
                <a:sym typeface="Wingdings" panose="05000000000000000000" pitchFamily="2" charset="2"/>
              </a:rPr>
              <a:t> so </a:t>
            </a:r>
            <a:r>
              <a:rPr lang="en-US" b="1" dirty="0" err="1" smtClean="0">
                <a:sym typeface="Wingdings" panose="05000000000000000000" pitchFamily="2" charset="2"/>
              </a:rPr>
              <a:t>sánh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năng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lực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sau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chuyển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đổi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9" y="382483"/>
            <a:ext cx="8014616" cy="56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4.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rời</a:t>
            </a:r>
            <a:r>
              <a:rPr lang="en-US" b="1" dirty="0"/>
              <a:t> </a:t>
            </a:r>
            <a:r>
              <a:rPr lang="en-US" b="1" dirty="0" err="1"/>
              <a:t>rạc</a:t>
            </a:r>
            <a:r>
              <a:rPr lang="en-US" b="1" dirty="0"/>
              <a:t> (Attributes)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2" y="429094"/>
            <a:ext cx="4474921" cy="31486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97" y="112984"/>
            <a:ext cx="4572000" cy="3208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97" y="3438522"/>
            <a:ext cx="4572000" cy="3199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2" y="3639091"/>
            <a:ext cx="4474921" cy="3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5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long </a:t>
            </a:r>
            <a:r>
              <a:rPr lang="en-US" dirty="0" err="1" smtClean="0"/>
              <a:t>của</a:t>
            </a:r>
            <a:r>
              <a:rPr lang="en-US" dirty="0" smtClean="0"/>
              <a:t> KH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 </a:t>
            </a:r>
            <a:r>
              <a:rPr lang="en-US" dirty="0" err="1" smtClean="0"/>
              <a:t>kém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tốt</a:t>
            </a:r>
            <a:r>
              <a:rPr lang="en-US" dirty="0" smtClean="0"/>
              <a:t>.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90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50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?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Anpha</a:t>
            </a:r>
            <a:r>
              <a:rPr lang="en-US" dirty="0" smtClean="0"/>
              <a:t> = 0.05)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Số</a:t>
            </a:r>
            <a:r>
              <a:rPr lang="en-US" dirty="0" smtClean="0"/>
              <a:t> P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12. “REGRESSION Data-2012.mtw”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</a:t>
            </a:r>
            <a:r>
              <a:rPr lang="en-US" dirty="0" err="1" smtClean="0"/>
              <a:t>Anpha</a:t>
            </a:r>
            <a:r>
              <a:rPr lang="en-US" dirty="0" smtClean="0"/>
              <a:t> = 0.05) Response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? P-value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lack of fit ?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= 18,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95%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13. </a:t>
            </a:r>
            <a:r>
              <a:rPr lang="en-US" dirty="0" err="1" smtClean="0"/>
              <a:t>Mở</a:t>
            </a:r>
            <a:r>
              <a:rPr lang="en-US" dirty="0" smtClean="0"/>
              <a:t> file “DOE Data-2012.mtw”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cong.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DOE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temp, time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stick,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Anpha</a:t>
            </a:r>
            <a:r>
              <a:rPr lang="en-US" dirty="0" smtClean="0"/>
              <a:t> = 0.05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?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b. R-</a:t>
            </a:r>
            <a:r>
              <a:rPr lang="en-US" dirty="0" err="1" smtClean="0"/>
              <a:t>sq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?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temp = 260, time = 60,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stick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 95% 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?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temp, time, stick ?</a:t>
            </a:r>
          </a:p>
          <a:p>
            <a:r>
              <a:rPr lang="en-US" dirty="0" smtClean="0"/>
              <a:t>e. Stick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temp, time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stick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90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8326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III.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endParaRPr lang="en-US" sz="2400" b="1" dirty="0"/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T</a:t>
            </a:r>
          </a:p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Z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P-Value &gt; 0.05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T (Cho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&lt; 30)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 smtClean="0"/>
              <a:t>thiết</a:t>
            </a:r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err="1" smtClean="0">
                <a:sym typeface="Wingdings" panose="05000000000000000000" pitchFamily="2" charset="2"/>
              </a:rPr>
              <a:t>Viết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Ho, Ha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P-Value &lt; 0.05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Bác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Ho</a:t>
            </a:r>
          </a:p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P-Value </a:t>
            </a:r>
            <a:r>
              <a:rPr lang="en-US" dirty="0" smtClean="0"/>
              <a:t>&gt; </a:t>
            </a:r>
            <a:r>
              <a:rPr lang="en-US" dirty="0"/>
              <a:t>0.05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Chấp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Ho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/>
              <a:t>1. So </a:t>
            </a:r>
            <a:r>
              <a:rPr lang="en-US" b="1" dirty="0" err="1" smtClean="0"/>
              <a:t>sánh</a:t>
            </a:r>
            <a:r>
              <a:rPr lang="en-US" b="1" dirty="0" smtClean="0"/>
              <a:t> 1 </a:t>
            </a:r>
            <a:r>
              <a:rPr lang="en-US" b="1" dirty="0" err="1" smtClean="0"/>
              <a:t>mẫu</a:t>
            </a:r>
            <a:r>
              <a:rPr lang="en-US" b="1" dirty="0" smtClean="0"/>
              <a:t> (3 </a:t>
            </a:r>
            <a:r>
              <a:rPr lang="en-US" b="1" dirty="0" err="1" smtClean="0"/>
              <a:t>bước</a:t>
            </a:r>
            <a:r>
              <a:rPr lang="en-US" b="1" dirty="0" smtClean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- B1: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Control Charts  Variables Charts for Individuals  </a:t>
            </a:r>
            <a:r>
              <a:rPr lang="en-US" dirty="0" smtClean="0">
                <a:sym typeface="Wingdings" panose="05000000000000000000" pitchFamily="2" charset="2"/>
              </a:rPr>
              <a:t>I-MR</a:t>
            </a:r>
          </a:p>
          <a:p>
            <a:endParaRPr lang="en-US" dirty="0"/>
          </a:p>
          <a:p>
            <a:r>
              <a:rPr lang="en-US" dirty="0"/>
              <a:t>- B2: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Basic Statistics  Normality Test / Graph  Probability </a:t>
            </a:r>
            <a:r>
              <a:rPr lang="en-US" dirty="0" smtClean="0">
                <a:sym typeface="Wingdings" panose="05000000000000000000" pitchFamily="2" charset="2"/>
              </a:rPr>
              <a:t>Plot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18" y="2802845"/>
            <a:ext cx="5474262" cy="38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740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2. So </a:t>
            </a:r>
            <a:r>
              <a:rPr lang="en-US" b="1" dirty="0" err="1"/>
              <a:t>sánh</a:t>
            </a:r>
            <a:r>
              <a:rPr lang="en-US" b="1" dirty="0"/>
              <a:t> 2 </a:t>
            </a:r>
            <a:r>
              <a:rPr lang="en-US" b="1" dirty="0" err="1" smtClean="0"/>
              <a:t>mẫu</a:t>
            </a:r>
            <a:r>
              <a:rPr lang="en-US" b="1" dirty="0" smtClean="0"/>
              <a:t> (4 </a:t>
            </a:r>
            <a:r>
              <a:rPr lang="en-US" b="1" dirty="0" err="1" smtClean="0"/>
              <a:t>bước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2 </a:t>
            </a:r>
            <a:r>
              <a:rPr lang="en-US" dirty="0" err="1" smtClean="0"/>
              <a:t>mẫu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26" y="794037"/>
            <a:ext cx="5904411" cy="4122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5" y="794037"/>
            <a:ext cx="5878743" cy="41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4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4633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3. So </a:t>
            </a:r>
            <a:r>
              <a:rPr lang="en-US" b="1" dirty="0" err="1"/>
              <a:t>sánh</a:t>
            </a:r>
            <a:r>
              <a:rPr lang="en-US" b="1" dirty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3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r>
              <a:rPr lang="en-US" b="1" dirty="0"/>
              <a:t> </a:t>
            </a:r>
            <a:r>
              <a:rPr lang="en-US" b="1" dirty="0" err="1" smtClean="0"/>
              <a:t>lên</a:t>
            </a:r>
            <a:r>
              <a:rPr lang="en-US" b="1" dirty="0" smtClean="0"/>
              <a:t> (4 </a:t>
            </a:r>
            <a:r>
              <a:rPr lang="en-US" b="1" dirty="0" err="1" smtClean="0"/>
              <a:t>bước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" y="703640"/>
            <a:ext cx="5810387" cy="4084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93" y="703640"/>
            <a:ext cx="5888764" cy="40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68326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IV.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 </a:t>
            </a:r>
            <a:r>
              <a:rPr lang="en-US" sz="2400" b="1" dirty="0" err="1"/>
              <a:t>hồi</a:t>
            </a:r>
            <a:r>
              <a:rPr lang="en-US" sz="2400" b="1" dirty="0"/>
              <a:t> </a:t>
            </a:r>
            <a:r>
              <a:rPr lang="en-US" sz="2400" b="1" dirty="0" err="1" smtClean="0"/>
              <a:t>quy</a:t>
            </a:r>
            <a:endParaRPr lang="en-US" sz="2400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43" y="814522"/>
            <a:ext cx="9078200" cy="54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53553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So </a:t>
            </a:r>
            <a:r>
              <a:rPr lang="en-US" b="1" dirty="0" err="1" smtClean="0"/>
              <a:t>Sánh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Basic Statistics  Correlation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r: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</a:t>
            </a:r>
            <a:r>
              <a:rPr lang="en-US" dirty="0" err="1" smtClean="0">
                <a:sym typeface="Wingdings" panose="05000000000000000000" pitchFamily="2" charset="2"/>
              </a:rPr>
              <a:t>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hay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[-1: -0.8] hay [0.8: 1]: </a:t>
            </a:r>
            <a:r>
              <a:rPr lang="en-US" dirty="0" err="1" smtClean="0">
                <a:sym typeface="Wingdings" panose="05000000000000000000" pitchFamily="2" charset="2"/>
              </a:rPr>
              <a:t>Mạnh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-0.8 &lt; r &lt; 0.8: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P-value: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smtClean="0"/>
              <a:t>P-value &lt; 0.05: </a:t>
            </a:r>
            <a:r>
              <a:rPr lang="en-US" dirty="0" err="1" smtClean="0"/>
              <a:t>Rõ</a:t>
            </a:r>
            <a:r>
              <a:rPr lang="en-US" dirty="0" smtClean="0"/>
              <a:t> rang</a:t>
            </a:r>
          </a:p>
          <a:p>
            <a:endParaRPr lang="en-US" dirty="0"/>
          </a:p>
          <a:p>
            <a:r>
              <a:rPr lang="en-US" b="1" dirty="0" smtClean="0"/>
              <a:t>1.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endParaRPr lang="en-US" b="1" dirty="0"/>
          </a:p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Regression  </a:t>
            </a:r>
            <a:r>
              <a:rPr lang="en-US" dirty="0" smtClean="0">
                <a:sym typeface="Wingdings" panose="05000000000000000000" pitchFamily="2" charset="2"/>
              </a:rPr>
              <a:t>Regression  Fit Regression Model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Note: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Có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thể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thử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mô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hình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bậc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2, 3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để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đánh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giá</a:t>
            </a:r>
            <a:r>
              <a:rPr lang="en-US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R-Sq.</a:t>
            </a:r>
          </a:p>
          <a:p>
            <a:endParaRPr lang="en-US" i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r>
              <a:rPr lang="en-US" b="1" dirty="0" smtClean="0"/>
              <a:t>2.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endParaRPr lang="en-US" b="1" dirty="0"/>
          </a:p>
          <a:p>
            <a:r>
              <a:rPr lang="en-US" dirty="0" smtClean="0"/>
              <a:t>Stat </a:t>
            </a:r>
            <a:r>
              <a:rPr lang="en-US" dirty="0">
                <a:sym typeface="Wingdings" panose="05000000000000000000" pitchFamily="2" charset="2"/>
              </a:rPr>
              <a:t> Regression  Regression  Fit Regression 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P-value (Regression) &lt; </a:t>
            </a:r>
            <a:r>
              <a:rPr lang="en-US" dirty="0" smtClean="0">
                <a:sym typeface="Wingdings" panose="05000000000000000000" pitchFamily="2" charset="2"/>
              </a:rPr>
              <a:t>0.05: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hồi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rõ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ràng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P-value (Lack-of-fit) and (Curvature) &gt; </a:t>
            </a:r>
            <a:r>
              <a:rPr lang="en-US" dirty="0" smtClean="0">
                <a:sym typeface="Wingdings" panose="05000000000000000000" pitchFamily="2" charset="2"/>
              </a:rPr>
              <a:t>0.05: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hồi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phù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S-</a:t>
            </a:r>
            <a:r>
              <a:rPr lang="en-US" dirty="0" err="1" smtClean="0">
                <a:sym typeface="Wingdings" panose="05000000000000000000" pitchFamily="2" charset="2"/>
              </a:rPr>
              <a:t>Sq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càng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càng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tốt</a:t>
            </a:r>
            <a:r>
              <a:rPr lang="en-US" dirty="0" smtClean="0">
                <a:sym typeface="Wingdings" panose="05000000000000000000" pitchFamily="2" charset="2"/>
              </a:rPr>
              <a:t>, R-</a:t>
            </a:r>
            <a:r>
              <a:rPr lang="en-US" dirty="0" err="1" smtClean="0">
                <a:sym typeface="Wingdings" panose="05000000000000000000" pitchFamily="2" charset="2"/>
              </a:rPr>
              <a:t>Sq</a:t>
            </a:r>
            <a:r>
              <a:rPr lang="en-US" dirty="0">
                <a:sym typeface="Wingdings" panose="05000000000000000000" pitchFamily="2" charset="2"/>
              </a:rPr>
              <a:t>, R-</a:t>
            </a:r>
            <a:r>
              <a:rPr lang="en-US" dirty="0" err="1">
                <a:sym typeface="Wingdings" panose="05000000000000000000" pitchFamily="2" charset="2"/>
              </a:rPr>
              <a:t>Sq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adj</a:t>
            </a:r>
            <a:r>
              <a:rPr lang="en-US" dirty="0">
                <a:sym typeface="Wingdings" panose="05000000000000000000" pitchFamily="2" charset="2"/>
              </a:rPr>
              <a:t>), R-</a:t>
            </a:r>
            <a:r>
              <a:rPr lang="en-US" dirty="0" err="1">
                <a:sym typeface="Wingdings" panose="05000000000000000000" pitchFamily="2" charset="2"/>
              </a:rPr>
              <a:t>Sq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smtClean="0">
                <a:sym typeface="Wingdings" panose="05000000000000000000" pitchFamily="2" charset="2"/>
              </a:rPr>
              <a:t>&gt;= </a:t>
            </a:r>
            <a:r>
              <a:rPr lang="en-US" dirty="0">
                <a:sym typeface="Wingdings" panose="05000000000000000000" pitchFamily="2" charset="2"/>
              </a:rPr>
              <a:t>70%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VIF = 1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0" y="195941"/>
            <a:ext cx="5744821" cy="1856715"/>
            <a:chOff x="4559462" y="352696"/>
            <a:chExt cx="5744821" cy="185671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67943" y="1483698"/>
              <a:ext cx="53949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67943" y="1248567"/>
              <a:ext cx="0" cy="50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67600" y="1248567"/>
              <a:ext cx="0" cy="50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77692" y="1235504"/>
              <a:ext cx="0" cy="50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162903" y="1215909"/>
              <a:ext cx="0" cy="50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77770" y="184007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- 0.8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9462" y="184007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2597" y="1840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431382" y="1248567"/>
              <a:ext cx="0" cy="50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1279" y="18400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3896" y="1840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Left Brace 15"/>
            <p:cNvSpPr/>
            <p:nvPr/>
          </p:nvSpPr>
          <p:spPr>
            <a:xfrm rot="5400000">
              <a:off x="4917561" y="687749"/>
              <a:ext cx="409827" cy="71043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62507" y="3526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Mạnh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9588302" y="679529"/>
              <a:ext cx="409827" cy="72824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29092" y="35338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Mạnh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Left Brace 19"/>
            <p:cNvSpPr/>
            <p:nvPr/>
          </p:nvSpPr>
          <p:spPr>
            <a:xfrm rot="5400000">
              <a:off x="7255580" y="-942286"/>
              <a:ext cx="409827" cy="393719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1704" y="352696"/>
              <a:ext cx="51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Yếu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4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2"/>
            <a:ext cx="12192000" cy="79406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V.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 Chi Square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&gt;= 5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&lt; 5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them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Stat </a:t>
            </a:r>
            <a:r>
              <a:rPr lang="en-US" dirty="0">
                <a:sym typeface="Wingdings" panose="05000000000000000000" pitchFamily="2" charset="2"/>
              </a:rPr>
              <a:t> Tables  Chi Square </a:t>
            </a:r>
            <a:r>
              <a:rPr lang="en-US" dirty="0" smtClean="0">
                <a:sym typeface="Wingdings" panose="05000000000000000000" pitchFamily="2" charset="2"/>
              </a:rPr>
              <a:t>Goodness-of-Fit Test (One Variable)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Tables  Chi Square for Association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0" y="373291"/>
            <a:ext cx="5572125" cy="3886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38514" y="4318869"/>
            <a:ext cx="5570310" cy="1964337"/>
            <a:chOff x="5872754" y="4305834"/>
            <a:chExt cx="5570310" cy="1964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2754" y="4305834"/>
              <a:ext cx="3454069" cy="196433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ounded Rectangular Callout 5"/>
            <p:cNvSpPr/>
            <p:nvPr/>
          </p:nvSpPr>
          <p:spPr>
            <a:xfrm>
              <a:off x="9326824" y="4456397"/>
              <a:ext cx="2116240" cy="979714"/>
            </a:xfrm>
            <a:prstGeom prst="wedgeRoundRectCallout">
              <a:avLst>
                <a:gd name="adj1" fmla="val -65228"/>
                <a:gd name="adj2" fmla="val 505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P-Value &gt; 0.05</a:t>
              </a:r>
            </a:p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 </a:t>
              </a:r>
              <a:r>
                <a:rPr lang="en-US" dirty="0" err="1" smtClean="0">
                  <a:sym typeface="Wingdings" panose="05000000000000000000" pitchFamily="2" charset="2"/>
                </a:rPr>
                <a:t>Chấp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nhận</a:t>
              </a:r>
              <a:r>
                <a:rPr lang="en-US" dirty="0" smtClean="0">
                  <a:sym typeface="Wingdings" panose="05000000000000000000" pitchFamily="2" charset="2"/>
                </a:rPr>
                <a:t> Ho: </a:t>
              </a:r>
              <a:r>
                <a:rPr lang="en-US" dirty="0" err="1" smtClean="0">
                  <a:sym typeface="Wingdings" panose="05000000000000000000" pitchFamily="2" charset="2"/>
                </a:rPr>
                <a:t>Số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liệu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này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là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độc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lập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với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nhau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2705" y="184570"/>
            <a:ext cx="5040358" cy="3762375"/>
            <a:chOff x="6402705" y="184570"/>
            <a:chExt cx="5040358" cy="37623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2705" y="184570"/>
              <a:ext cx="4000500" cy="37623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Rounded Rectangular Callout 6"/>
            <p:cNvSpPr/>
            <p:nvPr/>
          </p:nvSpPr>
          <p:spPr>
            <a:xfrm>
              <a:off x="8924703" y="778240"/>
              <a:ext cx="1780279" cy="462732"/>
            </a:xfrm>
            <a:prstGeom prst="wedgeRoundRectCallout">
              <a:avLst>
                <a:gd name="adj1" fmla="val -115464"/>
                <a:gd name="adj2" fmla="val 291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Tần</a:t>
              </a:r>
              <a:r>
                <a:rPr lang="en-US" dirty="0" smtClean="0"/>
                <a:t> </a:t>
              </a:r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quan</a:t>
              </a:r>
              <a:r>
                <a:rPr lang="en-US" dirty="0" smtClean="0"/>
                <a:t> </a:t>
              </a:r>
              <a:r>
                <a:rPr lang="en-US" dirty="0" err="1" smtClean="0"/>
                <a:t>trắc</a:t>
              </a:r>
              <a:endParaRPr lang="en-US" dirty="0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9254948" y="1368495"/>
              <a:ext cx="1780279" cy="462732"/>
            </a:xfrm>
            <a:prstGeom prst="wedgeRoundRectCallout">
              <a:avLst>
                <a:gd name="adj1" fmla="val -136009"/>
                <a:gd name="adj2" fmla="val -6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Tần</a:t>
              </a:r>
              <a:r>
                <a:rPr lang="en-US" dirty="0" smtClean="0"/>
                <a:t> </a:t>
              </a:r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kỳ</a:t>
              </a:r>
              <a:r>
                <a:rPr lang="en-US" dirty="0" smtClean="0"/>
                <a:t> </a:t>
              </a:r>
              <a:r>
                <a:rPr lang="en-US" dirty="0" err="1" smtClean="0"/>
                <a:t>vọng</a:t>
              </a:r>
              <a:endParaRPr lang="en-US" dirty="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9513065" y="1981785"/>
              <a:ext cx="1929998" cy="462732"/>
            </a:xfrm>
            <a:prstGeom prst="wedgeRoundRectCallout">
              <a:avLst>
                <a:gd name="adj1" fmla="val -142391"/>
                <a:gd name="adj2" fmla="val -15432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trị</a:t>
              </a:r>
              <a:r>
                <a:rPr lang="en-US" dirty="0" smtClean="0"/>
                <a:t> Chi Square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89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65" y="32656"/>
            <a:ext cx="4937760" cy="3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65" y="3535680"/>
            <a:ext cx="4937760" cy="3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1" y="3535680"/>
            <a:ext cx="4937760" cy="3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23647" y="643038"/>
            <a:ext cx="567988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 Probability Distribution Plots  View Probability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647" y="1216911"/>
            <a:ext cx="110799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a. 12.51%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b. 6.057%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c. 61.03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8504" y="814028"/>
            <a:ext cx="7040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Câu</a:t>
            </a:r>
            <a:r>
              <a:rPr lang="en-US" dirty="0" smtClean="0">
                <a:sym typeface="Wingdings" panose="05000000000000000000" pitchFamily="2" charset="2"/>
              </a:rPr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41470" y="4298656"/>
            <a:ext cx="7152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Câu</a:t>
            </a:r>
            <a:r>
              <a:rPr lang="en-US" dirty="0" smtClean="0"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3779" y="4298656"/>
            <a:ext cx="7152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Câu</a:t>
            </a:r>
            <a:r>
              <a:rPr lang="en-US" dirty="0" smtClean="0">
                <a:sym typeface="Wingdings" panose="05000000000000000000" pitchFamily="2" charset="2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225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1326" y="78364"/>
            <a:ext cx="39642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Basic Statistics  Normality 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243" y="78364"/>
            <a:ext cx="3547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Probability Plots </a:t>
            </a:r>
            <a:r>
              <a:rPr lang="en-US" dirty="0" smtClean="0">
                <a:sym typeface="Wingdings" panose="05000000000000000000" pitchFamily="2" charset="2"/>
              </a:rPr>
              <a:t> Single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702" y="4344572"/>
            <a:ext cx="487665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P-Value = 0.519 &gt; 0.05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2" y="489856"/>
            <a:ext cx="5486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3" y="476792"/>
            <a:ext cx="5486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41943" y="4344572"/>
            <a:ext cx="52531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Basic Statistics  Display Descriptive Statistics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43" y="4750060"/>
            <a:ext cx="5618686" cy="21137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650030" y="5631545"/>
            <a:ext cx="3098925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Median = </a:t>
            </a:r>
            <a:r>
              <a:rPr lang="en-US" dirty="0" err="1" smtClean="0">
                <a:sym typeface="Wingdings" panose="05000000000000000000" pitchFamily="2" charset="2"/>
              </a:rPr>
              <a:t>Trung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= 147.50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Variance = Phuong </a:t>
            </a:r>
            <a:r>
              <a:rPr lang="en-US" dirty="0" err="1" smtClean="0">
                <a:sym typeface="Wingdings" panose="05000000000000000000" pitchFamily="2" charset="2"/>
              </a:rPr>
              <a:t>sai</a:t>
            </a:r>
            <a:r>
              <a:rPr lang="en-US" dirty="0" smtClean="0">
                <a:sym typeface="Wingdings" panose="05000000000000000000" pitchFamily="2" charset="2"/>
              </a:rPr>
              <a:t> = 255.62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Q1 = phan vi ¼ = 133.75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Q3 = phan vi ¾ = 157.75</a:t>
            </a:r>
          </a:p>
        </p:txBody>
      </p:sp>
    </p:spTree>
    <p:extLst>
      <p:ext uri="{BB962C8B-B14F-4D97-AF65-F5344CB8AC3E}">
        <p14:creationId xmlns:p14="http://schemas.microsoft.com/office/powerpoint/2010/main" val="10573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9798"/>
            <a:ext cx="7195560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đồ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soát</a:t>
            </a:r>
            <a:r>
              <a:rPr lang="en-US" dirty="0" smtClean="0">
                <a:sym typeface="Wingdings" panose="05000000000000000000" pitchFamily="2" charset="2"/>
              </a:rPr>
              <a:t> 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4821" y="1162594"/>
            <a:ext cx="8482791" cy="5506021"/>
            <a:chOff x="1227907" y="258655"/>
            <a:chExt cx="8028009" cy="63903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907" y="627987"/>
              <a:ext cx="8028009" cy="60210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27908" y="258655"/>
              <a:ext cx="537006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Stat </a:t>
              </a:r>
              <a:r>
                <a:rPr lang="en-US" dirty="0">
                  <a:sym typeface="Wingdings" panose="05000000000000000000" pitchFamily="2" charset="2"/>
                </a:rPr>
                <a:t> Quality Tools  Capability Analysis  </a:t>
              </a:r>
              <a:r>
                <a:rPr lang="en-US" dirty="0" smtClean="0">
                  <a:sym typeface="Wingdings" panose="05000000000000000000" pitchFamily="2" charset="2"/>
                </a:rPr>
                <a:t>Binomial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9828" y="5029200"/>
              <a:ext cx="1314709" cy="1828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5101924" y="3142102"/>
              <a:ext cx="2142307" cy="496388"/>
            </a:xfrm>
            <a:prstGeom prst="wedgeRectCallout">
              <a:avLst>
                <a:gd name="adj1" fmla="val -9605"/>
                <a:gd name="adj2" fmla="val 32302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PPM </a:t>
              </a:r>
              <a:r>
                <a:rPr lang="en-US" b="1" dirty="0">
                  <a:solidFill>
                    <a:schemeClr val="tx1"/>
                  </a:solidFill>
                </a:rPr>
                <a:t>= </a:t>
              </a:r>
              <a:r>
                <a:rPr lang="en-US" b="1" dirty="0" smtClean="0">
                  <a:solidFill>
                    <a:schemeClr val="tx1"/>
                  </a:solidFill>
                </a:rPr>
                <a:t>31250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5154175" y="6069963"/>
              <a:ext cx="1018903" cy="496388"/>
            </a:xfrm>
            <a:prstGeom prst="wedgeRectCallout">
              <a:avLst>
                <a:gd name="adj1" fmla="val 14351"/>
                <a:gd name="adj2" fmla="val -12697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1.8627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59827" y="5502076"/>
              <a:ext cx="1314709" cy="1828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421" y="4729100"/>
            <a:ext cx="5804457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B3: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Sigma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0.5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Sigma: 1 Variance test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Ho: Variance = 0.5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Ha: </a:t>
            </a:r>
            <a:r>
              <a:rPr lang="en-US" dirty="0">
                <a:sym typeface="Wingdings" panose="05000000000000000000" pitchFamily="2" charset="2"/>
              </a:rPr>
              <a:t>Variance </a:t>
            </a:r>
            <a:r>
              <a:rPr lang="en-US" dirty="0" smtClean="0">
                <a:sym typeface="Wingdings" panose="05000000000000000000" pitchFamily="2" charset="2"/>
              </a:rPr>
              <a:t>&gt; 0.5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P-Value = 0.001 &lt; 0.05  </a:t>
            </a:r>
            <a:r>
              <a:rPr lang="en-US" dirty="0" err="1" smtClean="0">
                <a:sym typeface="Wingdings" panose="05000000000000000000" pitchFamily="2" charset="2"/>
              </a:rPr>
              <a:t>Chấp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nhận</a:t>
            </a:r>
            <a:r>
              <a:rPr lang="en-US" dirty="0" smtClean="0">
                <a:sym typeface="Wingdings" panose="05000000000000000000" pitchFamily="2" charset="2"/>
              </a:rPr>
              <a:t> Ha: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dị</a:t>
            </a:r>
            <a:r>
              <a:rPr lang="en-US" dirty="0" smtClean="0">
                <a:sym typeface="Wingdings" panose="05000000000000000000" pitchFamily="2" charset="2"/>
              </a:rPr>
              <a:t> &gt;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1" y="1161116"/>
            <a:ext cx="4980260" cy="332017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23644" y="481178"/>
            <a:ext cx="473539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B2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P-value = 0.922 &gt; 0.5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2100" y="46251"/>
            <a:ext cx="39642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Basic Statistics  Normality Test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9884" y="4603044"/>
            <a:ext cx="36379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Basic Statistics  </a:t>
            </a:r>
            <a:r>
              <a:rPr lang="en-US" dirty="0" smtClean="0">
                <a:sym typeface="Wingdings" panose="05000000000000000000" pitchFamily="2" charset="2"/>
              </a:rPr>
              <a:t>1 Variance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25" y="1503674"/>
            <a:ext cx="4329091" cy="2886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0" y="373145"/>
            <a:ext cx="629730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Control Charts  Variables Charts for Individuals  I-MR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225" y="799910"/>
            <a:ext cx="26901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B1: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82" y="5001139"/>
            <a:ext cx="217170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186" y="5001139"/>
            <a:ext cx="3686175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442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9" y="130628"/>
            <a:ext cx="4820195" cy="3213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89" y="3546564"/>
            <a:ext cx="4820195" cy="321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20" y="1737359"/>
            <a:ext cx="4820195" cy="32134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0182" y="184666"/>
            <a:ext cx="629730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Control Charts  Variables Charts for Individuals  I-MR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2" y="656219"/>
            <a:ext cx="26901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B1: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997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104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208" y="607954"/>
            <a:ext cx="39642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 </a:t>
            </a:r>
            <a:r>
              <a:rPr lang="en-US" dirty="0" smtClean="0">
                <a:sym typeface="Wingdings" panose="05000000000000000000" pitchFamily="2" charset="2"/>
              </a:rPr>
              <a:t> Basic Statistics  Normality Test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53" y="2119447"/>
            <a:ext cx="4536077" cy="3024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369332"/>
            <a:ext cx="4536077" cy="3024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1" y="3631472"/>
            <a:ext cx="4536077" cy="3024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208" y="1175264"/>
            <a:ext cx="394191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B2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P-value &gt; 0.5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08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11246</TotalTime>
  <Words>2743</Words>
  <Application>Microsoft Office PowerPoint</Application>
  <PresentationFormat>Widescreen</PresentationFormat>
  <Paragraphs>543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Nguyen Ba Hung</cp:lastModifiedBy>
  <cp:revision>183</cp:revision>
  <dcterms:created xsi:type="dcterms:W3CDTF">2022-11-07T04:22:28Z</dcterms:created>
  <dcterms:modified xsi:type="dcterms:W3CDTF">2023-06-01T07:03:20Z</dcterms:modified>
</cp:coreProperties>
</file>