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3/5/2021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PHƯƠNG ÁN TÍCH HỢP</a:t>
            </a:r>
            <a:br>
              <a:rPr lang="en-US" smtClean="0"/>
            </a:br>
            <a:r>
              <a:rPr lang="en-US" smtClean="0"/>
              <a:t>JIG M1950 - TULA</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124200"/>
            <a:ext cx="297571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6019800"/>
            <a:ext cx="28575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61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vi-VN" sz="1600" b="1" smtClean="0">
                <a:latin typeface="+mn-lt"/>
              </a:rPr>
              <a:t>Phương</a:t>
            </a:r>
            <a:r>
              <a:rPr lang="en-US" sz="1600" b="1" smtClean="0">
                <a:latin typeface="+mn-lt"/>
              </a:rPr>
              <a:t> án tích hợp M1950</a:t>
            </a:r>
            <a:br>
              <a:rPr lang="en-US" sz="1600" b="1" smtClean="0">
                <a:latin typeface="+mn-lt"/>
              </a:rPr>
            </a:br>
            <a:r>
              <a:rPr lang="en-US" sz="1600" b="1" smtClean="0">
                <a:latin typeface="+mn-lt"/>
              </a:rPr>
              <a:t>Đồng bộ quy trình NẠP - KIỂM TRA - PHÂN LOẠI IC</a:t>
            </a:r>
            <a:endParaRPr lang="en-US" sz="1600" b="1">
              <a:latin typeface="+mn-lt"/>
            </a:endParaRPr>
          </a:p>
        </p:txBody>
      </p:sp>
      <p:sp>
        <p:nvSpPr>
          <p:cNvPr id="5" name="Parallelogram 4"/>
          <p:cNvSpPr/>
          <p:nvPr/>
        </p:nvSpPr>
        <p:spPr>
          <a:xfrm flipH="1">
            <a:off x="1007780" y="4254476"/>
            <a:ext cx="533399" cy="370911"/>
          </a:xfrm>
          <a:prstGeom prst="parallelogram">
            <a:avLst>
              <a:gd name="adj" fmla="val 79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be 5"/>
          <p:cNvSpPr/>
          <p:nvPr/>
        </p:nvSpPr>
        <p:spPr>
          <a:xfrm>
            <a:off x="876405" y="4625388"/>
            <a:ext cx="2341178" cy="794958"/>
          </a:xfrm>
          <a:prstGeom prst="cube">
            <a:avLst>
              <a:gd name="adj" fmla="val 4107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6828" y="4627485"/>
            <a:ext cx="253877" cy="31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4610100" y="4673227"/>
            <a:ext cx="1219200" cy="726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Controller</a:t>
            </a:r>
            <a:endParaRPr lang="en-US"/>
          </a:p>
        </p:txBody>
      </p:sp>
      <p:sp>
        <p:nvSpPr>
          <p:cNvPr id="15" name="TextBox 14"/>
          <p:cNvSpPr txBox="1"/>
          <p:nvPr/>
        </p:nvSpPr>
        <p:spPr>
          <a:xfrm>
            <a:off x="1215413" y="5827841"/>
            <a:ext cx="1268296" cy="369332"/>
          </a:xfrm>
          <a:prstGeom prst="rect">
            <a:avLst/>
          </a:prstGeom>
          <a:noFill/>
        </p:spPr>
        <p:txBody>
          <a:bodyPr wrap="none" rtlCol="0">
            <a:spAutoFit/>
          </a:bodyPr>
          <a:lstStyle/>
          <a:p>
            <a:r>
              <a:rPr lang="en-US" b="1" i="1" smtClean="0"/>
              <a:t>JIG+M1950</a:t>
            </a:r>
            <a:endParaRPr lang="en-US" b="1" i="1"/>
          </a:p>
        </p:txBody>
      </p:sp>
      <p:sp>
        <p:nvSpPr>
          <p:cNvPr id="16" name="Rectangle 15"/>
          <p:cNvSpPr/>
          <p:nvPr/>
        </p:nvSpPr>
        <p:spPr>
          <a:xfrm>
            <a:off x="3586671" y="1358900"/>
            <a:ext cx="3266058"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PC</a:t>
            </a:r>
          </a:p>
          <a:p>
            <a:pPr algn="ctr"/>
            <a:r>
              <a:rPr lang="en-US" smtClean="0"/>
              <a:t>SW-CONTROL</a:t>
            </a:r>
            <a:endParaRPr lang="en-US"/>
          </a:p>
        </p:txBody>
      </p:sp>
      <p:sp>
        <p:nvSpPr>
          <p:cNvPr id="26" name="Rectangle 25"/>
          <p:cNvSpPr/>
          <p:nvPr/>
        </p:nvSpPr>
        <p:spPr>
          <a:xfrm>
            <a:off x="1299018" y="4983114"/>
            <a:ext cx="242161" cy="148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p:cNvSpPr txBox="1"/>
          <p:nvPr/>
        </p:nvSpPr>
        <p:spPr>
          <a:xfrm>
            <a:off x="3970516" y="4625386"/>
            <a:ext cx="527709" cy="369332"/>
          </a:xfrm>
          <a:prstGeom prst="rect">
            <a:avLst/>
          </a:prstGeom>
          <a:noFill/>
        </p:spPr>
        <p:txBody>
          <a:bodyPr wrap="none" rtlCol="0">
            <a:spAutoFit/>
          </a:bodyPr>
          <a:lstStyle/>
          <a:p>
            <a:r>
              <a:rPr lang="en-US" smtClean="0"/>
              <a:t>I/O</a:t>
            </a:r>
            <a:endParaRPr lang="en-US"/>
          </a:p>
        </p:txBody>
      </p:sp>
      <p:pic>
        <p:nvPicPr>
          <p:cNvPr id="3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3513" y="4625388"/>
            <a:ext cx="253877" cy="31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2657" y="4639063"/>
            <a:ext cx="253877" cy="31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0841" y="4632664"/>
            <a:ext cx="253877" cy="31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Parallelogram 39"/>
          <p:cNvSpPr/>
          <p:nvPr/>
        </p:nvSpPr>
        <p:spPr>
          <a:xfrm flipH="1">
            <a:off x="1426879" y="4261753"/>
            <a:ext cx="533399" cy="370911"/>
          </a:xfrm>
          <a:prstGeom prst="parallelogram">
            <a:avLst>
              <a:gd name="adj" fmla="val 79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arallelogram 40"/>
          <p:cNvSpPr/>
          <p:nvPr/>
        </p:nvSpPr>
        <p:spPr>
          <a:xfrm flipH="1">
            <a:off x="1853135" y="4254475"/>
            <a:ext cx="533399" cy="370911"/>
          </a:xfrm>
          <a:prstGeom prst="parallelogram">
            <a:avLst>
              <a:gd name="adj" fmla="val 79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Parallelogram 41"/>
          <p:cNvSpPr/>
          <p:nvPr/>
        </p:nvSpPr>
        <p:spPr>
          <a:xfrm flipH="1">
            <a:off x="2259595" y="4249429"/>
            <a:ext cx="533399" cy="370911"/>
          </a:xfrm>
          <a:prstGeom prst="parallelogram">
            <a:avLst>
              <a:gd name="adj" fmla="val 795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732054" y="4975695"/>
            <a:ext cx="242161" cy="148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44"/>
          <p:cNvSpPr/>
          <p:nvPr/>
        </p:nvSpPr>
        <p:spPr>
          <a:xfrm>
            <a:off x="2138514" y="4983114"/>
            <a:ext cx="242161" cy="148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45"/>
          <p:cNvSpPr/>
          <p:nvPr/>
        </p:nvSpPr>
        <p:spPr>
          <a:xfrm>
            <a:off x="2552557" y="4983114"/>
            <a:ext cx="242161" cy="1480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54" name="Isosceles Triangle 2053"/>
          <p:cNvSpPr/>
          <p:nvPr/>
        </p:nvSpPr>
        <p:spPr>
          <a:xfrm>
            <a:off x="1007780" y="4059130"/>
            <a:ext cx="225552" cy="1731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Isosceles Triangle 47"/>
          <p:cNvSpPr/>
          <p:nvPr/>
        </p:nvSpPr>
        <p:spPr>
          <a:xfrm>
            <a:off x="1426879" y="4059130"/>
            <a:ext cx="225552" cy="1731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Isosceles Triangle 48"/>
          <p:cNvSpPr/>
          <p:nvPr/>
        </p:nvSpPr>
        <p:spPr>
          <a:xfrm>
            <a:off x="1847502" y="4038348"/>
            <a:ext cx="225552" cy="1731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Isosceles Triangle 49"/>
          <p:cNvSpPr/>
          <p:nvPr/>
        </p:nvSpPr>
        <p:spPr>
          <a:xfrm>
            <a:off x="2259594" y="4038348"/>
            <a:ext cx="225552" cy="173182"/>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056" name="Elbow Connector 2055"/>
          <p:cNvCxnSpPr>
            <a:stCxn id="2054" idx="0"/>
            <a:endCxn id="9" idx="1"/>
          </p:cNvCxnSpPr>
          <p:nvPr/>
        </p:nvCxnSpPr>
        <p:spPr>
          <a:xfrm rot="16200000" flipH="1">
            <a:off x="2376667" y="2803018"/>
            <a:ext cx="977321" cy="3489544"/>
          </a:xfrm>
          <a:prstGeom prst="bentConnector4">
            <a:avLst>
              <a:gd name="adj1" fmla="val -23390"/>
              <a:gd name="adj2" fmla="val 78184"/>
            </a:avLst>
          </a:prstGeom>
          <a:ln>
            <a:tailEnd type="arrow"/>
          </a:ln>
        </p:spPr>
        <p:style>
          <a:lnRef idx="1">
            <a:schemeClr val="dk1"/>
          </a:lnRef>
          <a:fillRef idx="0">
            <a:schemeClr val="dk1"/>
          </a:fillRef>
          <a:effectRef idx="0">
            <a:schemeClr val="dk1"/>
          </a:effectRef>
          <a:fontRef idx="minor">
            <a:schemeClr val="tx1"/>
          </a:fontRef>
        </p:style>
      </p:cxnSp>
      <p:cxnSp>
        <p:nvCxnSpPr>
          <p:cNvPr id="2058" name="Straight Arrow Connector 2057"/>
          <p:cNvCxnSpPr>
            <a:stCxn id="48" idx="0"/>
          </p:cNvCxnSpPr>
          <p:nvPr/>
        </p:nvCxnSpPr>
        <p:spPr>
          <a:xfrm flipV="1">
            <a:off x="1539655" y="3852695"/>
            <a:ext cx="1524" cy="2064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flipV="1">
            <a:off x="1963697" y="3832724"/>
            <a:ext cx="1524" cy="2064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2366821" y="3844618"/>
            <a:ext cx="1524" cy="2064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75" name="Elbow Connector 2074"/>
          <p:cNvCxnSpPr>
            <a:stCxn id="9" idx="2"/>
            <a:endCxn id="26" idx="2"/>
          </p:cNvCxnSpPr>
          <p:nvPr/>
        </p:nvCxnSpPr>
        <p:spPr>
          <a:xfrm rot="5400000" flipH="1">
            <a:off x="3185628" y="3365603"/>
            <a:ext cx="268543" cy="3799601"/>
          </a:xfrm>
          <a:prstGeom prst="bentConnector3">
            <a:avLst>
              <a:gd name="adj1" fmla="val -85126"/>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V="1">
            <a:off x="1877708" y="5131133"/>
            <a:ext cx="1524" cy="4681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flipH="1" flipV="1">
            <a:off x="2661160" y="5123713"/>
            <a:ext cx="6619" cy="4755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flipV="1">
            <a:off x="2272127" y="5131132"/>
            <a:ext cx="1525" cy="4681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2540841" y="3852695"/>
            <a:ext cx="553357" cy="276999"/>
          </a:xfrm>
          <a:prstGeom prst="rect">
            <a:avLst/>
          </a:prstGeom>
          <a:noFill/>
        </p:spPr>
        <p:txBody>
          <a:bodyPr wrap="none" rtlCol="0">
            <a:spAutoFit/>
          </a:bodyPr>
          <a:lstStyle/>
          <a:p>
            <a:r>
              <a:rPr lang="en-US" sz="1200" smtClean="0"/>
              <a:t>Sensor</a:t>
            </a:r>
            <a:endParaRPr lang="en-US" sz="1200"/>
          </a:p>
        </p:txBody>
      </p:sp>
      <p:sp>
        <p:nvSpPr>
          <p:cNvPr id="43" name="TextBox 42"/>
          <p:cNvSpPr txBox="1"/>
          <p:nvPr/>
        </p:nvSpPr>
        <p:spPr>
          <a:xfrm>
            <a:off x="3125217" y="5235680"/>
            <a:ext cx="1050288" cy="276999"/>
          </a:xfrm>
          <a:prstGeom prst="rect">
            <a:avLst/>
          </a:prstGeom>
          <a:noFill/>
        </p:spPr>
        <p:txBody>
          <a:bodyPr wrap="none" rtlCol="0">
            <a:spAutoFit/>
          </a:bodyPr>
          <a:lstStyle/>
          <a:p>
            <a:r>
              <a:rPr lang="en-US" sz="1200" smtClean="0"/>
              <a:t>Khóa xilanh khí</a:t>
            </a:r>
            <a:endParaRPr lang="en-US" sz="1200"/>
          </a:p>
        </p:txBody>
      </p:sp>
      <p:graphicFrame>
        <p:nvGraphicFramePr>
          <p:cNvPr id="54" name="Table 53"/>
          <p:cNvGraphicFramePr>
            <a:graphicFrameLocks noGrp="1"/>
          </p:cNvGraphicFramePr>
          <p:nvPr>
            <p:extLst>
              <p:ext uri="{D42A27DB-BD31-4B8C-83A1-F6EECF244321}">
                <p14:modId xmlns:p14="http://schemas.microsoft.com/office/powerpoint/2010/main" val="1030193860"/>
              </p:ext>
            </p:extLst>
          </p:nvPr>
        </p:nvGraphicFramePr>
        <p:xfrm>
          <a:off x="6469475" y="3633390"/>
          <a:ext cx="2318080" cy="1828800"/>
        </p:xfrm>
        <a:graphic>
          <a:graphicData uri="http://schemas.openxmlformats.org/drawingml/2006/table">
            <a:tbl>
              <a:tblPr firstRow="1" bandRow="1">
                <a:tableStyleId>{5940675A-B579-460E-94D1-54222C63F5DA}</a:tableStyleId>
              </a:tblPr>
              <a:tblGrid>
                <a:gridCol w="231600"/>
                <a:gridCol w="231600"/>
                <a:gridCol w="233680"/>
                <a:gridCol w="231600"/>
                <a:gridCol w="231600"/>
                <a:gridCol w="231600"/>
                <a:gridCol w="231600"/>
                <a:gridCol w="231600"/>
                <a:gridCol w="231600"/>
                <a:gridCol w="231600"/>
              </a:tblGrid>
              <a:tr h="2819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819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819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819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819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cxnSp>
        <p:nvCxnSpPr>
          <p:cNvPr id="62" name="Elbow Connector 61"/>
          <p:cNvCxnSpPr>
            <a:stCxn id="6" idx="2"/>
            <a:endCxn id="54" idx="0"/>
          </p:cNvCxnSpPr>
          <p:nvPr/>
        </p:nvCxnSpPr>
        <p:spPr>
          <a:xfrm rot="10800000" flipH="1">
            <a:off x="876405" y="3633390"/>
            <a:ext cx="6752110" cy="1552726"/>
          </a:xfrm>
          <a:prstGeom prst="bentConnector4">
            <a:avLst>
              <a:gd name="adj1" fmla="val -3386"/>
              <a:gd name="adj2" fmla="val 147439"/>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9" idx="0"/>
          </p:cNvCxnSpPr>
          <p:nvPr/>
        </p:nvCxnSpPr>
        <p:spPr>
          <a:xfrm flipV="1">
            <a:off x="5219700" y="2362200"/>
            <a:ext cx="0" cy="2311027"/>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16" idx="2"/>
          </p:cNvCxnSpPr>
          <p:nvPr/>
        </p:nvCxnSpPr>
        <p:spPr>
          <a:xfrm>
            <a:off x="5219700" y="1968500"/>
            <a:ext cx="0" cy="393700"/>
          </a:xfrm>
          <a:prstGeom prst="straightConnector1">
            <a:avLst/>
          </a:prstGeom>
          <a:ln w="28575">
            <a:headEnd type="arrow"/>
            <a:tailEnd type="arrow"/>
          </a:ln>
        </p:spPr>
        <p:style>
          <a:lnRef idx="1">
            <a:schemeClr val="dk1"/>
          </a:lnRef>
          <a:fillRef idx="0">
            <a:schemeClr val="dk1"/>
          </a:fillRef>
          <a:effectRef idx="0">
            <a:schemeClr val="dk1"/>
          </a:effectRef>
          <a:fontRef idx="minor">
            <a:schemeClr val="tx1"/>
          </a:fontRef>
        </p:style>
      </p:cxnSp>
      <p:sp>
        <p:nvSpPr>
          <p:cNvPr id="69" name="TextBox 68"/>
          <p:cNvSpPr txBox="1"/>
          <p:nvPr/>
        </p:nvSpPr>
        <p:spPr>
          <a:xfrm>
            <a:off x="7017118" y="5623609"/>
            <a:ext cx="961161" cy="369332"/>
          </a:xfrm>
          <a:prstGeom prst="rect">
            <a:avLst/>
          </a:prstGeom>
          <a:noFill/>
        </p:spPr>
        <p:txBody>
          <a:bodyPr wrap="none" rtlCol="0">
            <a:spAutoFit/>
          </a:bodyPr>
          <a:lstStyle/>
          <a:p>
            <a:r>
              <a:rPr lang="en-US" b="1" smtClean="0"/>
              <a:t>Tray NG</a:t>
            </a:r>
            <a:endParaRPr lang="en-US" b="1"/>
          </a:p>
        </p:txBody>
      </p:sp>
      <p:sp>
        <p:nvSpPr>
          <p:cNvPr id="108" name="Flowchart: Connector 107"/>
          <p:cNvSpPr/>
          <p:nvPr/>
        </p:nvSpPr>
        <p:spPr>
          <a:xfrm>
            <a:off x="6545675" y="3757995"/>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lowchart: Connector 108"/>
          <p:cNvSpPr/>
          <p:nvPr/>
        </p:nvSpPr>
        <p:spPr>
          <a:xfrm>
            <a:off x="7008603" y="3757995"/>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lowchart: Connector 109"/>
          <p:cNvSpPr/>
          <p:nvPr/>
        </p:nvSpPr>
        <p:spPr>
          <a:xfrm>
            <a:off x="6770789" y="3757995"/>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lowchart: Connector 110"/>
          <p:cNvSpPr/>
          <p:nvPr/>
        </p:nvSpPr>
        <p:spPr>
          <a:xfrm>
            <a:off x="7238669" y="3757995"/>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lowchart: Connector 112"/>
          <p:cNvSpPr/>
          <p:nvPr/>
        </p:nvSpPr>
        <p:spPr>
          <a:xfrm>
            <a:off x="7488814" y="3757995"/>
            <a:ext cx="152400" cy="152400"/>
          </a:xfrm>
          <a:prstGeom prst="flowChartConnector">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6548" y="3029500"/>
            <a:ext cx="1013012" cy="728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89" y="6075452"/>
            <a:ext cx="28575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008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vi-VN" sz="1800" b="1"/>
              <a:t>Phương</a:t>
            </a:r>
            <a:r>
              <a:rPr lang="en-US" sz="1800" b="1"/>
              <a:t> án tích hợp M1950</a:t>
            </a:r>
            <a:r>
              <a:rPr lang="en-US" sz="1800" b="1"/>
              <a:t/>
            </a:r>
            <a:br>
              <a:rPr lang="en-US" sz="1800" b="1"/>
            </a:br>
            <a:r>
              <a:rPr lang="en-US" sz="1800" b="1" smtClean="0"/>
              <a:t>Đồng </a:t>
            </a:r>
            <a:r>
              <a:rPr lang="en-US" sz="1800" b="1"/>
              <a:t>bộ quy trình NẠP - KIỂM TRA - PHÂN LOẠI IC</a:t>
            </a:r>
            <a:endParaRPr lang="en-US" sz="1800"/>
          </a:p>
        </p:txBody>
      </p:sp>
      <p:sp>
        <p:nvSpPr>
          <p:cNvPr id="3" name="Content Placeholder 2"/>
          <p:cNvSpPr>
            <a:spLocks noGrp="1"/>
          </p:cNvSpPr>
          <p:nvPr>
            <p:ph sz="quarter" idx="1"/>
          </p:nvPr>
        </p:nvSpPr>
        <p:spPr/>
        <p:txBody>
          <a:bodyPr>
            <a:normAutofit fontScale="85000" lnSpcReduction="20000"/>
          </a:bodyPr>
          <a:lstStyle/>
          <a:p>
            <a:r>
              <a:rPr lang="en-US" sz="1500" smtClean="0">
                <a:latin typeface="Times New Roman" pitchFamily="18" charset="0"/>
                <a:cs typeface="Times New Roman" pitchFamily="18" charset="0"/>
              </a:rPr>
              <a:t>Mô tả thiết kế:</a:t>
            </a:r>
          </a:p>
          <a:p>
            <a:pPr>
              <a:buFontTx/>
              <a:buChar char="-"/>
            </a:pPr>
            <a:r>
              <a:rPr lang="en-US" sz="1500">
                <a:latin typeface="Times New Roman" pitchFamily="18" charset="0"/>
                <a:cs typeface="Times New Roman" pitchFamily="18" charset="0"/>
              </a:rPr>
              <a:t>JIG gồm cơ cấu </a:t>
            </a:r>
            <a:r>
              <a:rPr lang="en-US" sz="1500">
                <a:latin typeface="Times New Roman" pitchFamily="18" charset="0"/>
                <a:cs typeface="Times New Roman" pitchFamily="18" charset="0"/>
              </a:rPr>
              <a:t>dạng </a:t>
            </a:r>
            <a:r>
              <a:rPr lang="en-US" sz="1500" b="1">
                <a:latin typeface="Times New Roman" pitchFamily="18" charset="0"/>
                <a:cs typeface="Times New Roman" pitchFamily="18" charset="0"/>
              </a:rPr>
              <a:t>S</a:t>
            </a:r>
            <a:r>
              <a:rPr lang="en-US" sz="1500" b="1" smtClean="0">
                <a:latin typeface="Times New Roman" pitchFamily="18" charset="0"/>
                <a:cs typeface="Times New Roman" pitchFamily="18" charset="0"/>
              </a:rPr>
              <a:t>hield</a:t>
            </a:r>
            <a:r>
              <a:rPr lang="en-US" sz="1500" smtClean="0">
                <a:latin typeface="Times New Roman" pitchFamily="18" charset="0"/>
                <a:cs typeface="Times New Roman" pitchFamily="18" charset="0"/>
              </a:rPr>
              <a:t> đóng-mở bằng bản lề, </a:t>
            </a:r>
            <a:r>
              <a:rPr lang="en-US" sz="1500">
                <a:latin typeface="Times New Roman" pitchFamily="18" charset="0"/>
                <a:cs typeface="Times New Roman" pitchFamily="18" charset="0"/>
              </a:rPr>
              <a:t>với các cảm biến trạng thái và </a:t>
            </a:r>
            <a:r>
              <a:rPr lang="en-US" sz="1500">
                <a:latin typeface="Times New Roman" pitchFamily="18" charset="0"/>
                <a:cs typeface="Times New Roman" pitchFamily="18" charset="0"/>
              </a:rPr>
              <a:t>khóa </a:t>
            </a:r>
            <a:r>
              <a:rPr lang="en-US" sz="1500" smtClean="0">
                <a:latin typeface="Times New Roman" pitchFamily="18" charset="0"/>
                <a:cs typeface="Times New Roman" pitchFamily="18" charset="0"/>
              </a:rPr>
              <a:t>Shield</a:t>
            </a:r>
          </a:p>
          <a:p>
            <a:pPr>
              <a:buFontTx/>
              <a:buChar char="-"/>
            </a:pPr>
            <a:r>
              <a:rPr lang="en-US" sz="1500" smtClean="0">
                <a:latin typeface="Times New Roman" pitchFamily="18" charset="0"/>
                <a:cs typeface="Times New Roman" pitchFamily="18" charset="0"/>
              </a:rPr>
              <a:t>Cảm biến trạng thái đóng-mở Shield được đưa về Phần mềm điều khiển.</a:t>
            </a:r>
            <a:endParaRPr lang="en-US" sz="1500">
              <a:latin typeface="Times New Roman" pitchFamily="18" charset="0"/>
              <a:cs typeface="Times New Roman" pitchFamily="18" charset="0"/>
            </a:endParaRPr>
          </a:p>
          <a:p>
            <a:pPr>
              <a:buFontTx/>
              <a:buChar char="-"/>
            </a:pPr>
            <a:r>
              <a:rPr lang="en-US" sz="1500" smtClean="0">
                <a:latin typeface="Times New Roman" pitchFamily="18" charset="0"/>
                <a:cs typeface="Times New Roman" pitchFamily="18" charset="0"/>
              </a:rPr>
              <a:t>Quá trình đóng-mở JIG được điều khiển bằng phần mềm PC thông qua Controller.</a:t>
            </a:r>
          </a:p>
          <a:p>
            <a:pPr>
              <a:buFontTx/>
              <a:buChar char="-"/>
            </a:pPr>
            <a:r>
              <a:rPr lang="en-US" sz="1500" smtClean="0">
                <a:latin typeface="Times New Roman" pitchFamily="18" charset="0"/>
                <a:cs typeface="Times New Roman" pitchFamily="18" charset="0"/>
              </a:rPr>
              <a:t>Tray NG: là tray chưa các IC NG, với số lượng có kiểm soát, truyền thông về phần mềm hệ thống</a:t>
            </a:r>
          </a:p>
          <a:p>
            <a:r>
              <a:rPr lang="en-US" sz="1500" smtClean="0">
                <a:latin typeface="Times New Roman" pitchFamily="18" charset="0"/>
                <a:cs typeface="Times New Roman" pitchFamily="18" charset="0"/>
              </a:rPr>
              <a:t>Mô tả quy trình</a:t>
            </a:r>
          </a:p>
          <a:p>
            <a:pPr>
              <a:buFontTx/>
              <a:buChar char="-"/>
            </a:pPr>
            <a:r>
              <a:rPr lang="en-US" sz="1500" smtClean="0">
                <a:latin typeface="Times New Roman" pitchFamily="18" charset="0"/>
                <a:cs typeface="Times New Roman" pitchFamily="18" charset="0"/>
              </a:rPr>
              <a:t>Sau khi thả IC vào Socket, JIG đóng, phần mềm điều khiển JIG nạp tự động</a:t>
            </a:r>
          </a:p>
          <a:p>
            <a:pPr>
              <a:buFontTx/>
              <a:buChar char="-"/>
            </a:pPr>
            <a:r>
              <a:rPr lang="en-US" sz="1500" smtClean="0">
                <a:latin typeface="Times New Roman" pitchFamily="18" charset="0"/>
                <a:cs typeface="Times New Roman" pitchFamily="18" charset="0"/>
              </a:rPr>
              <a:t>Nếu các Socket cùng </a:t>
            </a:r>
            <a:r>
              <a:rPr lang="en-US" sz="1500" smtClean="0">
                <a:solidFill>
                  <a:srgbClr val="00B050"/>
                </a:solidFill>
                <a:latin typeface="Times New Roman" pitchFamily="18" charset="0"/>
                <a:cs typeface="Times New Roman" pitchFamily="18" charset="0"/>
              </a:rPr>
              <a:t>OK</a:t>
            </a:r>
            <a:r>
              <a:rPr lang="en-US" sz="1500" smtClean="0">
                <a:latin typeface="Times New Roman" pitchFamily="18" charset="0"/>
                <a:cs typeface="Times New Roman" pitchFamily="18" charset="0"/>
              </a:rPr>
              <a:t> thì JIG sẽ tự mở các </a:t>
            </a:r>
            <a:r>
              <a:rPr lang="en-US" sz="1500" b="1" smtClean="0">
                <a:latin typeface="Times New Roman" pitchFamily="18" charset="0"/>
                <a:cs typeface="Times New Roman" pitchFamily="18" charset="0"/>
              </a:rPr>
              <a:t>Shield</a:t>
            </a:r>
            <a:r>
              <a:rPr lang="en-US" sz="1500" smtClean="0">
                <a:latin typeface="Times New Roman" pitchFamily="18" charset="0"/>
                <a:cs typeface="Times New Roman" pitchFamily="18" charset="0"/>
              </a:rPr>
              <a:t>, người vận hành mở Socket để lấy IC ra.</a:t>
            </a:r>
          </a:p>
          <a:p>
            <a:pPr>
              <a:buFontTx/>
              <a:buChar char="-"/>
            </a:pPr>
            <a:r>
              <a:rPr lang="en-US" sz="1500" smtClean="0">
                <a:latin typeface="Times New Roman" pitchFamily="18" charset="0"/>
                <a:cs typeface="Times New Roman" pitchFamily="18" charset="0"/>
              </a:rPr>
              <a:t>Nếu Socket bất kì </a:t>
            </a:r>
            <a:r>
              <a:rPr lang="en-US" sz="1500" smtClean="0">
                <a:solidFill>
                  <a:srgbClr val="FF0000"/>
                </a:solidFill>
                <a:latin typeface="Times New Roman" pitchFamily="18" charset="0"/>
                <a:cs typeface="Times New Roman" pitchFamily="18" charset="0"/>
              </a:rPr>
              <a:t>NG</a:t>
            </a:r>
            <a:r>
              <a:rPr lang="en-US" sz="1500" smtClean="0">
                <a:latin typeface="Times New Roman" pitchFamily="18" charset="0"/>
                <a:cs typeface="Times New Roman" pitchFamily="18" charset="0"/>
              </a:rPr>
              <a:t>:</a:t>
            </a:r>
          </a:p>
          <a:p>
            <a:pPr marL="0" indent="0">
              <a:buNone/>
            </a:pPr>
            <a:r>
              <a:rPr lang="en-US" sz="1500">
                <a:latin typeface="Times New Roman" pitchFamily="18" charset="0"/>
                <a:cs typeface="Times New Roman" pitchFamily="18" charset="0"/>
              </a:rPr>
              <a:t>	</a:t>
            </a:r>
            <a:r>
              <a:rPr lang="en-US" sz="1500" smtClean="0">
                <a:latin typeface="Times New Roman" pitchFamily="18" charset="0"/>
                <a:cs typeface="Times New Roman" pitchFamily="18" charset="0"/>
              </a:rPr>
              <a:t>+ </a:t>
            </a:r>
            <a:r>
              <a:rPr lang="en-US" sz="1500" b="1" smtClean="0">
                <a:latin typeface="Times New Roman" pitchFamily="18" charset="0"/>
                <a:cs typeface="Times New Roman" pitchFamily="18" charset="0"/>
              </a:rPr>
              <a:t>Shield </a:t>
            </a:r>
            <a:r>
              <a:rPr lang="en-US" sz="1500" smtClean="0">
                <a:latin typeface="Times New Roman" pitchFamily="18" charset="0"/>
                <a:cs typeface="Times New Roman" pitchFamily="18" charset="0"/>
              </a:rPr>
              <a:t>chứa Socket </a:t>
            </a:r>
            <a:r>
              <a:rPr lang="en-US" sz="1500" b="1" smtClean="0">
                <a:solidFill>
                  <a:srgbClr val="FF0000"/>
                </a:solidFill>
                <a:latin typeface="Times New Roman" pitchFamily="18" charset="0"/>
                <a:cs typeface="Times New Roman" pitchFamily="18" charset="0"/>
              </a:rPr>
              <a:t>NG</a:t>
            </a:r>
            <a:r>
              <a:rPr lang="en-US" sz="1500" smtClean="0">
                <a:latin typeface="Times New Roman" pitchFamily="18" charset="0"/>
                <a:cs typeface="Times New Roman" pitchFamily="18" charset="0"/>
              </a:rPr>
              <a:t> sẽ được mở đầu tiên</a:t>
            </a:r>
          </a:p>
          <a:p>
            <a:pPr marL="0" indent="0">
              <a:buNone/>
            </a:pPr>
            <a:r>
              <a:rPr lang="en-US" sz="1500" smtClean="0">
                <a:latin typeface="Times New Roman" pitchFamily="18" charset="0"/>
                <a:cs typeface="Times New Roman" pitchFamily="18" charset="0"/>
              </a:rPr>
              <a:t>	+ Người vận hành </a:t>
            </a:r>
            <a:r>
              <a:rPr lang="en-US" sz="1500" b="1" smtClean="0">
                <a:latin typeface="Times New Roman" pitchFamily="18" charset="0"/>
                <a:cs typeface="Times New Roman" pitchFamily="18" charset="0"/>
              </a:rPr>
              <a:t>PHẢI</a:t>
            </a:r>
            <a:r>
              <a:rPr lang="en-US" sz="1500" smtClean="0">
                <a:latin typeface="Times New Roman" pitchFamily="18" charset="0"/>
                <a:cs typeface="Times New Roman" pitchFamily="18" charset="0"/>
              </a:rPr>
              <a:t> gắp IC NG này vào </a:t>
            </a:r>
            <a:r>
              <a:rPr lang="en-US" sz="1500" b="1" smtClean="0">
                <a:solidFill>
                  <a:srgbClr val="FF0000"/>
                </a:solidFill>
                <a:latin typeface="Times New Roman" pitchFamily="18" charset="0"/>
                <a:cs typeface="Times New Roman" pitchFamily="18" charset="0"/>
              </a:rPr>
              <a:t>Tray NG. </a:t>
            </a:r>
            <a:r>
              <a:rPr lang="en-US" sz="1500" i="1" smtClean="0">
                <a:solidFill>
                  <a:srgbClr val="FF0000"/>
                </a:solidFill>
                <a:latin typeface="Times New Roman" pitchFamily="18" charset="0"/>
                <a:cs typeface="Times New Roman" pitchFamily="18" charset="0"/>
              </a:rPr>
              <a:t>Nếu không gắp, hoặc gắp nhưng không cho vào Tray NG thì phần mềm sẽ cảnh báo và tạm DỪNG chờ đến khi nào Tray NG đủ số lượng IC NG như máy nạp đã trả về.</a:t>
            </a:r>
            <a:endParaRPr lang="en-US" sz="1500" b="1" i="1" smtClean="0">
              <a:solidFill>
                <a:srgbClr val="FF0000"/>
              </a:solidFill>
              <a:latin typeface="Times New Roman" pitchFamily="18" charset="0"/>
              <a:cs typeface="Times New Roman" pitchFamily="18" charset="0"/>
            </a:endParaRPr>
          </a:p>
          <a:p>
            <a:pPr marL="0" indent="0">
              <a:buNone/>
            </a:pPr>
            <a:r>
              <a:rPr lang="en-US" sz="1500" smtClean="0">
                <a:latin typeface="Times New Roman" pitchFamily="18" charset="0"/>
                <a:cs typeface="Times New Roman" pitchFamily="18" charset="0"/>
              </a:rPr>
              <a:t>	+Sau khi </a:t>
            </a:r>
            <a:r>
              <a:rPr lang="en-US" sz="1500" smtClean="0">
                <a:solidFill>
                  <a:srgbClr val="FF0000"/>
                </a:solidFill>
                <a:latin typeface="Times New Roman" pitchFamily="18" charset="0"/>
                <a:cs typeface="Times New Roman" pitchFamily="18" charset="0"/>
              </a:rPr>
              <a:t>Tray NG </a:t>
            </a:r>
            <a:r>
              <a:rPr lang="en-US" sz="1500" smtClean="0">
                <a:latin typeface="Times New Roman" pitchFamily="18" charset="0"/>
                <a:cs typeface="Times New Roman" pitchFamily="18" charset="0"/>
              </a:rPr>
              <a:t>báo đủ số lượng </a:t>
            </a:r>
            <a:r>
              <a:rPr lang="en-US" sz="1500" smtClean="0">
                <a:solidFill>
                  <a:srgbClr val="FF0000"/>
                </a:solidFill>
                <a:latin typeface="Times New Roman" pitchFamily="18" charset="0"/>
                <a:cs typeface="Times New Roman" pitchFamily="18" charset="0"/>
              </a:rPr>
              <a:t>IC NG </a:t>
            </a:r>
            <a:r>
              <a:rPr lang="en-US" sz="1500" smtClean="0">
                <a:latin typeface="Times New Roman" pitchFamily="18" charset="0"/>
                <a:cs typeface="Times New Roman" pitchFamily="18" charset="0"/>
              </a:rPr>
              <a:t>thì các Shield OK được mở tiếp theo, nếu gắp nhầm </a:t>
            </a:r>
            <a:r>
              <a:rPr lang="en-US" sz="1500" smtClean="0">
                <a:solidFill>
                  <a:srgbClr val="FF0000"/>
                </a:solidFill>
                <a:latin typeface="Times New Roman" pitchFamily="18" charset="0"/>
                <a:cs typeface="Times New Roman" pitchFamily="18" charset="0"/>
              </a:rPr>
              <a:t>IC OK </a:t>
            </a:r>
            <a:r>
              <a:rPr lang="en-US" sz="1500" smtClean="0">
                <a:latin typeface="Times New Roman" pitchFamily="18" charset="0"/>
                <a:cs typeface="Times New Roman" pitchFamily="18" charset="0"/>
              </a:rPr>
              <a:t>vào </a:t>
            </a:r>
            <a:r>
              <a:rPr lang="en-US" sz="1500" smtClean="0">
                <a:solidFill>
                  <a:srgbClr val="FF0000"/>
                </a:solidFill>
                <a:latin typeface="Times New Roman" pitchFamily="18" charset="0"/>
                <a:cs typeface="Times New Roman" pitchFamily="18" charset="0"/>
              </a:rPr>
              <a:t>Tray NG </a:t>
            </a:r>
            <a:r>
              <a:rPr lang="en-US" sz="1500" smtClean="0">
                <a:latin typeface="Times New Roman" pitchFamily="18" charset="0"/>
                <a:cs typeface="Times New Roman" pitchFamily="18" charset="0"/>
              </a:rPr>
              <a:t>thì phần mềm sẽ cảnh báo và tạm Dừng.</a:t>
            </a:r>
          </a:p>
          <a:p>
            <a:pPr marL="0" indent="0">
              <a:buNone/>
            </a:pPr>
            <a:r>
              <a:rPr lang="en-US" sz="1500" smtClean="0">
                <a:latin typeface="Times New Roman" pitchFamily="18" charset="0"/>
                <a:cs typeface="Times New Roman" pitchFamily="18" charset="0"/>
              </a:rPr>
              <a:t>	+ Nếu 1 Socket &gt; 3 IC NG trong 1 WORK sẽ bị phần mềm Block chờ User xác thực tình trạng</a:t>
            </a:r>
          </a:p>
          <a:p>
            <a:pPr marL="0" indent="0">
              <a:buNone/>
            </a:pPr>
            <a:r>
              <a:rPr lang="en-US" sz="1500" smtClean="0">
                <a:latin typeface="Times New Roman" pitchFamily="18" charset="0"/>
                <a:cs typeface="Times New Roman" pitchFamily="18" charset="0"/>
              </a:rPr>
              <a:t>	+ Các IC NG sau khi cho vào Tray NG sẽ được Rework bởi người quản lý vận hành.</a:t>
            </a:r>
          </a:p>
          <a:p>
            <a:pPr marL="0" indent="0">
              <a:buNone/>
            </a:pPr>
            <a:r>
              <a:rPr lang="en-US" sz="1500" smtClean="0">
                <a:latin typeface="Times New Roman" pitchFamily="18" charset="0"/>
                <a:cs typeface="Times New Roman" pitchFamily="18" charset="0"/>
              </a:rPr>
              <a:t>	+ Chu trình Nạp, Kiểm tra, Phân loại IC thực hiện xong, thực hiện chu trình mới.</a:t>
            </a:r>
          </a:p>
          <a:p>
            <a:pPr marL="0" indent="0">
              <a:buNone/>
            </a:pPr>
            <a:r>
              <a:rPr lang="en-US" sz="1500" smtClean="0">
                <a:latin typeface="Times New Roman" pitchFamily="18" charset="0"/>
                <a:cs typeface="Times New Roman" pitchFamily="18" charset="0"/>
              </a:rPr>
              <a:t>	</a:t>
            </a:r>
            <a:endParaRPr lang="en-US" sz="150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386" y="6019800"/>
            <a:ext cx="28575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028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pPr algn="ctr"/>
            <a:r>
              <a:rPr lang="vi-VN" sz="1800" b="1"/>
              <a:t>Phương</a:t>
            </a:r>
            <a:r>
              <a:rPr lang="en-US" sz="1800" b="1"/>
              <a:t> án tích hợp M1950</a:t>
            </a:r>
            <a:r>
              <a:rPr lang="en-US" sz="1800" b="1"/>
              <a:t/>
            </a:r>
            <a:br>
              <a:rPr lang="en-US" sz="1800" b="1"/>
            </a:br>
            <a:r>
              <a:rPr lang="en-US" sz="1800" b="1" smtClean="0"/>
              <a:t>Đồng </a:t>
            </a:r>
            <a:r>
              <a:rPr lang="en-US" sz="1800" b="1"/>
              <a:t>bộ quy trình NẠP - KIỂM TRA - PHÂN LOẠI IC</a:t>
            </a:r>
            <a:endParaRPr lang="en-US" sz="1800"/>
          </a:p>
        </p:txBody>
      </p:sp>
      <p:sp>
        <p:nvSpPr>
          <p:cNvPr id="3" name="Content Placeholder 2"/>
          <p:cNvSpPr>
            <a:spLocks noGrp="1"/>
          </p:cNvSpPr>
          <p:nvPr>
            <p:ph sz="quarter" idx="1"/>
          </p:nvPr>
        </p:nvSpPr>
        <p:spPr/>
        <p:txBody>
          <a:bodyPr>
            <a:normAutofit/>
          </a:bodyPr>
          <a:lstStyle/>
          <a:p>
            <a:r>
              <a:rPr lang="en-US" sz="2100" b="1" smtClean="0">
                <a:latin typeface="Times New Roman" pitchFamily="18" charset="0"/>
                <a:cs typeface="Times New Roman" pitchFamily="18" charset="0"/>
              </a:rPr>
              <a:t>Phần mềm điều khiển hệ thống</a:t>
            </a:r>
          </a:p>
          <a:p>
            <a:pPr marL="0" indent="0">
              <a:buNone/>
            </a:pPr>
            <a:r>
              <a:rPr lang="en-US" sz="2100" smtClean="0">
                <a:latin typeface="Times New Roman" pitchFamily="18" charset="0"/>
                <a:cs typeface="Times New Roman" pitchFamily="18" charset="0"/>
              </a:rPr>
              <a:t>+ Giao diện: Hiện thị trạng thái các Socket đang làm việc</a:t>
            </a:r>
          </a:p>
          <a:p>
            <a:pPr marL="0" indent="0">
              <a:buNone/>
            </a:pPr>
            <a:r>
              <a:rPr lang="en-US" sz="2100" smtClean="0">
                <a:latin typeface="Times New Roman" pitchFamily="18" charset="0"/>
                <a:cs typeface="Times New Roman" pitchFamily="18" charset="0"/>
              </a:rPr>
              <a:t>+ Số lượng IC OK, NG</a:t>
            </a:r>
          </a:p>
          <a:p>
            <a:pPr marL="0" indent="0">
              <a:buNone/>
            </a:pPr>
            <a:r>
              <a:rPr lang="en-US" sz="2100" smtClean="0">
                <a:latin typeface="Times New Roman" pitchFamily="18" charset="0"/>
                <a:cs typeface="Times New Roman" pitchFamily="18" charset="0"/>
              </a:rPr>
              <a:t>+ Âm thanh, hình ảnh cảnh báo</a:t>
            </a:r>
          </a:p>
          <a:p>
            <a:pPr marL="0" indent="0">
              <a:buNone/>
            </a:pPr>
            <a:r>
              <a:rPr lang="en-US" sz="2100" smtClean="0">
                <a:latin typeface="Times New Roman" pitchFamily="18" charset="0"/>
                <a:cs typeface="Times New Roman" pitchFamily="18" charset="0"/>
              </a:rPr>
              <a:t>+ Thuật toán điều khiển máy nạp M1950</a:t>
            </a:r>
          </a:p>
          <a:p>
            <a:pPr marL="0" indent="0">
              <a:buNone/>
            </a:pPr>
            <a:r>
              <a:rPr lang="en-US" sz="2100" smtClean="0">
                <a:latin typeface="Times New Roman" pitchFamily="18" charset="0"/>
                <a:cs typeface="Times New Roman" pitchFamily="18" charset="0"/>
              </a:rPr>
              <a:t>+ Thuật toán điều khiển JIG</a:t>
            </a:r>
            <a:br>
              <a:rPr lang="en-US" sz="2100" smtClean="0">
                <a:latin typeface="Times New Roman" pitchFamily="18" charset="0"/>
                <a:cs typeface="Times New Roman" pitchFamily="18" charset="0"/>
              </a:rPr>
            </a:br>
            <a:r>
              <a:rPr lang="en-US" sz="2100" smtClean="0">
                <a:latin typeface="Times New Roman" pitchFamily="18" charset="0"/>
                <a:cs typeface="Times New Roman" pitchFamily="18" charset="0"/>
              </a:rPr>
              <a:t>+ Thuật toán kiểm soát số IC ở  Tray NG</a:t>
            </a:r>
            <a:br>
              <a:rPr lang="en-US" sz="2100" smtClean="0">
                <a:latin typeface="Times New Roman" pitchFamily="18" charset="0"/>
                <a:cs typeface="Times New Roman" pitchFamily="18" charset="0"/>
              </a:rPr>
            </a:br>
            <a:r>
              <a:rPr lang="en-US" sz="2100" smtClean="0">
                <a:latin typeface="Times New Roman" pitchFamily="18" charset="0"/>
                <a:cs typeface="Times New Roman" pitchFamily="18" charset="0"/>
              </a:rPr>
              <a:t>+ Logfile : ID User, OK, NG</a:t>
            </a:r>
          </a:p>
          <a:p>
            <a:pPr marL="0" indent="0">
              <a:buNone/>
            </a:pPr>
            <a:r>
              <a:rPr lang="en-US" sz="2100" smtClean="0">
                <a:latin typeface="Times New Roman" pitchFamily="18" charset="0"/>
                <a:cs typeface="Times New Roman" pitchFamily="18" charset="0"/>
              </a:rPr>
              <a:t>+ Cảnh báo vận hành trong trường hợp thao tác sai chu trình</a:t>
            </a:r>
            <a:endParaRPr lang="en-US" sz="210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6019800"/>
            <a:ext cx="28575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630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11162"/>
          </a:xfrm>
        </p:spPr>
        <p:txBody>
          <a:bodyPr>
            <a:normAutofit fontScale="90000"/>
          </a:bodyPr>
          <a:lstStyle/>
          <a:p>
            <a:pPr algn="ctr"/>
            <a:r>
              <a:rPr lang="en-US" sz="1800" smtClean="0"/>
              <a:t>Đánh giá phương án tích hợp M1950</a:t>
            </a:r>
            <a:endParaRPr lang="en-US" sz="1800"/>
          </a:p>
        </p:txBody>
      </p:sp>
      <p:sp>
        <p:nvSpPr>
          <p:cNvPr id="3" name="Content Placeholder 2"/>
          <p:cNvSpPr>
            <a:spLocks noGrp="1"/>
          </p:cNvSpPr>
          <p:nvPr>
            <p:ph sz="quarter" idx="1"/>
          </p:nvPr>
        </p:nvSpPr>
        <p:spPr>
          <a:xfrm>
            <a:off x="914400" y="1066800"/>
            <a:ext cx="7772400" cy="4953000"/>
          </a:xfrm>
        </p:spPr>
        <p:txBody>
          <a:bodyPr>
            <a:normAutofit/>
          </a:bodyPr>
          <a:lstStyle/>
          <a:p>
            <a:r>
              <a:rPr lang="en-US" sz="1600" b="1" smtClean="0"/>
              <a:t>Ưu điểm: </a:t>
            </a:r>
          </a:p>
          <a:p>
            <a:pPr marL="0" indent="0">
              <a:buNone/>
            </a:pPr>
            <a:r>
              <a:rPr lang="en-US" sz="1600" smtClean="0"/>
              <a:t>+ Các cơ cấu cơ khí đơn giản, dễ vận hành, thao tác it.</a:t>
            </a:r>
          </a:p>
          <a:p>
            <a:pPr marL="0" indent="0">
              <a:buNone/>
            </a:pPr>
            <a:r>
              <a:rPr lang="en-US" sz="1600" smtClean="0"/>
              <a:t>+ Cơ cấu dễ tích hợp với máy nạp M1950</a:t>
            </a:r>
          </a:p>
          <a:p>
            <a:pPr marL="0" indent="0">
              <a:buNone/>
            </a:pPr>
            <a:r>
              <a:rPr lang="en-US" sz="1600" smtClean="0"/>
              <a:t>+ Quy trình đồng bộ đảm bảo chính xác đền từng khâu trong chu trình NẠP-KIỂM TRA- PHÂN LOẠI ic, đảm bảo không bỏ sót IC NG, IC OK</a:t>
            </a:r>
          </a:p>
          <a:p>
            <a:pPr marL="0" indent="0">
              <a:buNone/>
            </a:pPr>
            <a:r>
              <a:rPr lang="en-US" sz="1600" smtClean="0"/>
              <a:t>+ Quy trình hoàn toàn tự động, tránh được các lỗi chủ quan của người vận hành</a:t>
            </a:r>
          </a:p>
          <a:p>
            <a:pPr marL="0" indent="0">
              <a:buNone/>
            </a:pPr>
            <a:r>
              <a:rPr lang="en-US" sz="1600" smtClean="0"/>
              <a:t>+ Quy trình gói gọn, không phát sinh các khâu  Scan, tem nhãn, check trước và sau.</a:t>
            </a:r>
          </a:p>
          <a:p>
            <a:r>
              <a:rPr lang="en-US" sz="1600" b="1" smtClean="0"/>
              <a:t>Nhược điểm</a:t>
            </a:r>
            <a:r>
              <a:rPr lang="en-US" sz="1600" smtClean="0"/>
              <a:t>:</a:t>
            </a:r>
          </a:p>
          <a:p>
            <a:pPr marL="0" indent="0">
              <a:buNone/>
            </a:pPr>
            <a:r>
              <a:rPr lang="en-US" sz="1600" smtClean="0"/>
              <a:t>+ Cần thời gian để thiết kế, tối ưu chu trình phần mềm điều khiển</a:t>
            </a:r>
          </a:p>
          <a:p>
            <a:r>
              <a:rPr lang="en-US" sz="1600" smtClean="0"/>
              <a:t>TỔNG KẾT:</a:t>
            </a:r>
          </a:p>
          <a:p>
            <a:pPr marL="0" indent="0">
              <a:buNone/>
            </a:pPr>
            <a:r>
              <a:rPr lang="en-US" sz="1600" smtClean="0"/>
              <a:t> </a:t>
            </a:r>
            <a:r>
              <a:rPr lang="vi-VN" sz="1600" smtClean="0"/>
              <a:t>Phương</a:t>
            </a:r>
            <a:r>
              <a:rPr lang="en-US" sz="1600" smtClean="0"/>
              <a:t> án sẽ khắc phục được các tình huống :</a:t>
            </a:r>
          </a:p>
          <a:p>
            <a:pPr marL="0" indent="0">
              <a:buNone/>
            </a:pPr>
            <a:r>
              <a:rPr lang="en-US" sz="1600" smtClean="0"/>
              <a:t>[1] User gắn IC vào Socket, quên không nhấn NẠP</a:t>
            </a:r>
          </a:p>
          <a:p>
            <a:pPr marL="0" indent="0">
              <a:buNone/>
            </a:pPr>
            <a:r>
              <a:rPr lang="en-US" sz="1600" smtClean="0"/>
              <a:t>[2] Gắp IC NG vào khay OK</a:t>
            </a:r>
          </a:p>
          <a:p>
            <a:pPr marL="0" indent="0">
              <a:buNone/>
            </a:pPr>
            <a:r>
              <a:rPr lang="en-US" sz="1600" smtClean="0"/>
              <a:t>[3] Gắp IC OK vào khay NG</a:t>
            </a:r>
            <a:endParaRPr lang="en-US" sz="160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6019800"/>
            <a:ext cx="28575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5966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1642</TotalTime>
  <Words>378</Words>
  <Application>Microsoft Office PowerPoint</Application>
  <PresentationFormat>On-screen Show (4:3)</PresentationFormat>
  <Paragraphs>49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Equity</vt:lpstr>
      <vt:lpstr>PHƯƠNG ÁN TÍCH HỢP JIG M1950 - TULA</vt:lpstr>
      <vt:lpstr>Phương án tích hợp M1950 Đồng bộ quy trình NẠP - KIỂM TRA - PHÂN LOẠI IC</vt:lpstr>
      <vt:lpstr>Phương án tích hợp M1950 Đồng bộ quy trình NẠP - KIỂM TRA - PHÂN LOẠI IC</vt:lpstr>
      <vt:lpstr>Phương án tích hợp M1950 Đồng bộ quy trình NẠP - KIỂM TRA - PHÂN LOẠI IC</vt:lpstr>
      <vt:lpstr>Đánh giá phương án tích hợp M1950</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JIG M1950</dc:title>
  <dc:creator>HP</dc:creator>
  <cp:lastModifiedBy>HP</cp:lastModifiedBy>
  <cp:revision>20</cp:revision>
  <cp:lastPrinted>2021-03-05T01:08:17Z</cp:lastPrinted>
  <dcterms:created xsi:type="dcterms:W3CDTF">2006-08-16T00:00:00Z</dcterms:created>
  <dcterms:modified xsi:type="dcterms:W3CDTF">2021-03-06T02:09:56Z</dcterms:modified>
</cp:coreProperties>
</file>