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1" r:id="rId5"/>
    <p:sldId id="271" r:id="rId6"/>
    <p:sldId id="272" r:id="rId7"/>
    <p:sldId id="273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5BD1-1BE0-4314-9915-26A5C638F14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47C2-1B55-45E6-8DA4-B709C18D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3600" b="1"/>
              <a:t>Label Informed Attributed Network Embedding</a:t>
            </a:r>
            <a:r>
              <a:rPr lang="en-SG" sz="3600" smtClean="0"/>
              <a:t> 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Xiao Huang</a:t>
            </a:r>
            <a:r>
              <a:rPr lang="en-US" smtClean="0"/>
              <a:t> et al.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3.3 Joint Representation Learning via LANE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63" y="3262564"/>
            <a:ext cx="6174311" cy="13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/>
              <a:t>Label informed Attributed Network Embedding</a:t>
            </a:r>
            <a:r>
              <a:rPr lang="en-SG" sz="3200" smtClean="0"/>
              <a:t> </a:t>
            </a: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5" y="1952055"/>
            <a:ext cx="5829805" cy="421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60" y="4059167"/>
            <a:ext cx="4834267" cy="54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806" y="4852192"/>
            <a:ext cx="5078773" cy="13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4. EXPERIMENTS</a:t>
            </a:r>
            <a:r>
              <a:rPr lang="en-US" sz="3200" smtClean="0"/>
              <a:t> 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Datasets: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2766002"/>
            <a:ext cx="662235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6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Performance Evaluation</a:t>
            </a:r>
            <a:r>
              <a:rPr lang="en-US" sz="3200" smtClean="0"/>
              <a:t> </a:t>
            </a: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8923"/>
            <a:ext cx="10515600" cy="25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US" smtClean="0"/>
              <a:t>ey </a:t>
            </a:r>
            <a:r>
              <a:rPr lang="en-US" smtClean="0"/>
              <a:t>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Define </a:t>
            </a:r>
            <a:r>
              <a:rPr lang="en-SG"/>
              <a:t>the problem of label informed </a:t>
            </a:r>
            <a:r>
              <a:rPr lang="en-SG" smtClean="0"/>
              <a:t>attributed network </a:t>
            </a:r>
            <a:r>
              <a:rPr lang="en-SG"/>
              <a:t>embedding</a:t>
            </a:r>
            <a:r>
              <a:rPr lang="en-SG" smtClean="0"/>
              <a:t> </a:t>
            </a:r>
          </a:p>
          <a:p>
            <a:r>
              <a:rPr lang="en-SG" smtClean="0"/>
              <a:t>Providing a framework </a:t>
            </a:r>
            <a:r>
              <a:rPr lang="en-SG"/>
              <a:t>LANE, which can affiliate labels with the attributed network and </a:t>
            </a:r>
            <a:r>
              <a:rPr lang="en-SG" smtClean="0"/>
              <a:t>smoothly embed </a:t>
            </a:r>
            <a:r>
              <a:rPr lang="en-SG"/>
              <a:t>them into a low-dimensional representation </a:t>
            </a:r>
            <a:r>
              <a:rPr lang="en-SG" smtClean="0"/>
              <a:t>by modeling </a:t>
            </a:r>
            <a:r>
              <a:rPr lang="en-SG"/>
              <a:t>their structural proximities </a:t>
            </a:r>
            <a:r>
              <a:rPr lang="en-SG" smtClean="0"/>
              <a:t/>
            </a:r>
            <a:br>
              <a:rPr lang="en-SG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US" smtClean="0"/>
              <a:t>ey </a:t>
            </a:r>
            <a:r>
              <a:rPr lang="en-US" smtClean="0"/>
              <a:t>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/>
              <a:t>Given an attributed network G associated with label information </a:t>
            </a:r>
            <a:r>
              <a:rPr lang="en-SG" b="1" i="1"/>
              <a:t>Y </a:t>
            </a:r>
            <a:r>
              <a:rPr lang="en-SG" i="1"/>
              <a:t>, we aim at representing </a:t>
            </a:r>
            <a:r>
              <a:rPr lang="en-SG" i="1" smtClean="0"/>
              <a:t>each node </a:t>
            </a:r>
            <a:r>
              <a:rPr lang="en-SG" i="1"/>
              <a:t>i as a continuous low-dimensional vector </a:t>
            </a:r>
            <a:r>
              <a:rPr lang="en-SG" i="1" smtClean="0"/>
              <a:t>representation:</a:t>
            </a:r>
            <a:r>
              <a:rPr lang="en-SG" smtClean="0"/>
              <a:t> </a:t>
            </a:r>
            <a:br>
              <a:rPr lang="en-SG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79" y="3289854"/>
            <a:ext cx="2328874" cy="440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479" y="32790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1" smtClean="0">
                <a:solidFill>
                  <a:srgbClr val="000000"/>
                </a:solidFill>
                <a:effectLst/>
                <a:latin typeface="CMTI9"/>
              </a:rPr>
              <a:t>Learning a mapping</a:t>
            </a:r>
            <a:r>
              <a:rPr lang="en-US" sz="2400" smtClean="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74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Label Informed Embedding Module</a:t>
            </a:r>
            <a:r>
              <a:rPr lang="en-US" sz="3200" smtClean="0"/>
              <a:t> 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14416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CMBX9"/>
              </a:rPr>
              <a:t>M</a:t>
            </a:r>
            <a:r>
              <a:rPr lang="en-SG" i="0" smtClean="0">
                <a:solidFill>
                  <a:srgbClr val="000000"/>
                </a:solidFill>
                <a:effectLst/>
                <a:latin typeface="CMBX9"/>
              </a:rPr>
              <a:t>apping the node proximities in attributed network into U</a:t>
            </a:r>
            <a:r>
              <a:rPr lang="en-SG" sz="800" i="0" smtClean="0">
                <a:solidFill>
                  <a:srgbClr val="000000"/>
                </a:solidFill>
                <a:effectLst/>
                <a:latin typeface="CMR5"/>
              </a:rPr>
              <a:t>(</a:t>
            </a:r>
            <a:r>
              <a:rPr lang="en-SG" sz="800" i="1" smtClean="0">
                <a:solidFill>
                  <a:srgbClr val="000000"/>
                </a:solidFill>
                <a:effectLst/>
                <a:latin typeface="CMMI5"/>
              </a:rPr>
              <a:t>G</a:t>
            </a:r>
            <a:r>
              <a:rPr lang="en-SG" sz="800" i="0" smtClean="0">
                <a:solidFill>
                  <a:srgbClr val="000000"/>
                </a:solidFill>
                <a:effectLst/>
                <a:latin typeface="CMR5"/>
              </a:rPr>
              <a:t>) </a:t>
            </a:r>
            <a:r>
              <a:rPr lang="en-SG" i="0" smtClean="0">
                <a:solidFill>
                  <a:srgbClr val="000000"/>
                </a:solidFill>
                <a:effectLst/>
                <a:latin typeface="CMBX9"/>
              </a:rPr>
              <a:t>and label proximity into U</a:t>
            </a:r>
            <a:r>
              <a:rPr lang="en-SG" sz="800" i="0" smtClean="0">
                <a:solidFill>
                  <a:srgbClr val="000000"/>
                </a:solidFill>
                <a:effectLst/>
                <a:latin typeface="CMR5"/>
              </a:rPr>
              <a:t>(</a:t>
            </a:r>
            <a:r>
              <a:rPr lang="en-SG" sz="800" i="1" smtClean="0">
                <a:solidFill>
                  <a:srgbClr val="000000"/>
                </a:solidFill>
                <a:effectLst/>
                <a:latin typeface="CMMI5"/>
              </a:rPr>
              <a:t>Y </a:t>
            </a:r>
            <a:r>
              <a:rPr lang="en-SG" sz="800" i="0" smtClean="0">
                <a:solidFill>
                  <a:srgbClr val="000000"/>
                </a:solidFill>
                <a:effectLst/>
                <a:latin typeface="CMR5"/>
              </a:rPr>
              <a:t>)</a:t>
            </a:r>
            <a:r>
              <a:rPr lang="en-SG" i="0" smtClean="0">
                <a:solidFill>
                  <a:srgbClr val="000000"/>
                </a:solidFill>
                <a:effectLst/>
                <a:latin typeface="CMBX9"/>
              </a:rPr>
              <a:t>, </a:t>
            </a:r>
          </a:p>
          <a:p>
            <a:endParaRPr lang="en-SG">
              <a:solidFill>
                <a:srgbClr val="000000"/>
              </a:solidFill>
              <a:latin typeface="CMBX9"/>
            </a:endParaRPr>
          </a:p>
          <a:p>
            <a:r>
              <a:rPr lang="en-SG">
                <a:solidFill>
                  <a:srgbClr val="000000"/>
                </a:solidFill>
                <a:latin typeface="CMBX9"/>
              </a:rPr>
              <a:t>I</a:t>
            </a:r>
            <a:r>
              <a:rPr lang="en-SG" i="0" smtClean="0">
                <a:solidFill>
                  <a:srgbClr val="000000"/>
                </a:solidFill>
                <a:effectLst/>
                <a:latin typeface="CMBX9"/>
              </a:rPr>
              <a:t>ncorporates them into a joint embedding representation H via correlation projections.</a:t>
            </a:r>
            <a:r>
              <a:rPr lang="en-SG" smtClean="0"/>
              <a:t> </a:t>
            </a:r>
            <a:br>
              <a:rPr lang="en-SG" smtClean="0"/>
            </a:b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710541"/>
            <a:ext cx="1146147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2800" b="1" smtClean="0"/>
              <a:t>3.1. </a:t>
            </a:r>
            <a:r>
              <a:rPr lang="en-SG" sz="2800" b="1" smtClean="0"/>
              <a:t>Attributed Network Embedding Module</a:t>
            </a:r>
            <a:r>
              <a:rPr lang="en-SG" sz="2800" smtClean="0"/>
              <a:t>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7057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i="1"/>
              <a:t>D</a:t>
            </a:r>
            <a:r>
              <a:rPr lang="en-US" i="1" smtClean="0"/>
              <a:t>egree </a:t>
            </a:r>
            <a:r>
              <a:rPr lang="en-US" i="1"/>
              <a:t>of </a:t>
            </a:r>
            <a:r>
              <a:rPr lang="en-US" i="1" smtClean="0"/>
              <a:t>disagreement: </a:t>
            </a:r>
            <a:r>
              <a:rPr lang="en-US" smtClean="0"/>
              <a:t>between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s(.) is the cosin measure.</a:t>
            </a:r>
          </a:p>
          <a:p>
            <a:r>
              <a:rPr lang="en-SG" smtClean="0"/>
              <a:t>The </a:t>
            </a:r>
            <a:r>
              <a:rPr lang="en-SG"/>
              <a:t>total degree of disagreement </a:t>
            </a:r>
            <a:r>
              <a:rPr lang="en-SG" smtClean="0"/>
              <a:t>by summing </a:t>
            </a:r>
            <a:r>
              <a:rPr lang="en-SG"/>
              <a:t>up the product of pairwise </a:t>
            </a:r>
            <a:r>
              <a:rPr lang="en-SG" smtClean="0"/>
              <a:t>similarity:</a:t>
            </a:r>
          </a:p>
          <a:p>
            <a:endParaRPr lang="en-SG"/>
          </a:p>
          <a:p>
            <a:endParaRPr lang="en-SG" smtClean="0"/>
          </a:p>
          <a:p>
            <a:endParaRPr lang="en-SG" smtClean="0"/>
          </a:p>
          <a:p>
            <a:pPr marL="457200" lvl="1" indent="0">
              <a:buNone/>
            </a:pPr>
            <a:r>
              <a:rPr lang="en-SG" smtClean="0"/>
              <a:t/>
            </a:r>
            <a:br>
              <a:rPr lang="en-SG" smtClean="0"/>
            </a:br>
            <a:r>
              <a:rPr lang="en-US" smtClean="0"/>
              <a:t>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697134"/>
            <a:ext cx="2098766" cy="37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41" y="3130995"/>
            <a:ext cx="1761976" cy="40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32" y="4949158"/>
            <a:ext cx="3844539" cy="7454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5943" y="50516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mtClean="0"/>
              <a:t/>
            </a:r>
            <a:br>
              <a:rPr lang="en-SG" smtClean="0"/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4957" y="5884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the pairwise similarities as a graph affinity matrix </a:t>
            </a:r>
            <a:r>
              <a:rPr lang="en-SG" smtClean="0"/>
              <a:t/>
            </a:r>
            <a:br>
              <a:rPr lang="en-SG" smtClean="0"/>
            </a:b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16" y="5870337"/>
            <a:ext cx="550333" cy="3374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943" y="1803660"/>
            <a:ext cx="9366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/>
              <a:t>M</a:t>
            </a:r>
            <a:r>
              <a:rPr lang="en-SG" sz="2800" smtClean="0"/>
              <a:t>odelling the geometrical proximity via the objective function: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219358" y="2484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rows of network latent representation</a:t>
            </a:r>
            <a:r>
              <a:rPr lang="en-SG" smtClean="0"/>
              <a:t> </a:t>
            </a:r>
            <a:br>
              <a:rPr lang="en-SG" smtClean="0"/>
            </a:b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65671" y="2670577"/>
            <a:ext cx="753687" cy="137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1279" y="2884011"/>
            <a:ext cx="616561" cy="2968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358" y="6526003"/>
            <a:ext cx="3770033" cy="3295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7131621" y="5694580"/>
            <a:ext cx="1036927" cy="979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0" i="0" smtClean="0">
                <a:solidFill>
                  <a:srgbClr val="000000"/>
                </a:solidFill>
                <a:effectLst/>
                <a:latin typeface="CMR9"/>
              </a:rPr>
              <a:t/>
            </a:r>
            <a:br>
              <a:rPr lang="en-SG" sz="2800" b="0" i="0" smtClean="0">
                <a:solidFill>
                  <a:srgbClr val="000000"/>
                </a:solidFill>
                <a:effectLst/>
                <a:latin typeface="CMR9"/>
              </a:rPr>
            </a:br>
            <a:r>
              <a:rPr lang="en-SG" sz="2800" b="1" smtClean="0"/>
              <a:t>3.1 Attributed Network Embedding Module</a:t>
            </a:r>
            <a:r>
              <a:rPr lang="en-SG" sz="2800" smtClean="0"/>
              <a:t>:</a:t>
            </a:r>
            <a:endParaRPr lang="en-US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460" y="2630643"/>
            <a:ext cx="4507169" cy="101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38" y="3220413"/>
            <a:ext cx="4511481" cy="425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892628"/>
            <a:ext cx="600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Based on the definition of normalized graph Laplacian</a:t>
            </a:r>
            <a:r>
              <a:rPr lang="en-US" smtClean="0"/>
              <a:t>[8]</a:t>
            </a:r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: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48395" y="5175750"/>
            <a:ext cx="164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MR9"/>
              </a:rPr>
              <a:t>affinity matrix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155793" y="3796333"/>
            <a:ext cx="1036926" cy="1261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0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0" i="0" smtClean="0">
                <a:solidFill>
                  <a:srgbClr val="000000"/>
                </a:solidFill>
                <a:effectLst/>
                <a:latin typeface="CMR9"/>
              </a:rPr>
              <a:t/>
            </a:r>
            <a:br>
              <a:rPr lang="en-SG" sz="3200" b="0" i="0" smtClean="0">
                <a:solidFill>
                  <a:srgbClr val="000000"/>
                </a:solidFill>
                <a:effectLst/>
                <a:latin typeface="CMR9"/>
              </a:rPr>
            </a:br>
            <a:r>
              <a:rPr lang="en-SG" sz="3200" b="1" smtClean="0"/>
              <a:t>3.1 Attributed Network Embedding Module</a:t>
            </a:r>
            <a:r>
              <a:rPr lang="en-SG" sz="3200" smtClean="0"/>
              <a:t>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37" y="2081019"/>
            <a:ext cx="3205663" cy="382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862"/>
            <a:ext cx="4891445" cy="1115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00" y="2140492"/>
            <a:ext cx="2149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CMR9"/>
              </a:rPr>
              <a:t>Laplacian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6531" y="4070193"/>
            <a:ext cx="9617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CMR9"/>
              </a:rPr>
              <a:t>E</a:t>
            </a:r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mploy variance of the projected matrix as a measurement of the </a:t>
            </a:r>
            <a:r>
              <a:rPr lang="en-SG" b="0" i="0" smtClean="0">
                <a:solidFill>
                  <a:srgbClr val="000000"/>
                </a:solidFill>
                <a:effectLst/>
                <a:latin typeface="CMR9"/>
              </a:rPr>
              <a:t>correlations[15]:</a:t>
            </a:r>
            <a:r>
              <a:rPr lang="en-SG" smtClean="0"/>
              <a:t> </a:t>
            </a:r>
            <a:r>
              <a:rPr lang="en-SG" smtClean="0"/>
              <a:t/>
            </a:r>
            <a:br>
              <a:rPr lang="en-SG" smtClean="0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86" y="4628312"/>
            <a:ext cx="3907351" cy="545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835" y="3594677"/>
            <a:ext cx="1943459" cy="4329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36531" y="35946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CMR9"/>
              </a:rPr>
              <a:t>To incorporate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2888" y="1607967"/>
            <a:ext cx="47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mtClean="0"/>
              <a:t>Objective function of node attributes embedding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6530" y="6445517"/>
            <a:ext cx="11055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MR9"/>
              </a:rPr>
              <a:t>[15] I. Joliffe. Principal component analysis</a:t>
            </a:r>
            <a:r>
              <a:rPr lang="en-US">
                <a:solidFill>
                  <a:srgbClr val="000000"/>
                </a:solidFill>
                <a:latin typeface="CMR9"/>
              </a:rPr>
              <a:t>. </a:t>
            </a:r>
            <a:r>
              <a:rPr lang="en-US" i="1" smtClean="0">
                <a:solidFill>
                  <a:srgbClr val="000000"/>
                </a:solidFill>
                <a:latin typeface="CMTI9"/>
              </a:rPr>
              <a:t>Springer Verlag</a:t>
            </a:r>
            <a:r>
              <a:rPr lang="en-US">
                <a:solidFill>
                  <a:srgbClr val="000000"/>
                </a:solidFill>
                <a:latin typeface="CMR9"/>
              </a:rPr>
              <a:t>, 1986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0968" y="3381272"/>
            <a:ext cx="3433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MR9"/>
              </a:rPr>
              <a:t>attribute affinity matrix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202092" y="2506248"/>
            <a:ext cx="469766" cy="831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3.2 Label Informed Embedding Module</a:t>
            </a:r>
            <a:r>
              <a:rPr lang="en-US" sz="3200" smtClean="0"/>
              <a:t> 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3.2.1 Label Information Modeling</a:t>
            </a:r>
            <a:r>
              <a:rPr lang="en-US" smtClean="0"/>
              <a:t> </a:t>
            </a:r>
            <a:br>
              <a:rPr lang="en-US" smtClean="0"/>
            </a:br>
            <a:r>
              <a:rPr lang="en-SG" smtClean="0"/>
              <a:t>Consider nodes with the same label as a clique, and employ the learned network proximity to smooth the label information</a:t>
            </a:r>
          </a:p>
          <a:p>
            <a:r>
              <a:rPr lang="en-US"/>
              <a:t>Similar to</a:t>
            </a:r>
            <a:r>
              <a:rPr lang="en-US" smtClean="0"/>
              <a:t> 			:</a:t>
            </a:r>
            <a:br>
              <a:rPr lang="en-US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45" y="3771241"/>
            <a:ext cx="4715035" cy="543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6" y="3100364"/>
            <a:ext cx="1992053" cy="44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0" y="5600425"/>
            <a:ext cx="7322780" cy="12126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8282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CMR9"/>
              </a:rPr>
              <a:t>Use proximity                    to smooth the modeling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287" y="4828211"/>
            <a:ext cx="1207991" cy="3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3.2 Label Informed Embedding Module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3.2.2 Correlation </a:t>
            </a:r>
            <a:r>
              <a:rPr lang="en-US" i="1" smtClean="0"/>
              <a:t>Projections</a:t>
            </a:r>
          </a:p>
          <a:p>
            <a:pPr lvl="1"/>
            <a:r>
              <a:rPr lang="en-SG"/>
              <a:t>Specifically, since all of the latent representations are constrained by corresponding Laplacian, we project all of </a:t>
            </a:r>
            <a:r>
              <a:rPr lang="en-SG" smtClean="0"/>
              <a:t>them into </a:t>
            </a:r>
            <a:r>
              <a:rPr lang="en-SG"/>
              <a:t>a new space </a:t>
            </a:r>
            <a:r>
              <a:rPr lang="en-SG" b="1"/>
              <a:t>H </a:t>
            </a:r>
            <a:r>
              <a:rPr lang="en-SG" smtClean="0"/>
              <a:t/>
            </a:r>
            <a:br>
              <a:rPr lang="en-SG" smtClean="0"/>
            </a:br>
            <a:endParaRPr lang="en-US" i="1" smtClean="0"/>
          </a:p>
          <a:p>
            <a:endParaRPr lang="en-US" i="1"/>
          </a:p>
          <a:p>
            <a:endParaRPr lang="en-US" i="1" smtClean="0"/>
          </a:p>
          <a:p>
            <a:endParaRPr lang="en-US" i="1"/>
          </a:p>
          <a:p>
            <a:pPr marL="0" indent="0"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6009928"/>
            <a:ext cx="5030857" cy="788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28" y="3087937"/>
            <a:ext cx="3350394" cy="569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124" y="3792538"/>
            <a:ext cx="3658013" cy="10180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799" y="5598100"/>
            <a:ext cx="11570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0" i="0" smtClean="0">
                <a:solidFill>
                  <a:srgbClr val="000000"/>
                </a:solidFill>
                <a:effectLst/>
                <a:latin typeface="CMR9"/>
              </a:rPr>
              <a:t>The loss function for entire three projections is</a:t>
            </a:r>
            <a:r>
              <a:rPr lang="en-SG" sz="2400"/>
              <a:t>:</a:t>
            </a:r>
            <a:r>
              <a:rPr lang="en-SG" sz="2400" smtClean="0"/>
              <a:t/>
            </a:r>
            <a:br>
              <a:rPr lang="en-SG" sz="2400" smtClean="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56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270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CMBX9</vt:lpstr>
      <vt:lpstr>CMMI5</vt:lpstr>
      <vt:lpstr>CMR5</vt:lpstr>
      <vt:lpstr>CMR9</vt:lpstr>
      <vt:lpstr>CMTI9</vt:lpstr>
      <vt:lpstr>Office Theme</vt:lpstr>
      <vt:lpstr>Label Informed Attributed Network Embedding </vt:lpstr>
      <vt:lpstr>Key points</vt:lpstr>
      <vt:lpstr>Key points</vt:lpstr>
      <vt:lpstr>Label Informed Embedding Module </vt:lpstr>
      <vt:lpstr>3.1. Attributed Network Embedding Module:</vt:lpstr>
      <vt:lpstr> 3.1 Attributed Network Embedding Module:</vt:lpstr>
      <vt:lpstr> 3.1 Attributed Network Embedding Module:</vt:lpstr>
      <vt:lpstr>3.2 Label Informed Embedding Module </vt:lpstr>
      <vt:lpstr>3.2 Label Informed Embedding Module </vt:lpstr>
      <vt:lpstr>3.3 Joint Representation Learning via LANE </vt:lpstr>
      <vt:lpstr>Label informed Attributed Network Embedding </vt:lpstr>
      <vt:lpstr>4. EXPERIMENTS </vt:lpstr>
      <vt:lpstr>Performance Evaluation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Informed Attributed Network Embedding </dc:title>
  <dc:creator>HP</dc:creator>
  <cp:lastModifiedBy>HP</cp:lastModifiedBy>
  <cp:revision>28</cp:revision>
  <dcterms:created xsi:type="dcterms:W3CDTF">2022-10-24T14:35:17Z</dcterms:created>
  <dcterms:modified xsi:type="dcterms:W3CDTF">2022-10-25T06:01:02Z</dcterms:modified>
</cp:coreProperties>
</file>